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4"/>
    <p:sldMasterId id="2147483859" r:id="rId5"/>
  </p:sldMasterIdLst>
  <p:notesMasterIdLst>
    <p:notesMasterId r:id="rId83"/>
  </p:notesMasterIdLst>
  <p:handoutMasterIdLst>
    <p:handoutMasterId r:id="rId84"/>
  </p:handoutMasterIdLst>
  <p:sldIdLst>
    <p:sldId id="257" r:id="rId6"/>
    <p:sldId id="258" r:id="rId7"/>
    <p:sldId id="284" r:id="rId8"/>
    <p:sldId id="260" r:id="rId9"/>
    <p:sldId id="1385" r:id="rId10"/>
    <p:sldId id="287" r:id="rId11"/>
    <p:sldId id="1401" r:id="rId12"/>
    <p:sldId id="1397" r:id="rId13"/>
    <p:sldId id="1398" r:id="rId14"/>
    <p:sldId id="1402" r:id="rId15"/>
    <p:sldId id="1467" r:id="rId16"/>
    <p:sldId id="1390" r:id="rId17"/>
    <p:sldId id="1400" r:id="rId18"/>
    <p:sldId id="1466" r:id="rId19"/>
    <p:sldId id="1404" r:id="rId20"/>
    <p:sldId id="1403" r:id="rId21"/>
    <p:sldId id="1409" r:id="rId22"/>
    <p:sldId id="1415" r:id="rId23"/>
    <p:sldId id="288" r:id="rId24"/>
    <p:sldId id="1436" r:id="rId25"/>
    <p:sldId id="1438" r:id="rId26"/>
    <p:sldId id="1424" r:id="rId27"/>
    <p:sldId id="1432" r:id="rId28"/>
    <p:sldId id="1435" r:id="rId29"/>
    <p:sldId id="1433" r:id="rId30"/>
    <p:sldId id="1439" r:id="rId31"/>
    <p:sldId id="1442" r:id="rId32"/>
    <p:sldId id="1443" r:id="rId33"/>
    <p:sldId id="1451" r:id="rId34"/>
    <p:sldId id="1429" r:id="rId35"/>
    <p:sldId id="1425" r:id="rId36"/>
    <p:sldId id="1426" r:id="rId37"/>
    <p:sldId id="1412" r:id="rId38"/>
    <p:sldId id="1413" r:id="rId39"/>
    <p:sldId id="1434" r:id="rId40"/>
    <p:sldId id="1414" r:id="rId41"/>
    <p:sldId id="1440" r:id="rId42"/>
    <p:sldId id="1441" r:id="rId43"/>
    <p:sldId id="286" r:id="rId44"/>
    <p:sldId id="331" r:id="rId45"/>
    <p:sldId id="261" r:id="rId46"/>
    <p:sldId id="262" r:id="rId47"/>
    <p:sldId id="353" r:id="rId48"/>
    <p:sldId id="392" r:id="rId49"/>
    <p:sldId id="393" r:id="rId50"/>
    <p:sldId id="280" r:id="rId51"/>
    <p:sldId id="352" r:id="rId52"/>
    <p:sldId id="351" r:id="rId53"/>
    <p:sldId id="356" r:id="rId54"/>
    <p:sldId id="321" r:id="rId55"/>
    <p:sldId id="324" r:id="rId56"/>
    <p:sldId id="327" r:id="rId57"/>
    <p:sldId id="347" r:id="rId58"/>
    <p:sldId id="264" r:id="rId59"/>
    <p:sldId id="1462" r:id="rId60"/>
    <p:sldId id="265" r:id="rId61"/>
    <p:sldId id="266" r:id="rId62"/>
    <p:sldId id="281" r:id="rId63"/>
    <p:sldId id="269" r:id="rId64"/>
    <p:sldId id="1452" r:id="rId65"/>
    <p:sldId id="1453" r:id="rId66"/>
    <p:sldId id="271" r:id="rId67"/>
    <p:sldId id="272" r:id="rId68"/>
    <p:sldId id="282" r:id="rId69"/>
    <p:sldId id="285" r:id="rId70"/>
    <p:sldId id="274" r:id="rId71"/>
    <p:sldId id="275" r:id="rId72"/>
    <p:sldId id="1454" r:id="rId73"/>
    <p:sldId id="1456" r:id="rId74"/>
    <p:sldId id="1455" r:id="rId75"/>
    <p:sldId id="1457" r:id="rId76"/>
    <p:sldId id="1458" r:id="rId77"/>
    <p:sldId id="1459" r:id="rId78"/>
    <p:sldId id="1460" r:id="rId79"/>
    <p:sldId id="1463" r:id="rId80"/>
    <p:sldId id="1465" r:id="rId81"/>
    <p:sldId id="1464" r:id="rId82"/>
  </p:sldIdLst>
  <p:sldSz cx="9144000" cy="6858000" type="screen4x3"/>
  <p:notesSz cx="7099300" cy="10234613"/>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p:defaultTextStyle>
  <p:extLst>
    <p:ext uri="{EFAFB233-063F-42B5-8137-9DF3F51BA10A}">
      <p15:sldGuideLst xmlns:p15="http://schemas.microsoft.com/office/powerpoint/2012/main">
        <p15:guide id="1" orient="horz" pos="2341" userDrawn="1">
          <p15:clr>
            <a:srgbClr val="A4A3A4"/>
          </p15:clr>
        </p15:guide>
        <p15:guide id="2" orient="horz" pos="867" userDrawn="1">
          <p15:clr>
            <a:srgbClr val="A4A3A4"/>
          </p15:clr>
        </p15:guide>
        <p15:guide id="3" orient="horz" pos="3929" userDrawn="1">
          <p15:clr>
            <a:srgbClr val="A4A3A4"/>
          </p15:clr>
        </p15:guide>
        <p15:guide id="4" pos="2880" userDrawn="1">
          <p15:clr>
            <a:srgbClr val="A4A3A4"/>
          </p15:clr>
        </p15:guide>
        <p15:guide id="5" pos="476" userDrawn="1">
          <p15:clr>
            <a:srgbClr val="A4A3A4"/>
          </p15:clr>
        </p15:guide>
        <p15:guide id="6" pos="5420" userDrawn="1">
          <p15:clr>
            <a:srgbClr val="A4A3A4"/>
          </p15:clr>
        </p15:guide>
      </p15:sldGuideLst>
    </p:ext>
    <p:ext uri="{2D200454-40CA-4A62-9FC3-DE9A4176ACB9}">
      <p15:notesGuideLst xmlns:p15="http://schemas.microsoft.com/office/powerpoint/2012/main">
        <p15:guide id="1" orient="horz" pos="3087">
          <p15:clr>
            <a:srgbClr val="A4A3A4"/>
          </p15:clr>
        </p15:guide>
        <p15:guide id="2" orient="horz" pos="479">
          <p15:clr>
            <a:srgbClr val="A4A3A4"/>
          </p15:clr>
        </p15:guide>
        <p15:guide id="3" orient="horz" pos="2928">
          <p15:clr>
            <a:srgbClr val="A4A3A4"/>
          </p15:clr>
        </p15:guide>
        <p15:guide id="4" orient="horz" pos="5967">
          <p15:clr>
            <a:srgbClr val="A4A3A4"/>
          </p15:clr>
        </p15:guide>
        <p15:guide id="5" orient="horz" pos="3246">
          <p15:clr>
            <a:srgbClr val="A4A3A4"/>
          </p15:clr>
        </p15:guide>
        <p15:guide id="6" pos="2440">
          <p15:clr>
            <a:srgbClr val="A4A3A4"/>
          </p15:clr>
        </p15:guide>
        <p15:guide id="7" pos="431" userDrawn="1">
          <p15:clr>
            <a:srgbClr val="A4A3A4"/>
          </p15:clr>
        </p15:guide>
        <p15:guide id="8" pos="4028">
          <p15:clr>
            <a:srgbClr val="A4A3A4"/>
          </p15:clr>
        </p15:guide>
        <p15:guide id="9" pos="626">
          <p15:clr>
            <a:srgbClr val="A4A3A4"/>
          </p15:clr>
        </p15:guide>
        <p15:guide id="10" pos="384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0909"/>
    <a:srgbClr val="CF6B63"/>
    <a:srgbClr val="E7CCC7"/>
    <a:srgbClr val="FFC1C1"/>
    <a:srgbClr val="EE0000"/>
    <a:srgbClr val="5400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24" autoAdjust="0"/>
    <p:restoredTop sz="82390" autoAdjust="0"/>
  </p:normalViewPr>
  <p:slideViewPr>
    <p:cSldViewPr showGuides="1">
      <p:cViewPr varScale="1">
        <p:scale>
          <a:sx n="84" d="100"/>
          <a:sy n="84" d="100"/>
        </p:scale>
        <p:origin x="516" y="84"/>
      </p:cViewPr>
      <p:guideLst>
        <p:guide orient="horz" pos="2341"/>
        <p:guide orient="horz" pos="867"/>
        <p:guide orient="horz" pos="3929"/>
        <p:guide pos="2880"/>
        <p:guide pos="476"/>
        <p:guide pos="5420"/>
      </p:guideLst>
    </p:cSldViewPr>
  </p:slideViewPr>
  <p:outlineViewPr>
    <p:cViewPr>
      <p:scale>
        <a:sx n="33" d="100"/>
        <a:sy n="33" d="100"/>
      </p:scale>
      <p:origin x="0" y="-3648"/>
    </p:cViewPr>
  </p:outlineViewPr>
  <p:notesTextViewPr>
    <p:cViewPr>
      <p:scale>
        <a:sx n="100" d="100"/>
        <a:sy n="100" d="100"/>
      </p:scale>
      <p:origin x="0" y="0"/>
    </p:cViewPr>
  </p:notesTextViewPr>
  <p:sorterViewPr>
    <p:cViewPr>
      <p:scale>
        <a:sx n="66" d="100"/>
        <a:sy n="66" d="100"/>
      </p:scale>
      <p:origin x="0" y="3576"/>
    </p:cViewPr>
  </p:sorterViewPr>
  <p:notesViewPr>
    <p:cSldViewPr showGuides="1">
      <p:cViewPr>
        <p:scale>
          <a:sx n="75" d="100"/>
          <a:sy n="75" d="100"/>
        </p:scale>
        <p:origin x="1692" y="-144"/>
      </p:cViewPr>
      <p:guideLst>
        <p:guide orient="horz" pos="3087"/>
        <p:guide orient="horz" pos="479"/>
        <p:guide orient="horz" pos="2928"/>
        <p:guide orient="horz" pos="5967"/>
        <p:guide orient="horz" pos="3246"/>
        <p:guide pos="2440"/>
        <p:guide pos="431"/>
        <p:guide pos="4028"/>
        <p:guide pos="626"/>
        <p:guide pos="384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microsoft.com/office/2016/11/relationships/changesInfo" Target="changesInfos/changesInfo1.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邓 皓文" userId="ca1214677ef9e6c0" providerId="LiveId" clId="{F88BAB74-E083-4F6F-8EFA-6E6CB9365600}"/>
    <pc:docChg chg="custSel modSld">
      <pc:chgData name="邓 皓文" userId="ca1214677ef9e6c0" providerId="LiveId" clId="{F88BAB74-E083-4F6F-8EFA-6E6CB9365600}" dt="2019-05-28T06:00:56.936" v="210" actId="113"/>
      <pc:docMkLst>
        <pc:docMk/>
      </pc:docMkLst>
      <pc:sldChg chg="addSp delSp modNotesTx">
        <pc:chgData name="邓 皓文" userId="ca1214677ef9e6c0" providerId="LiveId" clId="{F88BAB74-E083-4F6F-8EFA-6E6CB9365600}" dt="2019-05-28T02:22:16.361" v="163" actId="20577"/>
        <pc:sldMkLst>
          <pc:docMk/>
          <pc:sldMk cId="3913015877" sldId="1455"/>
        </pc:sldMkLst>
        <pc:picChg chg="add">
          <ac:chgData name="邓 皓文" userId="ca1214677ef9e6c0" providerId="LiveId" clId="{F88BAB74-E083-4F6F-8EFA-6E6CB9365600}" dt="2019-05-28T02:20:57.009" v="1"/>
          <ac:picMkLst>
            <pc:docMk/>
            <pc:sldMk cId="3913015877" sldId="1455"/>
            <ac:picMk id="2" creationId="{46501C7F-AF95-49D0-B9E3-F3A958BC98E4}"/>
          </ac:picMkLst>
        </pc:picChg>
        <pc:picChg chg="del">
          <ac:chgData name="邓 皓文" userId="ca1214677ef9e6c0" providerId="LiveId" clId="{F88BAB74-E083-4F6F-8EFA-6E6CB9365600}" dt="2019-05-28T02:20:55.773" v="0" actId="478"/>
          <ac:picMkLst>
            <pc:docMk/>
            <pc:sldMk cId="3913015877" sldId="1455"/>
            <ac:picMk id="3" creationId="{499E4E98-E1A8-4102-A441-ACA221E7E816}"/>
          </ac:picMkLst>
        </pc:picChg>
      </pc:sldChg>
      <pc:sldChg chg="addSp delSp modSp modNotesTx">
        <pc:chgData name="邓 皓文" userId="ca1214677ef9e6c0" providerId="LiveId" clId="{F88BAB74-E083-4F6F-8EFA-6E6CB9365600}" dt="2019-05-28T06:00:56.936" v="210" actId="113"/>
        <pc:sldMkLst>
          <pc:docMk/>
          <pc:sldMk cId="2877629833" sldId="1459"/>
        </pc:sldMkLst>
        <pc:picChg chg="add mod">
          <ac:chgData name="邓 皓文" userId="ca1214677ef9e6c0" providerId="LiveId" clId="{F88BAB74-E083-4F6F-8EFA-6E6CB9365600}" dt="2019-05-28T05:59:43.649" v="176" actId="1038"/>
          <ac:picMkLst>
            <pc:docMk/>
            <pc:sldMk cId="2877629833" sldId="1459"/>
            <ac:picMk id="2" creationId="{057347E4-FD5A-4DD3-8251-532A00C15A82}"/>
          </ac:picMkLst>
        </pc:picChg>
        <pc:picChg chg="del">
          <ac:chgData name="邓 皓文" userId="ca1214677ef9e6c0" providerId="LiveId" clId="{F88BAB74-E083-4F6F-8EFA-6E6CB9365600}" dt="2019-05-28T05:59:18.563" v="164" actId="478"/>
          <ac:picMkLst>
            <pc:docMk/>
            <pc:sldMk cId="2877629833" sldId="1459"/>
            <ac:picMk id="3" creationId="{BAFF2B41-C85D-42E8-A32F-9E4B4B6E54C4}"/>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1"/>
    </mc:Choice>
    <mc:Fallback>
      <c:style val="11"/>
    </mc:Fallback>
  </mc:AlternateContent>
  <c:chart>
    <c:title>
      <c:tx>
        <c:rich>
          <a:bodyPr/>
          <a:lstStyle/>
          <a:p>
            <a:pPr>
              <a:defRPr/>
            </a:pPr>
            <a:r>
              <a:rPr lang="zh-CN" altLang="zh-CN" sz="1400" b="0" i="0" baseline="0" dirty="0">
                <a:latin typeface="微软雅黑" pitchFamily="34" charset="-122"/>
                <a:ea typeface="微软雅黑" pitchFamily="34" charset="-122"/>
              </a:rPr>
              <a:t>企业虚拟化市场份额</a:t>
            </a:r>
            <a:endParaRPr lang="zh-CN" altLang="zh-CN" sz="1400" b="0" dirty="0">
              <a:latin typeface="微软雅黑" pitchFamily="34" charset="-122"/>
              <a:ea typeface="微软雅黑" pitchFamily="34" charset="-122"/>
            </a:endParaRPr>
          </a:p>
        </c:rich>
      </c:tx>
      <c:layout>
        <c:manualLayout>
          <c:xMode val="edge"/>
          <c:yMode val="edge"/>
          <c:x val="0.29491389245743194"/>
          <c:y val="4.8996214174411863E-2"/>
        </c:manualLayout>
      </c:layout>
      <c:overlay val="0"/>
    </c:title>
    <c:autoTitleDeleted val="0"/>
    <c:view3D>
      <c:rotX val="30"/>
      <c:rotY val="0"/>
      <c:rAngAx val="0"/>
    </c:view3D>
    <c:floor>
      <c:thickness val="0"/>
    </c:floor>
    <c:sideWall>
      <c:thickness val="0"/>
    </c:sideWall>
    <c:backWall>
      <c:thickness val="0"/>
    </c:backWall>
    <c:plotArea>
      <c:layout>
        <c:manualLayout>
          <c:layoutTarget val="inner"/>
          <c:xMode val="edge"/>
          <c:yMode val="edge"/>
          <c:x val="7.6601668372709361E-2"/>
          <c:y val="0.14166261389281012"/>
          <c:w val="0.48333972879719245"/>
          <c:h val="0.66246920960551792"/>
        </c:manualLayout>
      </c:layout>
      <c:pie3DChart>
        <c:varyColors val="1"/>
        <c:ser>
          <c:idx val="0"/>
          <c:order val="0"/>
          <c:tx>
            <c:strRef>
              <c:f>Sheet1!$B$1</c:f>
              <c:strCache>
                <c:ptCount val="1"/>
                <c:pt idx="0">
                  <c:v>市场份额</c:v>
                </c:pt>
              </c:strCache>
            </c:strRef>
          </c:tx>
          <c:dPt>
            <c:idx val="0"/>
            <c:bubble3D val="0"/>
            <c:spPr>
              <a:solidFill>
                <a:srgbClr val="00B0F0"/>
              </a:solidFill>
            </c:spPr>
            <c:extLst>
              <c:ext xmlns:c16="http://schemas.microsoft.com/office/drawing/2014/chart" uri="{C3380CC4-5D6E-409C-BE32-E72D297353CC}">
                <c16:uniqueId val="{00000000-C59E-43C4-9693-E58C37614E67}"/>
              </c:ext>
            </c:extLst>
          </c:dPt>
          <c:dPt>
            <c:idx val="1"/>
            <c:bubble3D val="0"/>
            <c:spPr>
              <a:solidFill>
                <a:srgbClr val="00B050"/>
              </a:solidFill>
            </c:spPr>
            <c:extLst>
              <c:ext xmlns:c16="http://schemas.microsoft.com/office/drawing/2014/chart" uri="{C3380CC4-5D6E-409C-BE32-E72D297353CC}">
                <c16:uniqueId val="{00000001-C59E-43C4-9693-E58C37614E67}"/>
              </c:ext>
            </c:extLst>
          </c:dPt>
          <c:dPt>
            <c:idx val="2"/>
            <c:bubble3D val="0"/>
            <c:spPr>
              <a:solidFill>
                <a:srgbClr val="FFFF00"/>
              </a:solidFill>
            </c:spPr>
            <c:extLst>
              <c:ext xmlns:c16="http://schemas.microsoft.com/office/drawing/2014/chart" uri="{C3380CC4-5D6E-409C-BE32-E72D297353CC}">
                <c16:uniqueId val="{00000002-C59E-43C4-9693-E58C37614E67}"/>
              </c:ext>
            </c:extLst>
          </c:dPt>
          <c:dLbls>
            <c:dLbl>
              <c:idx val="0"/>
              <c:layout>
                <c:manualLayout>
                  <c:x val="-0.21095149386932435"/>
                  <c:y val="-1.2346364154404148E-2"/>
                </c:manualLayout>
              </c:layout>
              <c:tx>
                <c:rich>
                  <a:bodyPr/>
                  <a:lstStyle/>
                  <a:p>
                    <a:r>
                      <a:rPr lang="en-US" altLang="zh-CN" dirty="0"/>
                      <a:t>VMware</a:t>
                    </a:r>
                  </a:p>
                  <a:p>
                    <a:r>
                      <a:rPr lang="en-US" altLang="zh-CN" dirty="0"/>
                      <a:t>(ESXi)
47%</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C59E-43C4-9693-E58C37614E67}"/>
                </c:ext>
              </c:extLst>
            </c:dLbl>
            <c:dLbl>
              <c:idx val="1"/>
              <c:tx>
                <c:rich>
                  <a:bodyPr/>
                  <a:lstStyle/>
                  <a:p>
                    <a:r>
                      <a:rPr lang="en-US" altLang="zh-CN" dirty="0" err="1"/>
                      <a:t>MicroSoft</a:t>
                    </a:r>
                    <a:endParaRPr lang="en-US" altLang="zh-CN" dirty="0"/>
                  </a:p>
                  <a:p>
                    <a:r>
                      <a:rPr lang="en-US" altLang="zh-CN" dirty="0"/>
                      <a:t>(Hyper-V)
24%</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59E-43C4-9693-E58C37614E67}"/>
                </c:ext>
              </c:extLst>
            </c:dLbl>
            <c:dLbl>
              <c:idx val="2"/>
              <c:layout>
                <c:manualLayout>
                  <c:x val="1.4750542626679502E-2"/>
                  <c:y val="-0.10159721359278351"/>
                </c:manualLayout>
              </c:layout>
              <c:tx>
                <c:rich>
                  <a:bodyPr/>
                  <a:lstStyle/>
                  <a:p>
                    <a:r>
                      <a:rPr lang="en-US" altLang="zh-CN" dirty="0"/>
                      <a:t>Citrix</a:t>
                    </a:r>
                  </a:p>
                  <a:p>
                    <a:r>
                      <a:rPr lang="en-US" altLang="zh-CN" dirty="0"/>
                      <a:t>(</a:t>
                    </a:r>
                    <a:r>
                      <a:rPr lang="en-US" altLang="zh-CN" dirty="0" err="1">
                        <a:solidFill>
                          <a:srgbClr val="7030A0"/>
                        </a:solidFill>
                      </a:rPr>
                      <a:t>Xen</a:t>
                    </a:r>
                    <a:r>
                      <a:rPr lang="en-US" altLang="zh-CN" dirty="0">
                        <a:solidFill>
                          <a:srgbClr val="7030A0"/>
                        </a:solidFill>
                      </a:rPr>
                      <a:t>-Server</a:t>
                    </a:r>
                    <a:r>
                      <a:rPr lang="en-US" altLang="zh-CN" dirty="0"/>
                      <a:t>)
8%</a:t>
                    </a:r>
                  </a:p>
                </c:rich>
              </c:tx>
              <c:showLegendKey val="0"/>
              <c:showVal val="0"/>
              <c:showCatName val="1"/>
              <c:showSerName val="0"/>
              <c:showPercent val="1"/>
              <c:showBubbleSize val="0"/>
              <c:extLst>
                <c:ext xmlns:c15="http://schemas.microsoft.com/office/drawing/2012/chart" uri="{CE6537A1-D6FC-4f65-9D91-7224C49458BB}">
                  <c15:layout>
                    <c:manualLayout>
                      <c:w val="0.15344283948181228"/>
                      <c:h val="0.24062592584919998"/>
                    </c:manualLayout>
                  </c15:layout>
                </c:ext>
                <c:ext xmlns:c16="http://schemas.microsoft.com/office/drawing/2014/chart" uri="{C3380CC4-5D6E-409C-BE32-E72D297353CC}">
                  <c16:uniqueId val="{00000002-C59E-43C4-9693-E58C37614E67}"/>
                </c:ext>
              </c:extLst>
            </c:dLbl>
            <c:dLbl>
              <c:idx val="3"/>
              <c:layout>
                <c:manualLayout>
                  <c:x val="0.10897380673685576"/>
                  <c:y val="1.437480169047186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59E-43C4-9693-E58C37614E67}"/>
                </c:ext>
              </c:extLst>
            </c:dLbl>
            <c:spPr>
              <a:noFill/>
              <a:ln>
                <a:noFill/>
              </a:ln>
              <a:effectLst/>
            </c:spPr>
            <c:txPr>
              <a:bodyPr wrap="square" lIns="38100" tIns="19050" rIns="38100" bIns="19050" anchor="ctr">
                <a:spAutoFit/>
              </a:bodyPr>
              <a:lstStyle/>
              <a:p>
                <a:pPr>
                  <a:defRPr sz="1200"/>
                </a:pPr>
                <a:endParaRPr lang="zh-CN"/>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Sheet1!$A$2:$A$5</c:f>
              <c:strCache>
                <c:ptCount val="4"/>
                <c:pt idx="0">
                  <c:v>VMware(ESXi)</c:v>
                </c:pt>
                <c:pt idx="1">
                  <c:v>MicroSoft(Hyper-V)
(Base Xen)</c:v>
                </c:pt>
                <c:pt idx="2">
                  <c:v>Citrix(Xen-Server)
(Base Xen)</c:v>
                </c:pt>
                <c:pt idx="3">
                  <c:v>Others</c:v>
                </c:pt>
              </c:strCache>
            </c:strRef>
          </c:cat>
          <c:val>
            <c:numRef>
              <c:f>Sheet1!$B$2:$B$5</c:f>
              <c:numCache>
                <c:formatCode>General</c:formatCode>
                <c:ptCount val="4"/>
                <c:pt idx="0">
                  <c:v>0.47000000000000008</c:v>
                </c:pt>
                <c:pt idx="1">
                  <c:v>0.24000000000000021</c:v>
                </c:pt>
                <c:pt idx="2">
                  <c:v>8.0000000000000043E-2</c:v>
                </c:pt>
                <c:pt idx="3">
                  <c:v>0.21000000000000021</c:v>
                </c:pt>
              </c:numCache>
            </c:numRef>
          </c:val>
          <c:extLst>
            <c:ext xmlns:c16="http://schemas.microsoft.com/office/drawing/2014/chart" uri="{C3380CC4-5D6E-409C-BE32-E72D297353CC}">
              <c16:uniqueId val="{00000004-C59E-43C4-9693-E58C37614E67}"/>
            </c:ext>
          </c:extLst>
        </c:ser>
        <c:dLbls>
          <c:showLegendKey val="0"/>
          <c:showVal val="0"/>
          <c:showCatName val="0"/>
          <c:showSerName val="0"/>
          <c:showPercent val="1"/>
          <c:showBubbleSize val="0"/>
          <c:showLeaderLines val="1"/>
        </c:dLbls>
      </c:pie3DChart>
    </c:plotArea>
    <c:legend>
      <c:legendPos val="r"/>
      <c:layout>
        <c:manualLayout>
          <c:xMode val="edge"/>
          <c:yMode val="edge"/>
          <c:x val="0.54475198025184546"/>
          <c:y val="0.20007977305781705"/>
          <c:w val="0.45144909735952998"/>
          <c:h val="0.79992029434765011"/>
        </c:manualLayout>
      </c:layout>
      <c:overlay val="0"/>
      <c:txPr>
        <a:bodyPr/>
        <a:lstStyle/>
        <a:p>
          <a:pPr>
            <a:defRPr sz="1200"/>
          </a:pPr>
          <a:endParaRPr lang="zh-CN"/>
        </a:p>
      </c:txPr>
    </c:legend>
    <c:plotVisOnly val="1"/>
    <c:dispBlanksAs val="gap"/>
    <c:showDLblsOverMax val="0"/>
  </c:chart>
  <c:txPr>
    <a:bodyPr/>
    <a:lstStyle/>
    <a:p>
      <a:pPr>
        <a:defRPr sz="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1"/>
    </mc:Choice>
    <mc:Fallback>
      <c:style val="11"/>
    </mc:Fallback>
  </mc:AlternateContent>
  <c:chart>
    <c:title>
      <c:tx>
        <c:rich>
          <a:bodyPr/>
          <a:lstStyle/>
          <a:p>
            <a:pPr>
              <a:defRPr sz="1400"/>
            </a:pPr>
            <a:r>
              <a:rPr lang="zh-CN" sz="1400" b="0" dirty="0">
                <a:latin typeface="微软雅黑" pitchFamily="34" charset="-122"/>
                <a:ea typeface="微软雅黑" pitchFamily="34" charset="-122"/>
              </a:rPr>
              <a:t>公有云</a:t>
            </a:r>
            <a:r>
              <a:rPr lang="en-US" sz="1400" b="0" dirty="0">
                <a:latin typeface="微软雅黑" pitchFamily="34" charset="-122"/>
                <a:ea typeface="微软雅黑" pitchFamily="34" charset="-122"/>
              </a:rPr>
              <a:t>(</a:t>
            </a:r>
            <a:r>
              <a:rPr lang="en-US" sz="1400" b="0" dirty="0" err="1">
                <a:latin typeface="微软雅黑" pitchFamily="34" charset="-122"/>
                <a:ea typeface="微软雅黑" pitchFamily="34" charset="-122"/>
              </a:rPr>
              <a:t>Iaas</a:t>
            </a:r>
            <a:r>
              <a:rPr lang="en-US" sz="1400" b="0" dirty="0">
                <a:latin typeface="微软雅黑" pitchFamily="34" charset="-122"/>
                <a:ea typeface="微软雅黑" pitchFamily="34" charset="-122"/>
              </a:rPr>
              <a:t>)</a:t>
            </a:r>
            <a:r>
              <a:rPr lang="zh-CN" sz="1400" b="0" dirty="0">
                <a:latin typeface="微软雅黑" pitchFamily="34" charset="-122"/>
                <a:ea typeface="微软雅黑" pitchFamily="34" charset="-122"/>
              </a:rPr>
              <a:t>市场份额</a:t>
            </a:r>
          </a:p>
        </c:rich>
      </c:tx>
      <c:layout>
        <c:manualLayout>
          <c:xMode val="edge"/>
          <c:yMode val="edge"/>
          <c:x val="0.28293782486651664"/>
          <c:y val="4.5479318361259763E-2"/>
        </c:manualLayout>
      </c:layout>
      <c:overlay val="0"/>
    </c:title>
    <c:autoTitleDeleted val="0"/>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市场份额</c:v>
                </c:pt>
              </c:strCache>
            </c:strRef>
          </c:tx>
          <c:dPt>
            <c:idx val="0"/>
            <c:bubble3D val="0"/>
            <c:spPr>
              <a:solidFill>
                <a:srgbClr val="00B0F0"/>
              </a:solidFill>
            </c:spPr>
            <c:extLst>
              <c:ext xmlns:c16="http://schemas.microsoft.com/office/drawing/2014/chart" uri="{C3380CC4-5D6E-409C-BE32-E72D297353CC}">
                <c16:uniqueId val="{00000000-5FCD-4230-BF1D-CE2ACF2D1250}"/>
              </c:ext>
            </c:extLst>
          </c:dPt>
          <c:dPt>
            <c:idx val="1"/>
            <c:bubble3D val="0"/>
            <c:spPr>
              <a:solidFill>
                <a:srgbClr val="00B050"/>
              </a:solidFill>
            </c:spPr>
            <c:extLst>
              <c:ext xmlns:c16="http://schemas.microsoft.com/office/drawing/2014/chart" uri="{C3380CC4-5D6E-409C-BE32-E72D297353CC}">
                <c16:uniqueId val="{00000001-5FCD-4230-BF1D-CE2ACF2D1250}"/>
              </c:ext>
            </c:extLst>
          </c:dPt>
          <c:dPt>
            <c:idx val="2"/>
            <c:bubble3D val="0"/>
            <c:spPr>
              <a:solidFill>
                <a:srgbClr val="92D050"/>
              </a:solidFill>
            </c:spPr>
            <c:extLst>
              <c:ext xmlns:c16="http://schemas.microsoft.com/office/drawing/2014/chart" uri="{C3380CC4-5D6E-409C-BE32-E72D297353CC}">
                <c16:uniqueId val="{00000002-5FCD-4230-BF1D-CE2ACF2D1250}"/>
              </c:ext>
            </c:extLst>
          </c:dPt>
          <c:dPt>
            <c:idx val="3"/>
            <c:bubble3D val="0"/>
            <c:spPr>
              <a:solidFill>
                <a:srgbClr val="FFFF00"/>
              </a:solidFill>
            </c:spPr>
            <c:extLst>
              <c:ext xmlns:c16="http://schemas.microsoft.com/office/drawing/2014/chart" uri="{C3380CC4-5D6E-409C-BE32-E72D297353CC}">
                <c16:uniqueId val="{00000003-5FCD-4230-BF1D-CE2ACF2D1250}"/>
              </c:ext>
            </c:extLst>
          </c:dPt>
          <c:dPt>
            <c:idx val="4"/>
            <c:bubble3D val="0"/>
            <c:spPr>
              <a:solidFill>
                <a:srgbClr val="FFC000"/>
              </a:solidFill>
            </c:spPr>
            <c:extLst>
              <c:ext xmlns:c16="http://schemas.microsoft.com/office/drawing/2014/chart" uri="{C3380CC4-5D6E-409C-BE32-E72D297353CC}">
                <c16:uniqueId val="{00000004-5FCD-4230-BF1D-CE2ACF2D1250}"/>
              </c:ext>
            </c:extLst>
          </c:dPt>
          <c:dPt>
            <c:idx val="5"/>
            <c:bubble3D val="0"/>
            <c:spPr>
              <a:solidFill>
                <a:srgbClr val="FF0000"/>
              </a:solidFill>
            </c:spPr>
            <c:extLst>
              <c:ext xmlns:c16="http://schemas.microsoft.com/office/drawing/2014/chart" uri="{C3380CC4-5D6E-409C-BE32-E72D297353CC}">
                <c16:uniqueId val="{00000005-5FCD-4230-BF1D-CE2ACF2D1250}"/>
              </c:ext>
            </c:extLst>
          </c:dPt>
          <c:dLbls>
            <c:dLbl>
              <c:idx val="0"/>
              <c:layout>
                <c:manualLayout>
                  <c:x val="-2.0656189058961376E-2"/>
                  <c:y val="-1.553805137748478E-2"/>
                </c:manualLayout>
              </c:layout>
              <c:tx>
                <c:rich>
                  <a:bodyPr/>
                  <a:lstStyle/>
                  <a:p>
                    <a:r>
                      <a:rPr lang="en-US" altLang="en-US" dirty="0"/>
                      <a:t>AWS</a:t>
                    </a:r>
                  </a:p>
                  <a:p>
                    <a:r>
                      <a:rPr lang="en-US" altLang="en-US" dirty="0"/>
                      <a:t>(</a:t>
                    </a:r>
                    <a:r>
                      <a:rPr lang="en-US" altLang="en-US" dirty="0">
                        <a:solidFill>
                          <a:srgbClr val="7030A0"/>
                        </a:solidFill>
                      </a:rPr>
                      <a:t>Xen</a:t>
                    </a:r>
                    <a:r>
                      <a:rPr lang="en-US" altLang="en-US" dirty="0"/>
                      <a:t>)
28%</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5FCD-4230-BF1D-CE2ACF2D1250}"/>
                </c:ext>
              </c:extLst>
            </c:dLbl>
            <c:dLbl>
              <c:idx val="1"/>
              <c:tx>
                <c:rich>
                  <a:bodyPr/>
                  <a:lstStyle/>
                  <a:p>
                    <a:r>
                      <a:rPr lang="en-US" altLang="en-US" dirty="0"/>
                      <a:t>Microsoft </a:t>
                    </a:r>
                  </a:p>
                  <a:p>
                    <a:r>
                      <a:rPr lang="en-US" altLang="en-US" dirty="0"/>
                      <a:t>Azure</a:t>
                    </a:r>
                  </a:p>
                  <a:p>
                    <a:r>
                      <a:rPr lang="en-US" altLang="en-US" dirty="0"/>
                      <a:t>(Hyper-V)
10%</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FCD-4230-BF1D-CE2ACF2D1250}"/>
                </c:ext>
              </c:extLst>
            </c:dLbl>
            <c:dLbl>
              <c:idx val="2"/>
              <c:tx>
                <c:rich>
                  <a:bodyPr/>
                  <a:lstStyle/>
                  <a:p>
                    <a:r>
                      <a:rPr lang="en-US" altLang="en-US" dirty="0"/>
                      <a:t>IBM </a:t>
                    </a:r>
                  </a:p>
                  <a:p>
                    <a:r>
                      <a:rPr lang="en-US" altLang="en-US" dirty="0"/>
                      <a:t>SoftLayer</a:t>
                    </a:r>
                  </a:p>
                  <a:p>
                    <a:r>
                      <a:rPr lang="en-US" altLang="en-US" dirty="0"/>
                      <a:t>(</a:t>
                    </a:r>
                    <a:r>
                      <a:rPr lang="en-US" altLang="en-US" dirty="0">
                        <a:solidFill>
                          <a:srgbClr val="7030A0"/>
                        </a:solidFill>
                      </a:rPr>
                      <a:t>Xen</a:t>
                    </a:r>
                    <a:r>
                      <a:rPr lang="en-US" altLang="en-US" dirty="0"/>
                      <a:t>)
7%</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5FCD-4230-BF1D-CE2ACF2D1250}"/>
                </c:ext>
              </c:extLst>
            </c:dLbl>
            <c:dLbl>
              <c:idx val="3"/>
              <c:layout>
                <c:manualLayout>
                  <c:x val="-5.1100921843111359E-2"/>
                  <c:y val="-2.3155090977181877E-2"/>
                </c:manualLayout>
              </c:layout>
              <c:tx>
                <c:rich>
                  <a:bodyPr/>
                  <a:lstStyle/>
                  <a:p>
                    <a:r>
                      <a:rPr lang="en-US" altLang="en-US" dirty="0"/>
                      <a:t>Google</a:t>
                    </a:r>
                  </a:p>
                  <a:p>
                    <a:r>
                      <a:rPr lang="en-US" altLang="en-US" dirty="0"/>
                      <a:t> GCE</a:t>
                    </a:r>
                  </a:p>
                  <a:p>
                    <a:r>
                      <a:rPr lang="en-US" altLang="en-US" dirty="0"/>
                      <a:t>(</a:t>
                    </a:r>
                    <a:r>
                      <a:rPr lang="en-US" altLang="en-US" dirty="0">
                        <a:solidFill>
                          <a:srgbClr val="FF0000"/>
                        </a:solidFill>
                      </a:rPr>
                      <a:t>KVM</a:t>
                    </a:r>
                    <a:r>
                      <a:rPr lang="en-US" altLang="en-US" dirty="0"/>
                      <a:t>)
5%</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FCD-4230-BF1D-CE2ACF2D1250}"/>
                </c:ext>
              </c:extLst>
            </c:dLbl>
            <c:dLbl>
              <c:idx val="5"/>
              <c:tx>
                <c:rich>
                  <a:bodyPr/>
                  <a:lstStyle/>
                  <a:p>
                    <a:r>
                      <a:rPr lang="en-US" altLang="en-US" dirty="0" err="1"/>
                      <a:t>Rackspace</a:t>
                    </a:r>
                    <a:endParaRPr lang="en-US" altLang="en-US" dirty="0"/>
                  </a:p>
                  <a:p>
                    <a:r>
                      <a:rPr lang="en-US" altLang="en-US" dirty="0"/>
                      <a:t>(</a:t>
                    </a:r>
                    <a:r>
                      <a:rPr lang="en-US" altLang="en-US" dirty="0">
                        <a:solidFill>
                          <a:srgbClr val="7030A0"/>
                        </a:solidFill>
                      </a:rPr>
                      <a:t>Xen</a:t>
                    </a:r>
                    <a:r>
                      <a:rPr lang="en-US" altLang="en-US" dirty="0"/>
                      <a:t>)
3%</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FCD-4230-BF1D-CE2ACF2D1250}"/>
                </c:ext>
              </c:extLst>
            </c:dLbl>
            <c:spPr>
              <a:noFill/>
              <a:ln>
                <a:noFill/>
              </a:ln>
              <a:effectLst/>
            </c:spPr>
            <c:txPr>
              <a:bodyPr wrap="square" lIns="38100" tIns="19050" rIns="38100" bIns="19050" anchor="ctr">
                <a:spAutoFit/>
              </a:bodyPr>
              <a:lstStyle/>
              <a:p>
                <a:pPr>
                  <a:defRPr sz="1200"/>
                </a:pPr>
                <a:endParaRPr lang="zh-CN"/>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Sheet1!$A$2:$A$8</c:f>
              <c:strCache>
                <c:ptCount val="7"/>
                <c:pt idx="0">
                  <c:v>AWS(Xen)</c:v>
                </c:pt>
                <c:pt idx="1">
                  <c:v>Microsoft Azure(Hyper-V)</c:v>
                </c:pt>
                <c:pt idx="2">
                  <c:v>IBM SoftLayer(Xen)</c:v>
                </c:pt>
                <c:pt idx="3">
                  <c:v>Google GCE(KVM)</c:v>
                </c:pt>
                <c:pt idx="4">
                  <c:v>salesforce</c:v>
                </c:pt>
                <c:pt idx="5">
                  <c:v>Rackspace(Xen)</c:v>
                </c:pt>
                <c:pt idx="6">
                  <c:v>Others</c:v>
                </c:pt>
              </c:strCache>
            </c:strRef>
          </c:cat>
          <c:val>
            <c:numRef>
              <c:f>Sheet1!$B$2:$B$8</c:f>
              <c:numCache>
                <c:formatCode>General</c:formatCode>
                <c:ptCount val="7"/>
                <c:pt idx="0">
                  <c:v>0.28000000000000008</c:v>
                </c:pt>
                <c:pt idx="1">
                  <c:v>0.1</c:v>
                </c:pt>
                <c:pt idx="2">
                  <c:v>7.0000000000000021E-2</c:v>
                </c:pt>
                <c:pt idx="3">
                  <c:v>0.05</c:v>
                </c:pt>
                <c:pt idx="4">
                  <c:v>4.0000000000000022E-2</c:v>
                </c:pt>
                <c:pt idx="5">
                  <c:v>3.0000000000000002E-2</c:v>
                </c:pt>
                <c:pt idx="6">
                  <c:v>0.43000000000000038</c:v>
                </c:pt>
              </c:numCache>
            </c:numRef>
          </c:val>
          <c:extLst>
            <c:ext xmlns:c16="http://schemas.microsoft.com/office/drawing/2014/chart" uri="{C3380CC4-5D6E-409C-BE32-E72D297353CC}">
              <c16:uniqueId val="{00000006-5FCD-4230-BF1D-CE2ACF2D1250}"/>
            </c:ext>
          </c:extLst>
        </c:ser>
        <c:dLbls>
          <c:showLegendKey val="0"/>
          <c:showVal val="0"/>
          <c:showCatName val="0"/>
          <c:showSerName val="0"/>
          <c:showPercent val="1"/>
          <c:showBubbleSize val="0"/>
          <c:showLeaderLines val="1"/>
        </c:dLbls>
      </c:pie3DChart>
    </c:plotArea>
    <c:legend>
      <c:legendPos val="r"/>
      <c:layout>
        <c:manualLayout>
          <c:xMode val="edge"/>
          <c:yMode val="edge"/>
          <c:x val="0.70748352357077415"/>
          <c:y val="0.13936447276076849"/>
          <c:w val="0.29251645292487533"/>
          <c:h val="0.85019053206421602"/>
        </c:manualLayout>
      </c:layout>
      <c:overlay val="0"/>
      <c:txPr>
        <a:bodyPr/>
        <a:lstStyle/>
        <a:p>
          <a:pPr>
            <a:defRPr sz="1200"/>
          </a:pPr>
          <a:endParaRPr lang="zh-CN"/>
        </a:p>
      </c:txPr>
    </c:legend>
    <c:plotVisOnly val="1"/>
    <c:dispBlanksAs val="gap"/>
    <c:showDLblsOverMax val="0"/>
  </c:chart>
  <c:txPr>
    <a:bodyPr/>
    <a:lstStyle/>
    <a:p>
      <a:pPr>
        <a:defRPr sz="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EB360A-14B7-4D0C-B8C5-68300C2334D5}" type="doc">
      <dgm:prSet loTypeId="urn:microsoft.com/office/officeart/2008/layout/LinedList" loCatId="hierarchy" qsTypeId="urn:microsoft.com/office/officeart/2005/8/quickstyle/3d2" qsCatId="3D" csTypeId="urn:microsoft.com/office/officeart/2005/8/colors/accent6_3" csCatId="accent6" phldr="1"/>
      <dgm:spPr/>
      <dgm:t>
        <a:bodyPr/>
        <a:lstStyle/>
        <a:p>
          <a:endParaRPr lang="en-US"/>
        </a:p>
      </dgm:t>
    </dgm:pt>
    <dgm:pt modelId="{ED672DDB-2F4B-49D0-A632-B27796B524FD}">
      <dgm:prSet phldrT="[文本]"/>
      <dgm:spPr/>
      <dgm:t>
        <a:bodyPr/>
        <a:lstStyle/>
        <a:p>
          <a:pPr algn="l"/>
          <a:r>
            <a:rPr lang="en-US" dirty="0">
              <a:latin typeface="+mn-lt"/>
              <a:ea typeface="+mn-ea"/>
            </a:rPr>
            <a:t>DHCP</a:t>
          </a:r>
          <a:r>
            <a:rPr lang="zh-CN" altLang="en-US" dirty="0">
              <a:latin typeface="+mn-lt"/>
              <a:ea typeface="+mn-ea"/>
            </a:rPr>
            <a:t>隔离</a:t>
          </a:r>
          <a:endParaRPr lang="en-US" dirty="0">
            <a:latin typeface="+mn-lt"/>
            <a:ea typeface="+mn-ea"/>
          </a:endParaRPr>
        </a:p>
      </dgm:t>
    </dgm:pt>
    <dgm:pt modelId="{CF3BA1D0-97CA-4331-85BE-EB939EFC7C9D}" type="parTrans" cxnId="{F95872AC-785C-4019-93BA-3DF89873CC3C}">
      <dgm:prSet/>
      <dgm:spPr/>
      <dgm:t>
        <a:bodyPr/>
        <a:lstStyle/>
        <a:p>
          <a:pPr algn="l"/>
          <a:endParaRPr lang="en-US">
            <a:latin typeface="+mn-lt"/>
            <a:ea typeface="+mn-ea"/>
          </a:endParaRPr>
        </a:p>
      </dgm:t>
    </dgm:pt>
    <dgm:pt modelId="{934D6B7E-EBCE-4B89-A250-B8ABA6A939EC}" type="sibTrans" cxnId="{F95872AC-785C-4019-93BA-3DF89873CC3C}">
      <dgm:prSet/>
      <dgm:spPr/>
      <dgm:t>
        <a:bodyPr/>
        <a:lstStyle/>
        <a:p>
          <a:pPr algn="l"/>
          <a:endParaRPr lang="en-US">
            <a:latin typeface="+mn-lt"/>
            <a:ea typeface="+mn-ea"/>
          </a:endParaRPr>
        </a:p>
      </dgm:t>
    </dgm:pt>
    <dgm:pt modelId="{ACB40594-7AF1-46CB-8BF2-60B2B80AAD8C}">
      <dgm:prSet phldrT="[文本]"/>
      <dgm:spPr/>
      <dgm:t>
        <a:bodyPr/>
        <a:lstStyle/>
        <a:p>
          <a:pPr algn="l"/>
          <a:r>
            <a:rPr lang="en-US" dirty="0">
              <a:latin typeface="+mn-lt"/>
              <a:ea typeface="+mn-ea"/>
            </a:rPr>
            <a:t>IP</a:t>
          </a:r>
          <a:r>
            <a:rPr lang="zh-CN" altLang="en-US" dirty="0">
              <a:latin typeface="+mn-lt"/>
              <a:ea typeface="+mn-ea"/>
            </a:rPr>
            <a:t>和</a:t>
          </a:r>
          <a:r>
            <a:rPr lang="en-US" altLang="zh-CN" dirty="0">
              <a:latin typeface="+mn-lt"/>
              <a:ea typeface="+mn-ea"/>
            </a:rPr>
            <a:t>MAC</a:t>
          </a:r>
          <a:r>
            <a:rPr lang="zh-CN" altLang="en-US" dirty="0">
              <a:latin typeface="+mn-lt"/>
              <a:ea typeface="+mn-ea"/>
            </a:rPr>
            <a:t>绑定</a:t>
          </a:r>
          <a:endParaRPr lang="en-US" dirty="0">
            <a:latin typeface="+mn-lt"/>
            <a:ea typeface="+mn-ea"/>
          </a:endParaRPr>
        </a:p>
      </dgm:t>
    </dgm:pt>
    <dgm:pt modelId="{712844F1-1748-4FB7-8E24-48D62A80D3A8}" type="parTrans" cxnId="{4407ADC4-0564-4640-AA27-D059A708EFD4}">
      <dgm:prSet/>
      <dgm:spPr/>
      <dgm:t>
        <a:bodyPr/>
        <a:lstStyle/>
        <a:p>
          <a:pPr algn="l"/>
          <a:endParaRPr lang="en-US">
            <a:latin typeface="+mn-lt"/>
            <a:ea typeface="+mn-ea"/>
          </a:endParaRPr>
        </a:p>
      </dgm:t>
    </dgm:pt>
    <dgm:pt modelId="{5A518521-8990-42EE-9750-114C78081452}" type="sibTrans" cxnId="{4407ADC4-0564-4640-AA27-D059A708EFD4}">
      <dgm:prSet/>
      <dgm:spPr/>
      <dgm:t>
        <a:bodyPr/>
        <a:lstStyle/>
        <a:p>
          <a:pPr algn="l"/>
          <a:endParaRPr lang="en-US">
            <a:latin typeface="+mn-lt"/>
            <a:ea typeface="+mn-ea"/>
          </a:endParaRPr>
        </a:p>
      </dgm:t>
    </dgm:pt>
    <dgm:pt modelId="{6B2E5A15-18DC-4F0A-8105-2706CFA649BB}">
      <dgm:prSet phldrT="[文本]" custT="1"/>
      <dgm:spPr/>
      <dgm:t>
        <a:bodyPr/>
        <a:lstStyle/>
        <a:p>
          <a:pPr algn="l"/>
          <a:r>
            <a:rPr lang="zh-CN" altLang="en-US" sz="2400" dirty="0">
              <a:latin typeface="+mn-lt"/>
              <a:ea typeface="+mn-ea"/>
            </a:rPr>
            <a:t>填充</a:t>
          </a:r>
          <a:r>
            <a:rPr lang="en-US" altLang="zh-CN" sz="2400" dirty="0">
              <a:latin typeface="+mn-lt"/>
              <a:ea typeface="+mn-ea"/>
            </a:rPr>
            <a:t>TCP</a:t>
          </a:r>
          <a:r>
            <a:rPr lang="zh-CN" altLang="en-US" sz="2400" dirty="0">
              <a:latin typeface="+mn-lt"/>
              <a:ea typeface="+mn-ea"/>
            </a:rPr>
            <a:t>校验和</a:t>
          </a:r>
          <a:endParaRPr lang="en-US" sz="2400" dirty="0">
            <a:latin typeface="+mn-lt"/>
            <a:ea typeface="+mn-ea"/>
          </a:endParaRPr>
        </a:p>
      </dgm:t>
    </dgm:pt>
    <dgm:pt modelId="{372FDB38-C4B7-4043-B577-F4F6F6BA5ADC}" type="parTrans" cxnId="{D91540B8-AB57-47D3-80C1-ABCC9B5D57B0}">
      <dgm:prSet/>
      <dgm:spPr/>
      <dgm:t>
        <a:bodyPr/>
        <a:lstStyle/>
        <a:p>
          <a:pPr algn="l"/>
          <a:endParaRPr lang="en-US">
            <a:latin typeface="+mn-lt"/>
            <a:ea typeface="+mn-ea"/>
          </a:endParaRPr>
        </a:p>
      </dgm:t>
    </dgm:pt>
    <dgm:pt modelId="{7ECE1A8F-A5BF-46EC-B9C6-0489355C40D0}" type="sibTrans" cxnId="{D91540B8-AB57-47D3-80C1-ABCC9B5D57B0}">
      <dgm:prSet/>
      <dgm:spPr/>
      <dgm:t>
        <a:bodyPr/>
        <a:lstStyle/>
        <a:p>
          <a:pPr algn="l"/>
          <a:endParaRPr lang="en-US">
            <a:latin typeface="+mn-lt"/>
            <a:ea typeface="+mn-ea"/>
          </a:endParaRPr>
        </a:p>
      </dgm:t>
    </dgm:pt>
    <dgm:pt modelId="{CCC233F9-656B-438B-B3D3-7DA4A66211E5}">
      <dgm:prSet phldrT="[文本]" custT="1"/>
      <dgm:spPr/>
      <dgm:t>
        <a:bodyPr/>
        <a:lstStyle/>
        <a:p>
          <a:pPr algn="l"/>
          <a:r>
            <a:rPr lang="zh-CN" altLang="en-US" sz="2400" dirty="0">
              <a:latin typeface="+mn-lt"/>
              <a:ea typeface="+mn-ea"/>
            </a:rPr>
            <a:t>端口类型</a:t>
          </a:r>
          <a:endParaRPr lang="en-US" sz="2400" dirty="0">
            <a:latin typeface="+mn-lt"/>
            <a:ea typeface="+mn-ea"/>
          </a:endParaRPr>
        </a:p>
      </dgm:t>
    </dgm:pt>
    <dgm:pt modelId="{344F0EAB-D40F-4457-A39C-1481CAD9F889}" type="sibTrans" cxnId="{C925A67C-7EDC-47E3-9214-179BD7E4BC4B}">
      <dgm:prSet/>
      <dgm:spPr/>
      <dgm:t>
        <a:bodyPr/>
        <a:lstStyle/>
        <a:p>
          <a:pPr algn="l"/>
          <a:endParaRPr lang="en-US">
            <a:latin typeface="+mn-lt"/>
            <a:ea typeface="+mn-ea"/>
          </a:endParaRPr>
        </a:p>
      </dgm:t>
    </dgm:pt>
    <dgm:pt modelId="{B9558B56-B513-4C16-BF57-8874271C7864}" type="parTrans" cxnId="{C925A67C-7EDC-47E3-9214-179BD7E4BC4B}">
      <dgm:prSet/>
      <dgm:spPr/>
      <dgm:t>
        <a:bodyPr/>
        <a:lstStyle/>
        <a:p>
          <a:pPr algn="l"/>
          <a:endParaRPr lang="en-US">
            <a:latin typeface="+mn-lt"/>
            <a:ea typeface="+mn-ea"/>
          </a:endParaRPr>
        </a:p>
      </dgm:t>
    </dgm:pt>
    <dgm:pt modelId="{885AF672-2F50-4E14-BAE1-F2E503E6D416}">
      <dgm:prSet phldrT="[文本]" custT="1"/>
      <dgm:spPr/>
      <dgm:t>
        <a:bodyPr/>
        <a:lstStyle/>
        <a:p>
          <a:pPr algn="ctr"/>
          <a:r>
            <a:rPr lang="zh-CN" altLang="en-US" sz="2400" dirty="0">
              <a:latin typeface="+mn-lt"/>
              <a:ea typeface="+mn-ea"/>
            </a:rPr>
            <a:t>端</a:t>
          </a:r>
          <a:endParaRPr lang="en-US" altLang="zh-CN" sz="2400" dirty="0">
            <a:latin typeface="+mn-lt"/>
            <a:ea typeface="+mn-ea"/>
          </a:endParaRPr>
        </a:p>
        <a:p>
          <a:pPr algn="ctr"/>
          <a:r>
            <a:rPr lang="zh-CN" altLang="en-US" sz="2400" dirty="0">
              <a:latin typeface="+mn-lt"/>
              <a:ea typeface="+mn-ea"/>
            </a:rPr>
            <a:t>口</a:t>
          </a:r>
          <a:endParaRPr lang="en-US" altLang="zh-CN" sz="2400" dirty="0">
            <a:latin typeface="+mn-lt"/>
            <a:ea typeface="+mn-ea"/>
          </a:endParaRPr>
        </a:p>
        <a:p>
          <a:pPr algn="ctr"/>
          <a:r>
            <a:rPr lang="zh-CN" altLang="en-US" sz="2400" dirty="0">
              <a:latin typeface="+mn-lt"/>
              <a:ea typeface="+mn-ea"/>
            </a:rPr>
            <a:t>组</a:t>
          </a:r>
          <a:endParaRPr lang="en-US" altLang="zh-CN" sz="2400" dirty="0">
            <a:latin typeface="+mn-lt"/>
            <a:ea typeface="+mn-ea"/>
          </a:endParaRPr>
        </a:p>
        <a:p>
          <a:pPr algn="ctr"/>
          <a:r>
            <a:rPr lang="zh-CN" altLang="en-US" sz="2400" dirty="0">
              <a:latin typeface="+mn-lt"/>
              <a:ea typeface="+mn-ea"/>
            </a:rPr>
            <a:t>可</a:t>
          </a:r>
          <a:endParaRPr lang="en-US" altLang="zh-CN" sz="2400" dirty="0">
            <a:latin typeface="+mn-lt"/>
            <a:ea typeface="+mn-ea"/>
          </a:endParaRPr>
        </a:p>
        <a:p>
          <a:pPr algn="ctr"/>
          <a:r>
            <a:rPr lang="zh-CN" altLang="en-US" sz="2400" dirty="0">
              <a:latin typeface="+mn-lt"/>
              <a:ea typeface="+mn-ea"/>
            </a:rPr>
            <a:t>设</a:t>
          </a:r>
          <a:endParaRPr lang="en-US" altLang="zh-CN" sz="2400" dirty="0">
            <a:latin typeface="+mn-lt"/>
            <a:ea typeface="+mn-ea"/>
          </a:endParaRPr>
        </a:p>
        <a:p>
          <a:pPr algn="ctr"/>
          <a:r>
            <a:rPr lang="zh-CN" altLang="en-US" sz="2400" dirty="0">
              <a:latin typeface="+mn-lt"/>
              <a:ea typeface="+mn-ea"/>
            </a:rPr>
            <a:t>置</a:t>
          </a:r>
          <a:endParaRPr lang="en-US" altLang="zh-CN" sz="2400" dirty="0">
            <a:latin typeface="+mn-lt"/>
            <a:ea typeface="+mn-ea"/>
          </a:endParaRPr>
        </a:p>
        <a:p>
          <a:pPr algn="ctr"/>
          <a:r>
            <a:rPr lang="zh-CN" altLang="en-US" sz="2400" dirty="0">
              <a:latin typeface="+mn-lt"/>
              <a:ea typeface="+mn-ea"/>
            </a:rPr>
            <a:t>属</a:t>
          </a:r>
          <a:endParaRPr lang="en-US" altLang="zh-CN" sz="2400" dirty="0">
            <a:latin typeface="+mn-lt"/>
            <a:ea typeface="+mn-ea"/>
          </a:endParaRPr>
        </a:p>
        <a:p>
          <a:pPr algn="ctr"/>
          <a:r>
            <a:rPr lang="zh-CN" altLang="en-US" sz="2400" dirty="0">
              <a:latin typeface="+mn-lt"/>
              <a:ea typeface="+mn-ea"/>
            </a:rPr>
            <a:t>性</a:t>
          </a:r>
          <a:endParaRPr lang="en-US" sz="2400" dirty="0">
            <a:latin typeface="+mn-lt"/>
            <a:ea typeface="+mn-ea"/>
          </a:endParaRPr>
        </a:p>
      </dgm:t>
    </dgm:pt>
    <dgm:pt modelId="{1381AFAA-640E-45EE-926E-B27778403842}" type="sibTrans" cxnId="{1AFEAE08-698F-484A-AE38-5C12204E14DF}">
      <dgm:prSet/>
      <dgm:spPr/>
      <dgm:t>
        <a:bodyPr/>
        <a:lstStyle/>
        <a:p>
          <a:pPr algn="l"/>
          <a:endParaRPr lang="en-US">
            <a:latin typeface="+mn-lt"/>
            <a:ea typeface="+mn-ea"/>
          </a:endParaRPr>
        </a:p>
      </dgm:t>
    </dgm:pt>
    <dgm:pt modelId="{8CF6058E-9002-4A01-AAB2-5EF10CED4E97}" type="parTrans" cxnId="{1AFEAE08-698F-484A-AE38-5C12204E14DF}">
      <dgm:prSet/>
      <dgm:spPr/>
      <dgm:t>
        <a:bodyPr/>
        <a:lstStyle/>
        <a:p>
          <a:pPr algn="l"/>
          <a:endParaRPr lang="en-US">
            <a:latin typeface="+mn-lt"/>
            <a:ea typeface="+mn-ea"/>
          </a:endParaRPr>
        </a:p>
      </dgm:t>
    </dgm:pt>
    <dgm:pt modelId="{6E8D931C-0237-4049-B982-BBC98F53958E}">
      <dgm:prSet phldrT="[文本]" custT="1"/>
      <dgm:spPr/>
      <dgm:t>
        <a:bodyPr/>
        <a:lstStyle/>
        <a:p>
          <a:pPr algn="l"/>
          <a:r>
            <a:rPr lang="zh-CN" altLang="en-US" sz="2400" dirty="0">
              <a:latin typeface="+mn-lt"/>
              <a:ea typeface="+mn-ea"/>
            </a:rPr>
            <a:t>安全属性</a:t>
          </a:r>
          <a:endParaRPr lang="en-US" sz="2400" dirty="0">
            <a:latin typeface="+mn-lt"/>
            <a:ea typeface="+mn-ea"/>
          </a:endParaRPr>
        </a:p>
      </dgm:t>
    </dgm:pt>
    <dgm:pt modelId="{D29DE9E6-6D1B-4156-A68C-55E55ED3A6AF}" type="parTrans" cxnId="{1BC1E97D-7211-4F18-B8D1-FF806F11A312}">
      <dgm:prSet/>
      <dgm:spPr/>
      <dgm:t>
        <a:bodyPr/>
        <a:lstStyle/>
        <a:p>
          <a:pPr algn="l"/>
          <a:endParaRPr lang="en-US">
            <a:latin typeface="+mn-lt"/>
            <a:ea typeface="+mn-ea"/>
          </a:endParaRPr>
        </a:p>
      </dgm:t>
    </dgm:pt>
    <dgm:pt modelId="{3D88FE6A-4477-4732-9583-D253A53CCA5C}" type="sibTrans" cxnId="{1BC1E97D-7211-4F18-B8D1-FF806F11A312}">
      <dgm:prSet/>
      <dgm:spPr/>
      <dgm:t>
        <a:bodyPr/>
        <a:lstStyle/>
        <a:p>
          <a:pPr algn="l"/>
          <a:endParaRPr lang="en-US">
            <a:latin typeface="+mn-lt"/>
            <a:ea typeface="+mn-ea"/>
          </a:endParaRPr>
        </a:p>
      </dgm:t>
    </dgm:pt>
    <dgm:pt modelId="{4D34AC60-5DA5-416F-B70F-70CA059847D5}">
      <dgm:prSet phldrT="[文本]" custT="1"/>
      <dgm:spPr/>
      <dgm:t>
        <a:bodyPr/>
        <a:lstStyle/>
        <a:p>
          <a:pPr algn="l"/>
          <a:r>
            <a:rPr lang="en-US" sz="2400" dirty="0">
              <a:latin typeface="+mn-lt"/>
              <a:ea typeface="+mn-ea"/>
            </a:rPr>
            <a:t>VLAN</a:t>
          </a:r>
        </a:p>
      </dgm:t>
    </dgm:pt>
    <dgm:pt modelId="{E4430409-18E4-4C5E-AAC0-BA8FD6A60077}" type="parTrans" cxnId="{01F2971E-FCE0-41B5-A0E7-9F8A4FEB6167}">
      <dgm:prSet/>
      <dgm:spPr/>
      <dgm:t>
        <a:bodyPr/>
        <a:lstStyle/>
        <a:p>
          <a:pPr algn="l"/>
          <a:endParaRPr lang="en-US">
            <a:latin typeface="+mn-lt"/>
            <a:ea typeface="+mn-ea"/>
          </a:endParaRPr>
        </a:p>
      </dgm:t>
    </dgm:pt>
    <dgm:pt modelId="{88573A0E-3829-4332-A73A-F23B6DDB598A}" type="sibTrans" cxnId="{01F2971E-FCE0-41B5-A0E7-9F8A4FEB6167}">
      <dgm:prSet/>
      <dgm:spPr/>
      <dgm:t>
        <a:bodyPr/>
        <a:lstStyle/>
        <a:p>
          <a:pPr algn="l"/>
          <a:endParaRPr lang="en-US">
            <a:latin typeface="+mn-lt"/>
            <a:ea typeface="+mn-ea"/>
          </a:endParaRPr>
        </a:p>
      </dgm:t>
    </dgm:pt>
    <dgm:pt modelId="{F1DA48EB-7708-46F5-B252-5566B2CB2979}">
      <dgm:prSet phldrT="[文本]" custT="1"/>
      <dgm:spPr/>
      <dgm:t>
        <a:bodyPr/>
        <a:lstStyle/>
        <a:p>
          <a:pPr algn="l"/>
          <a:r>
            <a:rPr lang="zh-CN" altLang="en-US" sz="2400" dirty="0">
              <a:latin typeface="+mn-lt"/>
              <a:ea typeface="+mn-ea"/>
            </a:rPr>
            <a:t>流量整形</a:t>
          </a:r>
          <a:endParaRPr lang="en-US" sz="2400" dirty="0">
            <a:latin typeface="+mn-lt"/>
            <a:ea typeface="+mn-ea"/>
          </a:endParaRPr>
        </a:p>
      </dgm:t>
    </dgm:pt>
    <dgm:pt modelId="{AD4B2DF4-84F0-4E39-B8E4-1BF5A08FA02C}" type="parTrans" cxnId="{C3ABF778-3DD8-4CBC-8F03-10ABE9F0DF2F}">
      <dgm:prSet/>
      <dgm:spPr/>
      <dgm:t>
        <a:bodyPr/>
        <a:lstStyle/>
        <a:p>
          <a:pPr algn="l"/>
          <a:endParaRPr lang="en-US">
            <a:latin typeface="+mn-lt"/>
            <a:ea typeface="+mn-ea"/>
          </a:endParaRPr>
        </a:p>
      </dgm:t>
    </dgm:pt>
    <dgm:pt modelId="{6DECBA3B-68D6-484A-8D07-678C8E169EC3}" type="sibTrans" cxnId="{C3ABF778-3DD8-4CBC-8F03-10ABE9F0DF2F}">
      <dgm:prSet/>
      <dgm:spPr/>
      <dgm:t>
        <a:bodyPr/>
        <a:lstStyle/>
        <a:p>
          <a:pPr algn="l"/>
          <a:endParaRPr lang="en-US">
            <a:latin typeface="+mn-lt"/>
            <a:ea typeface="+mn-ea"/>
          </a:endParaRPr>
        </a:p>
      </dgm:t>
    </dgm:pt>
    <dgm:pt modelId="{E2297971-D238-4C0F-8D92-5CB53849A9FF}">
      <dgm:prSet phldrT="[文本]" custT="1"/>
      <dgm:spPr/>
      <dgm:t>
        <a:bodyPr/>
        <a:lstStyle/>
        <a:p>
          <a:pPr algn="l"/>
          <a:r>
            <a:rPr lang="zh-CN" altLang="en-US" sz="2400" dirty="0">
              <a:latin typeface="+mn-lt"/>
              <a:ea typeface="+mn-ea"/>
            </a:rPr>
            <a:t>广播抑制</a:t>
          </a:r>
          <a:endParaRPr lang="en-US" sz="2400" dirty="0">
            <a:latin typeface="+mn-lt"/>
            <a:ea typeface="+mn-ea"/>
          </a:endParaRPr>
        </a:p>
      </dgm:t>
    </dgm:pt>
    <dgm:pt modelId="{68EB3326-01A8-43DF-B752-32960379E2E0}" type="parTrans" cxnId="{18040749-371E-4608-8FFB-FFB8BEE51D76}">
      <dgm:prSet/>
      <dgm:spPr/>
      <dgm:t>
        <a:bodyPr/>
        <a:lstStyle/>
        <a:p>
          <a:pPr algn="l"/>
          <a:endParaRPr lang="en-US">
            <a:latin typeface="+mn-lt"/>
            <a:ea typeface="+mn-ea"/>
          </a:endParaRPr>
        </a:p>
      </dgm:t>
    </dgm:pt>
    <dgm:pt modelId="{3721CDB4-7AA1-43B1-8E10-056926B76CA6}" type="sibTrans" cxnId="{18040749-371E-4608-8FFB-FFB8BEE51D76}">
      <dgm:prSet/>
      <dgm:spPr/>
      <dgm:t>
        <a:bodyPr/>
        <a:lstStyle/>
        <a:p>
          <a:pPr algn="l"/>
          <a:endParaRPr lang="en-US">
            <a:latin typeface="+mn-lt"/>
            <a:ea typeface="+mn-ea"/>
          </a:endParaRPr>
        </a:p>
      </dgm:t>
    </dgm:pt>
    <dgm:pt modelId="{B39EB8B7-CAD7-48C4-BE15-B255E3F71045}">
      <dgm:prSet phldrT="[文本]"/>
      <dgm:spPr/>
      <dgm:t>
        <a:bodyPr/>
        <a:lstStyle/>
        <a:p>
          <a:pPr algn="l"/>
          <a:r>
            <a:rPr lang="zh-CN" altLang="en-US" dirty="0">
              <a:latin typeface="+mn-lt"/>
              <a:ea typeface="+mn-ea"/>
            </a:rPr>
            <a:t>中继（</a:t>
          </a:r>
          <a:r>
            <a:rPr lang="en-US" altLang="zh-CN" dirty="0">
              <a:latin typeface="+mn-lt"/>
              <a:ea typeface="+mn-ea"/>
            </a:rPr>
            <a:t>Trunk</a:t>
          </a:r>
          <a:r>
            <a:rPr lang="zh-CN" altLang="en-US" dirty="0">
              <a:latin typeface="+mn-lt"/>
              <a:ea typeface="+mn-ea"/>
            </a:rPr>
            <a:t>）</a:t>
          </a:r>
          <a:endParaRPr lang="en-US" dirty="0">
            <a:latin typeface="+mn-lt"/>
            <a:ea typeface="+mn-ea"/>
          </a:endParaRPr>
        </a:p>
      </dgm:t>
    </dgm:pt>
    <dgm:pt modelId="{B529F5D3-131F-46BD-9258-12796D851A25}" type="parTrans" cxnId="{0CE26C30-21ED-491D-BA6B-1ACE7DF91E99}">
      <dgm:prSet/>
      <dgm:spPr/>
      <dgm:t>
        <a:bodyPr/>
        <a:lstStyle/>
        <a:p>
          <a:pPr algn="l"/>
          <a:endParaRPr lang="en-US">
            <a:latin typeface="+mn-lt"/>
            <a:ea typeface="+mn-ea"/>
          </a:endParaRPr>
        </a:p>
      </dgm:t>
    </dgm:pt>
    <dgm:pt modelId="{6867DAC6-3047-40D6-B564-AE763CE2EA77}" type="sibTrans" cxnId="{0CE26C30-21ED-491D-BA6B-1ACE7DF91E99}">
      <dgm:prSet/>
      <dgm:spPr/>
      <dgm:t>
        <a:bodyPr/>
        <a:lstStyle/>
        <a:p>
          <a:pPr algn="l"/>
          <a:endParaRPr lang="en-US">
            <a:latin typeface="+mn-lt"/>
            <a:ea typeface="+mn-ea"/>
          </a:endParaRPr>
        </a:p>
      </dgm:t>
    </dgm:pt>
    <dgm:pt modelId="{23987445-338A-459A-AD6A-3499BDF70B70}">
      <dgm:prSet phldrT="[文本]"/>
      <dgm:spPr/>
      <dgm:t>
        <a:bodyPr/>
        <a:lstStyle/>
        <a:p>
          <a:pPr algn="l"/>
          <a:r>
            <a:rPr lang="zh-CN" altLang="en-US" dirty="0">
              <a:latin typeface="+mn-lt"/>
              <a:ea typeface="+mn-ea"/>
            </a:rPr>
            <a:t>普通（</a:t>
          </a:r>
          <a:r>
            <a:rPr lang="en-US" altLang="zh-CN" dirty="0">
              <a:latin typeface="+mn-lt"/>
              <a:ea typeface="+mn-ea"/>
            </a:rPr>
            <a:t>Access</a:t>
          </a:r>
          <a:r>
            <a:rPr lang="zh-CN" altLang="en-US" dirty="0">
              <a:latin typeface="+mn-lt"/>
              <a:ea typeface="+mn-ea"/>
            </a:rPr>
            <a:t>）</a:t>
          </a:r>
          <a:endParaRPr lang="en-US" dirty="0">
            <a:latin typeface="+mn-lt"/>
            <a:ea typeface="+mn-ea"/>
          </a:endParaRPr>
        </a:p>
      </dgm:t>
    </dgm:pt>
    <dgm:pt modelId="{E1D034C5-97FA-400C-B206-56D805869339}" type="parTrans" cxnId="{22013F0E-098A-456D-AC5A-CE5913AA613F}">
      <dgm:prSet/>
      <dgm:spPr/>
      <dgm:t>
        <a:bodyPr/>
        <a:lstStyle/>
        <a:p>
          <a:pPr algn="l"/>
          <a:endParaRPr lang="en-US">
            <a:latin typeface="+mn-lt"/>
            <a:ea typeface="+mn-ea"/>
          </a:endParaRPr>
        </a:p>
      </dgm:t>
    </dgm:pt>
    <dgm:pt modelId="{A1496A6D-0F05-4EB8-953D-A80C6B826581}" type="sibTrans" cxnId="{22013F0E-098A-456D-AC5A-CE5913AA613F}">
      <dgm:prSet/>
      <dgm:spPr/>
      <dgm:t>
        <a:bodyPr/>
        <a:lstStyle/>
        <a:p>
          <a:pPr algn="l"/>
          <a:endParaRPr lang="en-US">
            <a:latin typeface="+mn-lt"/>
            <a:ea typeface="+mn-ea"/>
          </a:endParaRPr>
        </a:p>
      </dgm:t>
    </dgm:pt>
    <dgm:pt modelId="{A2F9F1A2-C90B-4CEE-8744-2C267017DE76}">
      <dgm:prSet phldrT="[文本]"/>
      <dgm:spPr/>
      <dgm:t>
        <a:bodyPr/>
        <a:lstStyle/>
        <a:p>
          <a:pPr algn="l"/>
          <a:r>
            <a:rPr lang="zh-CN" altLang="en-US" dirty="0">
              <a:latin typeface="+mn-lt"/>
              <a:ea typeface="+mn-ea"/>
            </a:rPr>
            <a:t>接收流量整形</a:t>
          </a:r>
          <a:endParaRPr lang="en-US" dirty="0">
            <a:latin typeface="+mn-lt"/>
            <a:ea typeface="+mn-ea"/>
          </a:endParaRPr>
        </a:p>
      </dgm:t>
    </dgm:pt>
    <dgm:pt modelId="{CEA59801-4CFE-44F7-90D2-FD0792F5EF56}" type="parTrans" cxnId="{87894EAB-8B5F-4A13-89F7-5DB6870ABC8B}">
      <dgm:prSet/>
      <dgm:spPr/>
      <dgm:t>
        <a:bodyPr/>
        <a:lstStyle/>
        <a:p>
          <a:pPr algn="l"/>
          <a:endParaRPr lang="en-US">
            <a:latin typeface="+mn-lt"/>
            <a:ea typeface="+mn-ea"/>
          </a:endParaRPr>
        </a:p>
      </dgm:t>
    </dgm:pt>
    <dgm:pt modelId="{74B84DE8-712F-4ED4-A361-0B2265FBCE11}" type="sibTrans" cxnId="{87894EAB-8B5F-4A13-89F7-5DB6870ABC8B}">
      <dgm:prSet/>
      <dgm:spPr/>
      <dgm:t>
        <a:bodyPr/>
        <a:lstStyle/>
        <a:p>
          <a:pPr algn="l"/>
          <a:endParaRPr lang="en-US">
            <a:latin typeface="+mn-lt"/>
            <a:ea typeface="+mn-ea"/>
          </a:endParaRPr>
        </a:p>
      </dgm:t>
    </dgm:pt>
    <dgm:pt modelId="{3D4611A9-8062-4316-8CAB-36DB2E205975}">
      <dgm:prSet phldrT="[文本]"/>
      <dgm:spPr/>
      <dgm:t>
        <a:bodyPr/>
        <a:lstStyle/>
        <a:p>
          <a:pPr algn="l"/>
          <a:r>
            <a:rPr lang="zh-CN" altLang="en-US" dirty="0">
              <a:latin typeface="+mn-lt"/>
              <a:ea typeface="+mn-ea"/>
            </a:rPr>
            <a:t>发送流量整形</a:t>
          </a:r>
          <a:endParaRPr lang="en-US" dirty="0">
            <a:latin typeface="+mn-lt"/>
            <a:ea typeface="+mn-ea"/>
          </a:endParaRPr>
        </a:p>
      </dgm:t>
    </dgm:pt>
    <dgm:pt modelId="{C074CE33-EA73-45E3-92CD-605BF13C0DCD}" type="parTrans" cxnId="{2FA4F1C2-5430-40D5-A6B7-2DC69665D7A2}">
      <dgm:prSet/>
      <dgm:spPr/>
      <dgm:t>
        <a:bodyPr/>
        <a:lstStyle/>
        <a:p>
          <a:pPr algn="l"/>
          <a:endParaRPr lang="en-US">
            <a:latin typeface="+mn-lt"/>
            <a:ea typeface="+mn-ea"/>
          </a:endParaRPr>
        </a:p>
      </dgm:t>
    </dgm:pt>
    <dgm:pt modelId="{A8E42DCB-C398-4F46-8BCF-8293B8F9415A}" type="sibTrans" cxnId="{2FA4F1C2-5430-40D5-A6B7-2DC69665D7A2}">
      <dgm:prSet/>
      <dgm:spPr/>
      <dgm:t>
        <a:bodyPr/>
        <a:lstStyle/>
        <a:p>
          <a:pPr algn="l"/>
          <a:endParaRPr lang="en-US">
            <a:latin typeface="+mn-lt"/>
            <a:ea typeface="+mn-ea"/>
          </a:endParaRPr>
        </a:p>
      </dgm:t>
    </dgm:pt>
    <dgm:pt modelId="{0C4859CE-2989-4F43-9217-55CB264BDC48}">
      <dgm:prSet phldrT="[文本]"/>
      <dgm:spPr/>
      <dgm:t>
        <a:bodyPr/>
        <a:lstStyle/>
        <a:p>
          <a:pPr algn="l"/>
          <a:r>
            <a:rPr lang="en-US" dirty="0">
              <a:latin typeface="+mn-lt"/>
              <a:ea typeface="+mn-ea"/>
            </a:rPr>
            <a:t>IP </a:t>
          </a:r>
          <a:r>
            <a:rPr lang="zh-CN" altLang="en-US" dirty="0">
              <a:latin typeface="+mn-lt"/>
              <a:ea typeface="+mn-ea"/>
            </a:rPr>
            <a:t>广播抑制</a:t>
          </a:r>
          <a:endParaRPr lang="en-US" dirty="0">
            <a:latin typeface="+mn-lt"/>
            <a:ea typeface="+mn-ea"/>
          </a:endParaRPr>
        </a:p>
      </dgm:t>
    </dgm:pt>
    <dgm:pt modelId="{A6B90D9A-0EAD-40C3-80CC-7DBCC6BCF4E8}" type="parTrans" cxnId="{CB9DAAF9-AD6F-481E-A344-2EFACE5CF837}">
      <dgm:prSet/>
      <dgm:spPr/>
      <dgm:t>
        <a:bodyPr/>
        <a:lstStyle/>
        <a:p>
          <a:pPr algn="l"/>
          <a:endParaRPr lang="en-US">
            <a:latin typeface="+mn-lt"/>
            <a:ea typeface="+mn-ea"/>
          </a:endParaRPr>
        </a:p>
      </dgm:t>
    </dgm:pt>
    <dgm:pt modelId="{F1169055-4803-45BB-9D93-687E80B3C64C}" type="sibTrans" cxnId="{CB9DAAF9-AD6F-481E-A344-2EFACE5CF837}">
      <dgm:prSet/>
      <dgm:spPr/>
      <dgm:t>
        <a:bodyPr/>
        <a:lstStyle/>
        <a:p>
          <a:pPr algn="l"/>
          <a:endParaRPr lang="en-US">
            <a:latin typeface="+mn-lt"/>
            <a:ea typeface="+mn-ea"/>
          </a:endParaRPr>
        </a:p>
      </dgm:t>
    </dgm:pt>
    <dgm:pt modelId="{EE495CAE-7F95-423A-AE4D-AD8C26782EDF}">
      <dgm:prSet phldrT="[文本]"/>
      <dgm:spPr/>
      <dgm:t>
        <a:bodyPr/>
        <a:lstStyle/>
        <a:p>
          <a:pPr algn="l"/>
          <a:r>
            <a:rPr lang="en-US" dirty="0">
              <a:latin typeface="+mn-lt"/>
              <a:ea typeface="+mn-ea"/>
            </a:rPr>
            <a:t>ARP</a:t>
          </a:r>
          <a:r>
            <a:rPr lang="zh-CN" altLang="en-US" dirty="0">
              <a:latin typeface="+mn-lt"/>
              <a:ea typeface="+mn-ea"/>
            </a:rPr>
            <a:t>广播抑制</a:t>
          </a:r>
          <a:endParaRPr lang="en-US" dirty="0">
            <a:latin typeface="+mn-lt"/>
            <a:ea typeface="+mn-ea"/>
          </a:endParaRPr>
        </a:p>
      </dgm:t>
    </dgm:pt>
    <dgm:pt modelId="{F0C6AAAE-E947-4468-AD4C-5F76F9BD47D8}" type="parTrans" cxnId="{0490CCBC-3AE5-4659-9C52-0D5FB549042B}">
      <dgm:prSet/>
      <dgm:spPr/>
      <dgm:t>
        <a:bodyPr/>
        <a:lstStyle/>
        <a:p>
          <a:pPr algn="l"/>
          <a:endParaRPr lang="en-US">
            <a:latin typeface="+mn-lt"/>
            <a:ea typeface="+mn-ea"/>
          </a:endParaRPr>
        </a:p>
      </dgm:t>
    </dgm:pt>
    <dgm:pt modelId="{87359679-1221-45D0-8BB1-440BDDC8EEA3}" type="sibTrans" cxnId="{0490CCBC-3AE5-4659-9C52-0D5FB549042B}">
      <dgm:prSet/>
      <dgm:spPr/>
      <dgm:t>
        <a:bodyPr/>
        <a:lstStyle/>
        <a:p>
          <a:pPr algn="l"/>
          <a:endParaRPr lang="en-US">
            <a:latin typeface="+mn-lt"/>
            <a:ea typeface="+mn-ea"/>
          </a:endParaRPr>
        </a:p>
      </dgm:t>
    </dgm:pt>
    <dgm:pt modelId="{97472AEB-82B7-4163-9D9E-8ABC63B80E80}" type="pres">
      <dgm:prSet presAssocID="{6BEB360A-14B7-4D0C-B8C5-68300C2334D5}" presName="vert0" presStyleCnt="0">
        <dgm:presLayoutVars>
          <dgm:dir/>
          <dgm:animOne val="branch"/>
          <dgm:animLvl val="lvl"/>
        </dgm:presLayoutVars>
      </dgm:prSet>
      <dgm:spPr/>
    </dgm:pt>
    <dgm:pt modelId="{E6F0B275-1AAA-4999-BDEC-68FA73E4C7DB}" type="pres">
      <dgm:prSet presAssocID="{885AF672-2F50-4E14-BAE1-F2E503E6D416}" presName="thickLine" presStyleLbl="alignNode1" presStyleIdx="0" presStyleCnt="1"/>
      <dgm:spPr/>
    </dgm:pt>
    <dgm:pt modelId="{EC680D21-BEC3-444D-8C4A-62D6C3A325FD}" type="pres">
      <dgm:prSet presAssocID="{885AF672-2F50-4E14-BAE1-F2E503E6D416}" presName="horz1" presStyleCnt="0"/>
      <dgm:spPr/>
    </dgm:pt>
    <dgm:pt modelId="{5E8FC954-DB13-4BF3-9FA2-87F1B1643B87}" type="pres">
      <dgm:prSet presAssocID="{885AF672-2F50-4E14-BAE1-F2E503E6D416}" presName="tx1" presStyleLbl="revTx" presStyleIdx="0" presStyleCnt="15"/>
      <dgm:spPr/>
    </dgm:pt>
    <dgm:pt modelId="{C514B540-71C0-43D9-A056-B1B0C33F7065}" type="pres">
      <dgm:prSet presAssocID="{885AF672-2F50-4E14-BAE1-F2E503E6D416}" presName="vert1" presStyleCnt="0"/>
      <dgm:spPr/>
    </dgm:pt>
    <dgm:pt modelId="{A38780AC-53E3-4DFE-9B9A-6D8EB26F4064}" type="pres">
      <dgm:prSet presAssocID="{CCC233F9-656B-438B-B3D3-7DA4A66211E5}" presName="vertSpace2a" presStyleCnt="0"/>
      <dgm:spPr/>
    </dgm:pt>
    <dgm:pt modelId="{EBC95744-5291-4CE2-90A0-1B376C53B8F0}" type="pres">
      <dgm:prSet presAssocID="{CCC233F9-656B-438B-B3D3-7DA4A66211E5}" presName="horz2" presStyleCnt="0"/>
      <dgm:spPr/>
    </dgm:pt>
    <dgm:pt modelId="{8E50A37F-4362-4F54-A027-C64DBA8F9F1E}" type="pres">
      <dgm:prSet presAssocID="{CCC233F9-656B-438B-B3D3-7DA4A66211E5}" presName="horzSpace2" presStyleCnt="0"/>
      <dgm:spPr/>
    </dgm:pt>
    <dgm:pt modelId="{6D8435D0-200F-4EFC-B155-2223ACC41E6D}" type="pres">
      <dgm:prSet presAssocID="{CCC233F9-656B-438B-B3D3-7DA4A66211E5}" presName="tx2" presStyleLbl="revTx" presStyleIdx="1" presStyleCnt="15"/>
      <dgm:spPr/>
    </dgm:pt>
    <dgm:pt modelId="{6ACE6693-BC92-4D62-9CAC-BDFAC76ED5C4}" type="pres">
      <dgm:prSet presAssocID="{CCC233F9-656B-438B-B3D3-7DA4A66211E5}" presName="vert2" presStyleCnt="0"/>
      <dgm:spPr/>
    </dgm:pt>
    <dgm:pt modelId="{ACBFBCF1-0883-4F22-886D-FDF11AD03210}" type="pres">
      <dgm:prSet presAssocID="{23987445-338A-459A-AD6A-3499BDF70B70}" presName="horz3" presStyleCnt="0"/>
      <dgm:spPr/>
    </dgm:pt>
    <dgm:pt modelId="{041C3218-B12E-4776-9BA8-7A01E5B33E03}" type="pres">
      <dgm:prSet presAssocID="{23987445-338A-459A-AD6A-3499BDF70B70}" presName="horzSpace3" presStyleCnt="0"/>
      <dgm:spPr/>
    </dgm:pt>
    <dgm:pt modelId="{AD699DD5-752C-4985-96C1-6B1C5325C2CE}" type="pres">
      <dgm:prSet presAssocID="{23987445-338A-459A-AD6A-3499BDF70B70}" presName="tx3" presStyleLbl="revTx" presStyleIdx="2" presStyleCnt="15"/>
      <dgm:spPr/>
    </dgm:pt>
    <dgm:pt modelId="{FBFB9DAF-3F07-48CC-A67B-BD535C3C401F}" type="pres">
      <dgm:prSet presAssocID="{23987445-338A-459A-AD6A-3499BDF70B70}" presName="vert3" presStyleCnt="0"/>
      <dgm:spPr/>
    </dgm:pt>
    <dgm:pt modelId="{92106CC2-A02E-4518-B9F3-E9F90D46E155}" type="pres">
      <dgm:prSet presAssocID="{A1496A6D-0F05-4EB8-953D-A80C6B826581}" presName="thinLine3" presStyleLbl="callout" presStyleIdx="0" presStyleCnt="10"/>
      <dgm:spPr/>
    </dgm:pt>
    <dgm:pt modelId="{CAA42930-227B-4DA7-962A-447E7B534836}" type="pres">
      <dgm:prSet presAssocID="{B39EB8B7-CAD7-48C4-BE15-B255E3F71045}" presName="horz3" presStyleCnt="0"/>
      <dgm:spPr/>
    </dgm:pt>
    <dgm:pt modelId="{8A19F5FF-7276-4BC9-B9A1-D3EFF0CA82AA}" type="pres">
      <dgm:prSet presAssocID="{B39EB8B7-CAD7-48C4-BE15-B255E3F71045}" presName="horzSpace3" presStyleCnt="0"/>
      <dgm:spPr/>
    </dgm:pt>
    <dgm:pt modelId="{DBBAFBE6-E43A-4EFA-ABC1-F581E83D9DD0}" type="pres">
      <dgm:prSet presAssocID="{B39EB8B7-CAD7-48C4-BE15-B255E3F71045}" presName="tx3" presStyleLbl="revTx" presStyleIdx="3" presStyleCnt="15"/>
      <dgm:spPr/>
    </dgm:pt>
    <dgm:pt modelId="{3EB74FC7-3977-420C-920F-2A4F540C2D2E}" type="pres">
      <dgm:prSet presAssocID="{B39EB8B7-CAD7-48C4-BE15-B255E3F71045}" presName="vert3" presStyleCnt="0"/>
      <dgm:spPr/>
    </dgm:pt>
    <dgm:pt modelId="{CBEB5BF9-DE95-4269-81EB-52F1D5ED80ED}" type="pres">
      <dgm:prSet presAssocID="{CCC233F9-656B-438B-B3D3-7DA4A66211E5}" presName="thinLine2b" presStyleLbl="callout" presStyleIdx="1" presStyleCnt="10"/>
      <dgm:spPr/>
    </dgm:pt>
    <dgm:pt modelId="{13331B19-129F-4B74-A8A6-20FCA23ED642}" type="pres">
      <dgm:prSet presAssocID="{CCC233F9-656B-438B-B3D3-7DA4A66211E5}" presName="vertSpace2b" presStyleCnt="0"/>
      <dgm:spPr/>
    </dgm:pt>
    <dgm:pt modelId="{6485D920-896B-4251-B58F-BD10DE03C2B0}" type="pres">
      <dgm:prSet presAssocID="{4D34AC60-5DA5-416F-B70F-70CA059847D5}" presName="horz2" presStyleCnt="0"/>
      <dgm:spPr/>
    </dgm:pt>
    <dgm:pt modelId="{D9ACEAAB-4155-4D0E-8707-838E7E70CB07}" type="pres">
      <dgm:prSet presAssocID="{4D34AC60-5DA5-416F-B70F-70CA059847D5}" presName="horzSpace2" presStyleCnt="0"/>
      <dgm:spPr/>
    </dgm:pt>
    <dgm:pt modelId="{98A72452-10D1-4EFC-8D44-AB5DE11098E8}" type="pres">
      <dgm:prSet presAssocID="{4D34AC60-5DA5-416F-B70F-70CA059847D5}" presName="tx2" presStyleLbl="revTx" presStyleIdx="4" presStyleCnt="15"/>
      <dgm:spPr/>
    </dgm:pt>
    <dgm:pt modelId="{0ABD1977-DE0F-4EFD-8E09-59136F34E4CE}" type="pres">
      <dgm:prSet presAssocID="{4D34AC60-5DA5-416F-B70F-70CA059847D5}" presName="vert2" presStyleCnt="0"/>
      <dgm:spPr/>
    </dgm:pt>
    <dgm:pt modelId="{1D21EDC6-5E18-4DC0-9B15-E50668F5CCCB}" type="pres">
      <dgm:prSet presAssocID="{4D34AC60-5DA5-416F-B70F-70CA059847D5}" presName="thinLine2b" presStyleLbl="callout" presStyleIdx="2" presStyleCnt="10"/>
      <dgm:spPr/>
    </dgm:pt>
    <dgm:pt modelId="{AD83B22A-3EF9-4A6C-93DC-BFCB7D6D4C42}" type="pres">
      <dgm:prSet presAssocID="{4D34AC60-5DA5-416F-B70F-70CA059847D5}" presName="vertSpace2b" presStyleCnt="0"/>
      <dgm:spPr/>
    </dgm:pt>
    <dgm:pt modelId="{5B775F5B-85C5-45AC-B59E-7C6C4F85291D}" type="pres">
      <dgm:prSet presAssocID="{F1DA48EB-7708-46F5-B252-5566B2CB2979}" presName="horz2" presStyleCnt="0"/>
      <dgm:spPr/>
    </dgm:pt>
    <dgm:pt modelId="{8799DD2B-B53A-4DFA-9E2F-AAA2C1450183}" type="pres">
      <dgm:prSet presAssocID="{F1DA48EB-7708-46F5-B252-5566B2CB2979}" presName="horzSpace2" presStyleCnt="0"/>
      <dgm:spPr/>
    </dgm:pt>
    <dgm:pt modelId="{16C5FF42-BF35-4935-9B6D-19C98CB26E1B}" type="pres">
      <dgm:prSet presAssocID="{F1DA48EB-7708-46F5-B252-5566B2CB2979}" presName="tx2" presStyleLbl="revTx" presStyleIdx="5" presStyleCnt="15"/>
      <dgm:spPr/>
    </dgm:pt>
    <dgm:pt modelId="{E808BA62-A9C9-494A-9195-C604E8EDDC6F}" type="pres">
      <dgm:prSet presAssocID="{F1DA48EB-7708-46F5-B252-5566B2CB2979}" presName="vert2" presStyleCnt="0"/>
      <dgm:spPr/>
    </dgm:pt>
    <dgm:pt modelId="{AF394F77-B697-4013-B304-1A1A13EEE4A4}" type="pres">
      <dgm:prSet presAssocID="{3D4611A9-8062-4316-8CAB-36DB2E205975}" presName="horz3" presStyleCnt="0"/>
      <dgm:spPr/>
    </dgm:pt>
    <dgm:pt modelId="{27A3540E-FD93-4CE5-B0EF-D8182F98467F}" type="pres">
      <dgm:prSet presAssocID="{3D4611A9-8062-4316-8CAB-36DB2E205975}" presName="horzSpace3" presStyleCnt="0"/>
      <dgm:spPr/>
    </dgm:pt>
    <dgm:pt modelId="{DBE90CC0-B1A3-40C5-8EE2-0CD5645AF448}" type="pres">
      <dgm:prSet presAssocID="{3D4611A9-8062-4316-8CAB-36DB2E205975}" presName="tx3" presStyleLbl="revTx" presStyleIdx="6" presStyleCnt="15"/>
      <dgm:spPr/>
    </dgm:pt>
    <dgm:pt modelId="{AB33627C-EB09-42EE-9060-58AB07CE481F}" type="pres">
      <dgm:prSet presAssocID="{3D4611A9-8062-4316-8CAB-36DB2E205975}" presName="vert3" presStyleCnt="0"/>
      <dgm:spPr/>
    </dgm:pt>
    <dgm:pt modelId="{8E4B5103-1252-4F9C-A0BC-DEAE2D92A41F}" type="pres">
      <dgm:prSet presAssocID="{A8E42DCB-C398-4F46-8BCF-8293B8F9415A}" presName="thinLine3" presStyleLbl="callout" presStyleIdx="3" presStyleCnt="10"/>
      <dgm:spPr/>
    </dgm:pt>
    <dgm:pt modelId="{B005F6CF-DF81-4F07-8B62-DFADD8576AA5}" type="pres">
      <dgm:prSet presAssocID="{A2F9F1A2-C90B-4CEE-8744-2C267017DE76}" presName="horz3" presStyleCnt="0"/>
      <dgm:spPr/>
    </dgm:pt>
    <dgm:pt modelId="{6CC16D58-1EBE-4DF5-BC8D-6305BB3B5CC9}" type="pres">
      <dgm:prSet presAssocID="{A2F9F1A2-C90B-4CEE-8744-2C267017DE76}" presName="horzSpace3" presStyleCnt="0"/>
      <dgm:spPr/>
    </dgm:pt>
    <dgm:pt modelId="{A7549040-72DB-45D8-8C5F-40B539708F6D}" type="pres">
      <dgm:prSet presAssocID="{A2F9F1A2-C90B-4CEE-8744-2C267017DE76}" presName="tx3" presStyleLbl="revTx" presStyleIdx="7" presStyleCnt="15"/>
      <dgm:spPr/>
    </dgm:pt>
    <dgm:pt modelId="{DA214745-86B9-47C0-B6B4-24E92F0C0533}" type="pres">
      <dgm:prSet presAssocID="{A2F9F1A2-C90B-4CEE-8744-2C267017DE76}" presName="vert3" presStyleCnt="0"/>
      <dgm:spPr/>
    </dgm:pt>
    <dgm:pt modelId="{9A0FCE32-5015-4096-8FB6-55E7DBBD043E}" type="pres">
      <dgm:prSet presAssocID="{F1DA48EB-7708-46F5-B252-5566B2CB2979}" presName="thinLine2b" presStyleLbl="callout" presStyleIdx="4" presStyleCnt="10"/>
      <dgm:spPr/>
    </dgm:pt>
    <dgm:pt modelId="{093D9672-B8F1-489F-B9BE-DE6C3DA4A1F6}" type="pres">
      <dgm:prSet presAssocID="{F1DA48EB-7708-46F5-B252-5566B2CB2979}" presName="vertSpace2b" presStyleCnt="0"/>
      <dgm:spPr/>
    </dgm:pt>
    <dgm:pt modelId="{FA122D3E-4C6C-4B61-8270-39F30A7FC81E}" type="pres">
      <dgm:prSet presAssocID="{E2297971-D238-4C0F-8D92-5CB53849A9FF}" presName="horz2" presStyleCnt="0"/>
      <dgm:spPr/>
    </dgm:pt>
    <dgm:pt modelId="{1C4B538C-F01B-420B-B279-DC00373989F0}" type="pres">
      <dgm:prSet presAssocID="{E2297971-D238-4C0F-8D92-5CB53849A9FF}" presName="horzSpace2" presStyleCnt="0"/>
      <dgm:spPr/>
    </dgm:pt>
    <dgm:pt modelId="{644DB8B6-8386-4328-A6A3-9DAAE36C5CE5}" type="pres">
      <dgm:prSet presAssocID="{E2297971-D238-4C0F-8D92-5CB53849A9FF}" presName="tx2" presStyleLbl="revTx" presStyleIdx="8" presStyleCnt="15"/>
      <dgm:spPr/>
    </dgm:pt>
    <dgm:pt modelId="{2BD8957C-6DA0-44CE-B72F-327A98DF76BF}" type="pres">
      <dgm:prSet presAssocID="{E2297971-D238-4C0F-8D92-5CB53849A9FF}" presName="vert2" presStyleCnt="0"/>
      <dgm:spPr/>
    </dgm:pt>
    <dgm:pt modelId="{9AFCB742-F2B0-4834-A41C-1FFD740EDFCD}" type="pres">
      <dgm:prSet presAssocID="{EE495CAE-7F95-423A-AE4D-AD8C26782EDF}" presName="horz3" presStyleCnt="0"/>
      <dgm:spPr/>
    </dgm:pt>
    <dgm:pt modelId="{76632EB4-5BAC-4419-9892-3540ECD77374}" type="pres">
      <dgm:prSet presAssocID="{EE495CAE-7F95-423A-AE4D-AD8C26782EDF}" presName="horzSpace3" presStyleCnt="0"/>
      <dgm:spPr/>
    </dgm:pt>
    <dgm:pt modelId="{A3AE7236-DA9F-4223-8A23-8B66EFA9F5CB}" type="pres">
      <dgm:prSet presAssocID="{EE495CAE-7F95-423A-AE4D-AD8C26782EDF}" presName="tx3" presStyleLbl="revTx" presStyleIdx="9" presStyleCnt="15"/>
      <dgm:spPr/>
    </dgm:pt>
    <dgm:pt modelId="{B688DE12-37D5-4BCF-BD8B-267D344B9DC4}" type="pres">
      <dgm:prSet presAssocID="{EE495CAE-7F95-423A-AE4D-AD8C26782EDF}" presName="vert3" presStyleCnt="0"/>
      <dgm:spPr/>
    </dgm:pt>
    <dgm:pt modelId="{BAF997A2-D151-40DF-AC35-A01F89860B18}" type="pres">
      <dgm:prSet presAssocID="{87359679-1221-45D0-8BB1-440BDDC8EEA3}" presName="thinLine3" presStyleLbl="callout" presStyleIdx="5" presStyleCnt="10"/>
      <dgm:spPr/>
    </dgm:pt>
    <dgm:pt modelId="{1D8E9AAA-8388-4F87-AA2D-D155F573B972}" type="pres">
      <dgm:prSet presAssocID="{0C4859CE-2989-4F43-9217-55CB264BDC48}" presName="horz3" presStyleCnt="0"/>
      <dgm:spPr/>
    </dgm:pt>
    <dgm:pt modelId="{D225473E-73DC-4E43-8DEC-F7C74B8E1BA0}" type="pres">
      <dgm:prSet presAssocID="{0C4859CE-2989-4F43-9217-55CB264BDC48}" presName="horzSpace3" presStyleCnt="0"/>
      <dgm:spPr/>
    </dgm:pt>
    <dgm:pt modelId="{970C26C6-13E5-49E2-9A1F-4E14956E7EA8}" type="pres">
      <dgm:prSet presAssocID="{0C4859CE-2989-4F43-9217-55CB264BDC48}" presName="tx3" presStyleLbl="revTx" presStyleIdx="10" presStyleCnt="15"/>
      <dgm:spPr/>
    </dgm:pt>
    <dgm:pt modelId="{1C790639-7E2B-4F6B-9BB4-AB79714F8BCB}" type="pres">
      <dgm:prSet presAssocID="{0C4859CE-2989-4F43-9217-55CB264BDC48}" presName="vert3" presStyleCnt="0"/>
      <dgm:spPr/>
    </dgm:pt>
    <dgm:pt modelId="{BED49389-A3F8-44C5-B6DF-E19ADC092D2E}" type="pres">
      <dgm:prSet presAssocID="{E2297971-D238-4C0F-8D92-5CB53849A9FF}" presName="thinLine2b" presStyleLbl="callout" presStyleIdx="6" presStyleCnt="10"/>
      <dgm:spPr/>
    </dgm:pt>
    <dgm:pt modelId="{FC5EF747-07B2-4088-99D9-EDBEA6A9B2D1}" type="pres">
      <dgm:prSet presAssocID="{E2297971-D238-4C0F-8D92-5CB53849A9FF}" presName="vertSpace2b" presStyleCnt="0"/>
      <dgm:spPr/>
    </dgm:pt>
    <dgm:pt modelId="{23A29480-45DC-4FE7-97D2-DA1A7182A852}" type="pres">
      <dgm:prSet presAssocID="{6E8D931C-0237-4049-B982-BBC98F53958E}" presName="horz2" presStyleCnt="0"/>
      <dgm:spPr/>
    </dgm:pt>
    <dgm:pt modelId="{238A5CD0-7E94-4588-B89A-236DA2AC4CB7}" type="pres">
      <dgm:prSet presAssocID="{6E8D931C-0237-4049-B982-BBC98F53958E}" presName="horzSpace2" presStyleCnt="0"/>
      <dgm:spPr/>
    </dgm:pt>
    <dgm:pt modelId="{F5090F21-491D-45AD-8A4D-379F051B567C}" type="pres">
      <dgm:prSet presAssocID="{6E8D931C-0237-4049-B982-BBC98F53958E}" presName="tx2" presStyleLbl="revTx" presStyleIdx="11" presStyleCnt="15"/>
      <dgm:spPr/>
    </dgm:pt>
    <dgm:pt modelId="{3CF1128A-2C45-4F84-B581-3F8D38E06123}" type="pres">
      <dgm:prSet presAssocID="{6E8D931C-0237-4049-B982-BBC98F53958E}" presName="vert2" presStyleCnt="0"/>
      <dgm:spPr/>
    </dgm:pt>
    <dgm:pt modelId="{D8610CC2-D1F7-4D1A-AFC1-F2344C1618A4}" type="pres">
      <dgm:prSet presAssocID="{ED672DDB-2F4B-49D0-A632-B27796B524FD}" presName="horz3" presStyleCnt="0"/>
      <dgm:spPr/>
    </dgm:pt>
    <dgm:pt modelId="{F84DD36F-FC65-44AE-8BF5-D3052AA13964}" type="pres">
      <dgm:prSet presAssocID="{ED672DDB-2F4B-49D0-A632-B27796B524FD}" presName="horzSpace3" presStyleCnt="0"/>
      <dgm:spPr/>
    </dgm:pt>
    <dgm:pt modelId="{2E710C12-91B1-4B5C-9FEB-21E0D0864245}" type="pres">
      <dgm:prSet presAssocID="{ED672DDB-2F4B-49D0-A632-B27796B524FD}" presName="tx3" presStyleLbl="revTx" presStyleIdx="12" presStyleCnt="15"/>
      <dgm:spPr/>
    </dgm:pt>
    <dgm:pt modelId="{3DA4DB04-8472-45B2-9368-2DE71B264944}" type="pres">
      <dgm:prSet presAssocID="{ED672DDB-2F4B-49D0-A632-B27796B524FD}" presName="vert3" presStyleCnt="0"/>
      <dgm:spPr/>
    </dgm:pt>
    <dgm:pt modelId="{A84F818F-AC67-4078-9A4A-CDEFC4302A08}" type="pres">
      <dgm:prSet presAssocID="{934D6B7E-EBCE-4B89-A250-B8ABA6A939EC}" presName="thinLine3" presStyleLbl="callout" presStyleIdx="7" presStyleCnt="10"/>
      <dgm:spPr/>
    </dgm:pt>
    <dgm:pt modelId="{64746636-E5D2-494E-9509-05665153FF42}" type="pres">
      <dgm:prSet presAssocID="{ACB40594-7AF1-46CB-8BF2-60B2B80AAD8C}" presName="horz3" presStyleCnt="0"/>
      <dgm:spPr/>
    </dgm:pt>
    <dgm:pt modelId="{7A116875-8F4F-48E5-9659-951CADC17F00}" type="pres">
      <dgm:prSet presAssocID="{ACB40594-7AF1-46CB-8BF2-60B2B80AAD8C}" presName="horzSpace3" presStyleCnt="0"/>
      <dgm:spPr/>
    </dgm:pt>
    <dgm:pt modelId="{C26BF0D5-3AC1-4AD4-9825-E2DB26E446B5}" type="pres">
      <dgm:prSet presAssocID="{ACB40594-7AF1-46CB-8BF2-60B2B80AAD8C}" presName="tx3" presStyleLbl="revTx" presStyleIdx="13" presStyleCnt="15"/>
      <dgm:spPr/>
    </dgm:pt>
    <dgm:pt modelId="{4932E95F-AB4A-47C8-8B28-E61298E13EC2}" type="pres">
      <dgm:prSet presAssocID="{ACB40594-7AF1-46CB-8BF2-60B2B80AAD8C}" presName="vert3" presStyleCnt="0"/>
      <dgm:spPr/>
    </dgm:pt>
    <dgm:pt modelId="{685BDF92-6AF6-46D0-913B-B4C9FE16A410}" type="pres">
      <dgm:prSet presAssocID="{6E8D931C-0237-4049-B982-BBC98F53958E}" presName="thinLine2b" presStyleLbl="callout" presStyleIdx="8" presStyleCnt="10"/>
      <dgm:spPr/>
    </dgm:pt>
    <dgm:pt modelId="{DA920F9A-7DDE-4BC7-87AD-475A564ECD8E}" type="pres">
      <dgm:prSet presAssocID="{6E8D931C-0237-4049-B982-BBC98F53958E}" presName="vertSpace2b" presStyleCnt="0"/>
      <dgm:spPr/>
    </dgm:pt>
    <dgm:pt modelId="{E841083C-8984-4A01-B807-966C6C8602DC}" type="pres">
      <dgm:prSet presAssocID="{6B2E5A15-18DC-4F0A-8105-2706CFA649BB}" presName="horz2" presStyleCnt="0"/>
      <dgm:spPr/>
    </dgm:pt>
    <dgm:pt modelId="{DDD67CFE-D69B-4AF8-8A96-6E905A8CA6C7}" type="pres">
      <dgm:prSet presAssocID="{6B2E5A15-18DC-4F0A-8105-2706CFA649BB}" presName="horzSpace2" presStyleCnt="0"/>
      <dgm:spPr/>
    </dgm:pt>
    <dgm:pt modelId="{4E4645ED-BC64-4CA0-A1F6-64913610B58C}" type="pres">
      <dgm:prSet presAssocID="{6B2E5A15-18DC-4F0A-8105-2706CFA649BB}" presName="tx2" presStyleLbl="revTx" presStyleIdx="14" presStyleCnt="15"/>
      <dgm:spPr/>
    </dgm:pt>
    <dgm:pt modelId="{EFB0F361-CAB0-4516-AD8F-409C73FE5AEA}" type="pres">
      <dgm:prSet presAssocID="{6B2E5A15-18DC-4F0A-8105-2706CFA649BB}" presName="vert2" presStyleCnt="0"/>
      <dgm:spPr/>
    </dgm:pt>
    <dgm:pt modelId="{00177B7C-C95D-4624-983E-AB36C3E6F0E9}" type="pres">
      <dgm:prSet presAssocID="{6B2E5A15-18DC-4F0A-8105-2706CFA649BB}" presName="thinLine2b" presStyleLbl="callout" presStyleIdx="9" presStyleCnt="10"/>
      <dgm:spPr/>
    </dgm:pt>
    <dgm:pt modelId="{19A29E26-A27D-42C4-9647-4E5AFC6C9702}" type="pres">
      <dgm:prSet presAssocID="{6B2E5A15-18DC-4F0A-8105-2706CFA649BB}" presName="vertSpace2b" presStyleCnt="0"/>
      <dgm:spPr/>
    </dgm:pt>
  </dgm:ptLst>
  <dgm:cxnLst>
    <dgm:cxn modelId="{1AFEAE08-698F-484A-AE38-5C12204E14DF}" srcId="{6BEB360A-14B7-4D0C-B8C5-68300C2334D5}" destId="{885AF672-2F50-4E14-BAE1-F2E503E6D416}" srcOrd="0" destOrd="0" parTransId="{8CF6058E-9002-4A01-AAB2-5EF10CED4E97}" sibTransId="{1381AFAA-640E-45EE-926E-B27778403842}"/>
    <dgm:cxn modelId="{994E5C09-FA1E-456F-972B-063D735EA1F9}" type="presOf" srcId="{EE495CAE-7F95-423A-AE4D-AD8C26782EDF}" destId="{A3AE7236-DA9F-4223-8A23-8B66EFA9F5CB}" srcOrd="0" destOrd="0" presId="urn:microsoft.com/office/officeart/2008/layout/LinedList"/>
    <dgm:cxn modelId="{22013F0E-098A-456D-AC5A-CE5913AA613F}" srcId="{CCC233F9-656B-438B-B3D3-7DA4A66211E5}" destId="{23987445-338A-459A-AD6A-3499BDF70B70}" srcOrd="0" destOrd="0" parTransId="{E1D034C5-97FA-400C-B206-56D805869339}" sibTransId="{A1496A6D-0F05-4EB8-953D-A80C6B826581}"/>
    <dgm:cxn modelId="{54ED0B10-2A61-4138-8036-ABE8FBACDDE2}" type="presOf" srcId="{6E8D931C-0237-4049-B982-BBC98F53958E}" destId="{F5090F21-491D-45AD-8A4D-379F051B567C}" srcOrd="0" destOrd="0" presId="urn:microsoft.com/office/officeart/2008/layout/LinedList"/>
    <dgm:cxn modelId="{01F2971E-FCE0-41B5-A0E7-9F8A4FEB6167}" srcId="{885AF672-2F50-4E14-BAE1-F2E503E6D416}" destId="{4D34AC60-5DA5-416F-B70F-70CA059847D5}" srcOrd="1" destOrd="0" parTransId="{E4430409-18E4-4C5E-AAC0-BA8FD6A60077}" sibTransId="{88573A0E-3829-4332-A73A-F23B6DDB598A}"/>
    <dgm:cxn modelId="{C8D3941F-31D1-47E9-A582-53D9C69982F8}" type="presOf" srcId="{F1DA48EB-7708-46F5-B252-5566B2CB2979}" destId="{16C5FF42-BF35-4935-9B6D-19C98CB26E1B}" srcOrd="0" destOrd="0" presId="urn:microsoft.com/office/officeart/2008/layout/LinedList"/>
    <dgm:cxn modelId="{618BD927-5CA6-4761-AF77-C109A6147B55}" type="presOf" srcId="{4D34AC60-5DA5-416F-B70F-70CA059847D5}" destId="{98A72452-10D1-4EFC-8D44-AB5DE11098E8}" srcOrd="0" destOrd="0" presId="urn:microsoft.com/office/officeart/2008/layout/LinedList"/>
    <dgm:cxn modelId="{EC839F2D-8694-45A2-8318-F669BB57D45F}" type="presOf" srcId="{0C4859CE-2989-4F43-9217-55CB264BDC48}" destId="{970C26C6-13E5-49E2-9A1F-4E14956E7EA8}" srcOrd="0" destOrd="0" presId="urn:microsoft.com/office/officeart/2008/layout/LinedList"/>
    <dgm:cxn modelId="{0CE26C30-21ED-491D-BA6B-1ACE7DF91E99}" srcId="{CCC233F9-656B-438B-B3D3-7DA4A66211E5}" destId="{B39EB8B7-CAD7-48C4-BE15-B255E3F71045}" srcOrd="1" destOrd="0" parTransId="{B529F5D3-131F-46BD-9258-12796D851A25}" sibTransId="{6867DAC6-3047-40D6-B564-AE763CE2EA77}"/>
    <dgm:cxn modelId="{8CD7E730-9D29-4F87-9565-939E66904ABF}" type="presOf" srcId="{23987445-338A-459A-AD6A-3499BDF70B70}" destId="{AD699DD5-752C-4985-96C1-6B1C5325C2CE}" srcOrd="0" destOrd="0" presId="urn:microsoft.com/office/officeart/2008/layout/LinedList"/>
    <dgm:cxn modelId="{616B435D-A86A-4513-8F50-4FFA85FA2276}" type="presOf" srcId="{885AF672-2F50-4E14-BAE1-F2E503E6D416}" destId="{5E8FC954-DB13-4BF3-9FA2-87F1B1643B87}" srcOrd="0" destOrd="0" presId="urn:microsoft.com/office/officeart/2008/layout/LinedList"/>
    <dgm:cxn modelId="{4ED6A342-000B-458B-963D-31665A009C22}" type="presOf" srcId="{ED672DDB-2F4B-49D0-A632-B27796B524FD}" destId="{2E710C12-91B1-4B5C-9FEB-21E0D0864245}" srcOrd="0" destOrd="0" presId="urn:microsoft.com/office/officeart/2008/layout/LinedList"/>
    <dgm:cxn modelId="{18040749-371E-4608-8FFB-FFB8BEE51D76}" srcId="{885AF672-2F50-4E14-BAE1-F2E503E6D416}" destId="{E2297971-D238-4C0F-8D92-5CB53849A9FF}" srcOrd="3" destOrd="0" parTransId="{68EB3326-01A8-43DF-B752-32960379E2E0}" sibTransId="{3721CDB4-7AA1-43B1-8E10-056926B76CA6}"/>
    <dgm:cxn modelId="{A8A96D6E-A29D-42E6-988F-23EE7FD2E084}" type="presOf" srcId="{CCC233F9-656B-438B-B3D3-7DA4A66211E5}" destId="{6D8435D0-200F-4EFC-B155-2223ACC41E6D}" srcOrd="0" destOrd="0" presId="urn:microsoft.com/office/officeart/2008/layout/LinedList"/>
    <dgm:cxn modelId="{91676853-7659-4AB7-AA05-508132E2AC4B}" type="presOf" srcId="{3D4611A9-8062-4316-8CAB-36DB2E205975}" destId="{DBE90CC0-B1A3-40C5-8EE2-0CD5645AF448}" srcOrd="0" destOrd="0" presId="urn:microsoft.com/office/officeart/2008/layout/LinedList"/>
    <dgm:cxn modelId="{C3ABF778-3DD8-4CBC-8F03-10ABE9F0DF2F}" srcId="{885AF672-2F50-4E14-BAE1-F2E503E6D416}" destId="{F1DA48EB-7708-46F5-B252-5566B2CB2979}" srcOrd="2" destOrd="0" parTransId="{AD4B2DF4-84F0-4E39-B8E4-1BF5A08FA02C}" sibTransId="{6DECBA3B-68D6-484A-8D07-678C8E169EC3}"/>
    <dgm:cxn modelId="{C925A67C-7EDC-47E3-9214-179BD7E4BC4B}" srcId="{885AF672-2F50-4E14-BAE1-F2E503E6D416}" destId="{CCC233F9-656B-438B-B3D3-7DA4A66211E5}" srcOrd="0" destOrd="0" parTransId="{B9558B56-B513-4C16-BF57-8874271C7864}" sibTransId="{344F0EAB-D40F-4457-A39C-1481CAD9F889}"/>
    <dgm:cxn modelId="{1BC1E97D-7211-4F18-B8D1-FF806F11A312}" srcId="{885AF672-2F50-4E14-BAE1-F2E503E6D416}" destId="{6E8D931C-0237-4049-B982-BBC98F53958E}" srcOrd="4" destOrd="0" parTransId="{D29DE9E6-6D1B-4156-A68C-55E55ED3A6AF}" sibTransId="{3D88FE6A-4477-4732-9583-D253A53CCA5C}"/>
    <dgm:cxn modelId="{05E0CCA1-AD10-424E-BF7E-6E579EB6A3A2}" type="presOf" srcId="{B39EB8B7-CAD7-48C4-BE15-B255E3F71045}" destId="{DBBAFBE6-E43A-4EFA-ABC1-F581E83D9DD0}" srcOrd="0" destOrd="0" presId="urn:microsoft.com/office/officeart/2008/layout/LinedList"/>
    <dgm:cxn modelId="{5C040BA6-5C31-44AA-AF0A-2B3BA6D02A03}" type="presOf" srcId="{A2F9F1A2-C90B-4CEE-8744-2C267017DE76}" destId="{A7549040-72DB-45D8-8C5F-40B539708F6D}" srcOrd="0" destOrd="0" presId="urn:microsoft.com/office/officeart/2008/layout/LinedList"/>
    <dgm:cxn modelId="{87894EAB-8B5F-4A13-89F7-5DB6870ABC8B}" srcId="{F1DA48EB-7708-46F5-B252-5566B2CB2979}" destId="{A2F9F1A2-C90B-4CEE-8744-2C267017DE76}" srcOrd="1" destOrd="0" parTransId="{CEA59801-4CFE-44F7-90D2-FD0792F5EF56}" sibTransId="{74B84DE8-712F-4ED4-A361-0B2265FBCE11}"/>
    <dgm:cxn modelId="{F95872AC-785C-4019-93BA-3DF89873CC3C}" srcId="{6E8D931C-0237-4049-B982-BBC98F53958E}" destId="{ED672DDB-2F4B-49D0-A632-B27796B524FD}" srcOrd="0" destOrd="0" parTransId="{CF3BA1D0-97CA-4331-85BE-EB939EFC7C9D}" sibTransId="{934D6B7E-EBCE-4B89-A250-B8ABA6A939EC}"/>
    <dgm:cxn modelId="{B1E1ABAE-CF2E-4234-96A5-B9A4F3BB224D}" type="presOf" srcId="{E2297971-D238-4C0F-8D92-5CB53849A9FF}" destId="{644DB8B6-8386-4328-A6A3-9DAAE36C5CE5}" srcOrd="0" destOrd="0" presId="urn:microsoft.com/office/officeart/2008/layout/LinedList"/>
    <dgm:cxn modelId="{D91540B8-AB57-47D3-80C1-ABCC9B5D57B0}" srcId="{885AF672-2F50-4E14-BAE1-F2E503E6D416}" destId="{6B2E5A15-18DC-4F0A-8105-2706CFA649BB}" srcOrd="5" destOrd="0" parTransId="{372FDB38-C4B7-4043-B577-F4F6F6BA5ADC}" sibTransId="{7ECE1A8F-A5BF-46EC-B9C6-0489355C40D0}"/>
    <dgm:cxn modelId="{0490CCBC-3AE5-4659-9C52-0D5FB549042B}" srcId="{E2297971-D238-4C0F-8D92-5CB53849A9FF}" destId="{EE495CAE-7F95-423A-AE4D-AD8C26782EDF}" srcOrd="0" destOrd="0" parTransId="{F0C6AAAE-E947-4468-AD4C-5F76F9BD47D8}" sibTransId="{87359679-1221-45D0-8BB1-440BDDC8EEA3}"/>
    <dgm:cxn modelId="{2FA4F1C2-5430-40D5-A6B7-2DC69665D7A2}" srcId="{F1DA48EB-7708-46F5-B252-5566B2CB2979}" destId="{3D4611A9-8062-4316-8CAB-36DB2E205975}" srcOrd="0" destOrd="0" parTransId="{C074CE33-EA73-45E3-92CD-605BF13C0DCD}" sibTransId="{A8E42DCB-C398-4F46-8BCF-8293B8F9415A}"/>
    <dgm:cxn modelId="{4407ADC4-0564-4640-AA27-D059A708EFD4}" srcId="{6E8D931C-0237-4049-B982-BBC98F53958E}" destId="{ACB40594-7AF1-46CB-8BF2-60B2B80AAD8C}" srcOrd="1" destOrd="0" parTransId="{712844F1-1748-4FB7-8E24-48D62A80D3A8}" sibTransId="{5A518521-8990-42EE-9750-114C78081452}"/>
    <dgm:cxn modelId="{82CF77EA-17C1-41C3-8CC2-63CEEFC3A0C6}" type="presOf" srcId="{6B2E5A15-18DC-4F0A-8105-2706CFA649BB}" destId="{4E4645ED-BC64-4CA0-A1F6-64913610B58C}" srcOrd="0" destOrd="0" presId="urn:microsoft.com/office/officeart/2008/layout/LinedList"/>
    <dgm:cxn modelId="{F12826EF-B3AD-4625-B720-277E8281EE21}" type="presOf" srcId="{6BEB360A-14B7-4D0C-B8C5-68300C2334D5}" destId="{97472AEB-82B7-4163-9D9E-8ABC63B80E80}" srcOrd="0" destOrd="0" presId="urn:microsoft.com/office/officeart/2008/layout/LinedList"/>
    <dgm:cxn modelId="{CB9DAAF9-AD6F-481E-A344-2EFACE5CF837}" srcId="{E2297971-D238-4C0F-8D92-5CB53849A9FF}" destId="{0C4859CE-2989-4F43-9217-55CB264BDC48}" srcOrd="1" destOrd="0" parTransId="{A6B90D9A-0EAD-40C3-80CC-7DBCC6BCF4E8}" sibTransId="{F1169055-4803-45BB-9D93-687E80B3C64C}"/>
    <dgm:cxn modelId="{287445FF-3CA8-4EF3-948F-5543D93646A0}" type="presOf" srcId="{ACB40594-7AF1-46CB-8BF2-60B2B80AAD8C}" destId="{C26BF0D5-3AC1-4AD4-9825-E2DB26E446B5}" srcOrd="0" destOrd="0" presId="urn:microsoft.com/office/officeart/2008/layout/LinedList"/>
    <dgm:cxn modelId="{B1BAB30A-B36D-4537-A0D3-E3847C002C89}" type="presParOf" srcId="{97472AEB-82B7-4163-9D9E-8ABC63B80E80}" destId="{E6F0B275-1AAA-4999-BDEC-68FA73E4C7DB}" srcOrd="0" destOrd="0" presId="urn:microsoft.com/office/officeart/2008/layout/LinedList"/>
    <dgm:cxn modelId="{0018B9BA-5AC9-4B26-AF4C-CD659925CF8F}" type="presParOf" srcId="{97472AEB-82B7-4163-9D9E-8ABC63B80E80}" destId="{EC680D21-BEC3-444D-8C4A-62D6C3A325FD}" srcOrd="1" destOrd="0" presId="urn:microsoft.com/office/officeart/2008/layout/LinedList"/>
    <dgm:cxn modelId="{DE9CA149-91AB-4E67-B4A5-E53B8207E434}" type="presParOf" srcId="{EC680D21-BEC3-444D-8C4A-62D6C3A325FD}" destId="{5E8FC954-DB13-4BF3-9FA2-87F1B1643B87}" srcOrd="0" destOrd="0" presId="urn:microsoft.com/office/officeart/2008/layout/LinedList"/>
    <dgm:cxn modelId="{EB2B74ED-DB79-4F6A-9F12-66F056472238}" type="presParOf" srcId="{EC680D21-BEC3-444D-8C4A-62D6C3A325FD}" destId="{C514B540-71C0-43D9-A056-B1B0C33F7065}" srcOrd="1" destOrd="0" presId="urn:microsoft.com/office/officeart/2008/layout/LinedList"/>
    <dgm:cxn modelId="{999C3220-8385-4CDA-A6C6-963D32CF2006}" type="presParOf" srcId="{C514B540-71C0-43D9-A056-B1B0C33F7065}" destId="{A38780AC-53E3-4DFE-9B9A-6D8EB26F4064}" srcOrd="0" destOrd="0" presId="urn:microsoft.com/office/officeart/2008/layout/LinedList"/>
    <dgm:cxn modelId="{AA35CE1F-A535-4884-AE7C-197F3BE0DEB3}" type="presParOf" srcId="{C514B540-71C0-43D9-A056-B1B0C33F7065}" destId="{EBC95744-5291-4CE2-90A0-1B376C53B8F0}" srcOrd="1" destOrd="0" presId="urn:microsoft.com/office/officeart/2008/layout/LinedList"/>
    <dgm:cxn modelId="{B9572CAC-E016-4D16-A637-5A4B310FCEFF}" type="presParOf" srcId="{EBC95744-5291-4CE2-90A0-1B376C53B8F0}" destId="{8E50A37F-4362-4F54-A027-C64DBA8F9F1E}" srcOrd="0" destOrd="0" presId="urn:microsoft.com/office/officeart/2008/layout/LinedList"/>
    <dgm:cxn modelId="{D6E66427-8446-4D90-A50B-A563C855B0F7}" type="presParOf" srcId="{EBC95744-5291-4CE2-90A0-1B376C53B8F0}" destId="{6D8435D0-200F-4EFC-B155-2223ACC41E6D}" srcOrd="1" destOrd="0" presId="urn:microsoft.com/office/officeart/2008/layout/LinedList"/>
    <dgm:cxn modelId="{D0328115-69BD-42C7-8AFD-977BB7147E20}" type="presParOf" srcId="{EBC95744-5291-4CE2-90A0-1B376C53B8F0}" destId="{6ACE6693-BC92-4D62-9CAC-BDFAC76ED5C4}" srcOrd="2" destOrd="0" presId="urn:microsoft.com/office/officeart/2008/layout/LinedList"/>
    <dgm:cxn modelId="{5866C906-6404-4922-B895-BD7E9BD8BB5A}" type="presParOf" srcId="{6ACE6693-BC92-4D62-9CAC-BDFAC76ED5C4}" destId="{ACBFBCF1-0883-4F22-886D-FDF11AD03210}" srcOrd="0" destOrd="0" presId="urn:microsoft.com/office/officeart/2008/layout/LinedList"/>
    <dgm:cxn modelId="{C880DDC9-424C-4496-ADFA-BB99E5247B05}" type="presParOf" srcId="{ACBFBCF1-0883-4F22-886D-FDF11AD03210}" destId="{041C3218-B12E-4776-9BA8-7A01E5B33E03}" srcOrd="0" destOrd="0" presId="urn:microsoft.com/office/officeart/2008/layout/LinedList"/>
    <dgm:cxn modelId="{8C8890D4-90C4-40B2-BD85-6FA9EF3029DF}" type="presParOf" srcId="{ACBFBCF1-0883-4F22-886D-FDF11AD03210}" destId="{AD699DD5-752C-4985-96C1-6B1C5325C2CE}" srcOrd="1" destOrd="0" presId="urn:microsoft.com/office/officeart/2008/layout/LinedList"/>
    <dgm:cxn modelId="{0DBBADFC-73B6-4098-866E-E43778BA9414}" type="presParOf" srcId="{ACBFBCF1-0883-4F22-886D-FDF11AD03210}" destId="{FBFB9DAF-3F07-48CC-A67B-BD535C3C401F}" srcOrd="2" destOrd="0" presId="urn:microsoft.com/office/officeart/2008/layout/LinedList"/>
    <dgm:cxn modelId="{5BC96920-6ACD-40CB-97C6-CB612A4B3A3F}" type="presParOf" srcId="{6ACE6693-BC92-4D62-9CAC-BDFAC76ED5C4}" destId="{92106CC2-A02E-4518-B9F3-E9F90D46E155}" srcOrd="1" destOrd="0" presId="urn:microsoft.com/office/officeart/2008/layout/LinedList"/>
    <dgm:cxn modelId="{90C12885-0DBD-47C0-95E7-82DB8C65C732}" type="presParOf" srcId="{6ACE6693-BC92-4D62-9CAC-BDFAC76ED5C4}" destId="{CAA42930-227B-4DA7-962A-447E7B534836}" srcOrd="2" destOrd="0" presId="urn:microsoft.com/office/officeart/2008/layout/LinedList"/>
    <dgm:cxn modelId="{797B1A3D-9FDC-44F2-94D0-652EE94C806F}" type="presParOf" srcId="{CAA42930-227B-4DA7-962A-447E7B534836}" destId="{8A19F5FF-7276-4BC9-B9A1-D3EFF0CA82AA}" srcOrd="0" destOrd="0" presId="urn:microsoft.com/office/officeart/2008/layout/LinedList"/>
    <dgm:cxn modelId="{8406B5D5-AD80-4AFE-9DB1-0C6FE18C45C3}" type="presParOf" srcId="{CAA42930-227B-4DA7-962A-447E7B534836}" destId="{DBBAFBE6-E43A-4EFA-ABC1-F581E83D9DD0}" srcOrd="1" destOrd="0" presId="urn:microsoft.com/office/officeart/2008/layout/LinedList"/>
    <dgm:cxn modelId="{4D000BBA-8B0F-4309-A285-04924D09BEC7}" type="presParOf" srcId="{CAA42930-227B-4DA7-962A-447E7B534836}" destId="{3EB74FC7-3977-420C-920F-2A4F540C2D2E}" srcOrd="2" destOrd="0" presId="urn:microsoft.com/office/officeart/2008/layout/LinedList"/>
    <dgm:cxn modelId="{E6C8EF04-C87A-4DAB-ACC9-EB80A81F29EB}" type="presParOf" srcId="{C514B540-71C0-43D9-A056-B1B0C33F7065}" destId="{CBEB5BF9-DE95-4269-81EB-52F1D5ED80ED}" srcOrd="2" destOrd="0" presId="urn:microsoft.com/office/officeart/2008/layout/LinedList"/>
    <dgm:cxn modelId="{55966C03-F29F-43EE-A113-0F361342B326}" type="presParOf" srcId="{C514B540-71C0-43D9-A056-B1B0C33F7065}" destId="{13331B19-129F-4B74-A8A6-20FCA23ED642}" srcOrd="3" destOrd="0" presId="urn:microsoft.com/office/officeart/2008/layout/LinedList"/>
    <dgm:cxn modelId="{A0CCD2DC-88CC-410F-8288-4C1169397CE4}" type="presParOf" srcId="{C514B540-71C0-43D9-A056-B1B0C33F7065}" destId="{6485D920-896B-4251-B58F-BD10DE03C2B0}" srcOrd="4" destOrd="0" presId="urn:microsoft.com/office/officeart/2008/layout/LinedList"/>
    <dgm:cxn modelId="{E038A9C8-76C4-459D-87E1-7B26D423574D}" type="presParOf" srcId="{6485D920-896B-4251-B58F-BD10DE03C2B0}" destId="{D9ACEAAB-4155-4D0E-8707-838E7E70CB07}" srcOrd="0" destOrd="0" presId="urn:microsoft.com/office/officeart/2008/layout/LinedList"/>
    <dgm:cxn modelId="{7FD6EB5A-7BA2-4322-A160-9F35A8B11B89}" type="presParOf" srcId="{6485D920-896B-4251-B58F-BD10DE03C2B0}" destId="{98A72452-10D1-4EFC-8D44-AB5DE11098E8}" srcOrd="1" destOrd="0" presId="urn:microsoft.com/office/officeart/2008/layout/LinedList"/>
    <dgm:cxn modelId="{074B2AE0-CB73-457A-B9D0-5C6001F3C41E}" type="presParOf" srcId="{6485D920-896B-4251-B58F-BD10DE03C2B0}" destId="{0ABD1977-DE0F-4EFD-8E09-59136F34E4CE}" srcOrd="2" destOrd="0" presId="urn:microsoft.com/office/officeart/2008/layout/LinedList"/>
    <dgm:cxn modelId="{53FA9634-E104-44A8-9C20-C88CCBCBD125}" type="presParOf" srcId="{C514B540-71C0-43D9-A056-B1B0C33F7065}" destId="{1D21EDC6-5E18-4DC0-9B15-E50668F5CCCB}" srcOrd="5" destOrd="0" presId="urn:microsoft.com/office/officeart/2008/layout/LinedList"/>
    <dgm:cxn modelId="{2128B8B0-ADC6-423C-AB1F-B6EAF69C826C}" type="presParOf" srcId="{C514B540-71C0-43D9-A056-B1B0C33F7065}" destId="{AD83B22A-3EF9-4A6C-93DC-BFCB7D6D4C42}" srcOrd="6" destOrd="0" presId="urn:microsoft.com/office/officeart/2008/layout/LinedList"/>
    <dgm:cxn modelId="{525339E9-232D-4BEB-B6EA-6BA406BB5E3C}" type="presParOf" srcId="{C514B540-71C0-43D9-A056-B1B0C33F7065}" destId="{5B775F5B-85C5-45AC-B59E-7C6C4F85291D}" srcOrd="7" destOrd="0" presId="urn:microsoft.com/office/officeart/2008/layout/LinedList"/>
    <dgm:cxn modelId="{51A1D227-8ECC-43BE-BDB8-3A403B9A31D3}" type="presParOf" srcId="{5B775F5B-85C5-45AC-B59E-7C6C4F85291D}" destId="{8799DD2B-B53A-4DFA-9E2F-AAA2C1450183}" srcOrd="0" destOrd="0" presId="urn:microsoft.com/office/officeart/2008/layout/LinedList"/>
    <dgm:cxn modelId="{FF1E8FEF-6CB1-40AC-AB7D-F7E46A2C1D05}" type="presParOf" srcId="{5B775F5B-85C5-45AC-B59E-7C6C4F85291D}" destId="{16C5FF42-BF35-4935-9B6D-19C98CB26E1B}" srcOrd="1" destOrd="0" presId="urn:microsoft.com/office/officeart/2008/layout/LinedList"/>
    <dgm:cxn modelId="{27CD9465-C4F2-4214-88DB-02065CA96B7F}" type="presParOf" srcId="{5B775F5B-85C5-45AC-B59E-7C6C4F85291D}" destId="{E808BA62-A9C9-494A-9195-C604E8EDDC6F}" srcOrd="2" destOrd="0" presId="urn:microsoft.com/office/officeart/2008/layout/LinedList"/>
    <dgm:cxn modelId="{AB51C17B-B5C9-439C-9218-47CDEAF1328F}" type="presParOf" srcId="{E808BA62-A9C9-494A-9195-C604E8EDDC6F}" destId="{AF394F77-B697-4013-B304-1A1A13EEE4A4}" srcOrd="0" destOrd="0" presId="urn:microsoft.com/office/officeart/2008/layout/LinedList"/>
    <dgm:cxn modelId="{8250E5ED-A6B4-45C7-81A6-BEE943000820}" type="presParOf" srcId="{AF394F77-B697-4013-B304-1A1A13EEE4A4}" destId="{27A3540E-FD93-4CE5-B0EF-D8182F98467F}" srcOrd="0" destOrd="0" presId="urn:microsoft.com/office/officeart/2008/layout/LinedList"/>
    <dgm:cxn modelId="{ED8E2DDA-2ECE-4D8B-9F79-E42F515AC137}" type="presParOf" srcId="{AF394F77-B697-4013-B304-1A1A13EEE4A4}" destId="{DBE90CC0-B1A3-40C5-8EE2-0CD5645AF448}" srcOrd="1" destOrd="0" presId="urn:microsoft.com/office/officeart/2008/layout/LinedList"/>
    <dgm:cxn modelId="{80449C8E-ED27-4500-86F7-81690688375E}" type="presParOf" srcId="{AF394F77-B697-4013-B304-1A1A13EEE4A4}" destId="{AB33627C-EB09-42EE-9060-58AB07CE481F}" srcOrd="2" destOrd="0" presId="urn:microsoft.com/office/officeart/2008/layout/LinedList"/>
    <dgm:cxn modelId="{B608A717-B8FE-43A9-A3DD-26B549B4E7B3}" type="presParOf" srcId="{E808BA62-A9C9-494A-9195-C604E8EDDC6F}" destId="{8E4B5103-1252-4F9C-A0BC-DEAE2D92A41F}" srcOrd="1" destOrd="0" presId="urn:microsoft.com/office/officeart/2008/layout/LinedList"/>
    <dgm:cxn modelId="{0C61CE34-B994-4E0F-8BF5-78981CD0F5DB}" type="presParOf" srcId="{E808BA62-A9C9-494A-9195-C604E8EDDC6F}" destId="{B005F6CF-DF81-4F07-8B62-DFADD8576AA5}" srcOrd="2" destOrd="0" presId="urn:microsoft.com/office/officeart/2008/layout/LinedList"/>
    <dgm:cxn modelId="{BA753FF3-4B94-4BB8-8175-EAE88048D0AD}" type="presParOf" srcId="{B005F6CF-DF81-4F07-8B62-DFADD8576AA5}" destId="{6CC16D58-1EBE-4DF5-BC8D-6305BB3B5CC9}" srcOrd="0" destOrd="0" presId="urn:microsoft.com/office/officeart/2008/layout/LinedList"/>
    <dgm:cxn modelId="{F06C440A-B6F5-4663-A01A-815CBD6F1884}" type="presParOf" srcId="{B005F6CF-DF81-4F07-8B62-DFADD8576AA5}" destId="{A7549040-72DB-45D8-8C5F-40B539708F6D}" srcOrd="1" destOrd="0" presId="urn:microsoft.com/office/officeart/2008/layout/LinedList"/>
    <dgm:cxn modelId="{D08522BB-B367-48A2-B2AA-3F794B64594C}" type="presParOf" srcId="{B005F6CF-DF81-4F07-8B62-DFADD8576AA5}" destId="{DA214745-86B9-47C0-B6B4-24E92F0C0533}" srcOrd="2" destOrd="0" presId="urn:microsoft.com/office/officeart/2008/layout/LinedList"/>
    <dgm:cxn modelId="{C1C5F3A6-566A-41DF-A375-1D8EF4640DC9}" type="presParOf" srcId="{C514B540-71C0-43D9-A056-B1B0C33F7065}" destId="{9A0FCE32-5015-4096-8FB6-55E7DBBD043E}" srcOrd="8" destOrd="0" presId="urn:microsoft.com/office/officeart/2008/layout/LinedList"/>
    <dgm:cxn modelId="{765BA234-5821-4EED-8AA1-255C54CCE890}" type="presParOf" srcId="{C514B540-71C0-43D9-A056-B1B0C33F7065}" destId="{093D9672-B8F1-489F-B9BE-DE6C3DA4A1F6}" srcOrd="9" destOrd="0" presId="urn:microsoft.com/office/officeart/2008/layout/LinedList"/>
    <dgm:cxn modelId="{4A8BA114-51E3-4E9E-AE6A-AE19D9CB842B}" type="presParOf" srcId="{C514B540-71C0-43D9-A056-B1B0C33F7065}" destId="{FA122D3E-4C6C-4B61-8270-39F30A7FC81E}" srcOrd="10" destOrd="0" presId="urn:microsoft.com/office/officeart/2008/layout/LinedList"/>
    <dgm:cxn modelId="{9066C80D-8057-4A5E-903A-2F409ACCDCAE}" type="presParOf" srcId="{FA122D3E-4C6C-4B61-8270-39F30A7FC81E}" destId="{1C4B538C-F01B-420B-B279-DC00373989F0}" srcOrd="0" destOrd="0" presId="urn:microsoft.com/office/officeart/2008/layout/LinedList"/>
    <dgm:cxn modelId="{D3AC77F6-C123-4F55-B731-A0225161C253}" type="presParOf" srcId="{FA122D3E-4C6C-4B61-8270-39F30A7FC81E}" destId="{644DB8B6-8386-4328-A6A3-9DAAE36C5CE5}" srcOrd="1" destOrd="0" presId="urn:microsoft.com/office/officeart/2008/layout/LinedList"/>
    <dgm:cxn modelId="{3B2517D8-7579-4C49-82E5-41F39BDDD5DD}" type="presParOf" srcId="{FA122D3E-4C6C-4B61-8270-39F30A7FC81E}" destId="{2BD8957C-6DA0-44CE-B72F-327A98DF76BF}" srcOrd="2" destOrd="0" presId="urn:microsoft.com/office/officeart/2008/layout/LinedList"/>
    <dgm:cxn modelId="{645CA70A-153A-43C3-95F7-35020A19B4F9}" type="presParOf" srcId="{2BD8957C-6DA0-44CE-B72F-327A98DF76BF}" destId="{9AFCB742-F2B0-4834-A41C-1FFD740EDFCD}" srcOrd="0" destOrd="0" presId="urn:microsoft.com/office/officeart/2008/layout/LinedList"/>
    <dgm:cxn modelId="{D55F5B29-99EA-4B8A-81CC-6CDDEE77ECB3}" type="presParOf" srcId="{9AFCB742-F2B0-4834-A41C-1FFD740EDFCD}" destId="{76632EB4-5BAC-4419-9892-3540ECD77374}" srcOrd="0" destOrd="0" presId="urn:microsoft.com/office/officeart/2008/layout/LinedList"/>
    <dgm:cxn modelId="{B008902C-2867-4DF7-8D28-2F7C824AD6BC}" type="presParOf" srcId="{9AFCB742-F2B0-4834-A41C-1FFD740EDFCD}" destId="{A3AE7236-DA9F-4223-8A23-8B66EFA9F5CB}" srcOrd="1" destOrd="0" presId="urn:microsoft.com/office/officeart/2008/layout/LinedList"/>
    <dgm:cxn modelId="{F7F71C1A-4BC5-4ED4-9AA4-27FDF6E9E8C8}" type="presParOf" srcId="{9AFCB742-F2B0-4834-A41C-1FFD740EDFCD}" destId="{B688DE12-37D5-4BCF-BD8B-267D344B9DC4}" srcOrd="2" destOrd="0" presId="urn:microsoft.com/office/officeart/2008/layout/LinedList"/>
    <dgm:cxn modelId="{EC897C48-CA05-44A3-9383-E583C04042B5}" type="presParOf" srcId="{2BD8957C-6DA0-44CE-B72F-327A98DF76BF}" destId="{BAF997A2-D151-40DF-AC35-A01F89860B18}" srcOrd="1" destOrd="0" presId="urn:microsoft.com/office/officeart/2008/layout/LinedList"/>
    <dgm:cxn modelId="{A15E6B05-B6BF-4CE0-A9B3-9F4F90EF5718}" type="presParOf" srcId="{2BD8957C-6DA0-44CE-B72F-327A98DF76BF}" destId="{1D8E9AAA-8388-4F87-AA2D-D155F573B972}" srcOrd="2" destOrd="0" presId="urn:microsoft.com/office/officeart/2008/layout/LinedList"/>
    <dgm:cxn modelId="{C19B504B-71DF-4858-943E-719FA81CDC8F}" type="presParOf" srcId="{1D8E9AAA-8388-4F87-AA2D-D155F573B972}" destId="{D225473E-73DC-4E43-8DEC-F7C74B8E1BA0}" srcOrd="0" destOrd="0" presId="urn:microsoft.com/office/officeart/2008/layout/LinedList"/>
    <dgm:cxn modelId="{4008080D-0DEC-4E4B-8780-D68355BAB112}" type="presParOf" srcId="{1D8E9AAA-8388-4F87-AA2D-D155F573B972}" destId="{970C26C6-13E5-49E2-9A1F-4E14956E7EA8}" srcOrd="1" destOrd="0" presId="urn:microsoft.com/office/officeart/2008/layout/LinedList"/>
    <dgm:cxn modelId="{D55C0C65-AA99-49DB-B37B-D00ADACBC482}" type="presParOf" srcId="{1D8E9AAA-8388-4F87-AA2D-D155F573B972}" destId="{1C790639-7E2B-4F6B-9BB4-AB79714F8BCB}" srcOrd="2" destOrd="0" presId="urn:microsoft.com/office/officeart/2008/layout/LinedList"/>
    <dgm:cxn modelId="{FC60ED36-5091-4BA5-AF28-36873A36EDDF}" type="presParOf" srcId="{C514B540-71C0-43D9-A056-B1B0C33F7065}" destId="{BED49389-A3F8-44C5-B6DF-E19ADC092D2E}" srcOrd="11" destOrd="0" presId="urn:microsoft.com/office/officeart/2008/layout/LinedList"/>
    <dgm:cxn modelId="{62733A1F-1E2C-404A-8514-CA385680CB53}" type="presParOf" srcId="{C514B540-71C0-43D9-A056-B1B0C33F7065}" destId="{FC5EF747-07B2-4088-99D9-EDBEA6A9B2D1}" srcOrd="12" destOrd="0" presId="urn:microsoft.com/office/officeart/2008/layout/LinedList"/>
    <dgm:cxn modelId="{21200DDB-8A7D-4A0D-9EFC-A41FC314D20B}" type="presParOf" srcId="{C514B540-71C0-43D9-A056-B1B0C33F7065}" destId="{23A29480-45DC-4FE7-97D2-DA1A7182A852}" srcOrd="13" destOrd="0" presId="urn:microsoft.com/office/officeart/2008/layout/LinedList"/>
    <dgm:cxn modelId="{3666FC97-F9A3-4DEA-AAE2-C9EE9BB5C4C9}" type="presParOf" srcId="{23A29480-45DC-4FE7-97D2-DA1A7182A852}" destId="{238A5CD0-7E94-4588-B89A-236DA2AC4CB7}" srcOrd="0" destOrd="0" presId="urn:microsoft.com/office/officeart/2008/layout/LinedList"/>
    <dgm:cxn modelId="{272CD6A6-D255-45D4-8CDF-12F58D73BA86}" type="presParOf" srcId="{23A29480-45DC-4FE7-97D2-DA1A7182A852}" destId="{F5090F21-491D-45AD-8A4D-379F051B567C}" srcOrd="1" destOrd="0" presId="urn:microsoft.com/office/officeart/2008/layout/LinedList"/>
    <dgm:cxn modelId="{4472C9C6-5FDE-4974-94F8-6281E0732CE6}" type="presParOf" srcId="{23A29480-45DC-4FE7-97D2-DA1A7182A852}" destId="{3CF1128A-2C45-4F84-B581-3F8D38E06123}" srcOrd="2" destOrd="0" presId="urn:microsoft.com/office/officeart/2008/layout/LinedList"/>
    <dgm:cxn modelId="{1698CE1E-4B07-4DA5-8924-173C2D20FABA}" type="presParOf" srcId="{3CF1128A-2C45-4F84-B581-3F8D38E06123}" destId="{D8610CC2-D1F7-4D1A-AFC1-F2344C1618A4}" srcOrd="0" destOrd="0" presId="urn:microsoft.com/office/officeart/2008/layout/LinedList"/>
    <dgm:cxn modelId="{E9779836-3944-441F-8FCF-10CD20FC563D}" type="presParOf" srcId="{D8610CC2-D1F7-4D1A-AFC1-F2344C1618A4}" destId="{F84DD36F-FC65-44AE-8BF5-D3052AA13964}" srcOrd="0" destOrd="0" presId="urn:microsoft.com/office/officeart/2008/layout/LinedList"/>
    <dgm:cxn modelId="{3347B1BE-3846-44F6-9715-F487E1684541}" type="presParOf" srcId="{D8610CC2-D1F7-4D1A-AFC1-F2344C1618A4}" destId="{2E710C12-91B1-4B5C-9FEB-21E0D0864245}" srcOrd="1" destOrd="0" presId="urn:microsoft.com/office/officeart/2008/layout/LinedList"/>
    <dgm:cxn modelId="{582A0DE9-C391-420A-9129-3C84F71FBCE0}" type="presParOf" srcId="{D8610CC2-D1F7-4D1A-AFC1-F2344C1618A4}" destId="{3DA4DB04-8472-45B2-9368-2DE71B264944}" srcOrd="2" destOrd="0" presId="urn:microsoft.com/office/officeart/2008/layout/LinedList"/>
    <dgm:cxn modelId="{AFFC4F78-36F4-4AA5-833F-BC0614300E26}" type="presParOf" srcId="{3CF1128A-2C45-4F84-B581-3F8D38E06123}" destId="{A84F818F-AC67-4078-9A4A-CDEFC4302A08}" srcOrd="1" destOrd="0" presId="urn:microsoft.com/office/officeart/2008/layout/LinedList"/>
    <dgm:cxn modelId="{C3BCA4AD-E292-47D9-8135-46EDC173E799}" type="presParOf" srcId="{3CF1128A-2C45-4F84-B581-3F8D38E06123}" destId="{64746636-E5D2-494E-9509-05665153FF42}" srcOrd="2" destOrd="0" presId="urn:microsoft.com/office/officeart/2008/layout/LinedList"/>
    <dgm:cxn modelId="{85FFE745-A158-43D3-91A1-7E82C3879319}" type="presParOf" srcId="{64746636-E5D2-494E-9509-05665153FF42}" destId="{7A116875-8F4F-48E5-9659-951CADC17F00}" srcOrd="0" destOrd="0" presId="urn:microsoft.com/office/officeart/2008/layout/LinedList"/>
    <dgm:cxn modelId="{51938638-40F8-4FC7-B9A4-3445A3BC6CA7}" type="presParOf" srcId="{64746636-E5D2-494E-9509-05665153FF42}" destId="{C26BF0D5-3AC1-4AD4-9825-E2DB26E446B5}" srcOrd="1" destOrd="0" presId="urn:microsoft.com/office/officeart/2008/layout/LinedList"/>
    <dgm:cxn modelId="{4F316E89-C8B1-4572-97CB-14286EC09331}" type="presParOf" srcId="{64746636-E5D2-494E-9509-05665153FF42}" destId="{4932E95F-AB4A-47C8-8B28-E61298E13EC2}" srcOrd="2" destOrd="0" presId="urn:microsoft.com/office/officeart/2008/layout/LinedList"/>
    <dgm:cxn modelId="{9B012E4C-4323-4814-BDAC-AFDE3348D7C4}" type="presParOf" srcId="{C514B540-71C0-43D9-A056-B1B0C33F7065}" destId="{685BDF92-6AF6-46D0-913B-B4C9FE16A410}" srcOrd="14" destOrd="0" presId="urn:microsoft.com/office/officeart/2008/layout/LinedList"/>
    <dgm:cxn modelId="{34362226-738A-49BB-A7AF-F6400BBBC754}" type="presParOf" srcId="{C514B540-71C0-43D9-A056-B1B0C33F7065}" destId="{DA920F9A-7DDE-4BC7-87AD-475A564ECD8E}" srcOrd="15" destOrd="0" presId="urn:microsoft.com/office/officeart/2008/layout/LinedList"/>
    <dgm:cxn modelId="{EDE5ED56-4326-4DF1-8A49-1035494ED1FA}" type="presParOf" srcId="{C514B540-71C0-43D9-A056-B1B0C33F7065}" destId="{E841083C-8984-4A01-B807-966C6C8602DC}" srcOrd="16" destOrd="0" presId="urn:microsoft.com/office/officeart/2008/layout/LinedList"/>
    <dgm:cxn modelId="{8EC6302D-7318-4AFB-88AB-D04BC8B0B9DA}" type="presParOf" srcId="{E841083C-8984-4A01-B807-966C6C8602DC}" destId="{DDD67CFE-D69B-4AF8-8A96-6E905A8CA6C7}" srcOrd="0" destOrd="0" presId="urn:microsoft.com/office/officeart/2008/layout/LinedList"/>
    <dgm:cxn modelId="{38ED7C55-0830-4022-A08F-CFF6D2FD7754}" type="presParOf" srcId="{E841083C-8984-4A01-B807-966C6C8602DC}" destId="{4E4645ED-BC64-4CA0-A1F6-64913610B58C}" srcOrd="1" destOrd="0" presId="urn:microsoft.com/office/officeart/2008/layout/LinedList"/>
    <dgm:cxn modelId="{5E2B16BB-51F4-48BD-8D9D-130F28A9062A}" type="presParOf" srcId="{E841083C-8984-4A01-B807-966C6C8602DC}" destId="{EFB0F361-CAB0-4516-AD8F-409C73FE5AEA}" srcOrd="2" destOrd="0" presId="urn:microsoft.com/office/officeart/2008/layout/LinedList"/>
    <dgm:cxn modelId="{D818EC51-4819-41C9-8B2B-E404BC842DBC}" type="presParOf" srcId="{C514B540-71C0-43D9-A056-B1B0C33F7065}" destId="{00177B7C-C95D-4624-983E-AB36C3E6F0E9}" srcOrd="17" destOrd="0" presId="urn:microsoft.com/office/officeart/2008/layout/LinedList"/>
    <dgm:cxn modelId="{C5F29051-A8CB-4C20-A6E4-08D08B9574C5}" type="presParOf" srcId="{C514B540-71C0-43D9-A056-B1B0C33F7065}" destId="{19A29E26-A27D-42C4-9647-4E5AFC6C9702}" srcOrd="18"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0B275-1AAA-4999-BDEC-68FA73E4C7DB}">
      <dsp:nvSpPr>
        <dsp:cNvPr id="0" name=""/>
        <dsp:cNvSpPr/>
      </dsp:nvSpPr>
      <dsp:spPr>
        <a:xfrm>
          <a:off x="0" y="0"/>
          <a:ext cx="7498283" cy="0"/>
        </a:xfrm>
        <a:prstGeom prst="line">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E8FC954-DB13-4BF3-9FA2-87F1B1643B87}">
      <dsp:nvSpPr>
        <dsp:cNvPr id="0" name=""/>
        <dsp:cNvSpPr/>
      </dsp:nvSpPr>
      <dsp:spPr>
        <a:xfrm>
          <a:off x="0" y="0"/>
          <a:ext cx="1499656" cy="4480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zh-CN" altLang="en-US" sz="2400" kern="1200" dirty="0">
              <a:latin typeface="+mn-lt"/>
              <a:ea typeface="+mn-ea"/>
            </a:rPr>
            <a:t>端</a:t>
          </a:r>
          <a:endParaRPr lang="en-US" altLang="zh-CN" sz="2400" kern="1200" dirty="0">
            <a:latin typeface="+mn-lt"/>
            <a:ea typeface="+mn-ea"/>
          </a:endParaRPr>
        </a:p>
        <a:p>
          <a:pPr marL="0" lvl="0" indent="0" algn="ctr" defTabSz="1066800">
            <a:lnSpc>
              <a:spcPct val="90000"/>
            </a:lnSpc>
            <a:spcBef>
              <a:spcPct val="0"/>
            </a:spcBef>
            <a:spcAft>
              <a:spcPct val="35000"/>
            </a:spcAft>
            <a:buNone/>
          </a:pPr>
          <a:r>
            <a:rPr lang="zh-CN" altLang="en-US" sz="2400" kern="1200" dirty="0">
              <a:latin typeface="+mn-lt"/>
              <a:ea typeface="+mn-ea"/>
            </a:rPr>
            <a:t>口</a:t>
          </a:r>
          <a:endParaRPr lang="en-US" altLang="zh-CN" sz="2400" kern="1200" dirty="0">
            <a:latin typeface="+mn-lt"/>
            <a:ea typeface="+mn-ea"/>
          </a:endParaRPr>
        </a:p>
        <a:p>
          <a:pPr marL="0" lvl="0" indent="0" algn="ctr" defTabSz="1066800">
            <a:lnSpc>
              <a:spcPct val="90000"/>
            </a:lnSpc>
            <a:spcBef>
              <a:spcPct val="0"/>
            </a:spcBef>
            <a:spcAft>
              <a:spcPct val="35000"/>
            </a:spcAft>
            <a:buNone/>
          </a:pPr>
          <a:r>
            <a:rPr lang="zh-CN" altLang="en-US" sz="2400" kern="1200" dirty="0">
              <a:latin typeface="+mn-lt"/>
              <a:ea typeface="+mn-ea"/>
            </a:rPr>
            <a:t>组</a:t>
          </a:r>
          <a:endParaRPr lang="en-US" altLang="zh-CN" sz="2400" kern="1200" dirty="0">
            <a:latin typeface="+mn-lt"/>
            <a:ea typeface="+mn-ea"/>
          </a:endParaRPr>
        </a:p>
        <a:p>
          <a:pPr marL="0" lvl="0" indent="0" algn="ctr" defTabSz="1066800">
            <a:lnSpc>
              <a:spcPct val="90000"/>
            </a:lnSpc>
            <a:spcBef>
              <a:spcPct val="0"/>
            </a:spcBef>
            <a:spcAft>
              <a:spcPct val="35000"/>
            </a:spcAft>
            <a:buNone/>
          </a:pPr>
          <a:r>
            <a:rPr lang="zh-CN" altLang="en-US" sz="2400" kern="1200" dirty="0">
              <a:latin typeface="+mn-lt"/>
              <a:ea typeface="+mn-ea"/>
            </a:rPr>
            <a:t>可</a:t>
          </a:r>
          <a:endParaRPr lang="en-US" altLang="zh-CN" sz="2400" kern="1200" dirty="0">
            <a:latin typeface="+mn-lt"/>
            <a:ea typeface="+mn-ea"/>
          </a:endParaRPr>
        </a:p>
        <a:p>
          <a:pPr marL="0" lvl="0" indent="0" algn="ctr" defTabSz="1066800">
            <a:lnSpc>
              <a:spcPct val="90000"/>
            </a:lnSpc>
            <a:spcBef>
              <a:spcPct val="0"/>
            </a:spcBef>
            <a:spcAft>
              <a:spcPct val="35000"/>
            </a:spcAft>
            <a:buNone/>
          </a:pPr>
          <a:r>
            <a:rPr lang="zh-CN" altLang="en-US" sz="2400" kern="1200" dirty="0">
              <a:latin typeface="+mn-lt"/>
              <a:ea typeface="+mn-ea"/>
            </a:rPr>
            <a:t>设</a:t>
          </a:r>
          <a:endParaRPr lang="en-US" altLang="zh-CN" sz="2400" kern="1200" dirty="0">
            <a:latin typeface="+mn-lt"/>
            <a:ea typeface="+mn-ea"/>
          </a:endParaRPr>
        </a:p>
        <a:p>
          <a:pPr marL="0" lvl="0" indent="0" algn="ctr" defTabSz="1066800">
            <a:lnSpc>
              <a:spcPct val="90000"/>
            </a:lnSpc>
            <a:spcBef>
              <a:spcPct val="0"/>
            </a:spcBef>
            <a:spcAft>
              <a:spcPct val="35000"/>
            </a:spcAft>
            <a:buNone/>
          </a:pPr>
          <a:r>
            <a:rPr lang="zh-CN" altLang="en-US" sz="2400" kern="1200" dirty="0">
              <a:latin typeface="+mn-lt"/>
              <a:ea typeface="+mn-ea"/>
            </a:rPr>
            <a:t>置</a:t>
          </a:r>
          <a:endParaRPr lang="en-US" altLang="zh-CN" sz="2400" kern="1200" dirty="0">
            <a:latin typeface="+mn-lt"/>
            <a:ea typeface="+mn-ea"/>
          </a:endParaRPr>
        </a:p>
        <a:p>
          <a:pPr marL="0" lvl="0" indent="0" algn="ctr" defTabSz="1066800">
            <a:lnSpc>
              <a:spcPct val="90000"/>
            </a:lnSpc>
            <a:spcBef>
              <a:spcPct val="0"/>
            </a:spcBef>
            <a:spcAft>
              <a:spcPct val="35000"/>
            </a:spcAft>
            <a:buNone/>
          </a:pPr>
          <a:r>
            <a:rPr lang="zh-CN" altLang="en-US" sz="2400" kern="1200" dirty="0">
              <a:latin typeface="+mn-lt"/>
              <a:ea typeface="+mn-ea"/>
            </a:rPr>
            <a:t>属</a:t>
          </a:r>
          <a:endParaRPr lang="en-US" altLang="zh-CN" sz="2400" kern="1200" dirty="0">
            <a:latin typeface="+mn-lt"/>
            <a:ea typeface="+mn-ea"/>
          </a:endParaRPr>
        </a:p>
        <a:p>
          <a:pPr marL="0" lvl="0" indent="0" algn="ctr" defTabSz="1066800">
            <a:lnSpc>
              <a:spcPct val="90000"/>
            </a:lnSpc>
            <a:spcBef>
              <a:spcPct val="0"/>
            </a:spcBef>
            <a:spcAft>
              <a:spcPct val="35000"/>
            </a:spcAft>
            <a:buNone/>
          </a:pPr>
          <a:r>
            <a:rPr lang="zh-CN" altLang="en-US" sz="2400" kern="1200" dirty="0">
              <a:latin typeface="+mn-lt"/>
              <a:ea typeface="+mn-ea"/>
            </a:rPr>
            <a:t>性</a:t>
          </a:r>
          <a:endParaRPr lang="en-US" sz="2400" kern="1200" dirty="0">
            <a:latin typeface="+mn-lt"/>
            <a:ea typeface="+mn-ea"/>
          </a:endParaRPr>
        </a:p>
      </dsp:txBody>
      <dsp:txXfrm>
        <a:off x="0" y="0"/>
        <a:ext cx="1499656" cy="4480272"/>
      </dsp:txXfrm>
    </dsp:sp>
    <dsp:sp modelId="{6D8435D0-200F-4EFC-B155-2223ACC41E6D}">
      <dsp:nvSpPr>
        <dsp:cNvPr id="0" name=""/>
        <dsp:cNvSpPr/>
      </dsp:nvSpPr>
      <dsp:spPr>
        <a:xfrm>
          <a:off x="1612130" y="35275"/>
          <a:ext cx="2886838" cy="70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latin typeface="+mn-lt"/>
              <a:ea typeface="+mn-ea"/>
            </a:rPr>
            <a:t>端口类型</a:t>
          </a:r>
          <a:endParaRPr lang="en-US" sz="2400" kern="1200" dirty="0">
            <a:latin typeface="+mn-lt"/>
            <a:ea typeface="+mn-ea"/>
          </a:endParaRPr>
        </a:p>
      </dsp:txBody>
      <dsp:txXfrm>
        <a:off x="1612130" y="35275"/>
        <a:ext cx="2886838" cy="705511"/>
      </dsp:txXfrm>
    </dsp:sp>
    <dsp:sp modelId="{AD699DD5-752C-4985-96C1-6B1C5325C2CE}">
      <dsp:nvSpPr>
        <dsp:cNvPr id="0" name=""/>
        <dsp:cNvSpPr/>
      </dsp:nvSpPr>
      <dsp:spPr>
        <a:xfrm>
          <a:off x="4611444" y="35275"/>
          <a:ext cx="2886838" cy="352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n-lt"/>
              <a:ea typeface="+mn-ea"/>
            </a:rPr>
            <a:t>普通（</a:t>
          </a:r>
          <a:r>
            <a:rPr lang="en-US" altLang="zh-CN" sz="1400" kern="1200" dirty="0">
              <a:latin typeface="+mn-lt"/>
              <a:ea typeface="+mn-ea"/>
            </a:rPr>
            <a:t>Access</a:t>
          </a:r>
          <a:r>
            <a:rPr lang="zh-CN" altLang="en-US" sz="1400" kern="1200" dirty="0">
              <a:latin typeface="+mn-lt"/>
              <a:ea typeface="+mn-ea"/>
            </a:rPr>
            <a:t>）</a:t>
          </a:r>
          <a:endParaRPr lang="en-US" sz="1400" kern="1200" dirty="0">
            <a:latin typeface="+mn-lt"/>
            <a:ea typeface="+mn-ea"/>
          </a:endParaRPr>
        </a:p>
      </dsp:txBody>
      <dsp:txXfrm>
        <a:off x="4611444" y="35275"/>
        <a:ext cx="2886838" cy="352755"/>
      </dsp:txXfrm>
    </dsp:sp>
    <dsp:sp modelId="{92106CC2-A02E-4518-B9F3-E9F90D46E155}">
      <dsp:nvSpPr>
        <dsp:cNvPr id="0" name=""/>
        <dsp:cNvSpPr/>
      </dsp:nvSpPr>
      <dsp:spPr>
        <a:xfrm>
          <a:off x="4498969" y="388031"/>
          <a:ext cx="2886838"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DBBAFBE6-E43A-4EFA-ABC1-F581E83D9DD0}">
      <dsp:nvSpPr>
        <dsp:cNvPr id="0" name=""/>
        <dsp:cNvSpPr/>
      </dsp:nvSpPr>
      <dsp:spPr>
        <a:xfrm>
          <a:off x="4611444" y="388031"/>
          <a:ext cx="2886838" cy="352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n-lt"/>
              <a:ea typeface="+mn-ea"/>
            </a:rPr>
            <a:t>中继（</a:t>
          </a:r>
          <a:r>
            <a:rPr lang="en-US" altLang="zh-CN" sz="1400" kern="1200" dirty="0">
              <a:latin typeface="+mn-lt"/>
              <a:ea typeface="+mn-ea"/>
            </a:rPr>
            <a:t>Trunk</a:t>
          </a:r>
          <a:r>
            <a:rPr lang="zh-CN" altLang="en-US" sz="1400" kern="1200" dirty="0">
              <a:latin typeface="+mn-lt"/>
              <a:ea typeface="+mn-ea"/>
            </a:rPr>
            <a:t>）</a:t>
          </a:r>
          <a:endParaRPr lang="en-US" sz="1400" kern="1200" dirty="0">
            <a:latin typeface="+mn-lt"/>
            <a:ea typeface="+mn-ea"/>
          </a:endParaRPr>
        </a:p>
      </dsp:txBody>
      <dsp:txXfrm>
        <a:off x="4611444" y="388031"/>
        <a:ext cx="2886838" cy="352755"/>
      </dsp:txXfrm>
    </dsp:sp>
    <dsp:sp modelId="{CBEB5BF9-DE95-4269-81EB-52F1D5ED80ED}">
      <dsp:nvSpPr>
        <dsp:cNvPr id="0" name=""/>
        <dsp:cNvSpPr/>
      </dsp:nvSpPr>
      <dsp:spPr>
        <a:xfrm>
          <a:off x="1499656" y="740787"/>
          <a:ext cx="5998626"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8A72452-10D1-4EFC-8D44-AB5DE11098E8}">
      <dsp:nvSpPr>
        <dsp:cNvPr id="0" name=""/>
        <dsp:cNvSpPr/>
      </dsp:nvSpPr>
      <dsp:spPr>
        <a:xfrm>
          <a:off x="1612130" y="776062"/>
          <a:ext cx="2886838" cy="70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mn-lt"/>
              <a:ea typeface="+mn-ea"/>
            </a:rPr>
            <a:t>VLAN</a:t>
          </a:r>
        </a:p>
      </dsp:txBody>
      <dsp:txXfrm>
        <a:off x="1612130" y="776062"/>
        <a:ext cx="2886838" cy="705511"/>
      </dsp:txXfrm>
    </dsp:sp>
    <dsp:sp modelId="{1D21EDC6-5E18-4DC0-9B15-E50668F5CCCB}">
      <dsp:nvSpPr>
        <dsp:cNvPr id="0" name=""/>
        <dsp:cNvSpPr/>
      </dsp:nvSpPr>
      <dsp:spPr>
        <a:xfrm>
          <a:off x="1499656" y="1481574"/>
          <a:ext cx="5998626"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6C5FF42-BF35-4935-9B6D-19C98CB26E1B}">
      <dsp:nvSpPr>
        <dsp:cNvPr id="0" name=""/>
        <dsp:cNvSpPr/>
      </dsp:nvSpPr>
      <dsp:spPr>
        <a:xfrm>
          <a:off x="1612130" y="1516849"/>
          <a:ext cx="2886838" cy="70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latin typeface="+mn-lt"/>
              <a:ea typeface="+mn-ea"/>
            </a:rPr>
            <a:t>流量整形</a:t>
          </a:r>
          <a:endParaRPr lang="en-US" sz="2400" kern="1200" dirty="0">
            <a:latin typeface="+mn-lt"/>
            <a:ea typeface="+mn-ea"/>
          </a:endParaRPr>
        </a:p>
      </dsp:txBody>
      <dsp:txXfrm>
        <a:off x="1612130" y="1516849"/>
        <a:ext cx="2886838" cy="705511"/>
      </dsp:txXfrm>
    </dsp:sp>
    <dsp:sp modelId="{DBE90CC0-B1A3-40C5-8EE2-0CD5645AF448}">
      <dsp:nvSpPr>
        <dsp:cNvPr id="0" name=""/>
        <dsp:cNvSpPr/>
      </dsp:nvSpPr>
      <dsp:spPr>
        <a:xfrm>
          <a:off x="4611444" y="1516849"/>
          <a:ext cx="2886838" cy="352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n-lt"/>
              <a:ea typeface="+mn-ea"/>
            </a:rPr>
            <a:t>发送流量整形</a:t>
          </a:r>
          <a:endParaRPr lang="en-US" sz="1400" kern="1200" dirty="0">
            <a:latin typeface="+mn-lt"/>
            <a:ea typeface="+mn-ea"/>
          </a:endParaRPr>
        </a:p>
      </dsp:txBody>
      <dsp:txXfrm>
        <a:off x="4611444" y="1516849"/>
        <a:ext cx="2886838" cy="352755"/>
      </dsp:txXfrm>
    </dsp:sp>
    <dsp:sp modelId="{8E4B5103-1252-4F9C-A0BC-DEAE2D92A41F}">
      <dsp:nvSpPr>
        <dsp:cNvPr id="0" name=""/>
        <dsp:cNvSpPr/>
      </dsp:nvSpPr>
      <dsp:spPr>
        <a:xfrm>
          <a:off x="4498969" y="1869605"/>
          <a:ext cx="2886838"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A7549040-72DB-45D8-8C5F-40B539708F6D}">
      <dsp:nvSpPr>
        <dsp:cNvPr id="0" name=""/>
        <dsp:cNvSpPr/>
      </dsp:nvSpPr>
      <dsp:spPr>
        <a:xfrm>
          <a:off x="4611444" y="1869605"/>
          <a:ext cx="2886838" cy="352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kern="1200" dirty="0">
              <a:latin typeface="+mn-lt"/>
              <a:ea typeface="+mn-ea"/>
            </a:rPr>
            <a:t>接收流量整形</a:t>
          </a:r>
          <a:endParaRPr lang="en-US" sz="1400" kern="1200" dirty="0">
            <a:latin typeface="+mn-lt"/>
            <a:ea typeface="+mn-ea"/>
          </a:endParaRPr>
        </a:p>
      </dsp:txBody>
      <dsp:txXfrm>
        <a:off x="4611444" y="1869605"/>
        <a:ext cx="2886838" cy="352755"/>
      </dsp:txXfrm>
    </dsp:sp>
    <dsp:sp modelId="{9A0FCE32-5015-4096-8FB6-55E7DBBD043E}">
      <dsp:nvSpPr>
        <dsp:cNvPr id="0" name=""/>
        <dsp:cNvSpPr/>
      </dsp:nvSpPr>
      <dsp:spPr>
        <a:xfrm>
          <a:off x="1499656" y="2222361"/>
          <a:ext cx="5998626"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644DB8B6-8386-4328-A6A3-9DAAE36C5CE5}">
      <dsp:nvSpPr>
        <dsp:cNvPr id="0" name=""/>
        <dsp:cNvSpPr/>
      </dsp:nvSpPr>
      <dsp:spPr>
        <a:xfrm>
          <a:off x="1612130" y="2257637"/>
          <a:ext cx="2886838" cy="70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latin typeface="+mn-lt"/>
              <a:ea typeface="+mn-ea"/>
            </a:rPr>
            <a:t>广播抑制</a:t>
          </a:r>
          <a:endParaRPr lang="en-US" sz="2400" kern="1200" dirty="0">
            <a:latin typeface="+mn-lt"/>
            <a:ea typeface="+mn-ea"/>
          </a:endParaRPr>
        </a:p>
      </dsp:txBody>
      <dsp:txXfrm>
        <a:off x="1612130" y="2257637"/>
        <a:ext cx="2886838" cy="705511"/>
      </dsp:txXfrm>
    </dsp:sp>
    <dsp:sp modelId="{A3AE7236-DA9F-4223-8A23-8B66EFA9F5CB}">
      <dsp:nvSpPr>
        <dsp:cNvPr id="0" name=""/>
        <dsp:cNvSpPr/>
      </dsp:nvSpPr>
      <dsp:spPr>
        <a:xfrm>
          <a:off x="4611444" y="2257637"/>
          <a:ext cx="2886838" cy="352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mn-lt"/>
              <a:ea typeface="+mn-ea"/>
            </a:rPr>
            <a:t>ARP</a:t>
          </a:r>
          <a:r>
            <a:rPr lang="zh-CN" altLang="en-US" sz="1400" kern="1200" dirty="0">
              <a:latin typeface="+mn-lt"/>
              <a:ea typeface="+mn-ea"/>
            </a:rPr>
            <a:t>广播抑制</a:t>
          </a:r>
          <a:endParaRPr lang="en-US" sz="1400" kern="1200" dirty="0">
            <a:latin typeface="+mn-lt"/>
            <a:ea typeface="+mn-ea"/>
          </a:endParaRPr>
        </a:p>
      </dsp:txBody>
      <dsp:txXfrm>
        <a:off x="4611444" y="2257637"/>
        <a:ext cx="2886838" cy="352755"/>
      </dsp:txXfrm>
    </dsp:sp>
    <dsp:sp modelId="{BAF997A2-D151-40DF-AC35-A01F89860B18}">
      <dsp:nvSpPr>
        <dsp:cNvPr id="0" name=""/>
        <dsp:cNvSpPr/>
      </dsp:nvSpPr>
      <dsp:spPr>
        <a:xfrm>
          <a:off x="4498969" y="2610392"/>
          <a:ext cx="2886838"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70C26C6-13E5-49E2-9A1F-4E14956E7EA8}">
      <dsp:nvSpPr>
        <dsp:cNvPr id="0" name=""/>
        <dsp:cNvSpPr/>
      </dsp:nvSpPr>
      <dsp:spPr>
        <a:xfrm>
          <a:off x="4611444" y="2610392"/>
          <a:ext cx="2886838" cy="352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mn-lt"/>
              <a:ea typeface="+mn-ea"/>
            </a:rPr>
            <a:t>IP </a:t>
          </a:r>
          <a:r>
            <a:rPr lang="zh-CN" altLang="en-US" sz="1400" kern="1200" dirty="0">
              <a:latin typeface="+mn-lt"/>
              <a:ea typeface="+mn-ea"/>
            </a:rPr>
            <a:t>广播抑制</a:t>
          </a:r>
          <a:endParaRPr lang="en-US" sz="1400" kern="1200" dirty="0">
            <a:latin typeface="+mn-lt"/>
            <a:ea typeface="+mn-ea"/>
          </a:endParaRPr>
        </a:p>
      </dsp:txBody>
      <dsp:txXfrm>
        <a:off x="4611444" y="2610392"/>
        <a:ext cx="2886838" cy="352755"/>
      </dsp:txXfrm>
    </dsp:sp>
    <dsp:sp modelId="{BED49389-A3F8-44C5-B6DF-E19ADC092D2E}">
      <dsp:nvSpPr>
        <dsp:cNvPr id="0" name=""/>
        <dsp:cNvSpPr/>
      </dsp:nvSpPr>
      <dsp:spPr>
        <a:xfrm>
          <a:off x="1499656" y="2963148"/>
          <a:ext cx="5998626"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F5090F21-491D-45AD-8A4D-379F051B567C}">
      <dsp:nvSpPr>
        <dsp:cNvPr id="0" name=""/>
        <dsp:cNvSpPr/>
      </dsp:nvSpPr>
      <dsp:spPr>
        <a:xfrm>
          <a:off x="1612130" y="2998424"/>
          <a:ext cx="2886838" cy="70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latin typeface="+mn-lt"/>
              <a:ea typeface="+mn-ea"/>
            </a:rPr>
            <a:t>安全属性</a:t>
          </a:r>
          <a:endParaRPr lang="en-US" sz="2400" kern="1200" dirty="0">
            <a:latin typeface="+mn-lt"/>
            <a:ea typeface="+mn-ea"/>
          </a:endParaRPr>
        </a:p>
      </dsp:txBody>
      <dsp:txXfrm>
        <a:off x="1612130" y="2998424"/>
        <a:ext cx="2886838" cy="705511"/>
      </dsp:txXfrm>
    </dsp:sp>
    <dsp:sp modelId="{2E710C12-91B1-4B5C-9FEB-21E0D0864245}">
      <dsp:nvSpPr>
        <dsp:cNvPr id="0" name=""/>
        <dsp:cNvSpPr/>
      </dsp:nvSpPr>
      <dsp:spPr>
        <a:xfrm>
          <a:off x="4611444" y="2998424"/>
          <a:ext cx="2886838" cy="352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mn-lt"/>
              <a:ea typeface="+mn-ea"/>
            </a:rPr>
            <a:t>DHCP</a:t>
          </a:r>
          <a:r>
            <a:rPr lang="zh-CN" altLang="en-US" sz="1400" kern="1200" dirty="0">
              <a:latin typeface="+mn-lt"/>
              <a:ea typeface="+mn-ea"/>
            </a:rPr>
            <a:t>隔离</a:t>
          </a:r>
          <a:endParaRPr lang="en-US" sz="1400" kern="1200" dirty="0">
            <a:latin typeface="+mn-lt"/>
            <a:ea typeface="+mn-ea"/>
          </a:endParaRPr>
        </a:p>
      </dsp:txBody>
      <dsp:txXfrm>
        <a:off x="4611444" y="2998424"/>
        <a:ext cx="2886838" cy="352755"/>
      </dsp:txXfrm>
    </dsp:sp>
    <dsp:sp modelId="{A84F818F-AC67-4078-9A4A-CDEFC4302A08}">
      <dsp:nvSpPr>
        <dsp:cNvPr id="0" name=""/>
        <dsp:cNvSpPr/>
      </dsp:nvSpPr>
      <dsp:spPr>
        <a:xfrm>
          <a:off x="4498969" y="3351180"/>
          <a:ext cx="2886838"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C26BF0D5-3AC1-4AD4-9825-E2DB26E446B5}">
      <dsp:nvSpPr>
        <dsp:cNvPr id="0" name=""/>
        <dsp:cNvSpPr/>
      </dsp:nvSpPr>
      <dsp:spPr>
        <a:xfrm>
          <a:off x="4611444" y="3351180"/>
          <a:ext cx="2886838" cy="352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mn-lt"/>
              <a:ea typeface="+mn-ea"/>
            </a:rPr>
            <a:t>IP</a:t>
          </a:r>
          <a:r>
            <a:rPr lang="zh-CN" altLang="en-US" sz="1400" kern="1200" dirty="0">
              <a:latin typeface="+mn-lt"/>
              <a:ea typeface="+mn-ea"/>
            </a:rPr>
            <a:t>和</a:t>
          </a:r>
          <a:r>
            <a:rPr lang="en-US" altLang="zh-CN" sz="1400" kern="1200" dirty="0">
              <a:latin typeface="+mn-lt"/>
              <a:ea typeface="+mn-ea"/>
            </a:rPr>
            <a:t>MAC</a:t>
          </a:r>
          <a:r>
            <a:rPr lang="zh-CN" altLang="en-US" sz="1400" kern="1200" dirty="0">
              <a:latin typeface="+mn-lt"/>
              <a:ea typeface="+mn-ea"/>
            </a:rPr>
            <a:t>绑定</a:t>
          </a:r>
          <a:endParaRPr lang="en-US" sz="1400" kern="1200" dirty="0">
            <a:latin typeface="+mn-lt"/>
            <a:ea typeface="+mn-ea"/>
          </a:endParaRPr>
        </a:p>
      </dsp:txBody>
      <dsp:txXfrm>
        <a:off x="4611444" y="3351180"/>
        <a:ext cx="2886838" cy="352755"/>
      </dsp:txXfrm>
    </dsp:sp>
    <dsp:sp modelId="{685BDF92-6AF6-46D0-913B-B4C9FE16A410}">
      <dsp:nvSpPr>
        <dsp:cNvPr id="0" name=""/>
        <dsp:cNvSpPr/>
      </dsp:nvSpPr>
      <dsp:spPr>
        <a:xfrm>
          <a:off x="1499656" y="3703935"/>
          <a:ext cx="5998626"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4E4645ED-BC64-4CA0-A1F6-64913610B58C}">
      <dsp:nvSpPr>
        <dsp:cNvPr id="0" name=""/>
        <dsp:cNvSpPr/>
      </dsp:nvSpPr>
      <dsp:spPr>
        <a:xfrm>
          <a:off x="1612130" y="3739211"/>
          <a:ext cx="2886838" cy="70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latin typeface="+mn-lt"/>
              <a:ea typeface="+mn-ea"/>
            </a:rPr>
            <a:t>填充</a:t>
          </a:r>
          <a:r>
            <a:rPr lang="en-US" altLang="zh-CN" sz="2400" kern="1200" dirty="0">
              <a:latin typeface="+mn-lt"/>
              <a:ea typeface="+mn-ea"/>
            </a:rPr>
            <a:t>TCP</a:t>
          </a:r>
          <a:r>
            <a:rPr lang="zh-CN" altLang="en-US" sz="2400" kern="1200" dirty="0">
              <a:latin typeface="+mn-lt"/>
              <a:ea typeface="+mn-ea"/>
            </a:rPr>
            <a:t>校验和</a:t>
          </a:r>
          <a:endParaRPr lang="en-US" sz="2400" kern="1200" dirty="0">
            <a:latin typeface="+mn-lt"/>
            <a:ea typeface="+mn-ea"/>
          </a:endParaRPr>
        </a:p>
      </dsp:txBody>
      <dsp:txXfrm>
        <a:off x="1612130" y="3739211"/>
        <a:ext cx="2886838" cy="705511"/>
      </dsp:txXfrm>
    </dsp:sp>
    <dsp:sp modelId="{00177B7C-C95D-4624-983E-AB36C3E6F0E9}">
      <dsp:nvSpPr>
        <dsp:cNvPr id="0" name=""/>
        <dsp:cNvSpPr/>
      </dsp:nvSpPr>
      <dsp:spPr>
        <a:xfrm>
          <a:off x="1499656" y="4444722"/>
          <a:ext cx="5998626"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pPr>
                <a:defRPr/>
              </a:pPr>
              <a:t>‹#›</a:t>
            </a:fld>
            <a:endParaRPr lang="en-US" altLang="zh-CN"/>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992188" y="768350"/>
            <a:ext cx="5118100" cy="3838575"/>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701675" y="4860924"/>
            <a:ext cx="5676900" cy="4864894"/>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a:t>Click here to add content</a:t>
            </a:r>
          </a:p>
          <a:p>
            <a:pPr lvl="1"/>
            <a:r>
              <a:rPr lang="en-US" altLang="zh-CN" noProof="0" dirty="0"/>
              <a:t>Click here to add content</a:t>
            </a:r>
          </a:p>
          <a:p>
            <a:pPr lvl="2"/>
            <a:r>
              <a:rPr lang="en-US" altLang="zh-CN" noProof="0" dirty="0"/>
              <a:t>Click here to add content</a:t>
            </a:r>
          </a:p>
        </p:txBody>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FrutigerNext LT Regular" pitchFamily="34" charset="0"/>
        <a:ea typeface="华文细黑" pitchFamily="2"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baidu.com/link?url=VkNC91d8NfVCGehhHQNO05QGpUTr6gRxkDuPRmb5470EH8C6pt-BcgarTBWaD3Yw"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baike.baidu.com/view/1077.htm"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baike.baidu.com/view/175122.htm" TargetMode="External"/><Relationship Id="rId4" Type="http://schemas.openxmlformats.org/officeDocument/2006/relationships/hyperlink" Target="http://baike.baidu.com/view/1360.htm"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baike.baidu.com/view/1077.htm"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baike.baidu.com/view/175122.htm" TargetMode="External"/><Relationship Id="rId4" Type="http://schemas.openxmlformats.org/officeDocument/2006/relationships/hyperlink" Target="http://baike.baidu.com/view/1360.htm"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473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宿主机（</a:t>
            </a:r>
            <a:r>
              <a:rPr lang="en-US" altLang="zh-CN" dirty="0"/>
              <a:t>Host Machine</a:t>
            </a:r>
            <a:r>
              <a:rPr lang="zh-CN" altLang="en-US" dirty="0"/>
              <a:t>）</a:t>
            </a:r>
            <a:endParaRPr lang="en-US" altLang="zh-CN" dirty="0"/>
          </a:p>
          <a:p>
            <a:pPr lvl="1"/>
            <a:r>
              <a:rPr lang="en-US" altLang="zh-CN" dirty="0"/>
              <a:t>Host</a:t>
            </a:r>
            <a:r>
              <a:rPr lang="zh-CN" altLang="en-US" dirty="0"/>
              <a:t>指客户资源。</a:t>
            </a:r>
            <a:endParaRPr lang="en-US" altLang="zh-CN" dirty="0"/>
          </a:p>
          <a:p>
            <a:r>
              <a:rPr lang="zh-CN" altLang="en-US" dirty="0"/>
              <a:t>客户机（</a:t>
            </a:r>
            <a:r>
              <a:rPr lang="en-US" altLang="zh-CN" dirty="0"/>
              <a:t>Guest Machine</a:t>
            </a:r>
            <a:r>
              <a:rPr lang="zh-CN" altLang="en-US" dirty="0"/>
              <a:t>）</a:t>
            </a:r>
            <a:endParaRPr lang="en-US" altLang="zh-CN" dirty="0"/>
          </a:p>
          <a:p>
            <a:pPr lvl="1"/>
            <a:r>
              <a:rPr lang="en-US" altLang="zh-CN" dirty="0"/>
              <a:t>Guest</a:t>
            </a:r>
            <a:r>
              <a:rPr lang="zh-CN" altLang="en-US" dirty="0"/>
              <a:t>指虚拟出来的资源。</a:t>
            </a:r>
            <a:endParaRPr lang="en-US" altLang="zh-CN" dirty="0"/>
          </a:p>
          <a:p>
            <a:r>
              <a:rPr lang="en-US" altLang="zh-CN" dirty="0"/>
              <a:t>Guest OS</a:t>
            </a:r>
            <a:r>
              <a:rPr lang="zh-CN" altLang="en-US" dirty="0"/>
              <a:t>和</a:t>
            </a:r>
            <a:r>
              <a:rPr lang="en-US" altLang="zh-CN" dirty="0"/>
              <a:t>Host OS</a:t>
            </a:r>
          </a:p>
          <a:p>
            <a:pPr lvl="1"/>
            <a:r>
              <a:rPr lang="zh-CN" altLang="en-US" dirty="0"/>
              <a:t>如果将一个物理机虚拟成多个虚拟机，则称物理机为</a:t>
            </a:r>
            <a:r>
              <a:rPr lang="en-US" altLang="zh-CN" dirty="0"/>
              <a:t>Host Machine</a:t>
            </a:r>
            <a:r>
              <a:rPr lang="zh-CN" altLang="en-US" dirty="0"/>
              <a:t>，运行在其上的</a:t>
            </a:r>
            <a:r>
              <a:rPr lang="en-US" altLang="zh-CN" dirty="0"/>
              <a:t>OS</a:t>
            </a:r>
            <a:r>
              <a:rPr lang="zh-CN" altLang="en-US" dirty="0"/>
              <a:t>为</a:t>
            </a:r>
            <a:r>
              <a:rPr lang="en-US" altLang="zh-CN" dirty="0"/>
              <a:t>Host OS</a:t>
            </a:r>
            <a:r>
              <a:rPr lang="zh-CN" altLang="en-US" dirty="0"/>
              <a:t>；称多个虚拟机为</a:t>
            </a:r>
            <a:r>
              <a:rPr lang="en-US" altLang="zh-CN" dirty="0"/>
              <a:t>Guest Machine</a:t>
            </a:r>
            <a:r>
              <a:rPr lang="zh-CN" altLang="en-US" dirty="0"/>
              <a:t>，运行在其上的</a:t>
            </a:r>
            <a:r>
              <a:rPr lang="en-US" altLang="zh-CN" dirty="0"/>
              <a:t>OS</a:t>
            </a:r>
            <a:r>
              <a:rPr lang="zh-CN" altLang="en-US" dirty="0"/>
              <a:t>为</a:t>
            </a:r>
            <a:r>
              <a:rPr lang="en-US" altLang="zh-CN" dirty="0"/>
              <a:t>Guest OS</a:t>
            </a:r>
            <a:r>
              <a:rPr lang="zh-CN" altLang="en-US" dirty="0"/>
              <a:t>。</a:t>
            </a:r>
            <a:endParaRPr lang="en-US" altLang="zh-CN" dirty="0"/>
          </a:p>
          <a:p>
            <a:r>
              <a:rPr lang="en-US" altLang="zh-CN" dirty="0"/>
              <a:t>VMM</a:t>
            </a:r>
          </a:p>
          <a:p>
            <a:pPr lvl="1"/>
            <a:r>
              <a:rPr lang="zh-CN" altLang="en-US" dirty="0"/>
              <a:t>通过虚拟化层的模拟，虚拟机在上层软件看来就是一个真实的机器，这个虚拟化层一般称为虚拟机监控机（</a:t>
            </a:r>
            <a:r>
              <a:rPr lang="en-US" altLang="zh-CN" dirty="0"/>
              <a:t>Virtual Machine Monitor</a:t>
            </a:r>
            <a:r>
              <a:rPr lang="zh-CN" altLang="en-US" dirty="0"/>
              <a:t>，</a:t>
            </a:r>
            <a:r>
              <a:rPr lang="en-US" altLang="zh-CN" dirty="0"/>
              <a:t>VMM</a:t>
            </a:r>
            <a:r>
              <a:rPr lang="zh-CN" altLang="en-US" dirty="0"/>
              <a:t>）也称</a:t>
            </a:r>
            <a:r>
              <a:rPr lang="en-US" altLang="zh-CN" dirty="0"/>
              <a:t>Hypervisor</a:t>
            </a:r>
            <a:r>
              <a:rPr lang="zh-CN" altLang="en-US" dirty="0"/>
              <a:t>。</a:t>
            </a:r>
            <a:endParaRPr lang="en-US" altLang="zh-CN" dirty="0"/>
          </a:p>
          <a:p>
            <a:r>
              <a:rPr lang="en-US" altLang="zh-CN" dirty="0"/>
              <a:t>Docker </a:t>
            </a:r>
            <a:r>
              <a:rPr lang="en-US" altLang="zh-CN" dirty="0" err="1"/>
              <a:t>Contrainer</a:t>
            </a:r>
            <a:endParaRPr lang="en-US" altLang="zh-CN" dirty="0"/>
          </a:p>
          <a:p>
            <a:pPr lvl="1"/>
            <a:r>
              <a:rPr lang="zh-CN" altLang="en-US" dirty="0"/>
              <a:t>是指以</a:t>
            </a:r>
            <a:r>
              <a:rPr lang="en-US" altLang="zh-CN" dirty="0"/>
              <a:t>Docker</a:t>
            </a:r>
            <a:r>
              <a:rPr lang="zh-CN" altLang="en-US" dirty="0"/>
              <a:t>控制方式的容器技术，是基于操作系统实现。</a:t>
            </a:r>
            <a:endParaRPr lang="en-US" altLang="zh-CN" dirty="0"/>
          </a:p>
          <a:p>
            <a:pPr marL="180975" marR="0" lvl="1"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kern="1200" dirty="0">
                <a:solidFill>
                  <a:schemeClr val="tx1"/>
                </a:solidFill>
                <a:latin typeface="FrutigerNext LT Regular" pitchFamily="34" charset="0"/>
                <a:ea typeface="华文细黑" pitchFamily="2" charset="-122"/>
                <a:cs typeface="+mn-cs"/>
              </a:rPr>
              <a:t>容器执行引擎</a:t>
            </a:r>
            <a:endParaRPr lang="en-US" altLang="zh-CN" sz="1100" kern="1200" dirty="0">
              <a:solidFill>
                <a:schemeClr val="tx1"/>
              </a:solidFill>
              <a:latin typeface="FrutigerNext LT Regular" pitchFamily="34" charset="0"/>
              <a:ea typeface="华文细黑" pitchFamily="2" charset="-122"/>
              <a:cs typeface="+mn-cs"/>
            </a:endParaRPr>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lang="zh-CN" altLang="en-US" sz="1100" kern="1200" dirty="0">
                <a:solidFill>
                  <a:schemeClr val="tx1"/>
                </a:solidFill>
                <a:latin typeface="FrutigerNext LT Regular" pitchFamily="34" charset="0"/>
                <a:ea typeface="华文细黑" pitchFamily="2" charset="-122"/>
                <a:cs typeface="+mn-cs"/>
                <a:hlinkClick r:id="rId3">
                  <a:extLst>
                    <a:ext uri="{A12FA001-AC4F-418D-AE19-62706E023703}">
                      <ahyp:hlinkClr xmlns:ahyp="http://schemas.microsoft.com/office/drawing/2018/hyperlinkcolor" val="tx"/>
                    </a:ext>
                  </a:extLst>
                </a:hlinkClick>
              </a:rPr>
              <a:t>即是</a:t>
            </a:r>
            <a:r>
              <a:rPr lang="en-US" altLang="zh-CN" sz="1100" kern="1200" dirty="0">
                <a:solidFill>
                  <a:schemeClr val="tx1"/>
                </a:solidFill>
                <a:latin typeface="FrutigerNext LT Regular" pitchFamily="34" charset="0"/>
                <a:ea typeface="华文细黑" pitchFamily="2" charset="-122"/>
                <a:cs typeface="+mn-cs"/>
              </a:rPr>
              <a:t>Docker</a:t>
            </a:r>
            <a:r>
              <a:rPr lang="zh-CN" altLang="en-US" sz="1100" kern="1200" dirty="0">
                <a:solidFill>
                  <a:schemeClr val="tx1"/>
                </a:solidFill>
                <a:latin typeface="FrutigerNext LT Regular" pitchFamily="34" charset="0"/>
                <a:ea typeface="华文细黑" pitchFamily="2" charset="-122"/>
                <a:cs typeface="+mn-cs"/>
              </a:rPr>
              <a:t>、</a:t>
            </a:r>
            <a:r>
              <a:rPr lang="en-US" altLang="zh-CN" sz="1100" kern="1200" dirty="0">
                <a:solidFill>
                  <a:schemeClr val="tx1"/>
                </a:solidFill>
                <a:latin typeface="FrutigerNext LT Regular" pitchFamily="34" charset="0"/>
                <a:ea typeface="华文细黑" pitchFamily="2" charset="-122"/>
                <a:cs typeface="+mn-cs"/>
              </a:rPr>
              <a:t>Rocker</a:t>
            </a:r>
            <a:r>
              <a:rPr lang="zh-CN" altLang="en-US" sz="1100" kern="1200" dirty="0">
                <a:solidFill>
                  <a:schemeClr val="tx1"/>
                </a:solidFill>
                <a:latin typeface="FrutigerNext LT Regular" pitchFamily="34" charset="0"/>
                <a:ea typeface="华文细黑" pitchFamily="2" charset="-122"/>
                <a:cs typeface="+mn-cs"/>
              </a:rPr>
              <a:t>技术。</a:t>
            </a:r>
            <a:endParaRPr lang="en-US" altLang="zh-CN" dirty="0"/>
          </a:p>
          <a:p>
            <a:pPr marL="180975" marR="0" lvl="1"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kern="1200" dirty="0">
                <a:solidFill>
                  <a:schemeClr val="tx1"/>
                </a:solidFill>
                <a:latin typeface="FrutigerNext LT Regular" pitchFamily="34" charset="0"/>
                <a:ea typeface="华文细黑" pitchFamily="2" charset="-122"/>
                <a:cs typeface="+mn-cs"/>
              </a:rPr>
              <a:t>容器编排引擎</a:t>
            </a:r>
            <a:endParaRPr lang="en-US" altLang="zh-CN" sz="1100" kern="1200" dirty="0">
              <a:solidFill>
                <a:schemeClr val="tx1"/>
              </a:solidFill>
              <a:latin typeface="FrutigerNext LT Regular" pitchFamily="34" charset="0"/>
              <a:ea typeface="华文细黑" pitchFamily="2" charset="-122"/>
              <a:cs typeface="+mn-cs"/>
            </a:endParaRPr>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lang="zh-CN" altLang="en-US" sz="1100" kern="1200" dirty="0">
                <a:solidFill>
                  <a:schemeClr val="tx1"/>
                </a:solidFill>
                <a:latin typeface="FrutigerNext LT Regular" pitchFamily="34" charset="0"/>
                <a:ea typeface="华文细黑" pitchFamily="2" charset="-122"/>
                <a:cs typeface="+mn-cs"/>
                <a:hlinkClick r:id="rId3">
                  <a:extLst>
                    <a:ext uri="{A12FA001-AC4F-418D-AE19-62706E023703}">
                      <ahyp:hlinkClr xmlns:ahyp="http://schemas.microsoft.com/office/drawing/2018/hyperlinkcolor" val="tx"/>
                    </a:ext>
                  </a:extLst>
                </a:hlinkClick>
              </a:rPr>
              <a:t>即是如</a:t>
            </a:r>
            <a:r>
              <a:rPr lang="en-US" altLang="zh-CN" sz="1100" kern="1200" dirty="0">
                <a:solidFill>
                  <a:schemeClr val="tx1"/>
                </a:solidFill>
                <a:latin typeface="FrutigerNext LT Regular" pitchFamily="34" charset="0"/>
                <a:ea typeface="华文细黑" pitchFamily="2" charset="-122"/>
                <a:cs typeface="+mn-cs"/>
                <a:hlinkClick r:id="rId3">
                  <a:extLst>
                    <a:ext uri="{A12FA001-AC4F-418D-AE19-62706E023703}">
                      <ahyp:hlinkClr xmlns:ahyp="http://schemas.microsoft.com/office/drawing/2018/hyperlinkcolor" val="tx"/>
                    </a:ext>
                  </a:extLst>
                </a:hlinkClick>
              </a:rPr>
              <a:t>Kubernetes</a:t>
            </a:r>
            <a:r>
              <a:rPr lang="zh-CN" altLang="en-US" sz="1100" kern="1200" dirty="0">
                <a:solidFill>
                  <a:schemeClr val="tx1"/>
                </a:solidFill>
                <a:latin typeface="FrutigerNext LT Regular" pitchFamily="34" charset="0"/>
                <a:ea typeface="华文细黑" pitchFamily="2" charset="-122"/>
                <a:cs typeface="+mn-cs"/>
                <a:hlinkClick r:id="rId3">
                  <a:extLst>
                    <a:ext uri="{A12FA001-AC4F-418D-AE19-62706E023703}">
                      <ahyp:hlinkClr xmlns:ahyp="http://schemas.microsoft.com/office/drawing/2018/hyperlinkcolor" val="tx"/>
                    </a:ext>
                  </a:extLst>
                </a:hlinkClick>
              </a:rPr>
              <a:t>、</a:t>
            </a:r>
            <a:r>
              <a:rPr lang="en-US" altLang="zh-CN" sz="1100" kern="1200" dirty="0">
                <a:solidFill>
                  <a:schemeClr val="tx1"/>
                </a:solidFill>
                <a:latin typeface="FrutigerNext LT Regular" pitchFamily="34" charset="0"/>
                <a:ea typeface="华文细黑" pitchFamily="2" charset="-122"/>
                <a:cs typeface="+mn-cs"/>
                <a:hlinkClick r:id="rId3">
                  <a:extLst>
                    <a:ext uri="{A12FA001-AC4F-418D-AE19-62706E023703}">
                      <ahyp:hlinkClr xmlns:ahyp="http://schemas.microsoft.com/office/drawing/2018/hyperlinkcolor" val="tx"/>
                    </a:ext>
                  </a:extLst>
                </a:hlinkClick>
              </a:rPr>
              <a:t>Mesos</a:t>
            </a:r>
            <a:r>
              <a:rPr lang="zh-CN" altLang="en-US" sz="1100" kern="1200" dirty="0">
                <a:solidFill>
                  <a:schemeClr val="tx1"/>
                </a:solidFill>
                <a:latin typeface="FrutigerNext LT Regular" pitchFamily="34" charset="0"/>
                <a:ea typeface="华文细黑" pitchFamily="2" charset="-122"/>
                <a:cs typeface="+mn-cs"/>
                <a:hlinkClick r:id="rId3">
                  <a:extLst>
                    <a:ext uri="{A12FA001-AC4F-418D-AE19-62706E023703}">
                      <ahyp:hlinkClr xmlns:ahyp="http://schemas.microsoft.com/office/drawing/2018/hyperlinkcolor" val="tx"/>
                    </a:ext>
                  </a:extLst>
                </a:hlinkClick>
              </a:rPr>
              <a:t>、</a:t>
            </a:r>
            <a:r>
              <a:rPr lang="en-US" altLang="zh-CN" sz="1100" kern="1200" dirty="0" err="1">
                <a:solidFill>
                  <a:schemeClr val="tx1"/>
                </a:solidFill>
                <a:latin typeface="FrutigerNext LT Regular" pitchFamily="34" charset="0"/>
                <a:ea typeface="华文细黑" pitchFamily="2" charset="-122"/>
                <a:cs typeface="+mn-cs"/>
                <a:hlinkClick r:id="rId3">
                  <a:extLst>
                    <a:ext uri="{A12FA001-AC4F-418D-AE19-62706E023703}">
                      <ahyp:hlinkClr xmlns:ahyp="http://schemas.microsoft.com/office/drawing/2018/hyperlinkcolor" val="tx"/>
                    </a:ext>
                  </a:extLst>
                </a:hlinkClick>
              </a:rPr>
              <a:t>Swarm:Rancher</a:t>
            </a:r>
            <a:r>
              <a:rPr lang="zh-CN" altLang="en-US" sz="1100" kern="1200" dirty="0">
                <a:solidFill>
                  <a:schemeClr val="tx1"/>
                </a:solidFill>
                <a:latin typeface="FrutigerNext LT Regular" pitchFamily="34" charset="0"/>
                <a:ea typeface="华文细黑" pitchFamily="2" charset="-122"/>
                <a:cs typeface="+mn-cs"/>
              </a:rPr>
              <a:t>的容器编排引擎。</a:t>
            </a:r>
            <a:endParaRPr lang="en-US" altLang="zh-CN" sz="1100" kern="1200" dirty="0">
              <a:solidFill>
                <a:schemeClr val="tx1"/>
              </a:solidFill>
              <a:latin typeface="FrutigerNext LT Regular" pitchFamily="34" charset="0"/>
              <a:ea typeface="华文细黑" pitchFamily="2" charset="-122"/>
              <a:cs typeface="+mn-cs"/>
            </a:endParaRPr>
          </a:p>
          <a:p>
            <a:pPr lvl="1"/>
            <a:endParaRPr lang="en-US" altLang="zh-CN" dirty="0"/>
          </a:p>
          <a:p>
            <a:pPr marL="0" indent="0">
              <a:buNone/>
            </a:pPr>
            <a:r>
              <a:rPr lang="zh-CN" altLang="en-US" sz="1100" dirty="0">
                <a:effectLst/>
              </a:rPr>
              <a:t>几个和虚拟化相关的常见概念：</a:t>
            </a:r>
          </a:p>
          <a:p>
            <a:r>
              <a:rPr lang="zh-CN" altLang="en-US" sz="1100" dirty="0">
                <a:effectLst/>
              </a:rPr>
              <a:t>虚拟机：虚拟机</a:t>
            </a:r>
            <a:r>
              <a:rPr lang="en-US" altLang="zh-CN" sz="1100" dirty="0">
                <a:effectLst/>
              </a:rPr>
              <a:t>VM</a:t>
            </a:r>
            <a:r>
              <a:rPr lang="zh-CN" altLang="en-US" sz="1100" dirty="0">
                <a:effectLst/>
              </a:rPr>
              <a:t>（</a:t>
            </a:r>
            <a:r>
              <a:rPr lang="en-US" altLang="zh-CN" sz="1100" dirty="0">
                <a:effectLst/>
              </a:rPr>
              <a:t>Virtual Machine</a:t>
            </a:r>
            <a:r>
              <a:rPr lang="zh-CN" altLang="en-US" sz="1100" dirty="0">
                <a:effectLst/>
              </a:rPr>
              <a:t>）是指使用虚拟化技术，通过软件模拟完整的计算机硬件系统功能，构造出的完整虚拟计算机系统。该虚拟机可以独立运行在一个完全隔离的环境中，像使用本地计算机一样安全可靠。</a:t>
            </a:r>
          </a:p>
          <a:p>
            <a:r>
              <a:rPr lang="en-US" altLang="zh-CN" sz="1100" dirty="0">
                <a:effectLst/>
              </a:rPr>
              <a:t>Hypervisor</a:t>
            </a:r>
            <a:r>
              <a:rPr lang="zh-CN" altLang="en-US" sz="1100" dirty="0">
                <a:effectLst/>
              </a:rPr>
              <a:t>：即虚拟机监视器</a:t>
            </a:r>
            <a:r>
              <a:rPr lang="en-US" altLang="zh-CN" sz="1100" dirty="0">
                <a:effectLst/>
              </a:rPr>
              <a:t>VMM</a:t>
            </a:r>
            <a:r>
              <a:rPr lang="zh-CN" altLang="en-US" sz="1100" dirty="0">
                <a:effectLst/>
              </a:rPr>
              <a:t>（</a:t>
            </a:r>
            <a:r>
              <a:rPr lang="en-US" altLang="zh-CN" sz="1100" dirty="0">
                <a:effectLst/>
              </a:rPr>
              <a:t>Virtual Machine Monitor</a:t>
            </a:r>
            <a:r>
              <a:rPr lang="zh-CN" altLang="en-US" sz="1100" dirty="0">
                <a:effectLst/>
              </a:rPr>
              <a:t>），是一种运行在基础物理服务器和操作系统之间的中间软件层，可允许多个操作系统和应用共享硬件。</a:t>
            </a:r>
            <a:r>
              <a:rPr lang="en-US" altLang="zh-CN" sz="1100" dirty="0">
                <a:effectLst/>
              </a:rPr>
              <a:t>Hypervisor</a:t>
            </a:r>
            <a:r>
              <a:rPr lang="zh-CN" altLang="en-US" sz="1100" dirty="0">
                <a:effectLst/>
              </a:rPr>
              <a:t>是一种在虚拟环境中的“元”操作系统。它可以访问服务器上包括磁盘和内存在内的所有物理设备。</a:t>
            </a:r>
            <a:r>
              <a:rPr lang="en-US" altLang="zh-CN" sz="1100" b="1" kern="1200" dirty="0">
                <a:solidFill>
                  <a:schemeClr val="tx1"/>
                </a:solidFill>
                <a:effectLst/>
                <a:latin typeface="FrutigerNext LT Regular" pitchFamily="34" charset="0"/>
                <a:ea typeface="华文细黑" pitchFamily="2" charset="-122"/>
                <a:cs typeface="+mn-cs"/>
              </a:rPr>
              <a:t>Hypervisor</a:t>
            </a:r>
            <a:r>
              <a:rPr lang="zh-CN" altLang="zh-CN" sz="1100" b="1" kern="1200" dirty="0">
                <a:solidFill>
                  <a:schemeClr val="tx1"/>
                </a:solidFill>
                <a:effectLst/>
                <a:latin typeface="FrutigerNext LT Regular" pitchFamily="34" charset="0"/>
                <a:ea typeface="华文细黑" pitchFamily="2" charset="-122"/>
                <a:cs typeface="+mn-cs"/>
              </a:rPr>
              <a:t>是所有虚拟化技术的核心</a:t>
            </a:r>
            <a:r>
              <a:rPr lang="zh-CN" altLang="zh-CN" sz="1100" kern="1200" dirty="0">
                <a:solidFill>
                  <a:schemeClr val="tx1"/>
                </a:solidFill>
                <a:effectLst/>
                <a:latin typeface="FrutigerNext LT Regular" pitchFamily="34" charset="0"/>
                <a:ea typeface="华文细黑" pitchFamily="2" charset="-122"/>
                <a:cs typeface="+mn-cs"/>
              </a:rPr>
              <a:t>。</a:t>
            </a:r>
            <a:r>
              <a:rPr lang="en-US" altLang="zh-CN" sz="1100" dirty="0">
                <a:effectLst/>
              </a:rPr>
              <a:t>Hypervisor</a:t>
            </a:r>
            <a:r>
              <a:rPr lang="zh-CN" altLang="en-US" sz="1100" dirty="0">
                <a:effectLst/>
              </a:rPr>
              <a:t>不但协调着这些硬件资源的访问，也同时在各个虚拟机之间施加防护。当服务器启动并执行</a:t>
            </a:r>
            <a:r>
              <a:rPr lang="en-US" altLang="zh-CN" sz="1100" dirty="0">
                <a:effectLst/>
              </a:rPr>
              <a:t>Hypervisor</a:t>
            </a:r>
            <a:r>
              <a:rPr lang="zh-CN" altLang="en-US" sz="1100" dirty="0">
                <a:effectLst/>
              </a:rPr>
              <a:t>时，它会加载所有虚拟机客户端的操作系统，同时会分配给每一台虚拟机适量的内存、</a:t>
            </a:r>
            <a:r>
              <a:rPr lang="en-US" altLang="zh-CN" sz="1100" dirty="0">
                <a:effectLst/>
              </a:rPr>
              <a:t>CPU</a:t>
            </a:r>
            <a:r>
              <a:rPr lang="zh-CN" altLang="en-US" sz="1100" dirty="0">
                <a:effectLst/>
              </a:rPr>
              <a:t>、网络和磁盘。</a:t>
            </a:r>
            <a:endParaRPr lang="en-US" altLang="zh-CN" sz="1100" dirty="0">
              <a:effectLst/>
            </a:endParaRPr>
          </a:p>
          <a:p>
            <a:r>
              <a:rPr lang="zh-CN" altLang="en-US" sz="1100" dirty="0">
                <a:effectLst/>
              </a:rPr>
              <a:t>宿主操作系统：宿主操作系统（</a:t>
            </a:r>
            <a:r>
              <a:rPr lang="en-US" altLang="zh-CN" sz="1100" dirty="0">
                <a:effectLst/>
              </a:rPr>
              <a:t>Host OS</a:t>
            </a:r>
            <a:r>
              <a:rPr lang="zh-CN" altLang="en-US" sz="1100" dirty="0">
                <a:effectLst/>
              </a:rPr>
              <a:t>）指被虚拟的物理机的操作系统。</a:t>
            </a:r>
          </a:p>
          <a:p>
            <a:r>
              <a:rPr lang="zh-CN" altLang="en-US" sz="1100" dirty="0">
                <a:effectLst/>
              </a:rPr>
              <a:t>客户操作系统：客户操作系统（</a:t>
            </a:r>
            <a:r>
              <a:rPr lang="en-US" altLang="zh-CN" sz="1100" dirty="0">
                <a:effectLst/>
              </a:rPr>
              <a:t>Guest OS</a:t>
            </a:r>
            <a:r>
              <a:rPr lang="zh-CN" altLang="en-US" sz="1100" dirty="0">
                <a:effectLst/>
              </a:rPr>
              <a:t>）指运行在虚拟机上的操作系统。</a:t>
            </a:r>
            <a:endParaRPr lang="en-US" altLang="zh-CN" dirty="0"/>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893641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282655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xfrm>
            <a:off x="701675" y="5368925"/>
            <a:ext cx="5676900" cy="4097338"/>
          </a:xfrm>
          <a:noFill/>
          <a:ln/>
        </p:spPr>
        <p:txBody>
          <a:bodyPr/>
          <a:lstStyle/>
          <a:p>
            <a:r>
              <a:rPr lang="zh-CN" altLang="en-US" dirty="0"/>
              <a:t>寄居虚拟化：</a:t>
            </a:r>
            <a:r>
              <a:rPr lang="zh-CN" altLang="en-US" dirty="0">
                <a:effectLst/>
              </a:rPr>
              <a:t>寄居虚拟化架构指在宿主操作系统之上安装和运行虚拟化程序，依赖于宿主操作系统对设备的支持和物理资源的管理。</a:t>
            </a:r>
            <a:r>
              <a:rPr lang="zh-CN" altLang="en-US" dirty="0"/>
              <a:t>虚拟化管理软件作为底层操作系统（</a:t>
            </a:r>
            <a:r>
              <a:rPr lang="en-US" altLang="zh-CN" dirty="0"/>
              <a:t>Windows</a:t>
            </a:r>
            <a:r>
              <a:rPr lang="zh-CN" altLang="en-US" dirty="0"/>
              <a:t>或</a:t>
            </a:r>
            <a:r>
              <a:rPr lang="en-US" altLang="zh-CN" dirty="0"/>
              <a:t>Linux</a:t>
            </a:r>
            <a:r>
              <a:rPr lang="zh-CN" altLang="en-US" dirty="0"/>
              <a:t>等）上的一个普通应用程序，然后通过其创建相应的虚拟机，共享底层服务器资源。也可以理解为</a:t>
            </a:r>
            <a:r>
              <a:rPr lang="zh-CN" altLang="en-US" dirty="0">
                <a:effectLst/>
              </a:rPr>
              <a:t>在宿主操作系统之上安装和运行虚拟化程序，依赖于宿主操作系统对设备的支持和物理资源的管理。</a:t>
            </a:r>
            <a:endParaRPr lang="en-US" altLang="zh-CN" dirty="0">
              <a:effectLst/>
            </a:endParaRPr>
          </a:p>
          <a:p>
            <a:endParaRPr lang="en-US" altLang="zh-CN" dirty="0"/>
          </a:p>
          <a:p>
            <a:r>
              <a:rPr lang="zh-CN" altLang="en-US" dirty="0"/>
              <a:t>裸金属虚拟化：</a:t>
            </a:r>
            <a:r>
              <a:rPr lang="zh-CN" altLang="en-US" dirty="0">
                <a:effectLst/>
              </a:rPr>
              <a:t>裸金属虚拟化架构指直接在硬件上面安装虚拟化软件，再在其上安装操作系统和应用，依赖虚拟层内核和服务器控制台进行管理。</a:t>
            </a:r>
            <a:r>
              <a:rPr lang="en-US" altLang="zh-CN" dirty="0"/>
              <a:t>Hypervisor</a:t>
            </a:r>
            <a:r>
              <a:rPr lang="zh-CN" altLang="en-US" dirty="0"/>
              <a:t>是指直接运行于物理硬件之上的虚拟机监控程序。它主要实现两个基本功能：首先是识别、捕获和响应虚拟机所发出的</a:t>
            </a:r>
            <a:r>
              <a:rPr lang="en-US" altLang="zh-CN" dirty="0"/>
              <a:t>CPU</a:t>
            </a:r>
            <a:r>
              <a:rPr lang="zh-CN" altLang="en-US" dirty="0"/>
              <a:t>特权指令 或保护指令；其次，它负责处理虚拟机队列和调度，并将物理硬件的处理结果返回给相应的虚拟机。</a:t>
            </a:r>
            <a:endParaRPr lang="en-US" altLang="zh-CN" dirty="0"/>
          </a:p>
          <a:p>
            <a:pPr marL="180000" marR="0" lvl="0" indent="-180000" algn="l" defTabSz="914400" rtl="0" eaLnBrk="1" fontAlgn="base" latinLnBrk="0" hangingPunct="1">
              <a:lnSpc>
                <a:spcPct val="125000"/>
              </a:lnSpc>
              <a:spcBef>
                <a:spcPct val="0"/>
              </a:spcBef>
              <a:spcAft>
                <a:spcPts val="600"/>
              </a:spcAft>
              <a:buClrTx/>
              <a:buSzPct val="60000"/>
              <a:buFontTx/>
              <a:buNone/>
              <a:tabLst/>
              <a:defRPr/>
            </a:pPr>
            <a:r>
              <a:rPr lang="zh-CN" altLang="en-US" dirty="0">
                <a:effectLst/>
              </a:rPr>
              <a:t>    </a:t>
            </a:r>
            <a:endParaRPr lang="zh-CN" altLang="en-US" dirty="0"/>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a:t>操作系统虚拟化：</a:t>
            </a:r>
            <a:r>
              <a:rPr lang="zh-CN" altLang="en-US" dirty="0">
                <a:effectLst/>
              </a:rPr>
              <a:t>操作系统虚拟化架构在操作系统层面增加虚拟服务器功能。操作系统虚拟化架构把单个的操作系统划分为多个容器，使用容器管理器来进行管理。宿主操作系统负责在多个虚拟服务器（即容器）之间分配硬件资源，并且让这些服务器彼此独立。</a:t>
            </a:r>
            <a:endParaRPr lang="en-US" altLang="zh-CN" dirty="0">
              <a:effectLst/>
            </a:endParaRPr>
          </a:p>
          <a:p>
            <a:pPr marL="180000" indent="-180000">
              <a:buNone/>
            </a:pPr>
            <a:r>
              <a:rPr lang="zh-CN" altLang="en-US" baseline="0" dirty="0"/>
              <a:t>    </a:t>
            </a:r>
            <a:r>
              <a:rPr lang="zh-CN" altLang="en-US" dirty="0"/>
              <a:t>没有独立的</a:t>
            </a:r>
            <a:r>
              <a:rPr lang="en-US" altLang="zh-CN" dirty="0"/>
              <a:t>hypervisor</a:t>
            </a:r>
            <a:r>
              <a:rPr lang="zh-CN" altLang="en-US" dirty="0"/>
              <a:t>层。一个明显的区别是，如果使用操作系统层虚拟化，所有虚拟服务器必须运行同一操作系统</a:t>
            </a:r>
            <a:r>
              <a:rPr lang="en-US" altLang="zh-CN" dirty="0"/>
              <a:t>(</a:t>
            </a:r>
            <a:r>
              <a:rPr lang="zh-CN" altLang="en-US" dirty="0"/>
              <a:t>不过每个实例有各自的应用程序和用户账户</a:t>
            </a:r>
            <a:r>
              <a:rPr lang="en-US" altLang="zh-CN" dirty="0"/>
              <a:t>)</a:t>
            </a:r>
            <a:r>
              <a:rPr lang="zh-CN" altLang="en-US" dirty="0"/>
              <a:t>。</a:t>
            </a:r>
            <a:endParaRPr lang="en-US" altLang="zh-CN" dirty="0"/>
          </a:p>
          <a:p>
            <a:pPr marL="180000" indent="-180000">
              <a:buNone/>
            </a:pPr>
            <a:endParaRPr lang="en-US" altLang="zh-CN" dirty="0">
              <a:effectLst/>
            </a:endParaRPr>
          </a:p>
          <a:p>
            <a:r>
              <a:rPr lang="zh-CN" altLang="en-US" dirty="0">
                <a:effectLst/>
              </a:rPr>
              <a:t>混合虚拟化：将一个内核级驱动器插入到宿主操作系统内核。这个驱动器作为虚拟硬件管理器来协调虚拟机和宿主操作系统之间的硬件访问。</a:t>
            </a:r>
            <a:r>
              <a:rPr lang="zh-CN" altLang="zh-CN" sz="1100" kern="1200" dirty="0">
                <a:solidFill>
                  <a:schemeClr val="tx1"/>
                </a:solidFill>
                <a:effectLst/>
                <a:latin typeface="FrutigerNext LT Regular" pitchFamily="34" charset="0"/>
                <a:ea typeface="华文细黑" pitchFamily="2" charset="-122"/>
                <a:cs typeface="+mn-cs"/>
              </a:rPr>
              <a:t>混合虚拟化需要底层硬件支持虚拟化扩展功能。</a:t>
            </a:r>
            <a:endParaRPr lang="zh-CN" altLang="en-US" dirty="0"/>
          </a:p>
        </p:txBody>
      </p:sp>
      <p:sp>
        <p:nvSpPr>
          <p:cNvPr id="70660" name="Rectangle 7"/>
          <p:cNvSpPr txBox="1">
            <a:spLocks noChangeArrowheads="1"/>
          </p:cNvSpPr>
          <p:nvPr/>
        </p:nvSpPr>
        <p:spPr bwMode="auto">
          <a:xfrm>
            <a:off x="4021138" y="9721850"/>
            <a:ext cx="3076575" cy="511175"/>
          </a:xfrm>
          <a:prstGeom prst="rect">
            <a:avLst/>
          </a:prstGeom>
          <a:noFill/>
          <a:ln w="9525">
            <a:noFill/>
            <a:miter lim="800000"/>
            <a:headEnd/>
            <a:tailEnd/>
          </a:ln>
        </p:spPr>
        <p:txBody>
          <a:bodyPr lIns="99048" tIns="49524" rIns="99048" bIns="49524"/>
          <a:lstStyle/>
          <a:p>
            <a:fld id="{07989317-70A1-4CC8-BAEF-AFF39BF92A42}" type="slidenum">
              <a:rPr lang="zh-CN" altLang="en-US">
                <a:solidFill>
                  <a:srgbClr val="000000"/>
                </a:solidFill>
              </a:rPr>
              <a:pPr/>
              <a:t>11</a:t>
            </a:fld>
            <a:endParaRPr lang="en-US" altLang="zh-CN">
              <a:solidFill>
                <a:srgbClr val="000000"/>
              </a:solidFill>
            </a:endParaRPr>
          </a:p>
        </p:txBody>
      </p:sp>
    </p:spTree>
    <p:extLst>
      <p:ext uri="{BB962C8B-B14F-4D97-AF65-F5344CB8AC3E}">
        <p14:creationId xmlns:p14="http://schemas.microsoft.com/office/powerpoint/2010/main" val="1169123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虚拟化功能，是将主机的物理</a:t>
            </a:r>
            <a:r>
              <a:rPr lang="en-US" altLang="zh-CN" dirty="0"/>
              <a:t>CPU</a:t>
            </a:r>
            <a:r>
              <a:rPr lang="zh-CN" altLang="en-US" dirty="0"/>
              <a:t>、内存资源整合为计算资源池，然后划分出虚拟的</a:t>
            </a:r>
            <a:r>
              <a:rPr lang="en-US" altLang="zh-CN" dirty="0"/>
              <a:t>CPU</a:t>
            </a:r>
            <a:r>
              <a:rPr lang="zh-CN" altLang="en-US" dirty="0"/>
              <a:t>和内存资源为虚拟机提供计算能力。</a:t>
            </a:r>
          </a:p>
        </p:txBody>
      </p:sp>
    </p:spTree>
    <p:extLst>
      <p:ext uri="{BB962C8B-B14F-4D97-AF65-F5344CB8AC3E}">
        <p14:creationId xmlns:p14="http://schemas.microsoft.com/office/powerpoint/2010/main" val="2481523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100" kern="1200" dirty="0">
                <a:solidFill>
                  <a:schemeClr val="tx1"/>
                </a:solidFill>
                <a:effectLst/>
                <a:latin typeface="FrutigerNext LT Regular" pitchFamily="34" charset="0"/>
                <a:ea typeface="华文细黑" pitchFamily="2" charset="-122"/>
                <a:cs typeface="+mn-cs"/>
              </a:rPr>
              <a:t>目前市场上各种</a:t>
            </a:r>
            <a:r>
              <a:rPr lang="en-US" altLang="zh-CN" sz="1100" kern="1200" dirty="0">
                <a:solidFill>
                  <a:schemeClr val="tx1"/>
                </a:solidFill>
                <a:effectLst/>
                <a:latin typeface="FrutigerNext LT Regular" pitchFamily="34" charset="0"/>
                <a:ea typeface="华文细黑" pitchFamily="2" charset="-122"/>
                <a:cs typeface="+mn-cs"/>
              </a:rPr>
              <a:t>x86 </a:t>
            </a:r>
            <a:r>
              <a:rPr lang="zh-CN" altLang="zh-CN" sz="1100" kern="1200" dirty="0">
                <a:solidFill>
                  <a:schemeClr val="tx1"/>
                </a:solidFill>
                <a:effectLst/>
                <a:latin typeface="FrutigerNext LT Regular" pitchFamily="34" charset="0"/>
                <a:ea typeface="华文细黑" pitchFamily="2" charset="-122"/>
                <a:cs typeface="+mn-cs"/>
              </a:rPr>
              <a:t>管理程序</a:t>
            </a:r>
            <a:r>
              <a:rPr lang="en-US" altLang="zh-CN" sz="1100" kern="1200" dirty="0">
                <a:solidFill>
                  <a:schemeClr val="tx1"/>
                </a:solidFill>
                <a:effectLst/>
                <a:latin typeface="FrutigerNext LT Regular" pitchFamily="34" charset="0"/>
                <a:ea typeface="华文细黑" pitchFamily="2" charset="-122"/>
                <a:cs typeface="+mn-cs"/>
              </a:rPr>
              <a:t>(hypervisor)</a:t>
            </a:r>
            <a:r>
              <a:rPr lang="zh-CN" altLang="zh-CN" sz="1100" kern="1200" dirty="0">
                <a:solidFill>
                  <a:schemeClr val="tx1"/>
                </a:solidFill>
                <a:effectLst/>
                <a:latin typeface="FrutigerNext LT Regular" pitchFamily="34" charset="0"/>
                <a:ea typeface="华文细黑" pitchFamily="2" charset="-122"/>
                <a:cs typeface="+mn-cs"/>
              </a:rPr>
              <a:t>的架构存在差异，两种最常见</a:t>
            </a:r>
            <a:r>
              <a:rPr lang="zh-CN" altLang="en-US" sz="1100" kern="1200" dirty="0">
                <a:solidFill>
                  <a:schemeClr val="tx1"/>
                </a:solidFill>
                <a:effectLst/>
                <a:latin typeface="FrutigerNext LT Regular" pitchFamily="34" charset="0"/>
                <a:ea typeface="华文细黑" pitchFamily="2" charset="-122"/>
                <a:cs typeface="+mn-cs"/>
              </a:rPr>
              <a:t>。</a:t>
            </a:r>
            <a:endParaRPr lang="en-US" altLang="zh-CN" sz="1100" kern="1200" dirty="0">
              <a:solidFill>
                <a:schemeClr val="tx1"/>
              </a:solidFill>
              <a:effectLst/>
              <a:latin typeface="FrutigerNext LT Regular" pitchFamily="34" charset="0"/>
              <a:ea typeface="华文细黑" pitchFamily="2" charset="-122"/>
              <a:cs typeface="+mn-cs"/>
            </a:endParaRPr>
          </a:p>
          <a:p>
            <a:pPr marL="541338" lvl="1" indent="-180975"/>
            <a:r>
              <a:rPr lang="zh-CN" altLang="zh-CN" sz="1100" kern="1200" dirty="0">
                <a:solidFill>
                  <a:schemeClr val="tx1"/>
                </a:solidFill>
                <a:effectLst/>
                <a:latin typeface="FrutigerNext LT Regular" pitchFamily="34" charset="0"/>
                <a:ea typeface="华文细黑" pitchFamily="2" charset="-122"/>
                <a:cs typeface="+mn-cs"/>
              </a:rPr>
              <a:t>裸机型</a:t>
            </a:r>
            <a:r>
              <a:rPr lang="en-US" altLang="zh-CN" sz="1100" kern="1200" dirty="0">
                <a:solidFill>
                  <a:schemeClr val="tx1"/>
                </a:solidFill>
                <a:effectLst/>
                <a:latin typeface="FrutigerNext LT Regular" pitchFamily="34" charset="0"/>
                <a:ea typeface="华文细黑" pitchFamily="2" charset="-122"/>
                <a:cs typeface="+mn-cs"/>
              </a:rPr>
              <a:t>Hypervisor Bare-metal(</a:t>
            </a:r>
            <a:r>
              <a:rPr lang="zh-CN" altLang="zh-CN" sz="1100" kern="1200" dirty="0">
                <a:solidFill>
                  <a:schemeClr val="tx1"/>
                </a:solidFill>
                <a:effectLst/>
                <a:latin typeface="FrutigerNext LT Regular" pitchFamily="34" charset="0"/>
                <a:ea typeface="华文细黑" pitchFamily="2" charset="-122"/>
                <a:cs typeface="+mn-cs"/>
              </a:rPr>
              <a:t>业界有时会统称其为</a:t>
            </a:r>
            <a:r>
              <a:rPr lang="en-US" altLang="zh-CN" sz="1100" kern="1200" dirty="0">
                <a:solidFill>
                  <a:schemeClr val="tx1"/>
                </a:solidFill>
                <a:effectLst/>
                <a:latin typeface="FrutigerNext LT Regular" pitchFamily="34" charset="0"/>
                <a:ea typeface="华文细黑" pitchFamily="2" charset="-122"/>
                <a:cs typeface="+mn-cs"/>
              </a:rPr>
              <a:t>Type 1 Hypervisor)</a:t>
            </a:r>
            <a:r>
              <a:rPr lang="zh-CN" altLang="zh-CN" sz="1100" kern="1200" dirty="0">
                <a:solidFill>
                  <a:schemeClr val="tx1"/>
                </a:solidFill>
                <a:effectLst/>
                <a:latin typeface="FrutigerNext LT Regular" pitchFamily="34" charset="0"/>
                <a:ea typeface="华文细黑" pitchFamily="2" charset="-122"/>
                <a:cs typeface="+mn-cs"/>
              </a:rPr>
              <a:t>：最为常见，直接安装在硬件计算资源上，直接管理和调用硬件资源，不需要底层操作系统，可以理解为</a:t>
            </a:r>
            <a:r>
              <a:rPr lang="en-US" altLang="zh-CN" sz="1100" kern="1200" dirty="0">
                <a:solidFill>
                  <a:schemeClr val="tx1"/>
                </a:solidFill>
                <a:effectLst/>
                <a:latin typeface="FrutigerNext LT Regular" pitchFamily="34" charset="0"/>
                <a:ea typeface="华文细黑" pitchFamily="2" charset="-122"/>
                <a:cs typeface="+mn-cs"/>
              </a:rPr>
              <a:t>Hypervisor</a:t>
            </a:r>
            <a:r>
              <a:rPr lang="zh-CN" altLang="zh-CN" sz="1100" kern="1200" dirty="0">
                <a:solidFill>
                  <a:schemeClr val="tx1"/>
                </a:solidFill>
                <a:effectLst/>
                <a:latin typeface="FrutigerNext LT Regular" pitchFamily="34" charset="0"/>
                <a:ea typeface="华文细黑" pitchFamily="2" charset="-122"/>
                <a:cs typeface="+mn-cs"/>
              </a:rPr>
              <a:t>被做成了一个很薄的操作系统。操作系统安装并且运行</a:t>
            </a:r>
            <a:r>
              <a:rPr lang="zh-CN" altLang="en-US" sz="1100" kern="1200" dirty="0">
                <a:solidFill>
                  <a:schemeClr val="tx1"/>
                </a:solidFill>
                <a:effectLst/>
                <a:latin typeface="FrutigerNext LT Regular" pitchFamily="34" charset="0"/>
                <a:ea typeface="华文细黑" pitchFamily="2" charset="-122"/>
                <a:cs typeface="+mn-cs"/>
              </a:rPr>
              <a:t>在</a:t>
            </a:r>
            <a:r>
              <a:rPr lang="en-US" altLang="zh-CN" sz="1100" kern="1200" dirty="0">
                <a:solidFill>
                  <a:schemeClr val="tx1"/>
                </a:solidFill>
                <a:effectLst/>
                <a:latin typeface="FrutigerNext LT Regular" pitchFamily="34" charset="0"/>
                <a:ea typeface="华文细黑" pitchFamily="2" charset="-122"/>
                <a:cs typeface="+mn-cs"/>
              </a:rPr>
              <a:t>Hypervisor</a:t>
            </a:r>
            <a:r>
              <a:rPr lang="zh-CN" altLang="zh-CN" sz="1100" kern="1200" dirty="0">
                <a:solidFill>
                  <a:schemeClr val="tx1"/>
                </a:solidFill>
                <a:effectLst/>
                <a:latin typeface="FrutigerNext LT Regular" pitchFamily="34" charset="0"/>
                <a:ea typeface="华文细黑" pitchFamily="2" charset="-122"/>
                <a:cs typeface="+mn-cs"/>
              </a:rPr>
              <a:t>之上。主流的虚拟化产品都使用裸机型的</a:t>
            </a:r>
            <a:r>
              <a:rPr lang="en-US" altLang="zh-CN" sz="1100" kern="1200" dirty="0">
                <a:solidFill>
                  <a:schemeClr val="tx1"/>
                </a:solidFill>
                <a:effectLst/>
                <a:latin typeface="FrutigerNext LT Regular" pitchFamily="34" charset="0"/>
                <a:ea typeface="华文细黑" pitchFamily="2" charset="-122"/>
                <a:cs typeface="+mn-cs"/>
              </a:rPr>
              <a:t>Hypervisor</a:t>
            </a:r>
            <a:r>
              <a:rPr lang="zh-CN" altLang="zh-CN" sz="1100" kern="1200" dirty="0">
                <a:solidFill>
                  <a:schemeClr val="tx1"/>
                </a:solidFill>
                <a:effectLst/>
                <a:latin typeface="FrutigerNext LT Regular" pitchFamily="34" charset="0"/>
                <a:ea typeface="华文细黑" pitchFamily="2" charset="-122"/>
                <a:cs typeface="+mn-cs"/>
              </a:rPr>
              <a:t>，其中包括</a:t>
            </a:r>
            <a:r>
              <a:rPr lang="en-US" altLang="zh-CN" sz="1100" kern="1200" dirty="0">
                <a:solidFill>
                  <a:schemeClr val="tx1"/>
                </a:solidFill>
                <a:effectLst/>
                <a:latin typeface="FrutigerNext LT Regular" pitchFamily="34" charset="0"/>
                <a:ea typeface="华文细黑" pitchFamily="2" charset="-122"/>
                <a:cs typeface="+mn-cs"/>
              </a:rPr>
              <a:t>VMware ESX Server</a:t>
            </a:r>
            <a:r>
              <a:rPr lang="zh-CN" altLang="zh-CN" sz="1100" kern="1200" dirty="0">
                <a:solidFill>
                  <a:schemeClr val="tx1"/>
                </a:solidFill>
                <a:effectLst/>
                <a:latin typeface="FrutigerNext LT Regular" pitchFamily="34" charset="0"/>
                <a:ea typeface="华文细黑" pitchFamily="2" charset="-122"/>
                <a:cs typeface="+mn-cs"/>
              </a:rPr>
              <a:t>、</a:t>
            </a:r>
            <a:r>
              <a:rPr lang="en-US" altLang="zh-CN" sz="1100" kern="1200" dirty="0">
                <a:solidFill>
                  <a:schemeClr val="tx1"/>
                </a:solidFill>
                <a:effectLst/>
                <a:latin typeface="FrutigerNext LT Regular" pitchFamily="34" charset="0"/>
                <a:ea typeface="华文细黑" pitchFamily="2" charset="-122"/>
                <a:cs typeface="+mn-cs"/>
              </a:rPr>
              <a:t>Microsoft Hyper-V</a:t>
            </a:r>
            <a:r>
              <a:rPr lang="zh-CN" altLang="zh-CN" sz="1100" kern="1200" dirty="0">
                <a:solidFill>
                  <a:schemeClr val="tx1"/>
                </a:solidFill>
                <a:effectLst/>
                <a:latin typeface="FrutigerNext LT Regular" pitchFamily="34" charset="0"/>
                <a:ea typeface="华文细黑" pitchFamily="2" charset="-122"/>
                <a:cs typeface="+mn-cs"/>
              </a:rPr>
              <a:t>和</a:t>
            </a:r>
            <a:r>
              <a:rPr lang="en-US" altLang="zh-CN" sz="1100" kern="1200" dirty="0">
                <a:solidFill>
                  <a:schemeClr val="tx1"/>
                </a:solidFill>
                <a:effectLst/>
                <a:latin typeface="FrutigerNext LT Regular" pitchFamily="34" charset="0"/>
                <a:ea typeface="华文细黑" pitchFamily="2" charset="-122"/>
                <a:cs typeface="+mn-cs"/>
              </a:rPr>
              <a:t>Citrix </a:t>
            </a:r>
            <a:r>
              <a:rPr lang="en-US" altLang="zh-CN" sz="1100" kern="1200" dirty="0" err="1">
                <a:solidFill>
                  <a:schemeClr val="tx1"/>
                </a:solidFill>
                <a:effectLst/>
                <a:latin typeface="FrutigerNext LT Regular" pitchFamily="34" charset="0"/>
                <a:ea typeface="华文细黑" pitchFamily="2" charset="-122"/>
                <a:cs typeface="+mn-cs"/>
              </a:rPr>
              <a:t>XenServer</a:t>
            </a:r>
            <a:r>
              <a:rPr lang="zh-CN" altLang="zh-CN" sz="1100" kern="1200" dirty="0">
                <a:solidFill>
                  <a:schemeClr val="tx1"/>
                </a:solidFill>
                <a:effectLst/>
                <a:latin typeface="FrutigerNext LT Regular" pitchFamily="34" charset="0"/>
                <a:ea typeface="华文细黑" pitchFamily="2" charset="-122"/>
                <a:cs typeface="+mn-cs"/>
              </a:rPr>
              <a:t>。此种方案的性能处于主机虚拟化和操作系统虚拟化之间</a:t>
            </a:r>
            <a:r>
              <a:rPr lang="zh-CN" altLang="en-US" sz="1100" kern="1200" dirty="0">
                <a:solidFill>
                  <a:schemeClr val="tx1"/>
                </a:solidFill>
                <a:effectLst/>
                <a:latin typeface="FrutigerNext LT Regular" pitchFamily="34" charset="0"/>
                <a:ea typeface="华文细黑" pitchFamily="2" charset="-122"/>
                <a:cs typeface="+mn-cs"/>
              </a:rPr>
              <a:t>。</a:t>
            </a:r>
            <a:endParaRPr lang="en-US" altLang="zh-CN" sz="1100" kern="1200" dirty="0">
              <a:solidFill>
                <a:schemeClr val="tx1"/>
              </a:solidFill>
              <a:effectLst/>
              <a:latin typeface="FrutigerNext LT Regular" pitchFamily="34" charset="0"/>
              <a:ea typeface="华文细黑" pitchFamily="2" charset="-122"/>
              <a:cs typeface="+mn-cs"/>
            </a:endParaRPr>
          </a:p>
          <a:p>
            <a:pPr marL="541338" lvl="1" indent="-180975"/>
            <a:r>
              <a:rPr lang="zh-CN" altLang="zh-CN" sz="1100" kern="1200" dirty="0">
                <a:solidFill>
                  <a:schemeClr val="tx1"/>
                </a:solidFill>
                <a:effectLst/>
                <a:latin typeface="FrutigerNext LT Regular" pitchFamily="34" charset="0"/>
                <a:ea typeface="华文细黑" pitchFamily="2" charset="-122"/>
                <a:cs typeface="+mn-cs"/>
              </a:rPr>
              <a:t>主机型的</a:t>
            </a:r>
            <a:r>
              <a:rPr lang="en-US" altLang="zh-CN" sz="1100" kern="1200" dirty="0">
                <a:solidFill>
                  <a:schemeClr val="tx1"/>
                </a:solidFill>
                <a:effectLst/>
                <a:latin typeface="FrutigerNext LT Regular" pitchFamily="34" charset="0"/>
                <a:ea typeface="华文细黑" pitchFamily="2" charset="-122"/>
                <a:cs typeface="+mn-cs"/>
              </a:rPr>
              <a:t>Hypervisor Hosted(</a:t>
            </a:r>
            <a:r>
              <a:rPr lang="zh-CN" altLang="zh-CN" sz="1100" kern="1200" dirty="0">
                <a:solidFill>
                  <a:schemeClr val="tx1"/>
                </a:solidFill>
                <a:effectLst/>
                <a:latin typeface="FrutigerNext LT Regular" pitchFamily="34" charset="0"/>
                <a:ea typeface="华文细黑" pitchFamily="2" charset="-122"/>
                <a:cs typeface="+mn-cs"/>
              </a:rPr>
              <a:t>业界有时会统称其为</a:t>
            </a:r>
            <a:r>
              <a:rPr lang="en-US" altLang="zh-CN" sz="1100" kern="1200" dirty="0">
                <a:solidFill>
                  <a:schemeClr val="tx1"/>
                </a:solidFill>
                <a:effectLst/>
                <a:latin typeface="FrutigerNext LT Regular" pitchFamily="34" charset="0"/>
                <a:ea typeface="华文细黑" pitchFamily="2" charset="-122"/>
                <a:cs typeface="+mn-cs"/>
              </a:rPr>
              <a:t>Type 2 Hypervisor)</a:t>
            </a:r>
            <a:r>
              <a:rPr lang="zh-CN" altLang="zh-CN" sz="1100" kern="1200" dirty="0">
                <a:solidFill>
                  <a:schemeClr val="tx1"/>
                </a:solidFill>
                <a:effectLst/>
                <a:latin typeface="FrutigerNext LT Regular" pitchFamily="34" charset="0"/>
                <a:ea typeface="华文细黑" pitchFamily="2" charset="-122"/>
                <a:cs typeface="+mn-cs"/>
              </a:rPr>
              <a:t>：也有一些这样的</a:t>
            </a:r>
            <a:r>
              <a:rPr lang="en-US" altLang="zh-CN" sz="1100" kern="1200" dirty="0">
                <a:solidFill>
                  <a:schemeClr val="tx1"/>
                </a:solidFill>
                <a:effectLst/>
                <a:latin typeface="FrutigerNext LT Regular" pitchFamily="34" charset="0"/>
                <a:ea typeface="华文细黑" pitchFamily="2" charset="-122"/>
                <a:cs typeface="+mn-cs"/>
              </a:rPr>
              <a:t>Hypervisor</a:t>
            </a:r>
            <a:r>
              <a:rPr lang="zh-CN" altLang="zh-CN" sz="1100" kern="1200" dirty="0">
                <a:solidFill>
                  <a:schemeClr val="tx1"/>
                </a:solidFill>
                <a:effectLst/>
                <a:latin typeface="FrutigerNext LT Regular" pitchFamily="34" charset="0"/>
                <a:ea typeface="华文细黑" pitchFamily="2" charset="-122"/>
                <a:cs typeface="+mn-cs"/>
              </a:rPr>
              <a:t>可以内嵌在硬件计算资源的固件套装中——和主板</a:t>
            </a:r>
            <a:r>
              <a:rPr lang="en-US" altLang="zh-CN" sz="1100" kern="1200" dirty="0">
                <a:solidFill>
                  <a:schemeClr val="tx1"/>
                </a:solidFill>
                <a:effectLst/>
                <a:latin typeface="FrutigerNext LT Regular" pitchFamily="34" charset="0"/>
                <a:ea typeface="华文细黑" pitchFamily="2" charset="-122"/>
                <a:cs typeface="+mn-cs"/>
              </a:rPr>
              <a:t>BIOS</a:t>
            </a:r>
            <a:r>
              <a:rPr lang="zh-CN" altLang="zh-CN" sz="1100" kern="1200" dirty="0">
                <a:solidFill>
                  <a:schemeClr val="tx1"/>
                </a:solidFill>
                <a:effectLst/>
                <a:latin typeface="FrutigerNext LT Regular" pitchFamily="34" charset="0"/>
                <a:ea typeface="华文细黑" pitchFamily="2" charset="-122"/>
                <a:cs typeface="+mn-cs"/>
              </a:rPr>
              <a:t>位于同一级别。也就是跑在操作系统上的应用软件。托管型</a:t>
            </a:r>
            <a:r>
              <a:rPr lang="en-US" altLang="zh-CN" sz="1100" kern="1200" dirty="0">
                <a:solidFill>
                  <a:schemeClr val="tx1"/>
                </a:solidFill>
                <a:effectLst/>
                <a:latin typeface="FrutigerNext LT Regular" pitchFamily="34" charset="0"/>
                <a:ea typeface="华文细黑" pitchFamily="2" charset="-122"/>
                <a:cs typeface="+mn-cs"/>
              </a:rPr>
              <a:t>/</a:t>
            </a:r>
            <a:r>
              <a:rPr lang="zh-CN" altLang="zh-CN" sz="1100" kern="1200" dirty="0">
                <a:solidFill>
                  <a:schemeClr val="tx1"/>
                </a:solidFill>
                <a:effectLst/>
                <a:latin typeface="FrutigerNext LT Regular" pitchFamily="34" charset="0"/>
                <a:ea typeface="华文细黑" pitchFamily="2" charset="-122"/>
                <a:cs typeface="+mn-cs"/>
              </a:rPr>
              <a:t>主机型</a:t>
            </a:r>
            <a:r>
              <a:rPr lang="en-US" altLang="zh-CN" sz="1100" kern="1200" dirty="0">
                <a:solidFill>
                  <a:schemeClr val="tx1"/>
                </a:solidFill>
                <a:effectLst/>
                <a:latin typeface="FrutigerNext LT Regular" pitchFamily="34" charset="0"/>
                <a:ea typeface="华文细黑" pitchFamily="2" charset="-122"/>
                <a:cs typeface="+mn-cs"/>
              </a:rPr>
              <a:t>Hypervisor</a:t>
            </a:r>
            <a:r>
              <a:rPr lang="zh-CN" altLang="zh-CN" sz="1100" kern="1200" dirty="0">
                <a:solidFill>
                  <a:schemeClr val="tx1"/>
                </a:solidFill>
                <a:effectLst/>
                <a:latin typeface="FrutigerNext LT Regular" pitchFamily="34" charset="0"/>
                <a:ea typeface="华文细黑" pitchFamily="2" charset="-122"/>
                <a:cs typeface="+mn-cs"/>
              </a:rPr>
              <a:t>运行在基础操作系统上，构建出一整套虚拟硬件平台（</a:t>
            </a:r>
            <a:r>
              <a:rPr lang="en-US" altLang="zh-CN" sz="1100" kern="1200" dirty="0">
                <a:solidFill>
                  <a:schemeClr val="tx1"/>
                </a:solidFill>
                <a:effectLst/>
                <a:latin typeface="FrutigerNext LT Regular" pitchFamily="34" charset="0"/>
                <a:ea typeface="华文细黑" pitchFamily="2" charset="-122"/>
                <a:cs typeface="+mn-cs"/>
              </a:rPr>
              <a:t>CPU/Memory/Storage/Adapter</a:t>
            </a:r>
            <a:r>
              <a:rPr lang="zh-CN" altLang="zh-CN" sz="1100" kern="1200" dirty="0">
                <a:solidFill>
                  <a:schemeClr val="tx1"/>
                </a:solidFill>
                <a:effectLst/>
                <a:latin typeface="FrutigerNext LT Regular" pitchFamily="34" charset="0"/>
                <a:ea typeface="华文细黑" pitchFamily="2" charset="-122"/>
                <a:cs typeface="+mn-cs"/>
              </a:rPr>
              <a:t>），使用者根据需要安装新的操作系统和应用软件，底层和上层的操作系统可以完全无关化，如</a:t>
            </a:r>
            <a:r>
              <a:rPr lang="en-US" altLang="zh-CN" sz="1100" kern="1200" dirty="0">
                <a:solidFill>
                  <a:schemeClr val="tx1"/>
                </a:solidFill>
                <a:effectLst/>
                <a:latin typeface="FrutigerNext LT Regular" pitchFamily="34" charset="0"/>
                <a:ea typeface="华文细黑" pitchFamily="2" charset="-122"/>
                <a:cs typeface="+mn-cs"/>
              </a:rPr>
              <a:t>Windows</a:t>
            </a:r>
            <a:r>
              <a:rPr lang="zh-CN" altLang="zh-CN" sz="1100" kern="1200" dirty="0">
                <a:solidFill>
                  <a:schemeClr val="tx1"/>
                </a:solidFill>
                <a:effectLst/>
                <a:latin typeface="FrutigerNext LT Regular" pitchFamily="34" charset="0"/>
                <a:ea typeface="华文细黑" pitchFamily="2" charset="-122"/>
                <a:cs typeface="+mn-cs"/>
              </a:rPr>
              <a:t>运行</a:t>
            </a:r>
            <a:r>
              <a:rPr lang="en-US" altLang="zh-CN" sz="1100" kern="1200" dirty="0">
                <a:solidFill>
                  <a:schemeClr val="tx1"/>
                </a:solidFill>
                <a:effectLst/>
                <a:latin typeface="FrutigerNext LT Regular" pitchFamily="34" charset="0"/>
                <a:ea typeface="华文细黑" pitchFamily="2" charset="-122"/>
                <a:cs typeface="+mn-cs"/>
              </a:rPr>
              <a:t>Linux</a:t>
            </a:r>
            <a:r>
              <a:rPr lang="zh-CN" altLang="zh-CN" sz="1100" kern="1200" dirty="0">
                <a:solidFill>
                  <a:schemeClr val="tx1"/>
                </a:solidFill>
                <a:effectLst/>
                <a:latin typeface="FrutigerNext LT Regular" pitchFamily="34" charset="0"/>
                <a:ea typeface="华文细黑" pitchFamily="2" charset="-122"/>
                <a:cs typeface="+mn-cs"/>
              </a:rPr>
              <a:t>操作系统。主机虚拟化中</a:t>
            </a:r>
            <a:r>
              <a:rPr lang="en-US" altLang="zh-CN" sz="1100" kern="1200" dirty="0">
                <a:solidFill>
                  <a:schemeClr val="tx1"/>
                </a:solidFill>
                <a:effectLst/>
                <a:latin typeface="FrutigerNext LT Regular" pitchFamily="34" charset="0"/>
                <a:ea typeface="华文细黑" pitchFamily="2" charset="-122"/>
                <a:cs typeface="+mn-cs"/>
              </a:rPr>
              <a:t>VM</a:t>
            </a:r>
            <a:r>
              <a:rPr lang="zh-CN" altLang="zh-CN" sz="1100" kern="1200" dirty="0">
                <a:solidFill>
                  <a:schemeClr val="tx1"/>
                </a:solidFill>
                <a:effectLst/>
                <a:latin typeface="FrutigerNext LT Regular" pitchFamily="34" charset="0"/>
                <a:ea typeface="华文细黑" pitchFamily="2" charset="-122"/>
                <a:cs typeface="+mn-cs"/>
              </a:rPr>
              <a:t>的应用程序调用硬件资源时需要经过</a:t>
            </a:r>
            <a:r>
              <a:rPr lang="en-US" altLang="zh-CN" sz="1100" kern="1200" dirty="0">
                <a:solidFill>
                  <a:schemeClr val="tx1"/>
                </a:solidFill>
                <a:effectLst/>
                <a:latin typeface="FrutigerNext LT Regular" pitchFamily="34" charset="0"/>
                <a:ea typeface="华文细黑" pitchFamily="2" charset="-122"/>
                <a:cs typeface="+mn-cs"/>
              </a:rPr>
              <a:t>:VM</a:t>
            </a:r>
            <a:r>
              <a:rPr lang="zh-CN" altLang="zh-CN" sz="1100" kern="1200" dirty="0">
                <a:solidFill>
                  <a:schemeClr val="tx1"/>
                </a:solidFill>
                <a:effectLst/>
                <a:latin typeface="FrutigerNext LT Regular" pitchFamily="34" charset="0"/>
                <a:ea typeface="华文细黑" pitchFamily="2" charset="-122"/>
                <a:cs typeface="+mn-cs"/>
              </a:rPr>
              <a:t>内核</a:t>
            </a:r>
            <a:r>
              <a:rPr lang="en-US" altLang="zh-CN" sz="1100" kern="1200" dirty="0">
                <a:solidFill>
                  <a:schemeClr val="tx1"/>
                </a:solidFill>
                <a:effectLst/>
                <a:latin typeface="FrutigerNext LT Regular" pitchFamily="34" charset="0"/>
                <a:ea typeface="华文细黑" pitchFamily="2" charset="-122"/>
                <a:cs typeface="+mn-cs"/>
              </a:rPr>
              <a:t>-&gt;Hypervisor-&gt;</a:t>
            </a:r>
            <a:r>
              <a:rPr lang="zh-CN" altLang="zh-CN" sz="1100" kern="1200" dirty="0">
                <a:solidFill>
                  <a:schemeClr val="tx1"/>
                </a:solidFill>
                <a:effectLst/>
                <a:latin typeface="FrutigerNext LT Regular" pitchFamily="34" charset="0"/>
                <a:ea typeface="华文细黑" pitchFamily="2" charset="-122"/>
                <a:cs typeface="+mn-cs"/>
              </a:rPr>
              <a:t>主机内核，因此相对来说，性能是虚拟化技术中最差的。与使用这种方式的有</a:t>
            </a:r>
            <a:r>
              <a:rPr lang="en-US" altLang="zh-CN" sz="1100" kern="1200" dirty="0">
                <a:solidFill>
                  <a:schemeClr val="tx1"/>
                </a:solidFill>
                <a:effectLst/>
                <a:latin typeface="FrutigerNext LT Regular" pitchFamily="34" charset="0"/>
                <a:ea typeface="华文细黑" pitchFamily="2" charset="-122"/>
                <a:cs typeface="+mn-cs"/>
              </a:rPr>
              <a:t>Hitachi </a:t>
            </a:r>
            <a:r>
              <a:rPr lang="en-US" altLang="zh-CN" sz="1100" kern="1200" dirty="0" err="1">
                <a:solidFill>
                  <a:schemeClr val="tx1"/>
                </a:solidFill>
                <a:effectLst/>
                <a:latin typeface="FrutigerNext LT Regular" pitchFamily="34" charset="0"/>
                <a:ea typeface="华文细黑" pitchFamily="2" charset="-122"/>
                <a:cs typeface="+mn-cs"/>
              </a:rPr>
              <a:t>Virtage</a:t>
            </a:r>
            <a:r>
              <a:rPr lang="zh-CN" altLang="zh-CN" sz="1100" kern="1200" dirty="0">
                <a:solidFill>
                  <a:schemeClr val="tx1"/>
                </a:solidFill>
                <a:effectLst/>
                <a:latin typeface="FrutigerNext LT Regular" pitchFamily="34" charset="0"/>
                <a:ea typeface="华文细黑" pitchFamily="2" charset="-122"/>
                <a:cs typeface="+mn-cs"/>
              </a:rPr>
              <a:t>、</a:t>
            </a:r>
            <a:r>
              <a:rPr lang="en-US" altLang="zh-CN" sz="1100" kern="1200" dirty="0">
                <a:solidFill>
                  <a:schemeClr val="tx1"/>
                </a:solidFill>
                <a:effectLst/>
                <a:latin typeface="FrutigerNext LT Regular" pitchFamily="34" charset="0"/>
                <a:ea typeface="华文细黑" pitchFamily="2" charset="-122"/>
                <a:cs typeface="+mn-cs"/>
              </a:rPr>
              <a:t>VMware </a:t>
            </a:r>
            <a:r>
              <a:rPr lang="en-US" altLang="zh-CN" sz="1100" kern="1200" dirty="0" err="1">
                <a:solidFill>
                  <a:schemeClr val="tx1"/>
                </a:solidFill>
                <a:effectLst/>
                <a:latin typeface="FrutigerNext LT Regular" pitchFamily="34" charset="0"/>
                <a:ea typeface="华文细黑" pitchFamily="2" charset="-122"/>
                <a:cs typeface="+mn-cs"/>
              </a:rPr>
              <a:t>ESXi</a:t>
            </a:r>
            <a:r>
              <a:rPr lang="zh-CN" altLang="zh-CN" sz="1100" kern="1200" dirty="0">
                <a:solidFill>
                  <a:schemeClr val="tx1"/>
                </a:solidFill>
                <a:effectLst/>
                <a:latin typeface="FrutigerNext LT Regular" pitchFamily="34" charset="0"/>
                <a:ea typeface="华文细黑" pitchFamily="2" charset="-122"/>
                <a:cs typeface="+mn-cs"/>
              </a:rPr>
              <a:t>和</a:t>
            </a:r>
            <a:r>
              <a:rPr lang="en-US" altLang="zh-CN" sz="1100" kern="1200" dirty="0">
                <a:solidFill>
                  <a:schemeClr val="tx1"/>
                </a:solidFill>
                <a:effectLst/>
                <a:latin typeface="FrutigerNext LT Regular" pitchFamily="34" charset="0"/>
                <a:ea typeface="华文细黑" pitchFamily="2" charset="-122"/>
                <a:cs typeface="+mn-cs"/>
              </a:rPr>
              <a:t>Linux KVM</a:t>
            </a:r>
            <a:r>
              <a:rPr lang="zh-CN" altLang="zh-CN" sz="1100" kern="1200" dirty="0">
                <a:solidFill>
                  <a:schemeClr val="tx1"/>
                </a:solidFill>
                <a:effectLst/>
                <a:latin typeface="FrutigerNext LT Regular" pitchFamily="34" charset="0"/>
                <a:ea typeface="华文细黑" pitchFamily="2" charset="-122"/>
                <a:cs typeface="+mn-cs"/>
              </a:rPr>
              <a:t>——基于内核的虚拟机。而宿主型的</a:t>
            </a:r>
            <a:r>
              <a:rPr lang="en-US" altLang="zh-CN" sz="1100" kern="1200" dirty="0">
                <a:solidFill>
                  <a:schemeClr val="tx1"/>
                </a:solidFill>
                <a:effectLst/>
                <a:latin typeface="FrutigerNext LT Regular" pitchFamily="34" charset="0"/>
                <a:ea typeface="华文细黑" pitchFamily="2" charset="-122"/>
                <a:cs typeface="+mn-cs"/>
              </a:rPr>
              <a:t>Hypervisor</a:t>
            </a:r>
            <a:r>
              <a:rPr lang="zh-CN" altLang="zh-CN" sz="1100" kern="1200" dirty="0">
                <a:solidFill>
                  <a:schemeClr val="tx1"/>
                </a:solidFill>
                <a:effectLst/>
                <a:latin typeface="FrutigerNext LT Regular" pitchFamily="34" charset="0"/>
                <a:ea typeface="华文细黑" pitchFamily="2" charset="-122"/>
                <a:cs typeface="+mn-cs"/>
              </a:rPr>
              <a:t>是运行在操作系统内部的应用程序，其它操作系统和应用程序实例可以运行在</a:t>
            </a:r>
            <a:r>
              <a:rPr lang="en-US" altLang="zh-CN" sz="1100" kern="1200" dirty="0">
                <a:solidFill>
                  <a:schemeClr val="tx1"/>
                </a:solidFill>
                <a:effectLst/>
                <a:latin typeface="FrutigerNext LT Regular" pitchFamily="34" charset="0"/>
                <a:ea typeface="华文细黑" pitchFamily="2" charset="-122"/>
                <a:cs typeface="+mn-cs"/>
              </a:rPr>
              <a:t>VMware Server</a:t>
            </a:r>
            <a:r>
              <a:rPr lang="zh-CN" altLang="zh-CN" sz="1100" kern="1200" dirty="0">
                <a:solidFill>
                  <a:schemeClr val="tx1"/>
                </a:solidFill>
                <a:effectLst/>
                <a:latin typeface="FrutigerNext LT Regular" pitchFamily="34" charset="0"/>
                <a:ea typeface="华文细黑" pitchFamily="2" charset="-122"/>
                <a:cs typeface="+mn-cs"/>
              </a:rPr>
              <a:t>和</a:t>
            </a:r>
            <a:r>
              <a:rPr lang="en-US" altLang="zh-CN" sz="1100" kern="1200" dirty="0">
                <a:solidFill>
                  <a:schemeClr val="tx1"/>
                </a:solidFill>
                <a:effectLst/>
                <a:latin typeface="FrutigerNext LT Regular" pitchFamily="34" charset="0"/>
                <a:ea typeface="华文细黑" pitchFamily="2" charset="-122"/>
                <a:cs typeface="+mn-cs"/>
              </a:rPr>
              <a:t>Microsoft Virtual Server</a:t>
            </a:r>
            <a:r>
              <a:rPr lang="zh-CN" altLang="zh-CN" sz="1100" kern="1200" dirty="0">
                <a:solidFill>
                  <a:schemeClr val="tx1"/>
                </a:solidFill>
                <a:effectLst/>
                <a:latin typeface="FrutigerNext LT Regular" pitchFamily="34" charset="0"/>
                <a:ea typeface="华文细黑" pitchFamily="2" charset="-122"/>
                <a:cs typeface="+mn-cs"/>
              </a:rPr>
              <a:t>之上，以及其它很多基于终端的虚拟化平台，诸如</a:t>
            </a:r>
            <a:r>
              <a:rPr lang="en-US" altLang="zh-CN" sz="1100" kern="1200" dirty="0">
                <a:solidFill>
                  <a:schemeClr val="tx1"/>
                </a:solidFill>
                <a:effectLst/>
                <a:latin typeface="FrutigerNext LT Regular" pitchFamily="34" charset="0"/>
                <a:ea typeface="华文细黑" pitchFamily="2" charset="-122"/>
                <a:cs typeface="+mn-cs"/>
              </a:rPr>
              <a:t>VMware Workstation</a:t>
            </a:r>
            <a:r>
              <a:rPr lang="zh-CN" altLang="zh-CN" sz="1100" kern="1200" dirty="0">
                <a:solidFill>
                  <a:schemeClr val="tx1"/>
                </a:solidFill>
                <a:effectLst/>
                <a:latin typeface="FrutigerNext LT Regular" pitchFamily="34" charset="0"/>
                <a:ea typeface="华文细黑" pitchFamily="2" charset="-122"/>
                <a:cs typeface="+mn-cs"/>
              </a:rPr>
              <a:t>、</a:t>
            </a:r>
            <a:r>
              <a:rPr lang="en-US" altLang="zh-CN" sz="1100" kern="1200" dirty="0">
                <a:solidFill>
                  <a:schemeClr val="tx1"/>
                </a:solidFill>
                <a:effectLst/>
                <a:latin typeface="FrutigerNext LT Regular" pitchFamily="34" charset="0"/>
                <a:ea typeface="华文细黑" pitchFamily="2" charset="-122"/>
                <a:cs typeface="+mn-cs"/>
              </a:rPr>
              <a:t>Microsoft Virtual PC</a:t>
            </a:r>
            <a:r>
              <a:rPr lang="zh-CN" altLang="zh-CN" sz="1100" kern="1200" dirty="0">
                <a:solidFill>
                  <a:schemeClr val="tx1"/>
                </a:solidFill>
                <a:effectLst/>
                <a:latin typeface="FrutigerNext LT Regular" pitchFamily="34" charset="0"/>
                <a:ea typeface="华文细黑" pitchFamily="2" charset="-122"/>
                <a:cs typeface="+mn-cs"/>
              </a:rPr>
              <a:t>和</a:t>
            </a:r>
            <a:r>
              <a:rPr lang="en-US" altLang="zh-CN" sz="1100" kern="1200" dirty="0">
                <a:solidFill>
                  <a:schemeClr val="tx1"/>
                </a:solidFill>
                <a:effectLst/>
                <a:latin typeface="FrutigerNext LT Regular" pitchFamily="34" charset="0"/>
                <a:ea typeface="华文细黑" pitchFamily="2" charset="-122"/>
                <a:cs typeface="+mn-cs"/>
              </a:rPr>
              <a:t>Parallels Workstation</a:t>
            </a:r>
            <a:r>
              <a:rPr lang="zh-CN" altLang="zh-CN" sz="1100" kern="1200" dirty="0">
                <a:solidFill>
                  <a:schemeClr val="tx1"/>
                </a:solidFill>
                <a:effectLst/>
                <a:latin typeface="FrutigerNext LT Regular" pitchFamily="34" charset="0"/>
                <a:ea typeface="华文细黑" pitchFamily="2" charset="-122"/>
                <a:cs typeface="+mn-cs"/>
              </a:rPr>
              <a:t>，这些都是宿主型的</a:t>
            </a:r>
            <a:r>
              <a:rPr lang="en-US" altLang="zh-CN" sz="1100" kern="1200" dirty="0">
                <a:solidFill>
                  <a:schemeClr val="tx1"/>
                </a:solidFill>
                <a:effectLst/>
                <a:latin typeface="FrutigerNext LT Regular" pitchFamily="34" charset="0"/>
                <a:ea typeface="华文细黑" pitchFamily="2" charset="-122"/>
                <a:cs typeface="+mn-cs"/>
              </a:rPr>
              <a:t>Hypervisor</a:t>
            </a:r>
            <a:r>
              <a:rPr lang="zh-CN" altLang="en-US" sz="1100" kern="1200" dirty="0">
                <a:solidFill>
                  <a:schemeClr val="tx1"/>
                </a:solidFill>
                <a:effectLst/>
                <a:latin typeface="FrutigerNext LT Regular" pitchFamily="34" charset="0"/>
                <a:ea typeface="华文细黑" pitchFamily="2" charset="-122"/>
                <a:cs typeface="+mn-cs"/>
              </a:rPr>
              <a:t>。</a:t>
            </a:r>
            <a:endParaRPr lang="en-US" altLang="zh-CN" sz="1100" b="1" kern="1200" dirty="0">
              <a:solidFill>
                <a:schemeClr val="tx1"/>
              </a:solidFill>
              <a:effectLst/>
              <a:latin typeface="FrutigerNext LT Regular" pitchFamily="34" charset="0"/>
              <a:ea typeface="华文细黑" pitchFamily="2" charset="-122"/>
              <a:cs typeface="+mn-cs"/>
            </a:endParaRPr>
          </a:p>
          <a:p>
            <a:pPr marL="0" indent="0">
              <a:buNone/>
            </a:pPr>
            <a:endParaRPr lang="en-US" altLang="zh-CN" sz="1100" b="1" kern="1200" dirty="0">
              <a:solidFill>
                <a:schemeClr val="tx1"/>
              </a:solidFill>
              <a:effectLst/>
              <a:latin typeface="FrutigerNext LT Regular" pitchFamily="34" charset="0"/>
              <a:ea typeface="华文细黑" pitchFamily="2" charset="-122"/>
              <a:cs typeface="+mn-cs"/>
            </a:endParaRPr>
          </a:p>
          <a:p>
            <a:endParaRPr lang="en-US" altLang="zh-CN" sz="1100" b="1" kern="1200" dirty="0">
              <a:solidFill>
                <a:schemeClr val="tx1"/>
              </a:solidFill>
              <a:effectLst/>
              <a:latin typeface="FrutigerNext LT Regular" pitchFamily="34" charset="0"/>
              <a:ea typeface="华文细黑" pitchFamily="2" charset="-122"/>
              <a:cs typeface="+mn-cs"/>
            </a:endParaRPr>
          </a:p>
          <a:p>
            <a:r>
              <a:rPr lang="en-US" altLang="zh-CN" sz="1100" b="1" kern="1200" dirty="0">
                <a:solidFill>
                  <a:schemeClr val="tx1"/>
                </a:solidFill>
                <a:effectLst/>
                <a:latin typeface="FrutigerNext LT Regular" pitchFamily="34" charset="0"/>
                <a:ea typeface="华文细黑" pitchFamily="2" charset="-122"/>
                <a:cs typeface="+mn-cs"/>
              </a:rPr>
              <a:t>1</a:t>
            </a:r>
            <a:r>
              <a:rPr lang="zh-CN" altLang="en-US" sz="1100" b="1" kern="1200" dirty="0">
                <a:solidFill>
                  <a:schemeClr val="tx1"/>
                </a:solidFill>
                <a:effectLst/>
                <a:latin typeface="FrutigerNext LT Regular" pitchFamily="34" charset="0"/>
                <a:ea typeface="华文细黑" pitchFamily="2" charset="-122"/>
                <a:cs typeface="+mn-cs"/>
              </a:rPr>
              <a:t>型虚拟化：</a:t>
            </a:r>
            <a:r>
              <a:rPr lang="en-US" altLang="zh-CN" sz="1100" kern="1200" dirty="0">
                <a:solidFill>
                  <a:schemeClr val="tx1"/>
                </a:solidFill>
                <a:effectLst/>
                <a:latin typeface="FrutigerNext LT Regular" pitchFamily="34" charset="0"/>
                <a:ea typeface="华文细黑" pitchFamily="2" charset="-122"/>
                <a:cs typeface="+mn-cs"/>
              </a:rPr>
              <a:t>Hypervisor </a:t>
            </a:r>
            <a:r>
              <a:rPr lang="zh-CN" altLang="en-US" sz="1100" kern="1200" dirty="0">
                <a:solidFill>
                  <a:schemeClr val="tx1"/>
                </a:solidFill>
                <a:effectLst/>
                <a:latin typeface="FrutigerNext LT Regular" pitchFamily="34" charset="0"/>
                <a:ea typeface="华文细黑" pitchFamily="2" charset="-122"/>
                <a:cs typeface="+mn-cs"/>
              </a:rPr>
              <a:t>直接安装在物理机上，多个虚拟机在 </a:t>
            </a:r>
            <a:r>
              <a:rPr lang="en-US" altLang="zh-CN" sz="1100" kern="1200" dirty="0">
                <a:solidFill>
                  <a:schemeClr val="tx1"/>
                </a:solidFill>
                <a:effectLst/>
                <a:latin typeface="FrutigerNext LT Regular" pitchFamily="34" charset="0"/>
                <a:ea typeface="华文细黑" pitchFamily="2" charset="-122"/>
                <a:cs typeface="+mn-cs"/>
              </a:rPr>
              <a:t>Hypervisor </a:t>
            </a:r>
            <a:r>
              <a:rPr lang="zh-CN" altLang="en-US" sz="1100" kern="1200" dirty="0">
                <a:solidFill>
                  <a:schemeClr val="tx1"/>
                </a:solidFill>
                <a:effectLst/>
                <a:latin typeface="FrutigerNext LT Regular" pitchFamily="34" charset="0"/>
                <a:ea typeface="华文细黑" pitchFamily="2" charset="-122"/>
                <a:cs typeface="+mn-cs"/>
              </a:rPr>
              <a:t>上运行。</a:t>
            </a:r>
            <a:r>
              <a:rPr lang="en-US" altLang="zh-CN" sz="1100" kern="1200" dirty="0">
                <a:solidFill>
                  <a:schemeClr val="tx1"/>
                </a:solidFill>
                <a:effectLst/>
                <a:latin typeface="FrutigerNext LT Regular" pitchFamily="34" charset="0"/>
                <a:ea typeface="华文细黑" pitchFamily="2" charset="-122"/>
                <a:cs typeface="+mn-cs"/>
              </a:rPr>
              <a:t>Hypervisor </a:t>
            </a:r>
            <a:r>
              <a:rPr lang="zh-CN" altLang="en-US" sz="1100" kern="1200" dirty="0">
                <a:solidFill>
                  <a:schemeClr val="tx1"/>
                </a:solidFill>
                <a:effectLst/>
                <a:latin typeface="FrutigerNext LT Regular" pitchFamily="34" charset="0"/>
                <a:ea typeface="华文细黑" pitchFamily="2" charset="-122"/>
                <a:cs typeface="+mn-cs"/>
              </a:rPr>
              <a:t>实现方式一般是一个特殊定制的 </a:t>
            </a:r>
            <a:r>
              <a:rPr lang="en-US" altLang="zh-CN" sz="1100" kern="1200" dirty="0">
                <a:solidFill>
                  <a:schemeClr val="tx1"/>
                </a:solidFill>
                <a:effectLst/>
                <a:latin typeface="FrutigerNext LT Regular" pitchFamily="34" charset="0"/>
                <a:ea typeface="华文细黑" pitchFamily="2" charset="-122"/>
                <a:cs typeface="+mn-cs"/>
              </a:rPr>
              <a:t>Linux </a:t>
            </a:r>
            <a:r>
              <a:rPr lang="zh-CN" altLang="en-US" sz="1100" kern="1200" dirty="0">
                <a:solidFill>
                  <a:schemeClr val="tx1"/>
                </a:solidFill>
                <a:effectLst/>
                <a:latin typeface="FrutigerNext LT Regular" pitchFamily="34" charset="0"/>
                <a:ea typeface="华文细黑" pitchFamily="2" charset="-122"/>
                <a:cs typeface="+mn-cs"/>
              </a:rPr>
              <a:t>系统。</a:t>
            </a:r>
            <a:r>
              <a:rPr lang="en-US" altLang="zh-CN" sz="1100" kern="1200" dirty="0">
                <a:solidFill>
                  <a:schemeClr val="tx1"/>
                </a:solidFill>
                <a:effectLst/>
                <a:latin typeface="FrutigerNext LT Regular" pitchFamily="34" charset="0"/>
                <a:ea typeface="华文细黑" pitchFamily="2" charset="-122"/>
                <a:cs typeface="+mn-cs"/>
              </a:rPr>
              <a:t>Xen </a:t>
            </a:r>
            <a:r>
              <a:rPr lang="zh-CN" altLang="en-US" sz="1100" kern="1200" dirty="0">
                <a:solidFill>
                  <a:schemeClr val="tx1"/>
                </a:solidFill>
                <a:effectLst/>
                <a:latin typeface="FrutigerNext LT Regular" pitchFamily="34" charset="0"/>
                <a:ea typeface="华文细黑" pitchFamily="2" charset="-122"/>
                <a:cs typeface="+mn-cs"/>
              </a:rPr>
              <a:t>和 </a:t>
            </a:r>
            <a:r>
              <a:rPr lang="en-US" altLang="zh-CN" sz="1100" kern="1200" dirty="0">
                <a:solidFill>
                  <a:schemeClr val="tx1"/>
                </a:solidFill>
                <a:effectLst/>
                <a:latin typeface="FrutigerNext LT Regular" pitchFamily="34" charset="0"/>
                <a:ea typeface="华文细黑" pitchFamily="2" charset="-122"/>
                <a:cs typeface="+mn-cs"/>
              </a:rPr>
              <a:t>VMWare </a:t>
            </a:r>
            <a:r>
              <a:rPr lang="zh-CN" altLang="en-US" sz="1100" kern="1200" dirty="0">
                <a:solidFill>
                  <a:schemeClr val="tx1"/>
                </a:solidFill>
                <a:effectLst/>
                <a:latin typeface="FrutigerNext LT Regular" pitchFamily="34" charset="0"/>
                <a:ea typeface="华文细黑" pitchFamily="2" charset="-122"/>
                <a:cs typeface="+mn-cs"/>
              </a:rPr>
              <a:t>的 </a:t>
            </a:r>
            <a:r>
              <a:rPr lang="en-US" altLang="zh-CN" sz="1100" kern="1200" dirty="0" err="1">
                <a:solidFill>
                  <a:schemeClr val="tx1"/>
                </a:solidFill>
                <a:effectLst/>
                <a:latin typeface="FrutigerNext LT Regular" pitchFamily="34" charset="0"/>
                <a:ea typeface="华文细黑" pitchFamily="2" charset="-122"/>
                <a:cs typeface="+mn-cs"/>
              </a:rPr>
              <a:t>ESXi</a:t>
            </a:r>
            <a:r>
              <a:rPr lang="en-US" altLang="zh-CN" sz="1100" kern="1200" dirty="0">
                <a:solidFill>
                  <a:schemeClr val="tx1"/>
                </a:solidFill>
                <a:effectLst/>
                <a:latin typeface="FrutigerNext LT Regular" pitchFamily="34" charset="0"/>
                <a:ea typeface="华文细黑" pitchFamily="2" charset="-122"/>
                <a:cs typeface="+mn-cs"/>
              </a:rPr>
              <a:t> </a:t>
            </a:r>
            <a:r>
              <a:rPr lang="zh-CN" altLang="en-US" sz="1100" kern="1200" dirty="0">
                <a:solidFill>
                  <a:schemeClr val="tx1"/>
                </a:solidFill>
                <a:effectLst/>
                <a:latin typeface="FrutigerNext LT Regular" pitchFamily="34" charset="0"/>
                <a:ea typeface="华文细黑" pitchFamily="2" charset="-122"/>
                <a:cs typeface="+mn-cs"/>
              </a:rPr>
              <a:t>都属于这个类型。</a:t>
            </a:r>
            <a:endParaRPr lang="en-US" altLang="zh-CN" sz="1100" kern="1200" dirty="0">
              <a:solidFill>
                <a:schemeClr val="tx1"/>
              </a:solidFill>
              <a:effectLst/>
              <a:latin typeface="FrutigerNext LT Regular" pitchFamily="34" charset="0"/>
              <a:ea typeface="华文细黑" pitchFamily="2" charset="-122"/>
              <a:cs typeface="+mn-cs"/>
            </a:endParaRPr>
          </a:p>
          <a:p>
            <a:r>
              <a:rPr lang="en-US" altLang="zh-CN" sz="1100" b="1" kern="1200" dirty="0">
                <a:solidFill>
                  <a:schemeClr val="tx1"/>
                </a:solidFill>
                <a:effectLst/>
                <a:latin typeface="FrutigerNext LT Regular" pitchFamily="34" charset="0"/>
                <a:ea typeface="华文细黑" pitchFamily="2" charset="-122"/>
                <a:cs typeface="+mn-cs"/>
              </a:rPr>
              <a:t>2</a:t>
            </a:r>
            <a:r>
              <a:rPr lang="zh-CN" altLang="en-US" sz="1100" b="1" kern="1200" dirty="0">
                <a:solidFill>
                  <a:schemeClr val="tx1"/>
                </a:solidFill>
                <a:effectLst/>
                <a:latin typeface="FrutigerNext LT Regular" pitchFamily="34" charset="0"/>
                <a:ea typeface="华文细黑" pitchFamily="2" charset="-122"/>
                <a:cs typeface="+mn-cs"/>
              </a:rPr>
              <a:t>型虚拟化：</a:t>
            </a:r>
            <a:r>
              <a:rPr lang="zh-CN" altLang="en-US" sz="1100" kern="1200" dirty="0">
                <a:solidFill>
                  <a:schemeClr val="tx1"/>
                </a:solidFill>
                <a:effectLst/>
                <a:latin typeface="FrutigerNext LT Regular" pitchFamily="34" charset="0"/>
                <a:ea typeface="华文细黑" pitchFamily="2" charset="-122"/>
                <a:cs typeface="+mn-cs"/>
              </a:rPr>
              <a:t>物理机上首先安装常规的操作系统，比如 </a:t>
            </a:r>
            <a:r>
              <a:rPr lang="en-US" altLang="zh-CN" sz="1100" kern="1200" dirty="0" err="1">
                <a:solidFill>
                  <a:schemeClr val="tx1"/>
                </a:solidFill>
                <a:effectLst/>
                <a:latin typeface="FrutigerNext LT Regular" pitchFamily="34" charset="0"/>
                <a:ea typeface="华文细黑" pitchFamily="2" charset="-122"/>
                <a:cs typeface="+mn-cs"/>
              </a:rPr>
              <a:t>Redhat</a:t>
            </a:r>
            <a:r>
              <a:rPr lang="zh-CN" altLang="en-US" sz="1100" kern="1200" dirty="0">
                <a:solidFill>
                  <a:schemeClr val="tx1"/>
                </a:solidFill>
                <a:effectLst/>
                <a:latin typeface="FrutigerNext LT Regular" pitchFamily="34" charset="0"/>
                <a:ea typeface="华文细黑" pitchFamily="2" charset="-122"/>
                <a:cs typeface="+mn-cs"/>
              </a:rPr>
              <a:t>、</a:t>
            </a:r>
            <a:r>
              <a:rPr lang="en-US" altLang="zh-CN" sz="1100" kern="1200" dirty="0">
                <a:solidFill>
                  <a:schemeClr val="tx1"/>
                </a:solidFill>
                <a:effectLst/>
                <a:latin typeface="FrutigerNext LT Regular" pitchFamily="34" charset="0"/>
                <a:ea typeface="华文细黑" pitchFamily="2" charset="-122"/>
                <a:cs typeface="+mn-cs"/>
              </a:rPr>
              <a:t>Ubuntu </a:t>
            </a:r>
            <a:r>
              <a:rPr lang="zh-CN" altLang="en-US" sz="1100" kern="1200" dirty="0">
                <a:solidFill>
                  <a:schemeClr val="tx1"/>
                </a:solidFill>
                <a:effectLst/>
                <a:latin typeface="FrutigerNext LT Regular" pitchFamily="34" charset="0"/>
                <a:ea typeface="华文细黑" pitchFamily="2" charset="-122"/>
                <a:cs typeface="+mn-cs"/>
              </a:rPr>
              <a:t>和 </a:t>
            </a:r>
            <a:r>
              <a:rPr lang="en-US" altLang="zh-CN" sz="1100" kern="1200" dirty="0">
                <a:solidFill>
                  <a:schemeClr val="tx1"/>
                </a:solidFill>
                <a:effectLst/>
                <a:latin typeface="FrutigerNext LT Regular" pitchFamily="34" charset="0"/>
                <a:ea typeface="华文细黑" pitchFamily="2" charset="-122"/>
                <a:cs typeface="+mn-cs"/>
              </a:rPr>
              <a:t>Windows</a:t>
            </a:r>
            <a:r>
              <a:rPr lang="zh-CN" altLang="en-US" sz="1100" kern="1200" dirty="0">
                <a:solidFill>
                  <a:schemeClr val="tx1"/>
                </a:solidFill>
                <a:effectLst/>
                <a:latin typeface="FrutigerNext LT Regular" pitchFamily="34" charset="0"/>
                <a:ea typeface="华文细黑" pitchFamily="2" charset="-122"/>
                <a:cs typeface="+mn-cs"/>
              </a:rPr>
              <a:t>。</a:t>
            </a:r>
            <a:r>
              <a:rPr lang="en-US" altLang="zh-CN" sz="1100" kern="1200" dirty="0">
                <a:solidFill>
                  <a:schemeClr val="tx1"/>
                </a:solidFill>
                <a:effectLst/>
                <a:latin typeface="FrutigerNext LT Regular" pitchFamily="34" charset="0"/>
                <a:ea typeface="华文细黑" pitchFamily="2" charset="-122"/>
                <a:cs typeface="+mn-cs"/>
              </a:rPr>
              <a:t>Hypervisor </a:t>
            </a:r>
            <a:r>
              <a:rPr lang="zh-CN" altLang="en-US" sz="1100" kern="1200" dirty="0">
                <a:solidFill>
                  <a:schemeClr val="tx1"/>
                </a:solidFill>
                <a:effectLst/>
                <a:latin typeface="FrutigerNext LT Regular" pitchFamily="34" charset="0"/>
                <a:ea typeface="华文细黑" pitchFamily="2" charset="-122"/>
                <a:cs typeface="+mn-cs"/>
              </a:rPr>
              <a:t>作为 </a:t>
            </a:r>
            <a:r>
              <a:rPr lang="en-US" altLang="zh-CN" sz="1100" kern="1200" dirty="0">
                <a:solidFill>
                  <a:schemeClr val="tx1"/>
                </a:solidFill>
                <a:effectLst/>
                <a:latin typeface="FrutigerNext LT Regular" pitchFamily="34" charset="0"/>
                <a:ea typeface="华文细黑" pitchFamily="2" charset="-122"/>
                <a:cs typeface="+mn-cs"/>
              </a:rPr>
              <a:t>OS </a:t>
            </a:r>
            <a:r>
              <a:rPr lang="zh-CN" altLang="en-US" sz="1100" kern="1200" dirty="0">
                <a:solidFill>
                  <a:schemeClr val="tx1"/>
                </a:solidFill>
                <a:effectLst/>
                <a:latin typeface="FrutigerNext LT Regular" pitchFamily="34" charset="0"/>
                <a:ea typeface="华文细黑" pitchFamily="2" charset="-122"/>
                <a:cs typeface="+mn-cs"/>
              </a:rPr>
              <a:t>上的一个程序模块运行，并对管理虚拟机进行管理。</a:t>
            </a:r>
            <a:r>
              <a:rPr lang="en-US" altLang="zh-CN" sz="1100" kern="1200" dirty="0">
                <a:solidFill>
                  <a:schemeClr val="tx1"/>
                </a:solidFill>
                <a:effectLst/>
                <a:latin typeface="FrutigerNext LT Regular" pitchFamily="34" charset="0"/>
                <a:ea typeface="华文细黑" pitchFamily="2" charset="-122"/>
                <a:cs typeface="+mn-cs"/>
              </a:rPr>
              <a:t>KVM</a:t>
            </a:r>
            <a:r>
              <a:rPr lang="zh-CN" altLang="en-US" sz="1100" kern="1200" dirty="0">
                <a:solidFill>
                  <a:schemeClr val="tx1"/>
                </a:solidFill>
                <a:effectLst/>
                <a:latin typeface="FrutigerNext LT Regular" pitchFamily="34" charset="0"/>
                <a:ea typeface="华文细黑" pitchFamily="2" charset="-122"/>
                <a:cs typeface="+mn-cs"/>
              </a:rPr>
              <a:t>、</a:t>
            </a:r>
            <a:r>
              <a:rPr lang="en-US" altLang="zh-CN" sz="1100" kern="1200" dirty="0">
                <a:solidFill>
                  <a:schemeClr val="tx1"/>
                </a:solidFill>
                <a:effectLst/>
                <a:latin typeface="FrutigerNext LT Regular" pitchFamily="34" charset="0"/>
                <a:ea typeface="华文细黑" pitchFamily="2" charset="-122"/>
                <a:cs typeface="+mn-cs"/>
              </a:rPr>
              <a:t>VirtualBox </a:t>
            </a:r>
            <a:r>
              <a:rPr lang="zh-CN" altLang="en-US" sz="1100" kern="1200" dirty="0">
                <a:solidFill>
                  <a:schemeClr val="tx1"/>
                </a:solidFill>
                <a:effectLst/>
                <a:latin typeface="FrutigerNext LT Regular" pitchFamily="34" charset="0"/>
                <a:ea typeface="华文细黑" pitchFamily="2" charset="-122"/>
                <a:cs typeface="+mn-cs"/>
              </a:rPr>
              <a:t>和 </a:t>
            </a:r>
            <a:r>
              <a:rPr lang="en-US" altLang="zh-CN" sz="1100" kern="1200" dirty="0">
                <a:solidFill>
                  <a:schemeClr val="tx1"/>
                </a:solidFill>
                <a:effectLst/>
                <a:latin typeface="FrutigerNext LT Regular" pitchFamily="34" charset="0"/>
                <a:ea typeface="华文细黑" pitchFamily="2" charset="-122"/>
                <a:cs typeface="+mn-cs"/>
              </a:rPr>
              <a:t>VMWare Workstation </a:t>
            </a:r>
            <a:r>
              <a:rPr lang="zh-CN" altLang="en-US" sz="1100" kern="1200" dirty="0">
                <a:solidFill>
                  <a:schemeClr val="tx1"/>
                </a:solidFill>
                <a:effectLst/>
                <a:latin typeface="FrutigerNext LT Regular" pitchFamily="34" charset="0"/>
                <a:ea typeface="华文细黑" pitchFamily="2" charset="-122"/>
                <a:cs typeface="+mn-cs"/>
              </a:rPr>
              <a:t>都属于这个类型。</a:t>
            </a:r>
            <a:endParaRPr lang="en-US" altLang="zh-CN" sz="1100" kern="1200" dirty="0">
              <a:solidFill>
                <a:schemeClr val="tx1"/>
              </a:solidFill>
              <a:effectLst/>
              <a:latin typeface="FrutigerNext LT Regular" pitchFamily="34" charset="0"/>
              <a:ea typeface="华文细黑" pitchFamily="2" charset="-122"/>
              <a:cs typeface="+mn-cs"/>
            </a:endParaRPr>
          </a:p>
          <a:p>
            <a:r>
              <a:rPr lang="zh-CN" altLang="en-US" sz="1100" kern="1200" dirty="0">
                <a:solidFill>
                  <a:schemeClr val="tx1"/>
                </a:solidFill>
                <a:effectLst/>
                <a:latin typeface="FrutigerNext LT Regular" pitchFamily="34" charset="0"/>
                <a:ea typeface="华文细黑" pitchFamily="2" charset="-122"/>
                <a:cs typeface="+mn-cs"/>
              </a:rPr>
              <a:t>理论上讲：</a:t>
            </a:r>
          </a:p>
          <a:p>
            <a:pPr lvl="1"/>
            <a:r>
              <a:rPr lang="en-US" altLang="zh-CN" sz="1100" kern="1200" dirty="0">
                <a:solidFill>
                  <a:schemeClr val="tx1"/>
                </a:solidFill>
                <a:effectLst/>
                <a:latin typeface="FrutigerNext LT Regular" pitchFamily="34" charset="0"/>
                <a:ea typeface="华文细黑" pitchFamily="2" charset="-122"/>
                <a:cs typeface="+mn-cs"/>
              </a:rPr>
              <a:t>1</a:t>
            </a:r>
            <a:r>
              <a:rPr lang="zh-CN" altLang="en-US" sz="1100" kern="1200" dirty="0">
                <a:solidFill>
                  <a:schemeClr val="tx1"/>
                </a:solidFill>
                <a:effectLst/>
                <a:latin typeface="FrutigerNext LT Regular" pitchFamily="34" charset="0"/>
                <a:ea typeface="华文细黑" pitchFamily="2" charset="-122"/>
                <a:cs typeface="+mn-cs"/>
              </a:rPr>
              <a:t>型虚拟化一般对硬件虚拟化功能进行了特别优化，性能上比</a:t>
            </a:r>
            <a:r>
              <a:rPr lang="en-US" altLang="zh-CN" sz="1100" kern="1200" dirty="0">
                <a:solidFill>
                  <a:schemeClr val="tx1"/>
                </a:solidFill>
                <a:effectLst/>
                <a:latin typeface="FrutigerNext LT Regular" pitchFamily="34" charset="0"/>
                <a:ea typeface="华文细黑" pitchFamily="2" charset="-122"/>
                <a:cs typeface="+mn-cs"/>
              </a:rPr>
              <a:t>2</a:t>
            </a:r>
            <a:r>
              <a:rPr lang="zh-CN" altLang="en-US" sz="1100" kern="1200" dirty="0">
                <a:solidFill>
                  <a:schemeClr val="tx1"/>
                </a:solidFill>
                <a:effectLst/>
                <a:latin typeface="FrutigerNext LT Regular" pitchFamily="34" charset="0"/>
                <a:ea typeface="华文细黑" pitchFamily="2" charset="-122"/>
                <a:cs typeface="+mn-cs"/>
              </a:rPr>
              <a:t>型要高。</a:t>
            </a:r>
            <a:endParaRPr lang="en-US" altLang="zh-CN" sz="1100" kern="1200" dirty="0">
              <a:solidFill>
                <a:schemeClr val="tx1"/>
              </a:solidFill>
              <a:effectLst/>
              <a:latin typeface="FrutigerNext LT Regular" pitchFamily="34" charset="0"/>
              <a:ea typeface="华文细黑" pitchFamily="2" charset="-122"/>
              <a:cs typeface="+mn-cs"/>
            </a:endParaRPr>
          </a:p>
          <a:p>
            <a:pPr lvl="1"/>
            <a:r>
              <a:rPr lang="en-US" altLang="zh-CN" sz="1100" kern="1200" dirty="0">
                <a:solidFill>
                  <a:schemeClr val="tx1"/>
                </a:solidFill>
                <a:effectLst/>
                <a:latin typeface="FrutigerNext LT Regular" pitchFamily="34" charset="0"/>
                <a:ea typeface="华文细黑" pitchFamily="2" charset="-122"/>
                <a:cs typeface="+mn-cs"/>
              </a:rPr>
              <a:t>2</a:t>
            </a:r>
            <a:r>
              <a:rPr lang="zh-CN" altLang="en-US" sz="1100" kern="1200" dirty="0">
                <a:solidFill>
                  <a:schemeClr val="tx1"/>
                </a:solidFill>
                <a:effectLst/>
                <a:latin typeface="FrutigerNext LT Regular" pitchFamily="34" charset="0"/>
                <a:ea typeface="华文细黑" pitchFamily="2" charset="-122"/>
                <a:cs typeface="+mn-cs"/>
              </a:rPr>
              <a:t>型虚拟化因为基于普通的操作系统，会比较灵活，比如支持虚拟机嵌套。嵌套意味着可以在</a:t>
            </a:r>
            <a:r>
              <a:rPr lang="en-US" altLang="zh-CN" sz="1100" kern="1200" dirty="0">
                <a:solidFill>
                  <a:schemeClr val="tx1"/>
                </a:solidFill>
                <a:effectLst/>
                <a:latin typeface="FrutigerNext LT Regular" pitchFamily="34" charset="0"/>
                <a:ea typeface="华文细黑" pitchFamily="2" charset="-122"/>
                <a:cs typeface="+mn-cs"/>
              </a:rPr>
              <a:t>KVM</a:t>
            </a:r>
            <a:r>
              <a:rPr lang="zh-CN" altLang="en-US" sz="1100" kern="1200" dirty="0">
                <a:solidFill>
                  <a:schemeClr val="tx1"/>
                </a:solidFill>
                <a:effectLst/>
                <a:latin typeface="FrutigerNext LT Regular" pitchFamily="34" charset="0"/>
                <a:ea typeface="华文细黑" pitchFamily="2" charset="-122"/>
                <a:cs typeface="+mn-cs"/>
              </a:rPr>
              <a:t>虚拟机中再运行</a:t>
            </a:r>
            <a:r>
              <a:rPr lang="en-US" altLang="zh-CN" sz="1100" kern="1200" dirty="0">
                <a:solidFill>
                  <a:schemeClr val="tx1"/>
                </a:solidFill>
                <a:effectLst/>
                <a:latin typeface="FrutigerNext LT Regular" pitchFamily="34" charset="0"/>
                <a:ea typeface="华文细黑" pitchFamily="2" charset="-122"/>
                <a:cs typeface="+mn-cs"/>
              </a:rPr>
              <a:t>KVM</a:t>
            </a:r>
            <a:r>
              <a:rPr lang="zh-CN" altLang="en-US" sz="1100" kern="1200" dirty="0">
                <a:solidFill>
                  <a:schemeClr val="tx1"/>
                </a:solidFill>
                <a:effectLst/>
                <a:latin typeface="FrutigerNext LT Regular" pitchFamily="34" charset="0"/>
                <a:ea typeface="华文细黑" pitchFamily="2" charset="-122"/>
                <a:cs typeface="+mn-cs"/>
              </a:rPr>
              <a:t>。</a:t>
            </a:r>
          </a:p>
          <a:p>
            <a:endParaRPr lang="zh-CN" altLang="en-US" sz="1100" kern="1200" dirty="0">
              <a:solidFill>
                <a:schemeClr val="tx1"/>
              </a:solidFill>
              <a:effectLst/>
              <a:latin typeface="FrutigerNext LT Regular" pitchFamily="34" charset="0"/>
              <a:ea typeface="华文细黑" pitchFamily="2" charset="-122"/>
              <a:cs typeface="+mn-cs"/>
            </a:endParaRPr>
          </a:p>
          <a:p>
            <a:endParaRPr lang="zh-CN" altLang="en-US" dirty="0"/>
          </a:p>
        </p:txBody>
      </p:sp>
    </p:spTree>
    <p:extLst>
      <p:ext uri="{BB962C8B-B14F-4D97-AF65-F5344CB8AC3E}">
        <p14:creationId xmlns:p14="http://schemas.microsoft.com/office/powerpoint/2010/main" val="1710952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备注占位符 2"/>
          <p:cNvSpPr>
            <a:spLocks noGrp="1"/>
          </p:cNvSpPr>
          <p:nvPr>
            <p:ph type="body" idx="1"/>
          </p:nvPr>
        </p:nvSpPr>
        <p:spPr/>
        <p:txBody>
          <a:bodyPr/>
          <a:lstStyle/>
          <a:p>
            <a:pPr marL="0" indent="0">
              <a:buNone/>
            </a:pPr>
            <a:r>
              <a:rPr lang="en-US" altLang="zh-CN" dirty="0"/>
              <a:t>Xen </a:t>
            </a:r>
            <a:r>
              <a:rPr lang="zh-CN" altLang="en-US" dirty="0"/>
              <a:t>的 </a:t>
            </a:r>
            <a:r>
              <a:rPr lang="en-US" altLang="zh-CN" dirty="0"/>
              <a:t>VMM ( Xen </a:t>
            </a:r>
            <a:r>
              <a:rPr lang="en-US" altLang="zh-CN" dirty="0" err="1"/>
              <a:t>Hyperviso</a:t>
            </a:r>
            <a:r>
              <a:rPr lang="en-US" altLang="zh-CN" dirty="0"/>
              <a:t> ) </a:t>
            </a:r>
            <a:r>
              <a:rPr lang="zh-CN" altLang="en-US" dirty="0"/>
              <a:t>位于操作系统和硬件之间，负责为上层运行的操作系统内核提供虚拟化的硬件资源，负责管理和分配这些资源，并确保上层虚拟机（称为域 </a:t>
            </a:r>
            <a:r>
              <a:rPr lang="en-US" altLang="zh-CN" dirty="0"/>
              <a:t>Domain</a:t>
            </a:r>
            <a:r>
              <a:rPr lang="zh-CN" altLang="en-US" dirty="0"/>
              <a:t>）之间的相互隔离。</a:t>
            </a:r>
            <a:r>
              <a:rPr lang="en-US" altLang="zh-CN" dirty="0"/>
              <a:t>Xen</a:t>
            </a:r>
            <a:r>
              <a:rPr lang="zh-CN" altLang="en-US" dirty="0"/>
              <a:t>采用混合模式，因而设定了一个特权域用以辅助</a:t>
            </a:r>
            <a:r>
              <a:rPr lang="en-US" altLang="zh-CN" dirty="0"/>
              <a:t>Xen</a:t>
            </a:r>
            <a:r>
              <a:rPr lang="zh-CN" altLang="en-US" dirty="0"/>
              <a:t>管理其他的域，并提供虚拟的资源服务，该特权域称为</a:t>
            </a:r>
            <a:r>
              <a:rPr lang="en-US" altLang="zh-CN" dirty="0"/>
              <a:t>Domain 0</a:t>
            </a:r>
            <a:r>
              <a:rPr lang="zh-CN" altLang="en-US" dirty="0"/>
              <a:t>，而其余的域则称为</a:t>
            </a:r>
            <a:r>
              <a:rPr lang="en-US" altLang="zh-CN" dirty="0"/>
              <a:t>Domain U</a:t>
            </a:r>
            <a:r>
              <a:rPr lang="zh-CN" altLang="en-US" dirty="0"/>
              <a:t>。</a:t>
            </a:r>
          </a:p>
          <a:p>
            <a:pPr marL="0" indent="0">
              <a:buNone/>
            </a:pPr>
            <a:endParaRPr lang="zh-CN" altLang="en-US" dirty="0"/>
          </a:p>
        </p:txBody>
      </p:sp>
      <p:sp>
        <p:nvSpPr>
          <p:cNvPr id="27652" name="Rectangle 7"/>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9765EABF-0089-4D82-9327-8E6A1299804A}" type="slidenum">
              <a:rPr lang="zh-CN" altLang="en-US" sz="1000">
                <a:ea typeface="宋体" panose="02010600030101010101" pitchFamily="2" charset="-122"/>
              </a:rPr>
              <a:pPr algn="l" eaLnBrk="1" fontAlgn="t" hangingPunct="1">
                <a:lnSpc>
                  <a:spcPct val="100000"/>
                </a:lnSpc>
                <a:spcAft>
                  <a:spcPct val="0"/>
                </a:spcAft>
                <a:buSzTx/>
                <a:buFontTx/>
                <a:buNone/>
              </a:pPr>
              <a:t>14</a:t>
            </a:fld>
            <a:endParaRPr lang="en-US" altLang="zh-CN" sz="1000">
              <a:ea typeface="宋体" panose="02010600030101010101" pitchFamily="2" charset="-122"/>
            </a:endParaRP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885632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备注占位符 2"/>
          <p:cNvSpPr>
            <a:spLocks noGrp="1"/>
          </p:cNvSpPr>
          <p:nvPr>
            <p:ph type="body" idx="1"/>
          </p:nvPr>
        </p:nvSpPr>
        <p:spPr/>
        <p:txBody>
          <a:bodyPr/>
          <a:lstStyle/>
          <a:p>
            <a:pPr marL="180975" indent="-180975"/>
            <a:r>
              <a:rPr lang="zh-CN" altLang="en-US" b="0" dirty="0"/>
              <a:t>在 </a:t>
            </a:r>
            <a:r>
              <a:rPr lang="en-US" altLang="zh-CN" b="0" dirty="0"/>
              <a:t>x86 </a:t>
            </a:r>
            <a:r>
              <a:rPr lang="zh-CN" altLang="en-US" b="0" dirty="0"/>
              <a:t>平台上最热门运用最广泛的虚拟化方案莫过于 </a:t>
            </a:r>
            <a:r>
              <a:rPr lang="en-US" altLang="zh-CN" b="0" dirty="0"/>
              <a:t>KVM </a:t>
            </a:r>
            <a:r>
              <a:rPr lang="zh-CN" altLang="en-US" b="0" dirty="0"/>
              <a:t>了。</a:t>
            </a:r>
            <a:r>
              <a:rPr lang="en-US" altLang="zh-CN" sz="1100" kern="1200" dirty="0">
                <a:solidFill>
                  <a:schemeClr val="tx1"/>
                </a:solidFill>
                <a:effectLst/>
                <a:latin typeface="FrutigerNext LT Regular" pitchFamily="34" charset="0"/>
                <a:ea typeface="华文细黑" pitchFamily="2" charset="-122"/>
                <a:cs typeface="+mn-cs"/>
              </a:rPr>
              <a:t>OpenStack </a:t>
            </a:r>
            <a:r>
              <a:rPr lang="zh-CN" altLang="en-US" sz="1100" kern="1200" dirty="0">
                <a:solidFill>
                  <a:schemeClr val="tx1"/>
                </a:solidFill>
                <a:effectLst/>
                <a:latin typeface="FrutigerNext LT Regular" pitchFamily="34" charset="0"/>
                <a:ea typeface="华文细黑" pitchFamily="2" charset="-122"/>
                <a:cs typeface="+mn-cs"/>
              </a:rPr>
              <a:t>对 </a:t>
            </a:r>
            <a:r>
              <a:rPr lang="en-US" altLang="zh-CN" sz="1100" kern="1200" dirty="0">
                <a:solidFill>
                  <a:schemeClr val="tx1"/>
                </a:solidFill>
                <a:effectLst/>
                <a:latin typeface="FrutigerNext LT Regular" pitchFamily="34" charset="0"/>
                <a:ea typeface="华文细黑" pitchFamily="2" charset="-122"/>
                <a:cs typeface="+mn-cs"/>
              </a:rPr>
              <a:t>KVM </a:t>
            </a:r>
            <a:r>
              <a:rPr lang="zh-CN" altLang="en-US" sz="1100" kern="1200" dirty="0">
                <a:solidFill>
                  <a:schemeClr val="tx1"/>
                </a:solidFill>
                <a:effectLst/>
                <a:latin typeface="FrutigerNext LT Regular" pitchFamily="34" charset="0"/>
                <a:ea typeface="华文细黑" pitchFamily="2" charset="-122"/>
                <a:cs typeface="+mn-cs"/>
              </a:rPr>
              <a:t>支持得也最好。</a:t>
            </a:r>
            <a:endParaRPr lang="zh-CN" altLang="en-US" b="0" dirty="0"/>
          </a:p>
          <a:p>
            <a:pPr marL="180975" indent="-180975"/>
            <a:endParaRPr lang="zh-CN" altLang="en-US" b="0" dirty="0"/>
          </a:p>
          <a:p>
            <a:pPr marL="180975" indent="-180975"/>
            <a:r>
              <a:rPr lang="en-US" altLang="zh-CN" b="0" dirty="0"/>
              <a:t>KVM </a:t>
            </a:r>
            <a:r>
              <a:rPr lang="zh-CN" altLang="en-US" b="0" dirty="0"/>
              <a:t>全称是 </a:t>
            </a:r>
            <a:r>
              <a:rPr lang="en-US" altLang="zh-CN" b="0" dirty="0"/>
              <a:t>Kernel-Based Virtual Machine</a:t>
            </a:r>
            <a:r>
              <a:rPr lang="zh-CN" altLang="en-US" b="0" dirty="0"/>
              <a:t>。也就是说</a:t>
            </a:r>
            <a:r>
              <a:rPr lang="en-US" altLang="zh-CN" dirty="0"/>
              <a:t>KVM</a:t>
            </a:r>
            <a:r>
              <a:rPr lang="zh-CN" altLang="en-US" dirty="0"/>
              <a:t>是嵌入在</a:t>
            </a:r>
            <a:r>
              <a:rPr lang="en-US" altLang="zh-CN" dirty="0"/>
              <a:t>Linux</a:t>
            </a:r>
            <a:r>
              <a:rPr lang="zh-CN" altLang="en-US" dirty="0"/>
              <a:t>操作系统标准内核中的一个虚拟化模块，</a:t>
            </a:r>
            <a:r>
              <a:rPr lang="zh-CN" altLang="en-US" b="0" dirty="0"/>
              <a:t> 是基于 </a:t>
            </a:r>
            <a:r>
              <a:rPr lang="en-US" altLang="zh-CN" b="0" dirty="0"/>
              <a:t>Linux </a:t>
            </a:r>
            <a:r>
              <a:rPr lang="zh-CN" altLang="en-US" b="0" dirty="0"/>
              <a:t>内核实现的。</a:t>
            </a:r>
            <a:r>
              <a:rPr lang="en-US" altLang="zh-CN" b="0" dirty="0"/>
              <a:t>KVM</a:t>
            </a:r>
            <a:r>
              <a:rPr lang="zh-CN" altLang="en-US" b="0" dirty="0"/>
              <a:t>有一个内核模块叫 </a:t>
            </a:r>
            <a:r>
              <a:rPr lang="en-US" altLang="zh-CN" b="0" dirty="0" err="1"/>
              <a:t>kvm.ko</a:t>
            </a:r>
            <a:r>
              <a:rPr lang="zh-CN" altLang="en-US" b="0" dirty="0"/>
              <a:t>，只用于管理虚拟 </a:t>
            </a:r>
            <a:r>
              <a:rPr lang="en-US" altLang="zh-CN" b="0" dirty="0"/>
              <a:t>CPU </a:t>
            </a:r>
            <a:r>
              <a:rPr lang="zh-CN" altLang="en-US" b="0" dirty="0"/>
              <a:t>和内存。</a:t>
            </a:r>
            <a:endParaRPr lang="en-US" altLang="zh-CN" b="0" dirty="0"/>
          </a:p>
          <a:p>
            <a:pPr marL="180975" marR="0" lvl="0" indent="-180975" algn="l" defTabSz="914400" rtl="0" eaLnBrk="1" fontAlgn="base" latinLnBrk="0" hangingPunct="1">
              <a:lnSpc>
                <a:spcPct val="125000"/>
              </a:lnSpc>
              <a:spcBef>
                <a:spcPct val="0"/>
              </a:spcBef>
              <a:spcAft>
                <a:spcPts val="600"/>
              </a:spcAft>
              <a:buClrTx/>
              <a:buSzPct val="60000"/>
              <a:tabLst/>
              <a:defRPr/>
            </a:pPr>
            <a:r>
              <a:rPr lang="en-US" altLang="zh-CN" dirty="0"/>
              <a:t>KVM</a:t>
            </a:r>
            <a:r>
              <a:rPr lang="zh-CN" altLang="en-US" dirty="0"/>
              <a:t>能够将一个</a:t>
            </a:r>
            <a:r>
              <a:rPr lang="en-US" altLang="zh-CN" dirty="0"/>
              <a:t>Linux</a:t>
            </a:r>
            <a:r>
              <a:rPr lang="zh-CN" altLang="en-US" dirty="0"/>
              <a:t>标准内核转换成为一个</a:t>
            </a:r>
            <a:r>
              <a:rPr lang="en-US" altLang="zh-CN" dirty="0"/>
              <a:t>VMM</a:t>
            </a:r>
            <a:r>
              <a:rPr lang="zh-CN" altLang="en-US" dirty="0"/>
              <a:t>，嵌有</a:t>
            </a:r>
            <a:r>
              <a:rPr lang="en-US" altLang="zh-CN" dirty="0"/>
              <a:t>KVM</a:t>
            </a:r>
            <a:r>
              <a:rPr lang="zh-CN" altLang="en-US" dirty="0"/>
              <a:t>模块的</a:t>
            </a:r>
            <a:r>
              <a:rPr lang="en-US" altLang="zh-CN" dirty="0"/>
              <a:t>Linux</a:t>
            </a:r>
            <a:r>
              <a:rPr lang="zh-CN" altLang="en-US" dirty="0"/>
              <a:t>标准内核可以支持通过</a:t>
            </a:r>
            <a:r>
              <a:rPr lang="en-US" altLang="zh-CN" dirty="0" err="1"/>
              <a:t>kvm</a:t>
            </a:r>
            <a:r>
              <a:rPr lang="en-US" altLang="zh-CN" dirty="0"/>
              <a:t> tools</a:t>
            </a:r>
            <a:r>
              <a:rPr lang="zh-CN" altLang="en-US" dirty="0"/>
              <a:t>来进行加载</a:t>
            </a:r>
            <a:r>
              <a:rPr lang="en-US" altLang="zh-CN" dirty="0" err="1"/>
              <a:t>GuestOS</a:t>
            </a:r>
            <a:r>
              <a:rPr lang="zh-CN" altLang="en-US" dirty="0"/>
              <a:t>。所以在这样的操作系统平台下，计算机物理硬件层上直接就是</a:t>
            </a:r>
            <a:r>
              <a:rPr lang="en-US" altLang="zh-CN" dirty="0"/>
              <a:t>VMM</a:t>
            </a:r>
            <a:r>
              <a:rPr lang="zh-CN" altLang="en-US" dirty="0"/>
              <a:t>虚拟化层，而没有独立出来的</a:t>
            </a:r>
            <a:r>
              <a:rPr lang="en-US" altLang="zh-CN" dirty="0"/>
              <a:t>Host OS</a:t>
            </a:r>
            <a:r>
              <a:rPr lang="zh-CN" altLang="en-US" dirty="0"/>
              <a:t>操作系统层。</a:t>
            </a:r>
            <a:r>
              <a:rPr lang="zh-CN" altLang="en-US" b="0" dirty="0"/>
              <a:t>在这样的环境中</a:t>
            </a:r>
            <a:r>
              <a:rPr lang="en-US" altLang="zh-CN" b="0" dirty="0"/>
              <a:t>Host OS</a:t>
            </a:r>
            <a:r>
              <a:rPr lang="zh-CN" altLang="en-US" b="0" dirty="0"/>
              <a:t>就是一个</a:t>
            </a:r>
            <a:r>
              <a:rPr lang="en-US" altLang="zh-CN" b="0" dirty="0"/>
              <a:t>VMM</a:t>
            </a:r>
            <a:r>
              <a:rPr lang="zh-CN" altLang="en-US" b="0" dirty="0"/>
              <a:t>。</a:t>
            </a:r>
            <a:r>
              <a:rPr lang="en-US" altLang="zh-CN" sz="1100" kern="1200" dirty="0">
                <a:solidFill>
                  <a:schemeClr val="tx1"/>
                </a:solidFill>
                <a:effectLst/>
                <a:latin typeface="FrutigerNext LT Regular" pitchFamily="34" charset="0"/>
                <a:ea typeface="华文细黑" pitchFamily="2" charset="-122"/>
                <a:cs typeface="+mn-cs"/>
              </a:rPr>
              <a:t>Guest OS</a:t>
            </a:r>
            <a:r>
              <a:rPr lang="zh-CN" altLang="zh-CN" sz="1100" kern="1200" dirty="0">
                <a:solidFill>
                  <a:schemeClr val="tx1"/>
                </a:solidFill>
                <a:effectLst/>
                <a:latin typeface="FrutigerNext LT Regular" pitchFamily="34" charset="0"/>
                <a:ea typeface="华文细黑" pitchFamily="2" charset="-122"/>
                <a:cs typeface="+mn-cs"/>
              </a:rPr>
              <a:t>的</a:t>
            </a:r>
            <a:r>
              <a:rPr lang="en-US" altLang="zh-CN" sz="1100" kern="1200" dirty="0">
                <a:solidFill>
                  <a:schemeClr val="tx1"/>
                </a:solidFill>
                <a:effectLst/>
                <a:latin typeface="FrutigerNext LT Regular" pitchFamily="34" charset="0"/>
                <a:ea typeface="华文细黑" pitchFamily="2" charset="-122"/>
                <a:cs typeface="+mn-cs"/>
              </a:rPr>
              <a:t>CPU</a:t>
            </a:r>
            <a:r>
              <a:rPr lang="zh-CN" altLang="zh-CN" sz="1100" kern="1200" dirty="0">
                <a:solidFill>
                  <a:schemeClr val="tx1"/>
                </a:solidFill>
                <a:effectLst/>
                <a:latin typeface="FrutigerNext LT Regular" pitchFamily="34" charset="0"/>
                <a:ea typeface="华文细黑" pitchFamily="2" charset="-122"/>
                <a:cs typeface="+mn-cs"/>
              </a:rPr>
              <a:t>指令不用再经过</a:t>
            </a:r>
            <a:r>
              <a:rPr lang="en-US" altLang="zh-CN" sz="1100" kern="1200" dirty="0" err="1">
                <a:solidFill>
                  <a:schemeClr val="tx1"/>
                </a:solidFill>
                <a:effectLst/>
                <a:latin typeface="FrutigerNext LT Regular" pitchFamily="34" charset="0"/>
                <a:ea typeface="华文细黑" pitchFamily="2" charset="-122"/>
                <a:cs typeface="+mn-cs"/>
              </a:rPr>
              <a:t>Qemu</a:t>
            </a:r>
            <a:r>
              <a:rPr lang="zh-CN" altLang="zh-CN" sz="1100" kern="1200" dirty="0">
                <a:solidFill>
                  <a:schemeClr val="tx1"/>
                </a:solidFill>
                <a:effectLst/>
                <a:latin typeface="FrutigerNext LT Regular" pitchFamily="34" charset="0"/>
                <a:ea typeface="华文细黑" pitchFamily="2" charset="-122"/>
                <a:cs typeface="+mn-cs"/>
              </a:rPr>
              <a:t>转译，直接运行，大大提高了速度，</a:t>
            </a:r>
            <a:r>
              <a:rPr lang="en-US" altLang="zh-CN" sz="1100" kern="1200" dirty="0">
                <a:solidFill>
                  <a:schemeClr val="tx1"/>
                </a:solidFill>
                <a:effectLst/>
                <a:latin typeface="FrutigerNext LT Regular" pitchFamily="34" charset="0"/>
                <a:ea typeface="华文细黑" pitchFamily="2" charset="-122"/>
                <a:cs typeface="+mn-cs"/>
              </a:rPr>
              <a:t>KVM</a:t>
            </a:r>
            <a:r>
              <a:rPr lang="zh-CN" altLang="zh-CN" sz="1100" kern="1200" dirty="0">
                <a:solidFill>
                  <a:schemeClr val="tx1"/>
                </a:solidFill>
                <a:effectLst/>
                <a:latin typeface="FrutigerNext LT Regular" pitchFamily="34" charset="0"/>
                <a:ea typeface="华文细黑" pitchFamily="2" charset="-122"/>
                <a:cs typeface="+mn-cs"/>
              </a:rPr>
              <a:t>通过</a:t>
            </a:r>
            <a:r>
              <a:rPr lang="en-US" altLang="zh-CN" sz="1100" kern="1200" dirty="0">
                <a:solidFill>
                  <a:schemeClr val="tx1"/>
                </a:solidFill>
                <a:effectLst/>
                <a:latin typeface="FrutigerNext LT Regular" pitchFamily="34" charset="0"/>
                <a:ea typeface="华文细黑" pitchFamily="2" charset="-122"/>
                <a:cs typeface="+mn-cs"/>
              </a:rPr>
              <a:t>/dev/</a:t>
            </a:r>
            <a:r>
              <a:rPr lang="en-US" altLang="zh-CN" sz="1100" kern="1200" dirty="0" err="1">
                <a:solidFill>
                  <a:schemeClr val="tx1"/>
                </a:solidFill>
                <a:effectLst/>
                <a:latin typeface="FrutigerNext LT Regular" pitchFamily="34" charset="0"/>
                <a:ea typeface="华文细黑" pitchFamily="2" charset="-122"/>
                <a:cs typeface="+mn-cs"/>
              </a:rPr>
              <a:t>kvm</a:t>
            </a:r>
            <a:r>
              <a:rPr lang="zh-CN" altLang="zh-CN" sz="1100" kern="1200" dirty="0">
                <a:solidFill>
                  <a:schemeClr val="tx1"/>
                </a:solidFill>
                <a:effectLst/>
                <a:latin typeface="FrutigerNext LT Regular" pitchFamily="34" charset="0"/>
                <a:ea typeface="华文细黑" pitchFamily="2" charset="-122"/>
                <a:cs typeface="+mn-cs"/>
              </a:rPr>
              <a:t>暴露接口，用户态程序可以通过</a:t>
            </a:r>
            <a:r>
              <a:rPr lang="en-US" altLang="zh-CN" sz="1100" kern="1200" dirty="0" err="1">
                <a:solidFill>
                  <a:schemeClr val="tx1"/>
                </a:solidFill>
                <a:effectLst/>
                <a:latin typeface="FrutigerNext LT Regular" pitchFamily="34" charset="0"/>
                <a:ea typeface="华文细黑" pitchFamily="2" charset="-122"/>
                <a:cs typeface="+mn-cs"/>
              </a:rPr>
              <a:t>ioctl</a:t>
            </a:r>
            <a:r>
              <a:rPr lang="zh-CN" altLang="zh-CN" sz="1100" kern="1200" dirty="0">
                <a:solidFill>
                  <a:schemeClr val="tx1"/>
                </a:solidFill>
                <a:effectLst/>
                <a:latin typeface="FrutigerNext LT Regular" pitchFamily="34" charset="0"/>
                <a:ea typeface="华文细黑" pitchFamily="2" charset="-122"/>
                <a:cs typeface="+mn-cs"/>
              </a:rPr>
              <a:t>函数来访问这个接口。</a:t>
            </a:r>
            <a:endParaRPr lang="en-US" altLang="zh-CN" sz="1100" kern="1200" dirty="0">
              <a:solidFill>
                <a:schemeClr val="tx1"/>
              </a:solidFill>
              <a:effectLst/>
              <a:latin typeface="FrutigerNext LT Regular" pitchFamily="34" charset="0"/>
              <a:ea typeface="华文细黑" pitchFamily="2"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tabLst/>
              <a:defRPr/>
            </a:pPr>
            <a:endParaRPr lang="en-US" altLang="zh-CN" b="0" dirty="0"/>
          </a:p>
          <a:p>
            <a:pPr marL="180975" marR="0" lvl="0" indent="-180975" algn="l" defTabSz="914400" rtl="0" eaLnBrk="1" fontAlgn="base" latinLnBrk="0" hangingPunct="1">
              <a:lnSpc>
                <a:spcPct val="125000"/>
              </a:lnSpc>
              <a:spcBef>
                <a:spcPct val="0"/>
              </a:spcBef>
              <a:spcAft>
                <a:spcPts val="600"/>
              </a:spcAft>
              <a:buClrTx/>
              <a:buSzPct val="60000"/>
              <a:tabLst/>
              <a:defRPr/>
            </a:pPr>
            <a:r>
              <a:rPr lang="en-US" altLang="zh-CN" sz="1100" kern="1200" dirty="0">
                <a:solidFill>
                  <a:schemeClr val="tx1"/>
                </a:solidFill>
                <a:effectLst/>
                <a:latin typeface="FrutigerNext LT Regular" pitchFamily="34" charset="0"/>
                <a:ea typeface="华文细黑" pitchFamily="2" charset="-122"/>
                <a:cs typeface="+mn-cs"/>
              </a:rPr>
              <a:t>KVM</a:t>
            </a:r>
            <a:r>
              <a:rPr lang="zh-CN" altLang="zh-CN" sz="1100" kern="1200" dirty="0">
                <a:solidFill>
                  <a:schemeClr val="tx1"/>
                </a:solidFill>
                <a:effectLst/>
                <a:latin typeface="FrutigerNext LT Regular" pitchFamily="34" charset="0"/>
                <a:ea typeface="华文细黑" pitchFamily="2" charset="-122"/>
                <a:cs typeface="+mn-cs"/>
              </a:rPr>
              <a:t>内核模块本身只能提供</a:t>
            </a:r>
            <a:r>
              <a:rPr lang="en-US" altLang="zh-CN" sz="1100" kern="1200" dirty="0">
                <a:solidFill>
                  <a:schemeClr val="tx1"/>
                </a:solidFill>
                <a:effectLst/>
                <a:latin typeface="FrutigerNext LT Regular" pitchFamily="34" charset="0"/>
                <a:ea typeface="华文细黑" pitchFamily="2" charset="-122"/>
                <a:cs typeface="+mn-cs"/>
              </a:rPr>
              <a:t>CPU</a:t>
            </a:r>
            <a:r>
              <a:rPr lang="zh-CN" altLang="zh-CN" sz="1100" kern="1200" dirty="0">
                <a:solidFill>
                  <a:schemeClr val="tx1"/>
                </a:solidFill>
                <a:effectLst/>
                <a:latin typeface="FrutigerNext LT Regular" pitchFamily="34" charset="0"/>
                <a:ea typeface="华文细黑" pitchFamily="2" charset="-122"/>
                <a:cs typeface="+mn-cs"/>
              </a:rPr>
              <a:t>和内存的虚拟化，所以它必须结合</a:t>
            </a:r>
            <a:r>
              <a:rPr lang="en-US" altLang="zh-CN" sz="1100" kern="1200" dirty="0">
                <a:solidFill>
                  <a:schemeClr val="tx1"/>
                </a:solidFill>
                <a:effectLst/>
                <a:latin typeface="FrutigerNext LT Regular" pitchFamily="34" charset="0"/>
                <a:ea typeface="华文细黑" pitchFamily="2" charset="-122"/>
                <a:cs typeface="+mn-cs"/>
              </a:rPr>
              <a:t>QEMU</a:t>
            </a:r>
            <a:r>
              <a:rPr lang="zh-CN" altLang="zh-CN" sz="1100" kern="1200" dirty="0">
                <a:solidFill>
                  <a:schemeClr val="tx1"/>
                </a:solidFill>
                <a:effectLst/>
                <a:latin typeface="FrutigerNext LT Regular" pitchFamily="34" charset="0"/>
                <a:ea typeface="华文细黑" pitchFamily="2" charset="-122"/>
                <a:cs typeface="+mn-cs"/>
              </a:rPr>
              <a:t>才能构成一个完</a:t>
            </a:r>
            <a:r>
              <a:rPr lang="zh-CN" altLang="en-US" sz="1100" kern="1200" dirty="0">
                <a:solidFill>
                  <a:schemeClr val="tx1"/>
                </a:solidFill>
                <a:effectLst/>
                <a:latin typeface="FrutigerNext LT Regular" pitchFamily="34" charset="0"/>
                <a:ea typeface="华文细黑" pitchFamily="2" charset="-122"/>
                <a:cs typeface="+mn-cs"/>
              </a:rPr>
              <a:t>整</a:t>
            </a:r>
            <a:r>
              <a:rPr lang="zh-CN" altLang="zh-CN" sz="1100" kern="1200" dirty="0">
                <a:solidFill>
                  <a:schemeClr val="tx1"/>
                </a:solidFill>
                <a:effectLst/>
                <a:latin typeface="FrutigerNext LT Regular" pitchFamily="34" charset="0"/>
                <a:ea typeface="华文细黑" pitchFamily="2" charset="-122"/>
                <a:cs typeface="+mn-cs"/>
              </a:rPr>
              <a:t>的虚拟化技术，这就是</a:t>
            </a:r>
            <a:r>
              <a:rPr lang="en-US" altLang="zh-CN" sz="1100" kern="1200" dirty="0" err="1">
                <a:solidFill>
                  <a:schemeClr val="tx1"/>
                </a:solidFill>
                <a:effectLst/>
                <a:latin typeface="FrutigerNext LT Regular" pitchFamily="34" charset="0"/>
                <a:ea typeface="华文细黑" pitchFamily="2" charset="-122"/>
                <a:cs typeface="+mn-cs"/>
              </a:rPr>
              <a:t>qemu-kvm</a:t>
            </a:r>
            <a:r>
              <a:rPr lang="zh-CN" altLang="zh-CN" sz="1100" kern="1200" dirty="0">
                <a:solidFill>
                  <a:schemeClr val="tx1"/>
                </a:solidFill>
                <a:effectLst/>
                <a:latin typeface="FrutigerNext LT Regular" pitchFamily="34" charset="0"/>
                <a:ea typeface="华文细黑" pitchFamily="2" charset="-122"/>
                <a:cs typeface="+mn-cs"/>
              </a:rPr>
              <a:t>。</a:t>
            </a:r>
            <a:endParaRPr lang="zh-CN" altLang="en-US" b="0" dirty="0"/>
          </a:p>
          <a:p>
            <a:pPr marL="180975" indent="-180975"/>
            <a:r>
              <a:rPr lang="zh-CN" altLang="en-US" b="0" dirty="0"/>
              <a:t>作为一个 </a:t>
            </a:r>
            <a:r>
              <a:rPr lang="en-US" altLang="zh-CN" b="0" dirty="0"/>
              <a:t>Hypervisor</a:t>
            </a:r>
            <a:r>
              <a:rPr lang="zh-CN" altLang="en-US" b="0" dirty="0"/>
              <a:t>，</a:t>
            </a:r>
            <a:r>
              <a:rPr lang="en-US" altLang="zh-CN" b="0" dirty="0"/>
              <a:t>KVM </a:t>
            </a:r>
            <a:r>
              <a:rPr lang="zh-CN" altLang="en-US" b="0" dirty="0"/>
              <a:t>本身只关注虚拟机调度和内存管理这两个方面。</a:t>
            </a:r>
            <a:r>
              <a:rPr lang="en-US" altLang="zh-CN" b="0" dirty="0"/>
              <a:t>IO </a:t>
            </a:r>
            <a:r>
              <a:rPr lang="zh-CN" altLang="en-US" b="0" dirty="0"/>
              <a:t>外设的任务交给 </a:t>
            </a:r>
            <a:r>
              <a:rPr lang="en-US" altLang="zh-CN" b="0" dirty="0"/>
              <a:t>Linux </a:t>
            </a:r>
            <a:r>
              <a:rPr lang="zh-CN" altLang="en-US" b="0" dirty="0"/>
              <a:t>内核和 </a:t>
            </a:r>
            <a:r>
              <a:rPr lang="en-US" altLang="zh-CN" b="0" dirty="0" err="1"/>
              <a:t>Qemu</a:t>
            </a:r>
            <a:r>
              <a:rPr lang="zh-CN" altLang="en-US" b="0" dirty="0"/>
              <a:t>。</a:t>
            </a:r>
            <a:r>
              <a:rPr lang="en-US" altLang="zh-CN" b="0" dirty="0"/>
              <a:t>IO </a:t>
            </a:r>
            <a:r>
              <a:rPr lang="zh-CN" altLang="en-US" b="0" dirty="0"/>
              <a:t>的虚拟化，比如存储和网络设备就交给 </a:t>
            </a:r>
            <a:r>
              <a:rPr lang="en-US" altLang="zh-CN" b="0" dirty="0"/>
              <a:t>Linux </a:t>
            </a:r>
            <a:r>
              <a:rPr lang="zh-CN" altLang="en-US" b="0" dirty="0"/>
              <a:t>内核和</a:t>
            </a:r>
            <a:r>
              <a:rPr lang="en-US" altLang="zh-CN" b="0" dirty="0" err="1"/>
              <a:t>Qemu</a:t>
            </a:r>
            <a:r>
              <a:rPr lang="zh-CN" altLang="en-US" b="0" dirty="0"/>
              <a:t>来实现。</a:t>
            </a:r>
            <a:endParaRPr lang="en-US" altLang="zh-CN" b="0" dirty="0"/>
          </a:p>
          <a:p>
            <a:pPr marL="0" indent="0">
              <a:buNone/>
            </a:pPr>
            <a:endParaRPr lang="en-US" altLang="zh-CN" sz="1100" kern="1200" dirty="0">
              <a:solidFill>
                <a:schemeClr val="tx1"/>
              </a:solidFill>
              <a:effectLst/>
              <a:latin typeface="FrutigerNext LT Regular" pitchFamily="34" charset="0"/>
              <a:ea typeface="华文细黑" pitchFamily="2"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en-US" altLang="zh-CN" sz="1100" kern="1200" dirty="0" err="1">
                <a:solidFill>
                  <a:schemeClr val="tx1"/>
                </a:solidFill>
                <a:effectLst/>
                <a:latin typeface="FrutigerNext LT Regular" pitchFamily="34" charset="0"/>
                <a:ea typeface="华文细黑" pitchFamily="2" charset="-122"/>
                <a:cs typeface="+mn-cs"/>
              </a:rPr>
              <a:t>Qemu</a:t>
            </a:r>
            <a:r>
              <a:rPr lang="zh-CN" altLang="zh-CN" sz="1100" kern="1200" dirty="0">
                <a:solidFill>
                  <a:schemeClr val="tx1"/>
                </a:solidFill>
                <a:effectLst/>
                <a:latin typeface="FrutigerNext LT Regular" pitchFamily="34" charset="0"/>
                <a:ea typeface="华文细黑" pitchFamily="2" charset="-122"/>
                <a:cs typeface="+mn-cs"/>
              </a:rPr>
              <a:t>将</a:t>
            </a:r>
            <a:r>
              <a:rPr lang="en-US" altLang="zh-CN" sz="1100" kern="1200" dirty="0">
                <a:solidFill>
                  <a:schemeClr val="tx1"/>
                </a:solidFill>
                <a:effectLst/>
                <a:latin typeface="FrutigerNext LT Regular" pitchFamily="34" charset="0"/>
                <a:ea typeface="华文细黑" pitchFamily="2" charset="-122"/>
                <a:cs typeface="+mn-cs"/>
              </a:rPr>
              <a:t>KVM</a:t>
            </a:r>
            <a:r>
              <a:rPr lang="zh-CN" altLang="zh-CN" sz="1100" kern="1200" dirty="0">
                <a:solidFill>
                  <a:schemeClr val="tx1"/>
                </a:solidFill>
                <a:effectLst/>
                <a:latin typeface="FrutigerNext LT Regular" pitchFamily="34" charset="0"/>
                <a:ea typeface="华文细黑" pitchFamily="2" charset="-122"/>
                <a:cs typeface="+mn-cs"/>
              </a:rPr>
              <a:t>整合进来，通过</a:t>
            </a:r>
            <a:r>
              <a:rPr lang="en-US" altLang="zh-CN" sz="1100" kern="1200" dirty="0" err="1">
                <a:solidFill>
                  <a:schemeClr val="tx1"/>
                </a:solidFill>
                <a:effectLst/>
                <a:latin typeface="FrutigerNext LT Regular" pitchFamily="34" charset="0"/>
                <a:ea typeface="华文细黑" pitchFamily="2" charset="-122"/>
                <a:cs typeface="+mn-cs"/>
              </a:rPr>
              <a:t>ioctl</a:t>
            </a:r>
            <a:r>
              <a:rPr lang="zh-CN" altLang="zh-CN" sz="1100" kern="1200" dirty="0">
                <a:solidFill>
                  <a:schemeClr val="tx1"/>
                </a:solidFill>
                <a:effectLst/>
                <a:latin typeface="FrutigerNext LT Regular" pitchFamily="34" charset="0"/>
                <a:ea typeface="华文细黑" pitchFamily="2" charset="-122"/>
                <a:cs typeface="+mn-cs"/>
              </a:rPr>
              <a:t>调用</a:t>
            </a:r>
            <a:r>
              <a:rPr lang="en-US" altLang="zh-CN" sz="1100" kern="1200" dirty="0">
                <a:solidFill>
                  <a:schemeClr val="tx1"/>
                </a:solidFill>
                <a:effectLst/>
                <a:latin typeface="FrutigerNext LT Regular" pitchFamily="34" charset="0"/>
                <a:ea typeface="华文细黑" pitchFamily="2" charset="-122"/>
                <a:cs typeface="+mn-cs"/>
              </a:rPr>
              <a:t>/dev/</a:t>
            </a:r>
            <a:r>
              <a:rPr lang="en-US" altLang="zh-CN" sz="1100" kern="1200" dirty="0" err="1">
                <a:solidFill>
                  <a:schemeClr val="tx1"/>
                </a:solidFill>
                <a:effectLst/>
                <a:latin typeface="FrutigerNext LT Regular" pitchFamily="34" charset="0"/>
                <a:ea typeface="华文细黑" pitchFamily="2" charset="-122"/>
                <a:cs typeface="+mn-cs"/>
              </a:rPr>
              <a:t>kvm</a:t>
            </a:r>
            <a:r>
              <a:rPr lang="zh-CN" altLang="zh-CN" sz="1100" kern="1200" dirty="0">
                <a:solidFill>
                  <a:schemeClr val="tx1"/>
                </a:solidFill>
                <a:effectLst/>
                <a:latin typeface="FrutigerNext LT Regular" pitchFamily="34" charset="0"/>
                <a:ea typeface="华文细黑" pitchFamily="2" charset="-122"/>
                <a:cs typeface="+mn-cs"/>
              </a:rPr>
              <a:t>接口，将有关</a:t>
            </a:r>
            <a:r>
              <a:rPr lang="en-US" altLang="zh-CN" sz="1100" kern="1200" dirty="0">
                <a:solidFill>
                  <a:schemeClr val="tx1"/>
                </a:solidFill>
                <a:effectLst/>
                <a:latin typeface="FrutigerNext LT Regular" pitchFamily="34" charset="0"/>
                <a:ea typeface="华文细黑" pitchFamily="2" charset="-122"/>
                <a:cs typeface="+mn-cs"/>
              </a:rPr>
              <a:t>CPU</a:t>
            </a:r>
            <a:r>
              <a:rPr lang="zh-CN" altLang="zh-CN" sz="1100" kern="1200" dirty="0">
                <a:solidFill>
                  <a:schemeClr val="tx1"/>
                </a:solidFill>
                <a:effectLst/>
                <a:latin typeface="FrutigerNext LT Regular" pitchFamily="34" charset="0"/>
                <a:ea typeface="华文细黑" pitchFamily="2" charset="-122"/>
                <a:cs typeface="+mn-cs"/>
              </a:rPr>
              <a:t>指令的部分交由内核模块来做。</a:t>
            </a:r>
            <a:r>
              <a:rPr lang="en-US" altLang="zh-CN" sz="1100" kern="1200" dirty="0" err="1">
                <a:solidFill>
                  <a:schemeClr val="tx1"/>
                </a:solidFill>
                <a:effectLst/>
                <a:latin typeface="FrutigerNext LT Regular" pitchFamily="34" charset="0"/>
                <a:ea typeface="华文细黑" pitchFamily="2" charset="-122"/>
                <a:cs typeface="+mn-cs"/>
              </a:rPr>
              <a:t>kvm</a:t>
            </a:r>
            <a:r>
              <a:rPr lang="zh-CN" altLang="zh-CN" sz="1100" kern="1200" dirty="0">
                <a:solidFill>
                  <a:schemeClr val="tx1"/>
                </a:solidFill>
                <a:effectLst/>
                <a:latin typeface="FrutigerNext LT Regular" pitchFamily="34" charset="0"/>
                <a:ea typeface="华文细黑" pitchFamily="2" charset="-122"/>
                <a:cs typeface="+mn-cs"/>
              </a:rPr>
              <a:t>负责</a:t>
            </a:r>
            <a:r>
              <a:rPr lang="en-US" altLang="zh-CN" sz="1100" kern="1200" dirty="0" err="1">
                <a:solidFill>
                  <a:schemeClr val="tx1"/>
                </a:solidFill>
                <a:effectLst/>
                <a:latin typeface="FrutigerNext LT Regular" pitchFamily="34" charset="0"/>
                <a:ea typeface="华文细黑" pitchFamily="2" charset="-122"/>
                <a:cs typeface="+mn-cs"/>
              </a:rPr>
              <a:t>cpu</a:t>
            </a:r>
            <a:r>
              <a:rPr lang="zh-CN" altLang="zh-CN" sz="1100" kern="1200" dirty="0">
                <a:solidFill>
                  <a:schemeClr val="tx1"/>
                </a:solidFill>
                <a:effectLst/>
                <a:latin typeface="FrutigerNext LT Regular" pitchFamily="34" charset="0"/>
                <a:ea typeface="华文细黑" pitchFamily="2" charset="-122"/>
                <a:cs typeface="+mn-cs"/>
              </a:rPr>
              <a:t>虚拟化</a:t>
            </a:r>
            <a:r>
              <a:rPr lang="en-US" altLang="zh-CN" sz="1100" kern="1200" dirty="0">
                <a:solidFill>
                  <a:schemeClr val="tx1"/>
                </a:solidFill>
                <a:effectLst/>
                <a:latin typeface="FrutigerNext LT Regular" pitchFamily="34" charset="0"/>
                <a:ea typeface="华文细黑" pitchFamily="2" charset="-122"/>
                <a:cs typeface="+mn-cs"/>
              </a:rPr>
              <a:t>+</a:t>
            </a:r>
            <a:r>
              <a:rPr lang="zh-CN" altLang="zh-CN" sz="1100" kern="1200" dirty="0">
                <a:solidFill>
                  <a:schemeClr val="tx1"/>
                </a:solidFill>
                <a:effectLst/>
                <a:latin typeface="FrutigerNext LT Regular" pitchFamily="34" charset="0"/>
                <a:ea typeface="华文细黑" pitchFamily="2" charset="-122"/>
                <a:cs typeface="+mn-cs"/>
              </a:rPr>
              <a:t>内存虚拟化，实现了</a:t>
            </a:r>
            <a:r>
              <a:rPr lang="en-US" altLang="zh-CN" sz="1100" kern="1200" dirty="0" err="1">
                <a:solidFill>
                  <a:schemeClr val="tx1"/>
                </a:solidFill>
                <a:effectLst/>
                <a:latin typeface="FrutigerNext LT Regular" pitchFamily="34" charset="0"/>
                <a:ea typeface="华文细黑" pitchFamily="2" charset="-122"/>
                <a:cs typeface="+mn-cs"/>
              </a:rPr>
              <a:t>cpu</a:t>
            </a:r>
            <a:r>
              <a:rPr lang="zh-CN" altLang="zh-CN" sz="1100" kern="1200" dirty="0">
                <a:solidFill>
                  <a:schemeClr val="tx1"/>
                </a:solidFill>
                <a:effectLst/>
                <a:latin typeface="FrutigerNext LT Regular" pitchFamily="34" charset="0"/>
                <a:ea typeface="华文细黑" pitchFamily="2" charset="-122"/>
                <a:cs typeface="+mn-cs"/>
              </a:rPr>
              <a:t>和内存的虚拟化，但</a:t>
            </a:r>
            <a:r>
              <a:rPr lang="en-US" altLang="zh-CN" sz="1100" kern="1200" dirty="0" err="1">
                <a:solidFill>
                  <a:schemeClr val="tx1"/>
                </a:solidFill>
                <a:effectLst/>
                <a:latin typeface="FrutigerNext LT Regular" pitchFamily="34" charset="0"/>
                <a:ea typeface="华文细黑" pitchFamily="2" charset="-122"/>
                <a:cs typeface="+mn-cs"/>
              </a:rPr>
              <a:t>kvm</a:t>
            </a:r>
            <a:r>
              <a:rPr lang="zh-CN" altLang="zh-CN" sz="1100" kern="1200" dirty="0">
                <a:solidFill>
                  <a:schemeClr val="tx1"/>
                </a:solidFill>
                <a:effectLst/>
                <a:latin typeface="FrutigerNext LT Regular" pitchFamily="34" charset="0"/>
                <a:ea typeface="华文细黑" pitchFamily="2" charset="-122"/>
                <a:cs typeface="+mn-cs"/>
              </a:rPr>
              <a:t>不能模拟其他设备。</a:t>
            </a:r>
            <a:r>
              <a:rPr lang="en-US" altLang="zh-CN" sz="1100" kern="1200" dirty="0" err="1">
                <a:solidFill>
                  <a:schemeClr val="tx1"/>
                </a:solidFill>
                <a:effectLst/>
                <a:latin typeface="FrutigerNext LT Regular" pitchFamily="34" charset="0"/>
                <a:ea typeface="华文细黑" pitchFamily="2" charset="-122"/>
                <a:cs typeface="+mn-cs"/>
              </a:rPr>
              <a:t>qemu</a:t>
            </a:r>
            <a:r>
              <a:rPr lang="zh-CN" altLang="zh-CN" sz="1100" kern="1200" dirty="0">
                <a:solidFill>
                  <a:schemeClr val="tx1"/>
                </a:solidFill>
                <a:effectLst/>
                <a:latin typeface="FrutigerNext LT Regular" pitchFamily="34" charset="0"/>
                <a:ea typeface="华文细黑" pitchFamily="2" charset="-122"/>
                <a:cs typeface="+mn-cs"/>
              </a:rPr>
              <a:t>模拟</a:t>
            </a:r>
            <a:r>
              <a:rPr lang="en-US" altLang="zh-CN" sz="1100" kern="1200" dirty="0">
                <a:solidFill>
                  <a:schemeClr val="tx1"/>
                </a:solidFill>
                <a:effectLst/>
                <a:latin typeface="FrutigerNext LT Regular" pitchFamily="34" charset="0"/>
                <a:ea typeface="华文细黑" pitchFamily="2" charset="-122"/>
                <a:cs typeface="+mn-cs"/>
              </a:rPr>
              <a:t>IO</a:t>
            </a:r>
            <a:r>
              <a:rPr lang="zh-CN" altLang="zh-CN" sz="1100" kern="1200" dirty="0">
                <a:solidFill>
                  <a:schemeClr val="tx1"/>
                </a:solidFill>
                <a:effectLst/>
                <a:latin typeface="FrutigerNext LT Regular" pitchFamily="34" charset="0"/>
                <a:ea typeface="华文细黑" pitchFamily="2" charset="-122"/>
                <a:cs typeface="+mn-cs"/>
              </a:rPr>
              <a:t>设备（网卡，磁盘等），</a:t>
            </a:r>
            <a:r>
              <a:rPr lang="en-US" altLang="zh-CN" sz="1100" kern="1200" dirty="0" err="1">
                <a:solidFill>
                  <a:schemeClr val="tx1"/>
                </a:solidFill>
                <a:effectLst/>
                <a:latin typeface="FrutigerNext LT Regular" pitchFamily="34" charset="0"/>
                <a:ea typeface="华文细黑" pitchFamily="2" charset="-122"/>
                <a:cs typeface="+mn-cs"/>
              </a:rPr>
              <a:t>kvm</a:t>
            </a:r>
            <a:r>
              <a:rPr lang="zh-CN" altLang="zh-CN" sz="1100" kern="1200" dirty="0">
                <a:solidFill>
                  <a:schemeClr val="tx1"/>
                </a:solidFill>
                <a:effectLst/>
                <a:latin typeface="FrutigerNext LT Regular" pitchFamily="34" charset="0"/>
                <a:ea typeface="华文细黑" pitchFamily="2" charset="-122"/>
                <a:cs typeface="+mn-cs"/>
              </a:rPr>
              <a:t>加上</a:t>
            </a:r>
            <a:r>
              <a:rPr lang="en-US" altLang="zh-CN" sz="1100" kern="1200" dirty="0" err="1">
                <a:solidFill>
                  <a:schemeClr val="tx1"/>
                </a:solidFill>
                <a:effectLst/>
                <a:latin typeface="FrutigerNext LT Regular" pitchFamily="34" charset="0"/>
                <a:ea typeface="华文细黑" pitchFamily="2" charset="-122"/>
                <a:cs typeface="+mn-cs"/>
              </a:rPr>
              <a:t>qemu</a:t>
            </a:r>
            <a:r>
              <a:rPr lang="zh-CN" altLang="zh-CN" sz="1100" kern="1200" dirty="0">
                <a:solidFill>
                  <a:schemeClr val="tx1"/>
                </a:solidFill>
                <a:effectLst/>
                <a:latin typeface="FrutigerNext LT Regular" pitchFamily="34" charset="0"/>
                <a:ea typeface="华文细黑" pitchFamily="2" charset="-122"/>
                <a:cs typeface="+mn-cs"/>
              </a:rPr>
              <a:t>之后就能实现真正意义上服务器虚拟化。因为用到了上面两个东西，所以称之为</a:t>
            </a:r>
            <a:r>
              <a:rPr lang="en-US" altLang="zh-CN" sz="1100" kern="1200" dirty="0" err="1">
                <a:solidFill>
                  <a:schemeClr val="tx1"/>
                </a:solidFill>
                <a:effectLst/>
                <a:latin typeface="FrutigerNext LT Regular" pitchFamily="34" charset="0"/>
                <a:ea typeface="华文细黑" pitchFamily="2" charset="-122"/>
                <a:cs typeface="+mn-cs"/>
              </a:rPr>
              <a:t>qemu-kvm</a:t>
            </a:r>
            <a:r>
              <a:rPr lang="zh-CN" altLang="zh-CN" sz="1100" kern="1200" dirty="0">
                <a:solidFill>
                  <a:schemeClr val="tx1"/>
                </a:solidFill>
                <a:effectLst/>
                <a:latin typeface="FrutigerNext LT Regular" pitchFamily="34" charset="0"/>
                <a:ea typeface="华文细黑" pitchFamily="2" charset="-122"/>
                <a:cs typeface="+mn-cs"/>
              </a:rPr>
              <a:t>。</a:t>
            </a:r>
            <a:r>
              <a:rPr lang="en-US" altLang="zh-CN" sz="1100" kern="1200" dirty="0" err="1">
                <a:solidFill>
                  <a:schemeClr val="tx1"/>
                </a:solidFill>
                <a:effectLst/>
                <a:latin typeface="FrutigerNext LT Regular" pitchFamily="34" charset="0"/>
                <a:ea typeface="华文细黑" pitchFamily="2" charset="-122"/>
                <a:cs typeface="+mn-cs"/>
              </a:rPr>
              <a:t>Qemu</a:t>
            </a:r>
            <a:r>
              <a:rPr lang="zh-CN" altLang="zh-CN" sz="1100" kern="1200" dirty="0">
                <a:solidFill>
                  <a:schemeClr val="tx1"/>
                </a:solidFill>
                <a:effectLst/>
                <a:latin typeface="FrutigerNext LT Regular" pitchFamily="34" charset="0"/>
                <a:ea typeface="华文细黑" pitchFamily="2" charset="-122"/>
                <a:cs typeface="+mn-cs"/>
              </a:rPr>
              <a:t>是一个模拟器，它向</a:t>
            </a:r>
            <a:r>
              <a:rPr lang="en-US" altLang="zh-CN" sz="1100" kern="1200" dirty="0">
                <a:solidFill>
                  <a:schemeClr val="tx1"/>
                </a:solidFill>
                <a:effectLst/>
                <a:latin typeface="FrutigerNext LT Regular" pitchFamily="34" charset="0"/>
                <a:ea typeface="华文细黑" pitchFamily="2" charset="-122"/>
                <a:cs typeface="+mn-cs"/>
              </a:rPr>
              <a:t>Guest OS</a:t>
            </a:r>
            <a:r>
              <a:rPr lang="zh-CN" altLang="zh-CN" sz="1100" kern="1200" dirty="0">
                <a:solidFill>
                  <a:schemeClr val="tx1"/>
                </a:solidFill>
                <a:effectLst/>
                <a:latin typeface="FrutigerNext LT Regular" pitchFamily="34" charset="0"/>
                <a:ea typeface="华文细黑" pitchFamily="2" charset="-122"/>
                <a:cs typeface="+mn-cs"/>
              </a:rPr>
              <a:t>模拟</a:t>
            </a:r>
            <a:r>
              <a:rPr lang="en-US" altLang="zh-CN" sz="1100" kern="1200" dirty="0">
                <a:solidFill>
                  <a:schemeClr val="tx1"/>
                </a:solidFill>
                <a:effectLst/>
                <a:latin typeface="FrutigerNext LT Regular" pitchFamily="34" charset="0"/>
                <a:ea typeface="华文细黑" pitchFamily="2" charset="-122"/>
                <a:cs typeface="+mn-cs"/>
              </a:rPr>
              <a:t>CPU</a:t>
            </a:r>
            <a:r>
              <a:rPr lang="zh-CN" altLang="zh-CN" sz="1100" kern="1200" dirty="0">
                <a:solidFill>
                  <a:schemeClr val="tx1"/>
                </a:solidFill>
                <a:effectLst/>
                <a:latin typeface="FrutigerNext LT Regular" pitchFamily="34" charset="0"/>
                <a:ea typeface="华文细黑" pitchFamily="2" charset="-122"/>
                <a:cs typeface="+mn-cs"/>
              </a:rPr>
              <a:t>和其他硬件，</a:t>
            </a:r>
            <a:r>
              <a:rPr lang="en-US" altLang="zh-CN" sz="1100" kern="1200" dirty="0">
                <a:solidFill>
                  <a:schemeClr val="tx1"/>
                </a:solidFill>
                <a:effectLst/>
                <a:latin typeface="FrutigerNext LT Regular" pitchFamily="34" charset="0"/>
                <a:ea typeface="华文细黑" pitchFamily="2" charset="-122"/>
                <a:cs typeface="+mn-cs"/>
              </a:rPr>
              <a:t>Guest OS</a:t>
            </a:r>
            <a:r>
              <a:rPr lang="zh-CN" altLang="zh-CN" sz="1100" kern="1200" dirty="0">
                <a:solidFill>
                  <a:schemeClr val="tx1"/>
                </a:solidFill>
                <a:effectLst/>
                <a:latin typeface="FrutigerNext LT Regular" pitchFamily="34" charset="0"/>
                <a:ea typeface="华文细黑" pitchFamily="2" charset="-122"/>
                <a:cs typeface="+mn-cs"/>
              </a:rPr>
              <a:t>认为自己和硬件直接打交道，其实是同</a:t>
            </a:r>
            <a:r>
              <a:rPr lang="en-US" altLang="zh-CN" sz="1100" kern="1200" dirty="0" err="1">
                <a:solidFill>
                  <a:schemeClr val="tx1"/>
                </a:solidFill>
                <a:effectLst/>
                <a:latin typeface="FrutigerNext LT Regular" pitchFamily="34" charset="0"/>
                <a:ea typeface="华文细黑" pitchFamily="2" charset="-122"/>
                <a:cs typeface="+mn-cs"/>
              </a:rPr>
              <a:t>Qemu</a:t>
            </a:r>
            <a:r>
              <a:rPr lang="zh-CN" altLang="zh-CN" sz="1100" kern="1200" dirty="0">
                <a:solidFill>
                  <a:schemeClr val="tx1"/>
                </a:solidFill>
                <a:effectLst/>
                <a:latin typeface="FrutigerNext LT Regular" pitchFamily="34" charset="0"/>
                <a:ea typeface="华文细黑" pitchFamily="2" charset="-122"/>
                <a:cs typeface="+mn-cs"/>
              </a:rPr>
              <a:t>模拟出来的硬件打交道，</a:t>
            </a:r>
            <a:r>
              <a:rPr lang="en-US" altLang="zh-CN" sz="1100" kern="1200" dirty="0" err="1">
                <a:solidFill>
                  <a:schemeClr val="tx1"/>
                </a:solidFill>
                <a:effectLst/>
                <a:latin typeface="FrutigerNext LT Regular" pitchFamily="34" charset="0"/>
                <a:ea typeface="华文细黑" pitchFamily="2" charset="-122"/>
                <a:cs typeface="+mn-cs"/>
              </a:rPr>
              <a:t>Qemu</a:t>
            </a:r>
            <a:r>
              <a:rPr lang="zh-CN" altLang="zh-CN" sz="1100" kern="1200" dirty="0">
                <a:solidFill>
                  <a:schemeClr val="tx1"/>
                </a:solidFill>
                <a:effectLst/>
                <a:latin typeface="FrutigerNext LT Regular" pitchFamily="34" charset="0"/>
                <a:ea typeface="华文细黑" pitchFamily="2" charset="-122"/>
                <a:cs typeface="+mn-cs"/>
              </a:rPr>
              <a:t>将这些指令转译给真正的硬件。由于所有的指令都要从</a:t>
            </a:r>
            <a:r>
              <a:rPr lang="en-US" altLang="zh-CN" sz="1100" kern="1200" dirty="0" err="1">
                <a:solidFill>
                  <a:schemeClr val="tx1"/>
                </a:solidFill>
                <a:effectLst/>
                <a:latin typeface="FrutigerNext LT Regular" pitchFamily="34" charset="0"/>
                <a:ea typeface="华文细黑" pitchFamily="2" charset="-122"/>
                <a:cs typeface="+mn-cs"/>
              </a:rPr>
              <a:t>Qemu</a:t>
            </a:r>
            <a:r>
              <a:rPr lang="zh-CN" altLang="zh-CN" sz="1100" kern="1200" dirty="0">
                <a:solidFill>
                  <a:schemeClr val="tx1"/>
                </a:solidFill>
                <a:effectLst/>
                <a:latin typeface="FrutigerNext LT Regular" pitchFamily="34" charset="0"/>
                <a:ea typeface="华文细黑" pitchFamily="2" charset="-122"/>
                <a:cs typeface="+mn-cs"/>
              </a:rPr>
              <a:t>里面过一手，因而性能较差</a:t>
            </a:r>
            <a:r>
              <a:rPr lang="zh-CN" altLang="en-US" sz="1100" kern="1200" dirty="0">
                <a:solidFill>
                  <a:schemeClr val="tx1"/>
                </a:solidFill>
                <a:effectLst/>
                <a:latin typeface="FrutigerNext LT Regular" pitchFamily="34" charset="0"/>
                <a:ea typeface="华文细黑" pitchFamily="2" charset="-122"/>
                <a:cs typeface="+mn-cs"/>
              </a:rPr>
              <a:t>。</a:t>
            </a:r>
            <a:endParaRPr lang="zh-CN" altLang="zh-CN" sz="1100" kern="1200" dirty="0">
              <a:solidFill>
                <a:schemeClr val="tx1"/>
              </a:solidFill>
              <a:effectLst/>
              <a:latin typeface="FrutigerNext LT Regular" pitchFamily="34" charset="0"/>
              <a:ea typeface="华文细黑" pitchFamily="2" charset="-122"/>
              <a:cs typeface="+mn-cs"/>
            </a:endParaRPr>
          </a:p>
          <a:p>
            <a:r>
              <a:rPr lang="en-US" altLang="zh-CN" sz="1100" kern="1200" dirty="0" err="1">
                <a:solidFill>
                  <a:schemeClr val="tx1"/>
                </a:solidFill>
                <a:effectLst/>
                <a:latin typeface="FrutigerNext LT Regular" pitchFamily="34" charset="0"/>
                <a:ea typeface="华文细黑" pitchFamily="2" charset="-122"/>
                <a:cs typeface="+mn-cs"/>
              </a:rPr>
              <a:t>Qemu</a:t>
            </a:r>
            <a:r>
              <a:rPr lang="zh-CN" altLang="zh-CN" sz="1100" kern="1200" dirty="0">
                <a:solidFill>
                  <a:schemeClr val="tx1"/>
                </a:solidFill>
                <a:effectLst/>
                <a:latin typeface="FrutigerNext LT Regular" pitchFamily="34" charset="0"/>
                <a:ea typeface="华文细黑" pitchFamily="2" charset="-122"/>
                <a:cs typeface="+mn-cs"/>
              </a:rPr>
              <a:t>模拟其他的硬件，如</a:t>
            </a:r>
            <a:r>
              <a:rPr lang="en-US" altLang="zh-CN" sz="1100" kern="1200" dirty="0">
                <a:solidFill>
                  <a:schemeClr val="tx1"/>
                </a:solidFill>
                <a:effectLst/>
                <a:latin typeface="FrutigerNext LT Regular" pitchFamily="34" charset="0"/>
                <a:ea typeface="华文细黑" pitchFamily="2" charset="-122"/>
                <a:cs typeface="+mn-cs"/>
              </a:rPr>
              <a:t>Network, Disk</a:t>
            </a:r>
            <a:r>
              <a:rPr lang="zh-CN" altLang="zh-CN" sz="1100" kern="1200" dirty="0">
                <a:solidFill>
                  <a:schemeClr val="tx1"/>
                </a:solidFill>
                <a:effectLst/>
                <a:latin typeface="FrutigerNext LT Regular" pitchFamily="34" charset="0"/>
                <a:ea typeface="华文细黑" pitchFamily="2" charset="-122"/>
                <a:cs typeface="+mn-cs"/>
              </a:rPr>
              <a:t>，同样会影响这些设备的性能，于是又产生了</a:t>
            </a:r>
            <a:r>
              <a:rPr lang="en-US" altLang="zh-CN" sz="1100" kern="1200" dirty="0">
                <a:solidFill>
                  <a:schemeClr val="tx1"/>
                </a:solidFill>
                <a:effectLst/>
                <a:latin typeface="FrutigerNext LT Regular" pitchFamily="34" charset="0"/>
                <a:ea typeface="华文细黑" pitchFamily="2" charset="-122"/>
                <a:cs typeface="+mn-cs"/>
              </a:rPr>
              <a:t>pass through</a:t>
            </a:r>
            <a:r>
              <a:rPr lang="zh-CN" altLang="zh-CN" sz="1100" kern="1200" dirty="0">
                <a:solidFill>
                  <a:schemeClr val="tx1"/>
                </a:solidFill>
                <a:effectLst/>
                <a:latin typeface="FrutigerNext LT Regular" pitchFamily="34" charset="0"/>
                <a:ea typeface="华文细黑" pitchFamily="2" charset="-122"/>
                <a:cs typeface="+mn-cs"/>
              </a:rPr>
              <a:t>半虚拟化设备</a:t>
            </a:r>
            <a:r>
              <a:rPr lang="en-US" altLang="zh-CN" sz="1100" kern="1200" dirty="0" err="1">
                <a:solidFill>
                  <a:schemeClr val="tx1"/>
                </a:solidFill>
                <a:effectLst/>
                <a:latin typeface="FrutigerNext LT Regular" pitchFamily="34" charset="0"/>
                <a:ea typeface="华文细黑" pitchFamily="2" charset="-122"/>
                <a:cs typeface="+mn-cs"/>
              </a:rPr>
              <a:t>virtio_blk</a:t>
            </a:r>
            <a:r>
              <a:rPr lang="en-US" altLang="zh-CN" sz="1100" kern="1200" dirty="0">
                <a:solidFill>
                  <a:schemeClr val="tx1"/>
                </a:solidFill>
                <a:effectLst/>
                <a:latin typeface="FrutigerNext LT Regular" pitchFamily="34" charset="0"/>
                <a:ea typeface="华文细黑" pitchFamily="2" charset="-122"/>
                <a:cs typeface="+mn-cs"/>
              </a:rPr>
              <a:t>, </a:t>
            </a:r>
            <a:r>
              <a:rPr lang="en-US" altLang="zh-CN" sz="1100" kern="1200" dirty="0" err="1">
                <a:solidFill>
                  <a:schemeClr val="tx1"/>
                </a:solidFill>
                <a:effectLst/>
                <a:latin typeface="FrutigerNext LT Regular" pitchFamily="34" charset="0"/>
                <a:ea typeface="华文细黑" pitchFamily="2" charset="-122"/>
                <a:cs typeface="+mn-cs"/>
              </a:rPr>
              <a:t>virtio_net</a:t>
            </a:r>
            <a:r>
              <a:rPr lang="zh-CN" altLang="zh-CN" sz="1100" kern="1200" dirty="0">
                <a:solidFill>
                  <a:schemeClr val="tx1"/>
                </a:solidFill>
                <a:effectLst/>
                <a:latin typeface="FrutigerNext LT Regular" pitchFamily="34" charset="0"/>
                <a:ea typeface="华文细黑" pitchFamily="2" charset="-122"/>
                <a:cs typeface="+mn-cs"/>
              </a:rPr>
              <a:t>，提高设备性能。</a:t>
            </a:r>
          </a:p>
          <a:p>
            <a:pPr marL="0" indent="0">
              <a:buNone/>
            </a:pPr>
            <a:endParaRPr lang="zh-CN" altLang="en-US" b="0" dirty="0"/>
          </a:p>
          <a:p>
            <a:pPr marL="0" indent="0">
              <a:buNone/>
            </a:pPr>
            <a:endParaRPr lang="en-US" altLang="zh-CN" b="0" dirty="0"/>
          </a:p>
          <a:p>
            <a:pPr marL="0" indent="0">
              <a:buNone/>
            </a:pPr>
            <a:endParaRPr lang="zh-CN" altLang="en-US" dirty="0"/>
          </a:p>
        </p:txBody>
      </p:sp>
      <p:sp>
        <p:nvSpPr>
          <p:cNvPr id="27652" name="Rectangle 7"/>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9765EABF-0089-4D82-9327-8E6A1299804A}" type="slidenum">
              <a:rPr lang="zh-CN" altLang="en-US" sz="1000">
                <a:ea typeface="宋体" panose="02010600030101010101" pitchFamily="2" charset="-122"/>
              </a:rPr>
              <a:pPr algn="l" eaLnBrk="1" fontAlgn="t" hangingPunct="1">
                <a:lnSpc>
                  <a:spcPct val="100000"/>
                </a:lnSpc>
                <a:spcAft>
                  <a:spcPct val="0"/>
                </a:spcAft>
                <a:buSzTx/>
                <a:buFontTx/>
                <a:buNone/>
              </a:pPr>
              <a:t>15</a:t>
            </a:fld>
            <a:endParaRPr lang="en-US" altLang="zh-CN" sz="1000">
              <a:ea typeface="宋体" panose="02010600030101010101" pitchFamily="2" charset="-122"/>
            </a:endParaRP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975429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100" kern="1200" dirty="0">
                <a:solidFill>
                  <a:schemeClr val="tx1"/>
                </a:solidFill>
                <a:effectLst/>
                <a:latin typeface="FrutigerNext LT Regular" pitchFamily="34" charset="0"/>
                <a:ea typeface="华文细黑" pitchFamily="2" charset="-122"/>
                <a:cs typeface="+mn-cs"/>
              </a:rPr>
              <a:t>Xen</a:t>
            </a:r>
            <a:r>
              <a:rPr lang="zh-CN" altLang="zh-CN" sz="1100" kern="1200" dirty="0">
                <a:solidFill>
                  <a:schemeClr val="tx1"/>
                </a:solidFill>
                <a:effectLst/>
                <a:latin typeface="FrutigerNext LT Regular" pitchFamily="34" charset="0"/>
                <a:ea typeface="华文细黑" pitchFamily="2" charset="-122"/>
                <a:cs typeface="+mn-cs"/>
              </a:rPr>
              <a:t>作为最优秀的半虚拟化引擎，在基于硬件的虚拟化帮助下，现在也完全支持虚拟化</a:t>
            </a:r>
            <a:r>
              <a:rPr lang="en-US" altLang="zh-CN" sz="1100" kern="1200" dirty="0">
                <a:solidFill>
                  <a:schemeClr val="tx1"/>
                </a:solidFill>
                <a:effectLst/>
                <a:latin typeface="FrutigerNext LT Regular" pitchFamily="34" charset="0"/>
                <a:ea typeface="华文细黑" pitchFamily="2" charset="-122"/>
                <a:cs typeface="+mn-cs"/>
              </a:rPr>
              <a:t>MS Windows</a:t>
            </a:r>
            <a:r>
              <a:rPr lang="zh-CN" altLang="zh-CN" sz="1100" kern="1200" dirty="0">
                <a:solidFill>
                  <a:schemeClr val="tx1"/>
                </a:solidFill>
                <a:effectLst/>
                <a:latin typeface="FrutigerNext LT Regular" pitchFamily="34" charset="0"/>
                <a:ea typeface="华文细黑" pitchFamily="2" charset="-122"/>
                <a:cs typeface="+mn-cs"/>
              </a:rPr>
              <a:t>。被设计成一个独立的内核，它只需要</a:t>
            </a:r>
            <a:r>
              <a:rPr lang="en-US" altLang="zh-CN" sz="1100" kern="1200" dirty="0">
                <a:solidFill>
                  <a:schemeClr val="tx1"/>
                </a:solidFill>
                <a:effectLst/>
                <a:latin typeface="FrutigerNext LT Regular" pitchFamily="34" charset="0"/>
                <a:ea typeface="华文细黑" pitchFamily="2" charset="-122"/>
                <a:cs typeface="+mn-cs"/>
              </a:rPr>
              <a:t>Linux</a:t>
            </a:r>
            <a:r>
              <a:rPr lang="zh-CN" altLang="zh-CN" sz="1100" kern="1200" dirty="0">
                <a:solidFill>
                  <a:schemeClr val="tx1"/>
                </a:solidFill>
                <a:effectLst/>
                <a:latin typeface="FrutigerNext LT Regular" pitchFamily="34" charset="0"/>
                <a:ea typeface="华文细黑" pitchFamily="2" charset="-122"/>
                <a:cs typeface="+mn-cs"/>
              </a:rPr>
              <a:t>执行</a:t>
            </a:r>
            <a:r>
              <a:rPr lang="en-US" altLang="zh-CN" sz="1100" kern="1200" dirty="0">
                <a:solidFill>
                  <a:schemeClr val="tx1"/>
                </a:solidFill>
                <a:effectLst/>
                <a:latin typeface="FrutigerNext LT Regular" pitchFamily="34" charset="0"/>
                <a:ea typeface="华文细黑" pitchFamily="2" charset="-122"/>
                <a:cs typeface="+mn-cs"/>
              </a:rPr>
              <a:t> I/O</a:t>
            </a:r>
            <a:r>
              <a:rPr lang="zh-CN" altLang="zh-CN" sz="1100" kern="1200" dirty="0">
                <a:solidFill>
                  <a:schemeClr val="tx1"/>
                </a:solidFill>
                <a:effectLst/>
                <a:latin typeface="FrutigerNext LT Regular" pitchFamily="34" charset="0"/>
                <a:ea typeface="华文细黑" pitchFamily="2" charset="-122"/>
                <a:cs typeface="+mn-cs"/>
              </a:rPr>
              <a:t>，这样使得它非常的大，并且它有自己的调度程序、内存管理器、计时器和机器初始化程序。</a:t>
            </a:r>
            <a:r>
              <a:rPr lang="en-US" altLang="zh-CN" sz="1100" kern="1200" dirty="0">
                <a:solidFill>
                  <a:schemeClr val="tx1"/>
                </a:solidFill>
                <a:effectLst/>
                <a:latin typeface="FrutigerNext LT Regular" pitchFamily="34" charset="0"/>
                <a:ea typeface="华文细黑" pitchFamily="2" charset="-122"/>
                <a:cs typeface="+mn-cs"/>
              </a:rPr>
              <a:t>Domain 0</a:t>
            </a:r>
            <a:r>
              <a:rPr lang="zh-CN" altLang="zh-CN" sz="1100" kern="1200" dirty="0">
                <a:solidFill>
                  <a:schemeClr val="tx1"/>
                </a:solidFill>
                <a:effectLst/>
                <a:latin typeface="FrutigerNext LT Regular" pitchFamily="34" charset="0"/>
                <a:ea typeface="华文细黑" pitchFamily="2" charset="-122"/>
                <a:cs typeface="+mn-cs"/>
              </a:rPr>
              <a:t>（特权虚拟机）是其他虚拟机的管理者和控制者，可以构建其他更多</a:t>
            </a:r>
            <a:r>
              <a:rPr lang="en-US" altLang="zh-CN" sz="1100" kern="1200" dirty="0">
                <a:solidFill>
                  <a:schemeClr val="tx1"/>
                </a:solidFill>
                <a:effectLst/>
                <a:latin typeface="FrutigerNext LT Regular" pitchFamily="34" charset="0"/>
                <a:ea typeface="华文细黑" pitchFamily="2" charset="-122"/>
                <a:cs typeface="+mn-cs"/>
              </a:rPr>
              <a:t>Domain</a:t>
            </a:r>
            <a:r>
              <a:rPr lang="zh-CN" altLang="zh-CN" sz="1100" kern="1200" dirty="0">
                <a:solidFill>
                  <a:schemeClr val="tx1"/>
                </a:solidFill>
                <a:effectLst/>
                <a:latin typeface="FrutigerNext LT Regular" pitchFamily="34" charset="0"/>
                <a:ea typeface="华文细黑" pitchFamily="2" charset="-122"/>
                <a:cs typeface="+mn-cs"/>
              </a:rPr>
              <a:t>，并管理虚拟设备。它还能执行管理任务，比如虚拟机的休眠、唤醒和迁移其他虚拟机。此外，还有个</a:t>
            </a:r>
            <a:r>
              <a:rPr lang="en-US" altLang="zh-CN" sz="1100" kern="1200" dirty="0">
                <a:solidFill>
                  <a:schemeClr val="tx1"/>
                </a:solidFill>
                <a:effectLst/>
                <a:latin typeface="FrutigerNext LT Regular" pitchFamily="34" charset="0"/>
                <a:ea typeface="华文细黑" pitchFamily="2" charset="-122"/>
                <a:cs typeface="+mn-cs"/>
              </a:rPr>
              <a:t>Domain U</a:t>
            </a:r>
            <a:r>
              <a:rPr lang="zh-CN" altLang="zh-CN" sz="1100" kern="1200" dirty="0">
                <a:solidFill>
                  <a:schemeClr val="tx1"/>
                </a:solidFill>
                <a:effectLst/>
                <a:latin typeface="FrutigerNext LT Regular" pitchFamily="34" charset="0"/>
                <a:ea typeface="华文细黑" pitchFamily="2" charset="-122"/>
                <a:cs typeface="+mn-cs"/>
              </a:rPr>
              <a:t>，这个是指除了</a:t>
            </a:r>
            <a:r>
              <a:rPr lang="en-US" altLang="zh-CN" sz="1100" kern="1200" dirty="0">
                <a:solidFill>
                  <a:schemeClr val="tx1"/>
                </a:solidFill>
                <a:effectLst/>
                <a:latin typeface="FrutigerNext LT Regular" pitchFamily="34" charset="0"/>
                <a:ea typeface="华文细黑" pitchFamily="2" charset="-122"/>
                <a:cs typeface="+mn-cs"/>
              </a:rPr>
              <a:t>Domain 0</a:t>
            </a:r>
            <a:r>
              <a:rPr lang="zh-CN" altLang="zh-CN" sz="1100" kern="1200" dirty="0">
                <a:solidFill>
                  <a:schemeClr val="tx1"/>
                </a:solidFill>
                <a:effectLst/>
                <a:latin typeface="FrutigerNext LT Regular" pitchFamily="34" charset="0"/>
                <a:ea typeface="华文细黑" pitchFamily="2" charset="-122"/>
                <a:cs typeface="+mn-cs"/>
              </a:rPr>
              <a:t>之外的普通虚拟机。</a:t>
            </a:r>
          </a:p>
          <a:p>
            <a:r>
              <a:rPr lang="en-US" altLang="zh-CN" sz="1100" kern="1200" dirty="0">
                <a:solidFill>
                  <a:schemeClr val="tx1"/>
                </a:solidFill>
                <a:effectLst/>
                <a:latin typeface="FrutigerNext LT Regular" pitchFamily="34" charset="0"/>
                <a:ea typeface="华文细黑" pitchFamily="2" charset="-122"/>
                <a:cs typeface="+mn-cs"/>
              </a:rPr>
              <a:t>KVM</a:t>
            </a:r>
            <a:r>
              <a:rPr lang="zh-CN" altLang="zh-CN" sz="1100" kern="1200" dirty="0">
                <a:solidFill>
                  <a:schemeClr val="tx1"/>
                </a:solidFill>
                <a:effectLst/>
                <a:latin typeface="FrutigerNext LT Regular" pitchFamily="34" charset="0"/>
                <a:ea typeface="华文细黑" pitchFamily="2" charset="-122"/>
                <a:cs typeface="+mn-cs"/>
              </a:rPr>
              <a:t>是一个独特的管理程序，其让</a:t>
            </a:r>
            <a:r>
              <a:rPr lang="en-US" altLang="zh-CN" sz="1100" kern="1200" dirty="0">
                <a:solidFill>
                  <a:schemeClr val="tx1"/>
                </a:solidFill>
                <a:effectLst/>
                <a:latin typeface="FrutigerNext LT Regular" pitchFamily="34" charset="0"/>
                <a:ea typeface="华文细黑" pitchFamily="2" charset="-122"/>
                <a:cs typeface="+mn-cs"/>
              </a:rPr>
              <a:t>Linux</a:t>
            </a:r>
            <a:r>
              <a:rPr lang="zh-CN" altLang="zh-CN" sz="1100" kern="1200" dirty="0">
                <a:solidFill>
                  <a:schemeClr val="tx1"/>
                </a:solidFill>
                <a:effectLst/>
                <a:latin typeface="FrutigerNext LT Regular" pitchFamily="34" charset="0"/>
                <a:ea typeface="华文细黑" pitchFamily="2" charset="-122"/>
                <a:cs typeface="+mn-cs"/>
              </a:rPr>
              <a:t>内核自身变成一个管理程序，通过</a:t>
            </a:r>
            <a:r>
              <a:rPr lang="en-US" altLang="zh-CN" sz="1100" kern="1200" dirty="0">
                <a:solidFill>
                  <a:schemeClr val="tx1"/>
                </a:solidFill>
                <a:effectLst/>
                <a:latin typeface="FrutigerNext LT Regular" pitchFamily="34" charset="0"/>
                <a:ea typeface="华文细黑" pitchFamily="2" charset="-122"/>
                <a:cs typeface="+mn-cs"/>
              </a:rPr>
              <a:t>KVM</a:t>
            </a:r>
            <a:r>
              <a:rPr lang="zh-CN" altLang="zh-CN" sz="1100" kern="1200" dirty="0">
                <a:solidFill>
                  <a:schemeClr val="tx1"/>
                </a:solidFill>
                <a:effectLst/>
                <a:latin typeface="FrutigerNext LT Regular" pitchFamily="34" charset="0"/>
                <a:ea typeface="华文细黑" pitchFamily="2" charset="-122"/>
                <a:cs typeface="+mn-cs"/>
              </a:rPr>
              <a:t>作为一个内核模块实现，在虚拟环境下</a:t>
            </a:r>
            <a:r>
              <a:rPr lang="en-US" altLang="zh-CN" sz="1100" kern="1200" dirty="0">
                <a:solidFill>
                  <a:schemeClr val="tx1"/>
                </a:solidFill>
                <a:effectLst/>
                <a:latin typeface="FrutigerNext LT Regular" pitchFamily="34" charset="0"/>
                <a:ea typeface="华文细黑" pitchFamily="2" charset="-122"/>
                <a:cs typeface="+mn-cs"/>
              </a:rPr>
              <a:t>Linux</a:t>
            </a:r>
            <a:r>
              <a:rPr lang="zh-CN" altLang="zh-CN" sz="1100" kern="1200" dirty="0">
                <a:solidFill>
                  <a:schemeClr val="tx1"/>
                </a:solidFill>
                <a:effectLst/>
                <a:latin typeface="FrutigerNext LT Regular" pitchFamily="34" charset="0"/>
                <a:ea typeface="华文细黑" pitchFamily="2" charset="-122"/>
                <a:cs typeface="+mn-cs"/>
              </a:rPr>
              <a:t>内核集成管理程序将其作为一个可加载的模块，可以简化管理以及提升性能。</a:t>
            </a:r>
            <a:r>
              <a:rPr lang="en-US" altLang="zh-CN" sz="1100" kern="1200" dirty="0">
                <a:solidFill>
                  <a:schemeClr val="tx1"/>
                </a:solidFill>
                <a:effectLst/>
                <a:latin typeface="FrutigerNext LT Regular" pitchFamily="34" charset="0"/>
                <a:ea typeface="华文细黑" pitchFamily="2" charset="-122"/>
                <a:cs typeface="+mn-cs"/>
              </a:rPr>
              <a:t>KVM</a:t>
            </a:r>
            <a:r>
              <a:rPr lang="zh-CN" altLang="zh-CN" sz="1100" kern="1200" dirty="0">
                <a:solidFill>
                  <a:schemeClr val="tx1"/>
                </a:solidFill>
                <a:effectLst/>
                <a:latin typeface="FrutigerNext LT Regular" pitchFamily="34" charset="0"/>
                <a:ea typeface="华文细黑" pitchFamily="2" charset="-122"/>
                <a:cs typeface="+mn-cs"/>
              </a:rPr>
              <a:t>使用标准</a:t>
            </a:r>
            <a:r>
              <a:rPr lang="en-US" altLang="zh-CN" sz="1100" kern="1200" dirty="0">
                <a:solidFill>
                  <a:schemeClr val="tx1"/>
                </a:solidFill>
                <a:effectLst/>
                <a:latin typeface="FrutigerNext LT Regular" pitchFamily="34" charset="0"/>
                <a:ea typeface="华文细黑" pitchFamily="2" charset="-122"/>
                <a:cs typeface="+mn-cs"/>
              </a:rPr>
              <a:t>Linux</a:t>
            </a:r>
            <a:r>
              <a:rPr lang="zh-CN" altLang="zh-CN" sz="1100" kern="1200" dirty="0">
                <a:solidFill>
                  <a:schemeClr val="tx1"/>
                </a:solidFill>
                <a:effectLst/>
                <a:latin typeface="FrutigerNext LT Regular" pitchFamily="34" charset="0"/>
                <a:ea typeface="华文细黑" pitchFamily="2" charset="-122"/>
                <a:cs typeface="+mn-cs"/>
              </a:rPr>
              <a:t>调度程序、内存管理器和其他服务。将虚拟技术建立在内核上而不是去替换内核。</a:t>
            </a:r>
          </a:p>
          <a:p>
            <a:endParaRPr lang="zh-CN" altLang="en-US" dirty="0"/>
          </a:p>
        </p:txBody>
      </p:sp>
      <p:sp>
        <p:nvSpPr>
          <p:cNvPr id="4" name="灯片编号占位符 3"/>
          <p:cNvSpPr>
            <a:spLocks noGrp="1"/>
          </p:cNvSpPr>
          <p:nvPr>
            <p:ph type="sldNum" sz="quarter" idx="10"/>
          </p:nvPr>
        </p:nvSpPr>
        <p:spPr/>
        <p:txBody>
          <a:bodyPr/>
          <a:lstStyle/>
          <a:p>
            <a:fld id="{ADB3F7CE-6E49-49A3-873F-E2E23ADF843D}" type="slidenum">
              <a:rPr lang="zh-CN" altLang="en-US" smtClean="0"/>
              <a:pPr/>
              <a:t>16</a:t>
            </a:fld>
            <a:endParaRPr lang="en-US" altLang="zh-CN"/>
          </a:p>
        </p:txBody>
      </p:sp>
    </p:spTree>
    <p:extLst>
      <p:ext uri="{BB962C8B-B14F-4D97-AF65-F5344CB8AC3E}">
        <p14:creationId xmlns:p14="http://schemas.microsoft.com/office/powerpoint/2010/main" val="1239126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31859" indent="-237335"/>
            <a:r>
              <a:rPr lang="zh-CN" altLang="en-US" sz="1100" b="1" dirty="0">
                <a:solidFill>
                  <a:schemeClr val="tx2"/>
                </a:solidFill>
                <a:latin typeface="微软雅黑" pitchFamily="34" charset="-122"/>
                <a:ea typeface="微软雅黑" pitchFamily="34" charset="-122"/>
              </a:rPr>
              <a:t>当前</a:t>
            </a:r>
            <a:r>
              <a:rPr lang="en-US" altLang="zh-CN" sz="1100" b="1" dirty="0">
                <a:solidFill>
                  <a:schemeClr val="tx2"/>
                </a:solidFill>
                <a:latin typeface="微软雅黑" pitchFamily="34" charset="-122"/>
                <a:ea typeface="微软雅黑" pitchFamily="34" charset="-122"/>
              </a:rPr>
              <a:t>Xen</a:t>
            </a:r>
            <a:r>
              <a:rPr lang="zh-CN" altLang="en-US" sz="1100" b="1" dirty="0">
                <a:solidFill>
                  <a:schemeClr val="tx2"/>
                </a:solidFill>
                <a:latin typeface="微软雅黑" pitchFamily="34" charset="-122"/>
                <a:ea typeface="微软雅黑" pitchFamily="34" charset="-122"/>
              </a:rPr>
              <a:t>已经对如上问题有了相关优化或改进方案</a:t>
            </a:r>
            <a:endParaRPr lang="en-US" altLang="zh-CN" sz="1100" b="1" dirty="0">
              <a:solidFill>
                <a:schemeClr val="tx2"/>
              </a:solidFill>
              <a:latin typeface="微软雅黑" pitchFamily="34" charset="-122"/>
              <a:ea typeface="微软雅黑" pitchFamily="34" charset="-122"/>
            </a:endParaRPr>
          </a:p>
          <a:p>
            <a:pPr marL="131859" indent="-237335"/>
            <a:endParaRPr lang="en-US" altLang="zh-CN" sz="1100" b="1" dirty="0">
              <a:solidFill>
                <a:schemeClr val="tx2"/>
              </a:solidFill>
              <a:latin typeface="微软雅黑" pitchFamily="34" charset="-122"/>
              <a:ea typeface="微软雅黑" pitchFamily="34" charset="-122"/>
            </a:endParaRPr>
          </a:p>
          <a:p>
            <a:pPr marL="0" lvl="1" indent="0">
              <a:buNone/>
            </a:pPr>
            <a:r>
              <a:rPr lang="en-US" altLang="zh-CN" sz="900" dirty="0">
                <a:latin typeface="微软雅黑" pitchFamily="34" charset="-122"/>
                <a:ea typeface="微软雅黑" pitchFamily="34" charset="-122"/>
              </a:rPr>
              <a:t>1</a:t>
            </a:r>
            <a:r>
              <a:rPr lang="zh-CN" altLang="en-US" sz="900" dirty="0">
                <a:latin typeface="微软雅黑" pitchFamily="34" charset="-122"/>
                <a:ea typeface="微软雅黑" pitchFamily="34" charset="-122"/>
              </a:rPr>
              <a:t>、增加针对</a:t>
            </a:r>
            <a:r>
              <a:rPr lang="en-US" altLang="zh-CN" sz="900" b="1" dirty="0">
                <a:solidFill>
                  <a:srgbClr val="FF0000"/>
                </a:solidFill>
                <a:latin typeface="微软雅黑" pitchFamily="34" charset="-122"/>
                <a:ea typeface="微软雅黑" pitchFamily="34" charset="-122"/>
              </a:rPr>
              <a:t>Persistent Grant</a:t>
            </a:r>
            <a:r>
              <a:rPr lang="zh-CN" altLang="en-US" sz="900" dirty="0">
                <a:latin typeface="微软雅黑" pitchFamily="34" charset="-122"/>
                <a:ea typeface="微软雅黑" pitchFamily="34" charset="-122"/>
              </a:rPr>
              <a:t>机制：通过该机制规避</a:t>
            </a:r>
            <a:r>
              <a:rPr lang="en-US" altLang="zh-CN" sz="900" dirty="0">
                <a:latin typeface="微软雅黑" pitchFamily="34" charset="-122"/>
                <a:ea typeface="微软雅黑" pitchFamily="34" charset="-122"/>
              </a:rPr>
              <a:t>Grant</a:t>
            </a:r>
            <a:r>
              <a:rPr lang="zh-CN" altLang="en-US" sz="900" dirty="0">
                <a:latin typeface="微软雅黑" pitchFamily="34" charset="-122"/>
                <a:ea typeface="微软雅黑" pitchFamily="34" charset="-122"/>
              </a:rPr>
              <a:t>操作，单路网络性能即可提升</a:t>
            </a:r>
            <a:r>
              <a:rPr lang="en-US" altLang="zh-CN" sz="900" dirty="0">
                <a:latin typeface="微软雅黑" pitchFamily="34" charset="-122"/>
                <a:ea typeface="微软雅黑" pitchFamily="34" charset="-122"/>
              </a:rPr>
              <a:t>30%-70%</a:t>
            </a:r>
            <a:r>
              <a:rPr lang="zh-CN" altLang="en-US" sz="900" dirty="0">
                <a:latin typeface="微软雅黑" pitchFamily="34" charset="-122"/>
                <a:ea typeface="微软雅黑" pitchFamily="34" charset="-122"/>
              </a:rPr>
              <a:t>，其中</a:t>
            </a:r>
            <a:r>
              <a:rPr lang="en-US" altLang="zh-CN" sz="900" dirty="0">
                <a:latin typeface="微软雅黑" pitchFamily="34" charset="-122"/>
                <a:ea typeface="微软雅黑" pitchFamily="34" charset="-122"/>
              </a:rPr>
              <a:t>TCP</a:t>
            </a:r>
            <a:r>
              <a:rPr lang="zh-CN" altLang="en-US" sz="900" dirty="0">
                <a:latin typeface="微软雅黑" pitchFamily="34" charset="-122"/>
                <a:ea typeface="微软雅黑" pitchFamily="34" charset="-122"/>
              </a:rPr>
              <a:t>场景接近物理网卡线速。</a:t>
            </a:r>
            <a:endParaRPr lang="en-US" altLang="zh-CN" sz="900" dirty="0">
              <a:latin typeface="微软雅黑" pitchFamily="34" charset="-122"/>
              <a:ea typeface="微软雅黑" pitchFamily="34" charset="-122"/>
            </a:endParaRPr>
          </a:p>
          <a:p>
            <a:pPr marL="0" lvl="1" indent="0">
              <a:buNone/>
            </a:pPr>
            <a:r>
              <a:rPr lang="en-US" altLang="zh-CN" sz="900" dirty="0">
                <a:latin typeface="微软雅黑" pitchFamily="34" charset="-122"/>
                <a:ea typeface="微软雅黑" pitchFamily="34" charset="-122"/>
              </a:rPr>
              <a:t>2</a:t>
            </a:r>
            <a:r>
              <a:rPr lang="zh-CN" altLang="en-US" sz="900" dirty="0">
                <a:latin typeface="微软雅黑" pitchFamily="34" charset="-122"/>
                <a:ea typeface="微软雅黑" pitchFamily="34" charset="-122"/>
              </a:rPr>
              <a:t>、引入</a:t>
            </a:r>
            <a:r>
              <a:rPr lang="en-US" altLang="zh-CN" sz="900" b="1" dirty="0">
                <a:solidFill>
                  <a:srgbClr val="FF0000"/>
                </a:solidFill>
                <a:latin typeface="微软雅黑" pitchFamily="34" charset="-122"/>
                <a:ea typeface="微软雅黑" pitchFamily="34" charset="-122"/>
              </a:rPr>
              <a:t>Driver Domain</a:t>
            </a:r>
            <a:r>
              <a:rPr lang="zh-CN" altLang="en-US" sz="900" dirty="0">
                <a:latin typeface="微软雅黑" pitchFamily="34" charset="-122"/>
                <a:ea typeface="微软雅黑" pitchFamily="34" charset="-122"/>
              </a:rPr>
              <a:t>技术：使用专有</a:t>
            </a:r>
            <a:r>
              <a:rPr lang="en-US" altLang="zh-CN" sz="900" dirty="0">
                <a:latin typeface="微软雅黑" pitchFamily="34" charset="-122"/>
                <a:ea typeface="微软雅黑" pitchFamily="34" charset="-122"/>
              </a:rPr>
              <a:t>HVM </a:t>
            </a:r>
            <a:r>
              <a:rPr lang="en-US" altLang="zh-CN" sz="900" dirty="0" err="1">
                <a:latin typeface="微软雅黑" pitchFamily="34" charset="-122"/>
                <a:ea typeface="微软雅黑" pitchFamily="34" charset="-122"/>
              </a:rPr>
              <a:t>domU</a:t>
            </a:r>
            <a:r>
              <a:rPr lang="zh-CN" altLang="en-US" sz="900" dirty="0">
                <a:latin typeface="微软雅黑" pitchFamily="34" charset="-122"/>
                <a:ea typeface="微软雅黑" pitchFamily="34" charset="-122"/>
              </a:rPr>
              <a:t>运行网络后端驱动。</a:t>
            </a:r>
            <a:r>
              <a:rPr lang="en-US" altLang="zh-CN" sz="900" dirty="0">
                <a:latin typeface="微软雅黑" pitchFamily="34" charset="-122"/>
                <a:ea typeface="微软雅黑" pitchFamily="34" charset="-122"/>
              </a:rPr>
              <a:t>UDP</a:t>
            </a:r>
            <a:r>
              <a:rPr lang="zh-CN" altLang="en-US" sz="900" dirty="0">
                <a:latin typeface="微软雅黑" pitchFamily="34" charset="-122"/>
                <a:ea typeface="微软雅黑" pitchFamily="34" charset="-122"/>
              </a:rPr>
              <a:t>场景性能再提升</a:t>
            </a:r>
            <a:r>
              <a:rPr lang="en-US" altLang="zh-CN" sz="900" dirty="0">
                <a:latin typeface="微软雅黑" pitchFamily="34" charset="-122"/>
                <a:ea typeface="微软雅黑" pitchFamily="34" charset="-122"/>
              </a:rPr>
              <a:t>80%</a:t>
            </a:r>
            <a:r>
              <a:rPr lang="zh-CN" altLang="en-US" sz="900" dirty="0">
                <a:latin typeface="微软雅黑" pitchFamily="34" charset="-122"/>
                <a:ea typeface="微软雅黑" pitchFamily="34" charset="-122"/>
              </a:rPr>
              <a:t>。</a:t>
            </a:r>
            <a:endParaRPr lang="en-US" altLang="zh-CN" sz="900" dirty="0">
              <a:latin typeface="微软雅黑" pitchFamily="34" charset="-122"/>
              <a:ea typeface="微软雅黑" pitchFamily="34" charset="-122"/>
            </a:endParaRPr>
          </a:p>
          <a:p>
            <a:pPr marL="0" indent="0">
              <a:buNone/>
            </a:pPr>
            <a:r>
              <a:rPr lang="en-US" altLang="zh-CN" sz="900" dirty="0">
                <a:latin typeface="微软雅黑" pitchFamily="34" charset="-122"/>
                <a:ea typeface="微软雅黑" pitchFamily="34" charset="-122"/>
              </a:rPr>
              <a:t>3</a:t>
            </a:r>
            <a:r>
              <a:rPr lang="zh-CN" altLang="en-US" sz="900" dirty="0">
                <a:latin typeface="微软雅黑" pitchFamily="34" charset="-122"/>
                <a:ea typeface="微软雅黑" pitchFamily="34" charset="-122"/>
              </a:rPr>
              <a:t>、采用</a:t>
            </a:r>
            <a:r>
              <a:rPr lang="en-US" altLang="zh-CN" sz="900" b="1" dirty="0">
                <a:solidFill>
                  <a:srgbClr val="FF0000"/>
                </a:solidFill>
                <a:latin typeface="微软雅黑" pitchFamily="34" charset="-122"/>
                <a:ea typeface="微软雅黑" pitchFamily="34" charset="-122"/>
              </a:rPr>
              <a:t>PVH Dom0</a:t>
            </a:r>
            <a:r>
              <a:rPr lang="zh-CN" altLang="en-US" sz="900" dirty="0">
                <a:latin typeface="微软雅黑" pitchFamily="34" charset="-122"/>
                <a:ea typeface="微软雅黑" pitchFamily="34" charset="-122"/>
              </a:rPr>
              <a:t>技术：使用硬件虚拟化技术处理特权指令和页表操作。其性能提升效果同上。</a:t>
            </a:r>
            <a:endParaRPr lang="en-US" altLang="zh-CN" sz="900" dirty="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17</a:t>
            </a:fld>
            <a:endParaRPr lang="en-US" altLang="zh-CN" dirty="0"/>
          </a:p>
        </p:txBody>
      </p:sp>
    </p:spTree>
    <p:extLst>
      <p:ext uri="{BB962C8B-B14F-4D97-AF65-F5344CB8AC3E}">
        <p14:creationId xmlns:p14="http://schemas.microsoft.com/office/powerpoint/2010/main" val="948423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对于虚拟机使用者而言，需要关注的底层技术越来越少。</a:t>
            </a:r>
            <a:endParaRPr lang="en-US" altLang="zh-CN" dirty="0"/>
          </a:p>
          <a:p>
            <a:pPr lvl="1"/>
            <a:r>
              <a:rPr lang="zh-CN" altLang="en-US" dirty="0"/>
              <a:t>虚拟化让我们不再操心底层硬件，可以使用差异化的硬件。</a:t>
            </a:r>
            <a:endParaRPr lang="en-US" altLang="zh-CN" dirty="0"/>
          </a:p>
          <a:p>
            <a:pPr lvl="1"/>
            <a:r>
              <a:rPr lang="zh-CN" altLang="en-US" dirty="0"/>
              <a:t>容器让我们运行代码不再为了繁多的操作系统发布版本而感到棘手。</a:t>
            </a:r>
            <a:endParaRPr lang="en-US" altLang="zh-CN" dirty="0"/>
          </a:p>
          <a:p>
            <a:pPr lvl="0"/>
            <a:r>
              <a:rPr lang="zh-CN" altLang="en-US" dirty="0"/>
              <a:t>越来越少的调度层资源消耗，更高的利用率和灵活性。</a:t>
            </a:r>
          </a:p>
        </p:txBody>
      </p:sp>
      <p:sp>
        <p:nvSpPr>
          <p:cNvPr id="5" name="幻灯片图像占位符 4"/>
          <p:cNvSpPr>
            <a:spLocks noGrp="1" noRot="1" noChangeAspec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666688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TextEdit="1"/>
          </p:cNvSpPr>
          <p:nvPr>
            <p:ph type="sldImg"/>
          </p:nvPr>
        </p:nvSpPr>
        <p:spPr bwMode="auto">
          <a:noFill/>
          <a:ln>
            <a:solidFill>
              <a:srgbClr val="000000"/>
            </a:solidFill>
            <a:miter lim="800000"/>
            <a:headEnd/>
            <a:tailEnd/>
          </a:ln>
        </p:spPr>
      </p:sp>
      <p:sp>
        <p:nvSpPr>
          <p:cNvPr id="86019" name="Rectangle 3"/>
          <p:cNvSpPr>
            <a:spLocks noGrp="1"/>
          </p:cNvSpPr>
          <p:nvPr>
            <p:ph type="body" idx="1"/>
          </p:nvPr>
        </p:nvSpPr>
        <p:spPr bwMode="auto">
          <a:noFill/>
        </p:spPr>
        <p:txBody>
          <a:bodyPr wrap="square" numCol="1" anchor="t" anchorCtr="0" compatLnSpc="1">
            <a:prstTxWarp prst="textNoShape">
              <a:avLst/>
            </a:prstTxWarp>
          </a:bodyPr>
          <a:lstStyle/>
          <a:p>
            <a:r>
              <a:rPr lang="zh-CN" altLang="en-US" dirty="0"/>
              <a:t>容器是操作系统内核自带能力，早已存在，</a:t>
            </a:r>
            <a:r>
              <a:rPr lang="en-US" altLang="zh-CN" dirty="0"/>
              <a:t>Docker</a:t>
            </a:r>
            <a:r>
              <a:rPr lang="zh-CN" altLang="en-US" dirty="0"/>
              <a:t>等主要在完善</a:t>
            </a:r>
            <a:r>
              <a:rPr lang="en-US" altLang="zh-CN" dirty="0" err="1"/>
              <a:t>IaaS</a:t>
            </a:r>
            <a:r>
              <a:rPr lang="en-US" altLang="zh-CN" dirty="0"/>
              <a:t>+</a:t>
            </a:r>
            <a:r>
              <a:rPr lang="zh-CN" altLang="en-US" dirty="0"/>
              <a:t>能力。</a:t>
            </a:r>
          </a:p>
        </p:txBody>
      </p:sp>
    </p:spTree>
    <p:extLst>
      <p:ext uri="{BB962C8B-B14F-4D97-AF65-F5344CB8AC3E}">
        <p14:creationId xmlns:p14="http://schemas.microsoft.com/office/powerpoint/2010/main" val="1740482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面向的是应用的执行环境标准化和分发，所以</a:t>
            </a:r>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需要解决的问题也主要是应用部署时面临的各种复杂环境管理的问题。</a:t>
            </a:r>
            <a:endParaRPr lang="en-US" altLang="zh-CN" sz="1200" dirty="0">
              <a:solidFill>
                <a:schemeClr val="tx1"/>
              </a:solidFill>
              <a:latin typeface="+mn-lt"/>
              <a:ea typeface="+mn-ea"/>
              <a:cs typeface="+mn-cs"/>
            </a:endParaRPr>
          </a:p>
          <a:p>
            <a:r>
              <a:rPr lang="zh-CN" altLang="en-US" sz="1200" dirty="0">
                <a:solidFill>
                  <a:schemeClr val="tx1"/>
                </a:solidFill>
                <a:latin typeface="+mn-lt"/>
                <a:ea typeface="+mn-ea"/>
                <a:cs typeface="+mn-cs"/>
              </a:rPr>
              <a:t>一个应用部署时通需要需要有操作系统、中间件、数据库、消息队列、应用自身等组件，为了方便这些组件组成一个运行环境，</a:t>
            </a:r>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使用</a:t>
            </a:r>
            <a:r>
              <a:rPr lang="en-US" altLang="zh-CN" sz="1200" dirty="0">
                <a:solidFill>
                  <a:schemeClr val="tx1"/>
                </a:solidFill>
                <a:latin typeface="+mn-lt"/>
                <a:ea typeface="+mn-ea"/>
                <a:cs typeface="+mn-cs"/>
              </a:rPr>
              <a:t>image</a:t>
            </a:r>
            <a:r>
              <a:rPr lang="zh-CN" altLang="en-US" sz="1200" dirty="0">
                <a:solidFill>
                  <a:schemeClr val="tx1"/>
                </a:solidFill>
                <a:latin typeface="+mn-lt"/>
                <a:ea typeface="+mn-ea"/>
                <a:cs typeface="+mn-cs"/>
              </a:rPr>
              <a:t>方式进行应用部署，即把应用所需组件打包成一个镜像，通过镜像分发和部署来完成应用的部署。</a:t>
            </a:r>
            <a:endParaRPr lang="en-US" altLang="zh-CN" sz="1200" dirty="0">
              <a:solidFill>
                <a:schemeClr val="tx1"/>
              </a:solidFill>
              <a:latin typeface="+mn-lt"/>
              <a:ea typeface="+mn-ea"/>
              <a:cs typeface="+mn-cs"/>
            </a:endParaRPr>
          </a:p>
          <a:p>
            <a:r>
              <a:rPr lang="zh-CN" altLang="en-US" sz="1200" dirty="0">
                <a:solidFill>
                  <a:schemeClr val="tx1"/>
                </a:solidFill>
                <a:latin typeface="+mn-lt"/>
                <a:ea typeface="+mn-ea"/>
                <a:cs typeface="+mn-cs"/>
              </a:rPr>
              <a:t>并且，</a:t>
            </a:r>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和容器本身相比，就多了镜像的分发和标准化的管理，使得在实际应用环境中可以更加便捷的管理大量的应用镜像。</a:t>
            </a:r>
          </a:p>
        </p:txBody>
      </p:sp>
    </p:spTree>
    <p:extLst>
      <p:ext uri="{BB962C8B-B14F-4D97-AF65-F5344CB8AC3E}">
        <p14:creationId xmlns:p14="http://schemas.microsoft.com/office/powerpoint/2010/main" val="1258400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100" b="0" i="0" u="none" strike="noStrike" kern="1200" dirty="0">
                <a:solidFill>
                  <a:schemeClr val="tx1"/>
                </a:solidFill>
                <a:effectLst/>
                <a:latin typeface="FrutigerNext LT Regular" pitchFamily="34" charset="0"/>
                <a:ea typeface="华文细黑" pitchFamily="2" charset="-122"/>
                <a:cs typeface="+mn-cs"/>
              </a:rPr>
              <a:t>一谈到容器，大家都会想到 </a:t>
            </a:r>
            <a:r>
              <a:rPr lang="en-US" altLang="zh-CN" sz="1100" b="0" i="0" u="none" strike="noStrike" kern="1200" dirty="0">
                <a:solidFill>
                  <a:schemeClr val="tx1"/>
                </a:solidFill>
                <a:effectLst/>
                <a:latin typeface="FrutigerNext LT Regular" pitchFamily="34" charset="0"/>
                <a:ea typeface="华文细黑" pitchFamily="2" charset="-122"/>
                <a:cs typeface="+mn-cs"/>
              </a:rPr>
              <a:t>Docker</a:t>
            </a:r>
            <a:r>
              <a:rPr lang="zh-CN" altLang="en-US" sz="1100" b="0" i="0" u="none" strike="noStrike" kern="1200" dirty="0">
                <a:solidFill>
                  <a:schemeClr val="tx1"/>
                </a:solidFill>
                <a:effectLst/>
                <a:latin typeface="FrutigerNext LT Regular" pitchFamily="34" charset="0"/>
                <a:ea typeface="华文细黑" pitchFamily="2" charset="-122"/>
                <a:cs typeface="+mn-cs"/>
              </a:rPr>
              <a:t>。</a:t>
            </a:r>
          </a:p>
          <a:p>
            <a:r>
              <a:rPr lang="en-US" altLang="zh-CN" sz="1100" b="0" i="0" u="none" strike="noStrike" kern="1200" dirty="0">
                <a:solidFill>
                  <a:schemeClr val="tx1"/>
                </a:solidFill>
                <a:effectLst/>
                <a:latin typeface="FrutigerNext LT Regular" pitchFamily="34" charset="0"/>
                <a:ea typeface="华文细黑" pitchFamily="2" charset="-122"/>
                <a:cs typeface="+mn-cs"/>
              </a:rPr>
              <a:t>Docker </a:t>
            </a:r>
            <a:r>
              <a:rPr lang="zh-CN" altLang="en-US" sz="1100" b="0" i="0" u="none" strike="noStrike" kern="1200" dirty="0">
                <a:solidFill>
                  <a:schemeClr val="tx1"/>
                </a:solidFill>
                <a:effectLst/>
                <a:latin typeface="FrutigerNext LT Regular" pitchFamily="34" charset="0"/>
                <a:ea typeface="华文细黑" pitchFamily="2" charset="-122"/>
                <a:cs typeface="+mn-cs"/>
              </a:rPr>
              <a:t>现在几乎是容器的代名词。确实，是 </a:t>
            </a:r>
            <a:r>
              <a:rPr lang="en-US" altLang="zh-CN" sz="1100" b="0" i="0" u="none" strike="noStrike" kern="1200" dirty="0">
                <a:solidFill>
                  <a:schemeClr val="tx1"/>
                </a:solidFill>
                <a:effectLst/>
                <a:latin typeface="FrutigerNext LT Regular" pitchFamily="34" charset="0"/>
                <a:ea typeface="华文细黑" pitchFamily="2" charset="-122"/>
                <a:cs typeface="+mn-cs"/>
              </a:rPr>
              <a:t>Docker </a:t>
            </a:r>
            <a:r>
              <a:rPr lang="zh-CN" altLang="en-US" sz="1100" b="0" i="0" u="none" strike="noStrike" kern="1200" dirty="0">
                <a:solidFill>
                  <a:schemeClr val="tx1"/>
                </a:solidFill>
                <a:effectLst/>
                <a:latin typeface="FrutigerNext LT Regular" pitchFamily="34" charset="0"/>
                <a:ea typeface="华文细黑" pitchFamily="2" charset="-122"/>
                <a:cs typeface="+mn-cs"/>
              </a:rPr>
              <a:t>将容器技术发扬光大。同时，大家也需要知道围绕 </a:t>
            </a:r>
            <a:r>
              <a:rPr lang="en-US" altLang="zh-CN" sz="1100" b="0" i="0" u="none" strike="noStrike" kern="1200" dirty="0">
                <a:solidFill>
                  <a:schemeClr val="tx1"/>
                </a:solidFill>
                <a:effectLst/>
                <a:latin typeface="FrutigerNext LT Regular" pitchFamily="34" charset="0"/>
                <a:ea typeface="华文细黑" pitchFamily="2" charset="-122"/>
                <a:cs typeface="+mn-cs"/>
              </a:rPr>
              <a:t>Docker </a:t>
            </a:r>
            <a:r>
              <a:rPr lang="zh-CN" altLang="en-US" sz="1100" b="0" i="0" u="none" strike="noStrike" kern="1200" dirty="0">
                <a:solidFill>
                  <a:schemeClr val="tx1"/>
                </a:solidFill>
                <a:effectLst/>
                <a:latin typeface="FrutigerNext LT Regular" pitchFamily="34" charset="0"/>
                <a:ea typeface="华文细黑" pitchFamily="2" charset="-122"/>
                <a:cs typeface="+mn-cs"/>
              </a:rPr>
              <a:t>还有一个生态系统。</a:t>
            </a:r>
            <a:r>
              <a:rPr lang="en-US" altLang="zh-CN" sz="1100" b="0" i="0" u="none" strike="noStrike" kern="1200" dirty="0">
                <a:solidFill>
                  <a:schemeClr val="tx1"/>
                </a:solidFill>
                <a:effectLst/>
                <a:latin typeface="FrutigerNext LT Regular" pitchFamily="34" charset="0"/>
                <a:ea typeface="华文细黑" pitchFamily="2" charset="-122"/>
                <a:cs typeface="+mn-cs"/>
              </a:rPr>
              <a:t>Docker </a:t>
            </a:r>
            <a:r>
              <a:rPr lang="zh-CN" altLang="en-US" sz="1100" b="0" i="0" u="none" strike="noStrike" kern="1200" dirty="0">
                <a:solidFill>
                  <a:schemeClr val="tx1"/>
                </a:solidFill>
                <a:effectLst/>
                <a:latin typeface="FrutigerNext LT Regular" pitchFamily="34" charset="0"/>
                <a:ea typeface="华文细黑" pitchFamily="2" charset="-122"/>
                <a:cs typeface="+mn-cs"/>
              </a:rPr>
              <a:t>是这个生态系统的基石，但完善的生态系统才是保障 </a:t>
            </a:r>
            <a:r>
              <a:rPr lang="en-US" altLang="zh-CN" sz="1100" b="0" i="0" u="none" strike="noStrike" kern="1200" dirty="0">
                <a:solidFill>
                  <a:schemeClr val="tx1"/>
                </a:solidFill>
                <a:effectLst/>
                <a:latin typeface="FrutigerNext LT Regular" pitchFamily="34" charset="0"/>
                <a:ea typeface="华文细黑" pitchFamily="2" charset="-122"/>
                <a:cs typeface="+mn-cs"/>
              </a:rPr>
              <a:t>Docker </a:t>
            </a:r>
            <a:r>
              <a:rPr lang="zh-CN" altLang="en-US" sz="1100" b="0" i="0" u="none" strike="noStrike" kern="1200" dirty="0">
                <a:solidFill>
                  <a:schemeClr val="tx1"/>
                </a:solidFill>
                <a:effectLst/>
                <a:latin typeface="FrutigerNext LT Regular" pitchFamily="34" charset="0"/>
                <a:ea typeface="华文细黑" pitchFamily="2" charset="-122"/>
                <a:cs typeface="+mn-cs"/>
              </a:rPr>
              <a:t>以及容器技术能够真正健康发展的决定因素。</a:t>
            </a:r>
          </a:p>
          <a:p>
            <a:r>
              <a:rPr lang="zh-CN" altLang="en-US" sz="1100" b="0" i="0" u="none" strike="noStrike" kern="1200" dirty="0">
                <a:solidFill>
                  <a:schemeClr val="tx1"/>
                </a:solidFill>
                <a:effectLst/>
                <a:latin typeface="FrutigerNext LT Regular" pitchFamily="34" charset="0"/>
                <a:ea typeface="华文细黑" pitchFamily="2" charset="-122"/>
                <a:cs typeface="+mn-cs"/>
              </a:rPr>
              <a:t>大致来看，容器生态系统包含核心技术、平台技术和支持技术。</a:t>
            </a:r>
            <a:endParaRPr lang="en-US" altLang="zh-CN" dirty="0">
              <a:ea typeface="华文细黑"/>
            </a:endParaRPr>
          </a:p>
          <a:p>
            <a:r>
              <a:rPr lang="zh-CN" altLang="en-US" dirty="0">
                <a:ea typeface="华文细黑"/>
              </a:rPr>
              <a:t>正是考虑到了</a:t>
            </a:r>
            <a:r>
              <a:rPr lang="en-US" altLang="zh-CN" dirty="0">
                <a:ea typeface="华文细黑"/>
              </a:rPr>
              <a:t>LXC</a:t>
            </a:r>
            <a:r>
              <a:rPr lang="zh-CN" altLang="en-US" dirty="0">
                <a:ea typeface="华文细黑"/>
              </a:rPr>
              <a:t>技术的缺陷，</a:t>
            </a:r>
            <a:r>
              <a:rPr lang="en-US" altLang="zh-CN" dirty="0" err="1">
                <a:ea typeface="华文细黑"/>
              </a:rPr>
              <a:t>Docker</a:t>
            </a:r>
            <a:r>
              <a:rPr lang="zh-CN" altLang="en-US" dirty="0">
                <a:ea typeface="华文细黑"/>
              </a:rPr>
              <a:t>引擎的提出正好是要解决</a:t>
            </a:r>
            <a:r>
              <a:rPr lang="en-US" altLang="zh-CN" dirty="0">
                <a:ea typeface="华文细黑"/>
              </a:rPr>
              <a:t>LXC</a:t>
            </a:r>
            <a:r>
              <a:rPr lang="zh-CN" altLang="en-US" dirty="0">
                <a:ea typeface="华文细黑"/>
              </a:rPr>
              <a:t>技术本身所缺少的镜像标准化管理和分发的问题。</a:t>
            </a:r>
            <a:endParaRPr lang="en-US" altLang="zh-CN" dirty="0">
              <a:ea typeface="华文细黑"/>
            </a:endParaRPr>
          </a:p>
          <a:p>
            <a:r>
              <a:rPr lang="en-US" altLang="zh-CN" dirty="0" err="1">
                <a:ea typeface="华文细黑"/>
              </a:rPr>
              <a:t>Docker</a:t>
            </a:r>
            <a:r>
              <a:rPr lang="zh-CN" altLang="en-US" dirty="0">
                <a:ea typeface="华文细黑"/>
              </a:rPr>
              <a:t>是用于容器管理和分发的引擎，</a:t>
            </a:r>
            <a:r>
              <a:rPr lang="en-US" altLang="zh-CN" dirty="0" err="1">
                <a:ea typeface="华文细黑"/>
              </a:rPr>
              <a:t>Docker</a:t>
            </a:r>
            <a:r>
              <a:rPr lang="zh-CN" altLang="en-US" dirty="0">
                <a:ea typeface="华文细黑"/>
              </a:rPr>
              <a:t>本身是开源的，基于</a:t>
            </a:r>
            <a:r>
              <a:rPr lang="en-US" altLang="zh-CN" dirty="0">
                <a:ea typeface="华文细黑"/>
              </a:rPr>
              <a:t>Go</a:t>
            </a:r>
            <a:r>
              <a:rPr lang="zh-CN" altLang="en-US" dirty="0">
                <a:ea typeface="华文细黑"/>
              </a:rPr>
              <a:t>语言开发的。</a:t>
            </a:r>
            <a:endParaRPr lang="en-US" altLang="zh-CN" dirty="0">
              <a:ea typeface="华文细黑"/>
            </a:endParaRPr>
          </a:p>
          <a:p>
            <a:r>
              <a:rPr lang="en-US" altLang="zh-CN" dirty="0" err="1">
                <a:ea typeface="华文细黑"/>
              </a:rPr>
              <a:t>Docker</a:t>
            </a:r>
            <a:r>
              <a:rPr lang="zh-CN" altLang="en-US" dirty="0">
                <a:ea typeface="华文细黑"/>
              </a:rPr>
              <a:t>目前在红帽和</a:t>
            </a:r>
            <a:r>
              <a:rPr lang="en-US" altLang="zh-CN" dirty="0" err="1">
                <a:ea typeface="华文细黑"/>
              </a:rPr>
              <a:t>ubuntu</a:t>
            </a:r>
            <a:r>
              <a:rPr lang="zh-CN" altLang="en-US" dirty="0">
                <a:ea typeface="华文细黑"/>
              </a:rPr>
              <a:t>的系统中有较好的支持，例如红帽</a:t>
            </a:r>
            <a:r>
              <a:rPr lang="en-US" altLang="zh-CN" dirty="0">
                <a:ea typeface="华文细黑"/>
              </a:rPr>
              <a:t>7</a:t>
            </a:r>
            <a:r>
              <a:rPr lang="zh-CN" altLang="en-US" dirty="0">
                <a:ea typeface="华文细黑"/>
              </a:rPr>
              <a:t>开始支持</a:t>
            </a:r>
            <a:r>
              <a:rPr lang="en-US" altLang="zh-CN" dirty="0">
                <a:ea typeface="华文细黑"/>
              </a:rPr>
              <a:t>docker</a:t>
            </a:r>
          </a:p>
          <a:p>
            <a:r>
              <a:rPr lang="en-US" altLang="zh-CN" sz="1100" kern="1200" dirty="0" err="1">
                <a:solidFill>
                  <a:schemeClr val="tx1"/>
                </a:solidFill>
                <a:effectLst/>
                <a:latin typeface="FrutigerNext LT Regular" pitchFamily="34" charset="0"/>
                <a:ea typeface="华文细黑" pitchFamily="2" charset="-122"/>
                <a:cs typeface="+mn-cs"/>
              </a:rPr>
              <a:t>Docker</a:t>
            </a:r>
            <a:r>
              <a:rPr lang="zh-CN" altLang="en-US" sz="1100" kern="1200" dirty="0">
                <a:solidFill>
                  <a:schemeClr val="tx1"/>
                </a:solidFill>
                <a:effectLst/>
                <a:latin typeface="FrutigerNext LT Regular" pitchFamily="34" charset="0"/>
                <a:ea typeface="华文细黑" pitchFamily="2" charset="-122"/>
                <a:cs typeface="+mn-cs"/>
              </a:rPr>
              <a:t>是一个开源的引擎，可以轻松的为任何应用创建一个轻量级的、可移植的、自给自足的容器。开发者在笔记本上编译测试通过的容器可以批量地在生产环境中部署，包括</a:t>
            </a:r>
            <a:r>
              <a:rPr lang="en-US" altLang="zh-CN" sz="1100" kern="1200" dirty="0">
                <a:solidFill>
                  <a:schemeClr val="tx1"/>
                </a:solidFill>
                <a:effectLst/>
                <a:latin typeface="FrutigerNext LT Regular" pitchFamily="34" charset="0"/>
                <a:ea typeface="华文细黑" pitchFamily="2" charset="-122"/>
                <a:cs typeface="+mn-cs"/>
              </a:rPr>
              <a:t>VMs</a:t>
            </a:r>
            <a:r>
              <a:rPr lang="zh-CN" altLang="en-US" sz="1100" kern="1200" dirty="0">
                <a:solidFill>
                  <a:schemeClr val="tx1"/>
                </a:solidFill>
                <a:effectLst/>
                <a:latin typeface="FrutigerNext LT Regular" pitchFamily="34" charset="0"/>
                <a:ea typeface="华文细黑" pitchFamily="2" charset="-122"/>
                <a:cs typeface="+mn-cs"/>
              </a:rPr>
              <a:t>（虚拟机）、</a:t>
            </a:r>
            <a:r>
              <a:rPr lang="en-US" altLang="zh-CN" sz="1100" kern="1200" dirty="0">
                <a:solidFill>
                  <a:schemeClr val="tx1"/>
                </a:solidFill>
                <a:effectLst/>
                <a:latin typeface="FrutigerNext LT Regular" pitchFamily="34" charset="0"/>
                <a:ea typeface="华文细黑" pitchFamily="2" charset="-122"/>
                <a:cs typeface="+mn-cs"/>
              </a:rPr>
              <a:t>OpenStack </a:t>
            </a:r>
            <a:r>
              <a:rPr lang="zh-CN" altLang="en-US" sz="1100" kern="1200" dirty="0">
                <a:solidFill>
                  <a:schemeClr val="tx1"/>
                </a:solidFill>
                <a:effectLst/>
                <a:latin typeface="FrutigerNext LT Regular" pitchFamily="34" charset="0"/>
                <a:ea typeface="华文细黑" pitchFamily="2" charset="-122"/>
                <a:cs typeface="+mn-cs"/>
              </a:rPr>
              <a:t>集群和其他的基础应用平台。</a:t>
            </a:r>
            <a:endParaRPr lang="en-US" altLang="zh-CN" sz="1100" kern="1200" dirty="0">
              <a:solidFill>
                <a:schemeClr val="tx1"/>
              </a:solidFill>
              <a:effectLst/>
              <a:latin typeface="FrutigerNext LT Regular" pitchFamily="34" charset="0"/>
              <a:ea typeface="华文细黑" pitchFamily="2" charset="-122"/>
              <a:cs typeface="+mn-cs"/>
            </a:endParaRPr>
          </a:p>
          <a:p>
            <a:endParaRPr lang="zh-CN" altLang="en-US" dirty="0">
              <a:ea typeface="华文细黑"/>
            </a:endParaRPr>
          </a:p>
        </p:txBody>
      </p:sp>
    </p:spTree>
    <p:extLst>
      <p:ext uri="{BB962C8B-B14F-4D97-AF65-F5344CB8AC3E}">
        <p14:creationId xmlns:p14="http://schemas.microsoft.com/office/powerpoint/2010/main" val="2147252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b="1" kern="1200" dirty="0">
                <a:solidFill>
                  <a:schemeClr val="tx1"/>
                </a:solidFill>
                <a:effectLst/>
                <a:latin typeface="FrutigerNext LT Regular" pitchFamily="34" charset="0"/>
                <a:ea typeface="华文细黑" pitchFamily="2" charset="-122"/>
                <a:cs typeface="+mn-cs"/>
              </a:rPr>
              <a:t>Docker</a:t>
            </a:r>
            <a:r>
              <a:rPr lang="zh-CN" altLang="en-US" sz="1100" b="1" kern="1200" dirty="0">
                <a:solidFill>
                  <a:schemeClr val="tx1"/>
                </a:solidFill>
                <a:effectLst/>
                <a:latin typeface="FrutigerNext LT Regular" pitchFamily="34" charset="0"/>
                <a:ea typeface="华文细黑" pitchFamily="2" charset="-122"/>
                <a:cs typeface="+mn-cs"/>
              </a:rPr>
              <a:t>应用场景：</a:t>
            </a:r>
            <a:endParaRPr lang="en-US" altLang="zh-CN" sz="1100" kern="1200" dirty="0">
              <a:solidFill>
                <a:schemeClr val="tx1"/>
              </a:solidFill>
              <a:effectLst/>
              <a:latin typeface="FrutigerNext LT Regular" pitchFamily="34" charset="0"/>
              <a:ea typeface="华文细黑" pitchFamily="2" charset="-122"/>
              <a:cs typeface="+mn-cs"/>
            </a:endParaRPr>
          </a:p>
          <a:p>
            <a:pPr marL="541338" lvl="1" indent="-180975"/>
            <a:r>
              <a:rPr lang="en-US" altLang="zh-CN" sz="1100" kern="1200" dirty="0">
                <a:solidFill>
                  <a:schemeClr val="tx1"/>
                </a:solidFill>
                <a:effectLst/>
                <a:latin typeface="FrutigerNext LT Regular" pitchFamily="34" charset="0"/>
                <a:ea typeface="华文细黑" pitchFamily="2" charset="-122"/>
                <a:cs typeface="+mn-cs"/>
              </a:rPr>
              <a:t>web</a:t>
            </a:r>
            <a:r>
              <a:rPr lang="zh-CN" altLang="en-US" sz="1100" kern="1200" dirty="0">
                <a:solidFill>
                  <a:schemeClr val="tx1"/>
                </a:solidFill>
                <a:effectLst/>
                <a:latin typeface="FrutigerNext LT Regular" pitchFamily="34" charset="0"/>
                <a:ea typeface="华文细黑" pitchFamily="2" charset="-122"/>
                <a:cs typeface="+mn-cs"/>
              </a:rPr>
              <a:t>应用的自动化打包和发布；</a:t>
            </a:r>
          </a:p>
          <a:p>
            <a:pPr marL="541338" lvl="1" indent="-180975"/>
            <a:r>
              <a:rPr lang="zh-CN" altLang="en-US" sz="1100" kern="1200" dirty="0">
                <a:solidFill>
                  <a:schemeClr val="tx1"/>
                </a:solidFill>
                <a:effectLst/>
                <a:latin typeface="FrutigerNext LT Regular" pitchFamily="34" charset="0"/>
                <a:ea typeface="华文细黑" pitchFamily="2" charset="-122"/>
                <a:cs typeface="+mn-cs"/>
              </a:rPr>
              <a:t>自动化测试和持续集成、发布；</a:t>
            </a:r>
          </a:p>
          <a:p>
            <a:pPr marL="541338" lvl="1" indent="-180975"/>
            <a:r>
              <a:rPr lang="zh-CN" altLang="en-US" sz="1100" kern="1200" dirty="0">
                <a:solidFill>
                  <a:schemeClr val="tx1"/>
                </a:solidFill>
                <a:effectLst/>
                <a:latin typeface="FrutigerNext LT Regular" pitchFamily="34" charset="0"/>
                <a:ea typeface="华文细黑" pitchFamily="2" charset="-122"/>
                <a:cs typeface="+mn-cs"/>
              </a:rPr>
              <a:t>在服务型环境中部署和调整数据库或其他的后台应用；</a:t>
            </a:r>
          </a:p>
          <a:p>
            <a:pPr marL="541338" lvl="1" indent="-180975"/>
            <a:r>
              <a:rPr lang="zh-CN" altLang="en-US" sz="1100" kern="1200" dirty="0">
                <a:solidFill>
                  <a:schemeClr val="tx1"/>
                </a:solidFill>
                <a:effectLst/>
                <a:latin typeface="FrutigerNext LT Regular" pitchFamily="34" charset="0"/>
                <a:ea typeface="华文细黑" pitchFamily="2" charset="-122"/>
                <a:cs typeface="+mn-cs"/>
              </a:rPr>
              <a:t>从头编译或者扩展现有的</a:t>
            </a:r>
            <a:r>
              <a:rPr lang="en-US" altLang="zh-CN" sz="1100" kern="1200" dirty="0" err="1">
                <a:solidFill>
                  <a:schemeClr val="tx1"/>
                </a:solidFill>
                <a:effectLst/>
                <a:latin typeface="FrutigerNext LT Regular" pitchFamily="34" charset="0"/>
                <a:ea typeface="华文细黑" pitchFamily="2" charset="-122"/>
                <a:cs typeface="+mn-cs"/>
              </a:rPr>
              <a:t>OpenShift</a:t>
            </a:r>
            <a:r>
              <a:rPr lang="zh-CN" altLang="en-US" sz="1100" kern="1200" dirty="0">
                <a:solidFill>
                  <a:schemeClr val="tx1"/>
                </a:solidFill>
                <a:effectLst/>
                <a:latin typeface="FrutigerNext LT Regular" pitchFamily="34" charset="0"/>
                <a:ea typeface="华文细黑" pitchFamily="2" charset="-122"/>
                <a:cs typeface="+mn-cs"/>
              </a:rPr>
              <a:t>或</a:t>
            </a:r>
            <a:r>
              <a:rPr lang="en-US" altLang="zh-CN" sz="1100" kern="1200" dirty="0" err="1">
                <a:solidFill>
                  <a:schemeClr val="tx1"/>
                </a:solidFill>
                <a:effectLst/>
                <a:latin typeface="FrutigerNext LT Regular" pitchFamily="34" charset="0"/>
                <a:ea typeface="华文细黑" pitchFamily="2" charset="-122"/>
                <a:cs typeface="+mn-cs"/>
              </a:rPr>
              <a:t>CloudFoundry</a:t>
            </a:r>
            <a:r>
              <a:rPr lang="zh-CN" altLang="en-US" sz="1100" kern="1200" dirty="0">
                <a:solidFill>
                  <a:schemeClr val="tx1"/>
                </a:solidFill>
                <a:effectLst/>
                <a:latin typeface="FrutigerNext LT Regular" pitchFamily="34" charset="0"/>
                <a:ea typeface="华文细黑" pitchFamily="2" charset="-122"/>
                <a:cs typeface="+mn-cs"/>
              </a:rPr>
              <a:t>平台来搭建自己的</a:t>
            </a:r>
            <a:r>
              <a:rPr lang="en-US" altLang="zh-CN" sz="1100" kern="1200" dirty="0">
                <a:solidFill>
                  <a:schemeClr val="tx1"/>
                </a:solidFill>
                <a:effectLst/>
                <a:latin typeface="FrutigerNext LT Regular" pitchFamily="34" charset="0"/>
                <a:ea typeface="华文细黑" pitchFamily="2" charset="-122"/>
                <a:cs typeface="+mn-cs"/>
              </a:rPr>
              <a:t>PaaS</a:t>
            </a:r>
            <a:r>
              <a:rPr lang="zh-CN" altLang="en-US" sz="1100" kern="1200" dirty="0">
                <a:solidFill>
                  <a:schemeClr val="tx1"/>
                </a:solidFill>
                <a:effectLst/>
                <a:latin typeface="FrutigerNext LT Regular" pitchFamily="34" charset="0"/>
                <a:ea typeface="华文细黑" pitchFamily="2" charset="-122"/>
                <a:cs typeface="+mn-cs"/>
              </a:rPr>
              <a:t>环境。</a:t>
            </a:r>
          </a:p>
          <a:p>
            <a:endParaRPr lang="zh-CN" altLang="en-US" dirty="0"/>
          </a:p>
        </p:txBody>
      </p:sp>
    </p:spTree>
    <p:extLst>
      <p:ext uri="{BB962C8B-B14F-4D97-AF65-F5344CB8AC3E}">
        <p14:creationId xmlns:p14="http://schemas.microsoft.com/office/powerpoint/2010/main" val="1220207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791438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0074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技术架构中主要有三大组件和三个要素。</a:t>
            </a:r>
            <a:endParaRPr lang="en-US" altLang="zh-CN" sz="1200" dirty="0">
              <a:solidFill>
                <a:schemeClr val="tx1"/>
              </a:solidFill>
              <a:latin typeface="+mn-lt"/>
              <a:ea typeface="+mn-ea"/>
              <a:cs typeface="+mn-cs"/>
            </a:endParaRPr>
          </a:p>
          <a:p>
            <a:r>
              <a:rPr lang="zh-CN" altLang="en-US" sz="1200" dirty="0">
                <a:solidFill>
                  <a:schemeClr val="tx1"/>
                </a:solidFill>
                <a:latin typeface="+mn-lt"/>
                <a:ea typeface="+mn-ea"/>
                <a:cs typeface="+mn-cs"/>
              </a:rPr>
              <a:t>三大组件主要是客户端、</a:t>
            </a:r>
            <a:r>
              <a:rPr lang="en-US" altLang="zh-CN" sz="1200" dirty="0" err="1">
                <a:solidFill>
                  <a:schemeClr val="tx1"/>
                </a:solidFill>
                <a:latin typeface="+mn-lt"/>
                <a:ea typeface="+mn-ea"/>
                <a:cs typeface="+mn-cs"/>
              </a:rPr>
              <a:t>docker</a:t>
            </a:r>
            <a:r>
              <a:rPr lang="en-US" altLang="zh-CN" sz="1200" dirty="0">
                <a:solidFill>
                  <a:schemeClr val="tx1"/>
                </a:solidFill>
                <a:latin typeface="+mn-lt"/>
                <a:ea typeface="+mn-ea"/>
                <a:cs typeface="+mn-cs"/>
              </a:rPr>
              <a:t> daemon</a:t>
            </a:r>
            <a:r>
              <a:rPr lang="zh-CN" altLang="en-US" sz="1200" dirty="0">
                <a:solidFill>
                  <a:schemeClr val="tx1"/>
                </a:solidFill>
                <a:latin typeface="+mn-lt"/>
                <a:ea typeface="+mn-ea"/>
                <a:cs typeface="+mn-cs"/>
              </a:rPr>
              <a:t>和</a:t>
            </a:r>
            <a:r>
              <a:rPr lang="en-US" altLang="zh-CN" sz="1200" dirty="0" err="1">
                <a:solidFill>
                  <a:schemeClr val="tx1"/>
                </a:solidFill>
                <a:latin typeface="+mn-lt"/>
                <a:ea typeface="+mn-ea"/>
                <a:cs typeface="+mn-cs"/>
              </a:rPr>
              <a:t>docker</a:t>
            </a:r>
            <a:r>
              <a:rPr lang="en-US" altLang="zh-CN" sz="1200" dirty="0">
                <a:solidFill>
                  <a:schemeClr val="tx1"/>
                </a:solidFill>
                <a:latin typeface="+mn-lt"/>
                <a:ea typeface="+mn-ea"/>
                <a:cs typeface="+mn-cs"/>
              </a:rPr>
              <a:t> registry</a:t>
            </a:r>
            <a:r>
              <a:rPr lang="zh-CN" altLang="en-US" sz="1200" dirty="0">
                <a:solidFill>
                  <a:schemeClr val="tx1"/>
                </a:solidFill>
                <a:latin typeface="+mn-lt"/>
                <a:ea typeface="+mn-ea"/>
                <a:cs typeface="+mn-cs"/>
              </a:rPr>
              <a:t>，其中</a:t>
            </a:r>
            <a:r>
              <a:rPr lang="en-US" altLang="zh-CN" sz="1200" dirty="0" err="1">
                <a:solidFill>
                  <a:schemeClr val="tx1"/>
                </a:solidFill>
                <a:latin typeface="+mn-lt"/>
                <a:ea typeface="+mn-ea"/>
                <a:cs typeface="+mn-cs"/>
              </a:rPr>
              <a:t>docker</a:t>
            </a:r>
            <a:r>
              <a:rPr lang="en-US" altLang="zh-CN" sz="1200" dirty="0">
                <a:solidFill>
                  <a:schemeClr val="tx1"/>
                </a:solidFill>
                <a:latin typeface="+mn-lt"/>
                <a:ea typeface="+mn-ea"/>
                <a:cs typeface="+mn-cs"/>
              </a:rPr>
              <a:t> daemon</a:t>
            </a:r>
            <a:r>
              <a:rPr lang="zh-CN" altLang="en-US" sz="1200" dirty="0">
                <a:solidFill>
                  <a:schemeClr val="tx1"/>
                </a:solidFill>
                <a:latin typeface="+mn-lt"/>
                <a:ea typeface="+mn-ea"/>
                <a:cs typeface="+mn-cs"/>
              </a:rPr>
              <a:t>驻留在服务器上，接受并处理对容器的管理请求。而</a:t>
            </a:r>
            <a:r>
              <a:rPr lang="en-US" altLang="zh-CN" sz="1200" dirty="0">
                <a:solidFill>
                  <a:schemeClr val="tx1"/>
                </a:solidFill>
                <a:latin typeface="+mn-lt"/>
                <a:ea typeface="+mn-ea"/>
                <a:cs typeface="+mn-cs"/>
              </a:rPr>
              <a:t>registry</a:t>
            </a:r>
            <a:r>
              <a:rPr lang="zh-CN" altLang="en-US" sz="1200" dirty="0">
                <a:solidFill>
                  <a:schemeClr val="tx1"/>
                </a:solidFill>
                <a:latin typeface="+mn-lt"/>
                <a:ea typeface="+mn-ea"/>
                <a:cs typeface="+mn-cs"/>
              </a:rPr>
              <a:t>则类似于镜像仓库，用于用户的镜像下载和访问。</a:t>
            </a:r>
            <a:endParaRPr lang="en-US" altLang="zh-CN" sz="1200" dirty="0">
              <a:solidFill>
                <a:schemeClr val="tx1"/>
              </a:solidFill>
              <a:latin typeface="+mn-lt"/>
              <a:ea typeface="+mn-ea"/>
              <a:cs typeface="+mn-cs"/>
            </a:endParaRPr>
          </a:p>
          <a:p>
            <a:r>
              <a:rPr lang="zh-CN" altLang="en-US" sz="1200" dirty="0">
                <a:solidFill>
                  <a:schemeClr val="tx1"/>
                </a:solidFill>
                <a:latin typeface="+mn-lt"/>
                <a:ea typeface="+mn-ea"/>
                <a:cs typeface="+mn-cs"/>
              </a:rPr>
              <a:t>三个要素是指容器运行的必备要素，分别是</a:t>
            </a:r>
            <a:r>
              <a:rPr lang="en-US" altLang="zh-CN" sz="1200" dirty="0">
                <a:solidFill>
                  <a:schemeClr val="tx1"/>
                </a:solidFill>
                <a:latin typeface="+mn-lt"/>
                <a:ea typeface="+mn-ea"/>
                <a:cs typeface="+mn-cs"/>
              </a:rPr>
              <a:t>container</a:t>
            </a:r>
            <a:r>
              <a:rPr lang="zh-CN" altLang="en-US" sz="1200" dirty="0">
                <a:solidFill>
                  <a:schemeClr val="tx1"/>
                </a:solidFill>
                <a:latin typeface="+mn-lt"/>
                <a:ea typeface="+mn-ea"/>
                <a:cs typeface="+mn-cs"/>
              </a:rPr>
              <a:t>自身，镜像和</a:t>
            </a:r>
            <a:r>
              <a:rPr lang="en-US" altLang="zh-CN" sz="1200" dirty="0" err="1">
                <a:solidFill>
                  <a:schemeClr val="tx1"/>
                </a:solidFill>
                <a:latin typeface="+mn-lt"/>
                <a:ea typeface="+mn-ea"/>
                <a:cs typeface="+mn-cs"/>
              </a:rPr>
              <a:t>dockerfile</a:t>
            </a:r>
            <a:r>
              <a:rPr lang="zh-CN" altLang="en-US" sz="1200" dirty="0">
                <a:solidFill>
                  <a:schemeClr val="tx1"/>
                </a:solidFill>
                <a:latin typeface="+mn-lt"/>
                <a:ea typeface="+mn-ea"/>
                <a:cs typeface="+mn-cs"/>
              </a:rPr>
              <a:t>，其中</a:t>
            </a:r>
            <a:r>
              <a:rPr lang="en-US" altLang="zh-CN" sz="1200" dirty="0" err="1">
                <a:solidFill>
                  <a:schemeClr val="tx1"/>
                </a:solidFill>
                <a:latin typeface="+mn-lt"/>
                <a:ea typeface="+mn-ea"/>
                <a:cs typeface="+mn-cs"/>
              </a:rPr>
              <a:t>dockerfile</a:t>
            </a:r>
            <a:r>
              <a:rPr lang="zh-CN" altLang="en-US" sz="1200" dirty="0">
                <a:solidFill>
                  <a:schemeClr val="tx1"/>
                </a:solidFill>
                <a:latin typeface="+mn-lt"/>
                <a:ea typeface="+mn-ea"/>
                <a:cs typeface="+mn-cs"/>
              </a:rPr>
              <a:t>是对</a:t>
            </a:r>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镜像操作的指令集，用于说明如何创建</a:t>
            </a:r>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镜像。</a:t>
            </a:r>
            <a:endParaRPr lang="en-US" altLang="zh-CN" sz="1200" dirty="0">
              <a:solidFill>
                <a:schemeClr val="tx1"/>
              </a:solidFill>
              <a:latin typeface="+mn-lt"/>
              <a:ea typeface="+mn-ea"/>
              <a:cs typeface="+mn-cs"/>
            </a:endParaRPr>
          </a:p>
          <a:p>
            <a:r>
              <a:rPr lang="en-US" altLang="zh-CN" sz="1200" dirty="0">
                <a:solidFill>
                  <a:schemeClr val="tx1"/>
                </a:solidFill>
                <a:latin typeface="+mn-lt"/>
                <a:ea typeface="+mn-ea"/>
                <a:cs typeface="+mn-cs"/>
              </a:rPr>
              <a:t>Container</a:t>
            </a:r>
            <a:r>
              <a:rPr lang="zh-CN" altLang="en-US" sz="1200" dirty="0">
                <a:solidFill>
                  <a:schemeClr val="tx1"/>
                </a:solidFill>
                <a:latin typeface="+mn-lt"/>
                <a:ea typeface="+mn-ea"/>
                <a:cs typeface="+mn-cs"/>
              </a:rPr>
              <a:t>和</a:t>
            </a:r>
            <a:r>
              <a:rPr lang="en-US" altLang="zh-CN" sz="1200" dirty="0">
                <a:solidFill>
                  <a:schemeClr val="tx1"/>
                </a:solidFill>
                <a:latin typeface="+mn-lt"/>
                <a:ea typeface="+mn-ea"/>
                <a:cs typeface="+mn-cs"/>
              </a:rPr>
              <a:t>image</a:t>
            </a:r>
            <a:r>
              <a:rPr lang="zh-CN" altLang="en-US" sz="1200" dirty="0">
                <a:solidFill>
                  <a:schemeClr val="tx1"/>
                </a:solidFill>
                <a:latin typeface="+mn-lt"/>
                <a:ea typeface="+mn-ea"/>
                <a:cs typeface="+mn-cs"/>
              </a:rPr>
              <a:t>就是我们常用的容器和镜像本身。</a:t>
            </a:r>
          </a:p>
        </p:txBody>
      </p:sp>
    </p:spTree>
    <p:extLst>
      <p:ext uri="{BB962C8B-B14F-4D97-AF65-F5344CB8AC3E}">
        <p14:creationId xmlns:p14="http://schemas.microsoft.com/office/powerpoint/2010/main" val="871943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mn-lt"/>
                <a:ea typeface="+mn-ea"/>
                <a:cs typeface="+mn-cs"/>
              </a:rPr>
              <a:t>图中展示了</a:t>
            </a:r>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架构的整体情况，可以看到客户端将请求发送到</a:t>
            </a:r>
            <a:r>
              <a:rPr lang="en-US" altLang="zh-CN" sz="1200" dirty="0" err="1">
                <a:solidFill>
                  <a:schemeClr val="tx1"/>
                </a:solidFill>
                <a:latin typeface="+mn-lt"/>
                <a:ea typeface="+mn-ea"/>
                <a:cs typeface="+mn-cs"/>
              </a:rPr>
              <a:t>docker</a:t>
            </a:r>
            <a:r>
              <a:rPr lang="en-US" altLang="zh-CN" sz="1200" dirty="0">
                <a:solidFill>
                  <a:schemeClr val="tx1"/>
                </a:solidFill>
                <a:latin typeface="+mn-lt"/>
                <a:ea typeface="+mn-ea"/>
                <a:cs typeface="+mn-cs"/>
              </a:rPr>
              <a:t> daemon</a:t>
            </a:r>
            <a:r>
              <a:rPr lang="zh-CN" altLang="en-US" sz="1200" dirty="0">
                <a:solidFill>
                  <a:schemeClr val="tx1"/>
                </a:solidFill>
                <a:latin typeface="+mn-lt"/>
                <a:ea typeface="+mn-ea"/>
                <a:cs typeface="+mn-cs"/>
              </a:rPr>
              <a:t>，由</a:t>
            </a:r>
            <a:r>
              <a:rPr lang="en-US" altLang="zh-CN" sz="1200" dirty="0" err="1">
                <a:solidFill>
                  <a:schemeClr val="tx1"/>
                </a:solidFill>
                <a:latin typeface="+mn-lt"/>
                <a:ea typeface="+mn-ea"/>
                <a:cs typeface="+mn-cs"/>
              </a:rPr>
              <a:t>docker</a:t>
            </a:r>
            <a:r>
              <a:rPr lang="en-US" altLang="zh-CN" sz="1200" dirty="0">
                <a:solidFill>
                  <a:schemeClr val="tx1"/>
                </a:solidFill>
                <a:latin typeface="+mn-lt"/>
                <a:ea typeface="+mn-ea"/>
                <a:cs typeface="+mn-cs"/>
              </a:rPr>
              <a:t> daemon</a:t>
            </a:r>
            <a:r>
              <a:rPr lang="zh-CN" altLang="en-US" sz="1200" dirty="0">
                <a:solidFill>
                  <a:schemeClr val="tx1"/>
                </a:solidFill>
                <a:latin typeface="+mn-lt"/>
                <a:ea typeface="+mn-ea"/>
                <a:cs typeface="+mn-cs"/>
              </a:rPr>
              <a:t>进行处理。因为请求是</a:t>
            </a:r>
            <a:r>
              <a:rPr lang="en-US" altLang="zh-CN" sz="1200" dirty="0">
                <a:solidFill>
                  <a:schemeClr val="tx1"/>
                </a:solidFill>
                <a:latin typeface="+mn-lt"/>
                <a:ea typeface="+mn-ea"/>
                <a:cs typeface="+mn-cs"/>
              </a:rPr>
              <a:t>HTTP</a:t>
            </a:r>
            <a:r>
              <a:rPr lang="zh-CN" altLang="en-US" sz="1200" dirty="0">
                <a:solidFill>
                  <a:schemeClr val="tx1"/>
                </a:solidFill>
                <a:latin typeface="+mn-lt"/>
                <a:ea typeface="+mn-ea"/>
                <a:cs typeface="+mn-cs"/>
              </a:rPr>
              <a:t>请求，所以</a:t>
            </a:r>
            <a:r>
              <a:rPr lang="en-US" altLang="zh-CN" sz="1200" dirty="0" err="1">
                <a:solidFill>
                  <a:schemeClr val="tx1"/>
                </a:solidFill>
                <a:latin typeface="+mn-lt"/>
                <a:ea typeface="+mn-ea"/>
                <a:cs typeface="+mn-cs"/>
              </a:rPr>
              <a:t>docker</a:t>
            </a:r>
            <a:r>
              <a:rPr lang="en-US" altLang="zh-CN" sz="1200" dirty="0">
                <a:solidFill>
                  <a:schemeClr val="tx1"/>
                </a:solidFill>
                <a:latin typeface="+mn-lt"/>
                <a:ea typeface="+mn-ea"/>
                <a:cs typeface="+mn-cs"/>
              </a:rPr>
              <a:t> daemon</a:t>
            </a:r>
            <a:r>
              <a:rPr lang="zh-CN" altLang="en-US" sz="1200" dirty="0">
                <a:solidFill>
                  <a:schemeClr val="tx1"/>
                </a:solidFill>
                <a:latin typeface="+mn-lt"/>
                <a:ea typeface="+mn-ea"/>
                <a:cs typeface="+mn-cs"/>
              </a:rPr>
              <a:t>中有相应的</a:t>
            </a:r>
            <a:r>
              <a:rPr lang="en-US" altLang="zh-CN" sz="1200" dirty="0">
                <a:solidFill>
                  <a:schemeClr val="tx1"/>
                </a:solidFill>
                <a:latin typeface="+mn-lt"/>
                <a:ea typeface="+mn-ea"/>
                <a:cs typeface="+mn-cs"/>
              </a:rPr>
              <a:t>HTTP</a:t>
            </a:r>
            <a:r>
              <a:rPr lang="zh-CN" altLang="en-US" sz="1200" dirty="0">
                <a:solidFill>
                  <a:schemeClr val="tx1"/>
                </a:solidFill>
                <a:latin typeface="+mn-lt"/>
                <a:ea typeface="+mn-ea"/>
                <a:cs typeface="+mn-cs"/>
              </a:rPr>
              <a:t>服务器进行请求处理。</a:t>
            </a:r>
            <a:r>
              <a:rPr lang="en-US" altLang="zh-CN" sz="1200" dirty="0" err="1">
                <a:solidFill>
                  <a:schemeClr val="tx1"/>
                </a:solidFill>
                <a:latin typeface="+mn-lt"/>
                <a:ea typeface="+mn-ea"/>
                <a:cs typeface="+mn-cs"/>
              </a:rPr>
              <a:t>Docker</a:t>
            </a:r>
            <a:r>
              <a:rPr lang="en-US" altLang="zh-CN" sz="1200" dirty="0">
                <a:solidFill>
                  <a:schemeClr val="tx1"/>
                </a:solidFill>
                <a:latin typeface="+mn-lt"/>
                <a:ea typeface="+mn-ea"/>
                <a:cs typeface="+mn-cs"/>
              </a:rPr>
              <a:t> daemon</a:t>
            </a:r>
            <a:r>
              <a:rPr lang="zh-CN" altLang="en-US" sz="1200" dirty="0">
                <a:solidFill>
                  <a:schemeClr val="tx1"/>
                </a:solidFill>
                <a:latin typeface="+mn-lt"/>
                <a:ea typeface="+mn-ea"/>
                <a:cs typeface="+mn-cs"/>
              </a:rPr>
              <a:t>中包含了引擎模块，引擎负责和</a:t>
            </a:r>
            <a:r>
              <a:rPr lang="en-US" altLang="zh-CN" sz="1200" dirty="0" err="1">
                <a:solidFill>
                  <a:schemeClr val="tx1"/>
                </a:solidFill>
                <a:latin typeface="+mn-lt"/>
                <a:ea typeface="+mn-ea"/>
                <a:cs typeface="+mn-cs"/>
              </a:rPr>
              <a:t>docker</a:t>
            </a:r>
            <a:r>
              <a:rPr lang="en-US" altLang="zh-CN" sz="1200" dirty="0">
                <a:solidFill>
                  <a:schemeClr val="tx1"/>
                </a:solidFill>
                <a:latin typeface="+mn-lt"/>
                <a:ea typeface="+mn-ea"/>
                <a:cs typeface="+mn-cs"/>
              </a:rPr>
              <a:t> registry</a:t>
            </a:r>
            <a:r>
              <a:rPr lang="zh-CN" altLang="en-US" sz="1200" dirty="0">
                <a:solidFill>
                  <a:schemeClr val="tx1"/>
                </a:solidFill>
                <a:latin typeface="+mn-lt"/>
                <a:ea typeface="+mn-ea"/>
                <a:cs typeface="+mn-cs"/>
              </a:rPr>
              <a:t>交互获取镜像，并以作业形式提交来执行。</a:t>
            </a:r>
            <a:endParaRPr lang="en-US" altLang="zh-CN" sz="1200" dirty="0">
              <a:solidFill>
                <a:schemeClr val="tx1"/>
              </a:solidFill>
              <a:latin typeface="+mn-lt"/>
              <a:ea typeface="+mn-ea"/>
              <a:cs typeface="+mn-cs"/>
            </a:endParaRPr>
          </a:p>
          <a:p>
            <a:r>
              <a:rPr lang="en-US" altLang="zh-CN" sz="1200" dirty="0" err="1">
                <a:solidFill>
                  <a:schemeClr val="tx1"/>
                </a:solidFill>
                <a:latin typeface="+mn-lt"/>
                <a:ea typeface="+mn-ea"/>
                <a:cs typeface="+mn-cs"/>
              </a:rPr>
              <a:t>Docker</a:t>
            </a:r>
            <a:r>
              <a:rPr lang="en-US" altLang="zh-CN" sz="1200" dirty="0">
                <a:solidFill>
                  <a:schemeClr val="tx1"/>
                </a:solidFill>
                <a:latin typeface="+mn-lt"/>
                <a:ea typeface="+mn-ea"/>
                <a:cs typeface="+mn-cs"/>
              </a:rPr>
              <a:t> </a:t>
            </a:r>
            <a:r>
              <a:rPr lang="zh-CN" altLang="en-US" sz="1200" dirty="0">
                <a:solidFill>
                  <a:schemeClr val="tx1"/>
                </a:solidFill>
                <a:latin typeface="+mn-lt"/>
                <a:ea typeface="+mn-ea"/>
                <a:cs typeface="+mn-cs"/>
              </a:rPr>
              <a:t>引擎依赖于底层不同的驱动，来完成具体的容器管理动作，例如通过</a:t>
            </a:r>
            <a:r>
              <a:rPr lang="en-US" altLang="zh-CN" sz="1200" dirty="0">
                <a:solidFill>
                  <a:schemeClr val="tx1"/>
                </a:solidFill>
                <a:latin typeface="+mn-lt"/>
                <a:ea typeface="+mn-ea"/>
                <a:cs typeface="+mn-cs"/>
              </a:rPr>
              <a:t>graph driver</a:t>
            </a:r>
            <a:r>
              <a:rPr lang="zh-CN" altLang="en-US" sz="1200" dirty="0">
                <a:solidFill>
                  <a:schemeClr val="tx1"/>
                </a:solidFill>
                <a:latin typeface="+mn-lt"/>
                <a:ea typeface="+mn-ea"/>
                <a:cs typeface="+mn-cs"/>
              </a:rPr>
              <a:t>管理容器镜像， 通过</a:t>
            </a:r>
            <a:r>
              <a:rPr lang="en-US" altLang="zh-CN" sz="1200" dirty="0">
                <a:solidFill>
                  <a:schemeClr val="tx1"/>
                </a:solidFill>
                <a:latin typeface="+mn-lt"/>
                <a:ea typeface="+mn-ea"/>
                <a:cs typeface="+mn-cs"/>
              </a:rPr>
              <a:t>network driver</a:t>
            </a:r>
            <a:r>
              <a:rPr lang="zh-CN" altLang="en-US" sz="1200" dirty="0">
                <a:solidFill>
                  <a:schemeClr val="tx1"/>
                </a:solidFill>
                <a:latin typeface="+mn-lt"/>
                <a:ea typeface="+mn-ea"/>
                <a:cs typeface="+mn-cs"/>
              </a:rPr>
              <a:t>管理容器的网络等。这些驱动最终将</a:t>
            </a:r>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的管理操作转换为对容器的实际操作。</a:t>
            </a:r>
          </a:p>
        </p:txBody>
      </p:sp>
    </p:spTree>
    <p:extLst>
      <p:ext uri="{BB962C8B-B14F-4D97-AF65-F5344CB8AC3E}">
        <p14:creationId xmlns:p14="http://schemas.microsoft.com/office/powerpoint/2010/main" val="270119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latin typeface="微软雅黑" pitchFamily="34" charset="-122"/>
                <a:ea typeface="华文细黑"/>
                <a:cs typeface="+mn-cs"/>
              </a:rPr>
              <a:t>Docker</a:t>
            </a:r>
            <a:r>
              <a:rPr lang="zh-CN" altLang="en-US" sz="1200" kern="1200" dirty="0">
                <a:solidFill>
                  <a:schemeClr val="tx1"/>
                </a:solidFill>
                <a:latin typeface="微软雅黑" pitchFamily="34" charset="-122"/>
                <a:ea typeface="华文细黑"/>
                <a:cs typeface="+mn-cs"/>
              </a:rPr>
              <a:t>客户端是一个命令行程序，在命令行中通过命令向</a:t>
            </a:r>
            <a:r>
              <a:rPr lang="en-US" altLang="zh-CN" sz="1200" kern="1200" dirty="0" err="1">
                <a:solidFill>
                  <a:schemeClr val="tx1"/>
                </a:solidFill>
                <a:latin typeface="微软雅黑" pitchFamily="34" charset="-122"/>
                <a:ea typeface="华文细黑"/>
                <a:cs typeface="+mn-cs"/>
              </a:rPr>
              <a:t>docker</a:t>
            </a:r>
            <a:r>
              <a:rPr lang="zh-CN" altLang="en-US" sz="1200" kern="1200" dirty="0">
                <a:solidFill>
                  <a:schemeClr val="tx1"/>
                </a:solidFill>
                <a:latin typeface="微软雅黑" pitchFamily="34" charset="-122"/>
                <a:ea typeface="华文细黑"/>
                <a:cs typeface="+mn-cs"/>
              </a:rPr>
              <a:t> </a:t>
            </a:r>
            <a:r>
              <a:rPr lang="en-US" altLang="zh-CN" sz="1200" kern="1200" dirty="0">
                <a:solidFill>
                  <a:schemeClr val="tx1"/>
                </a:solidFill>
                <a:latin typeface="微软雅黑" pitchFamily="34" charset="-122"/>
                <a:ea typeface="华文细黑"/>
                <a:cs typeface="+mn-cs"/>
              </a:rPr>
              <a:t>server</a:t>
            </a:r>
            <a:r>
              <a:rPr lang="zh-CN" altLang="en-US" sz="1200" kern="1200" dirty="0">
                <a:solidFill>
                  <a:schemeClr val="tx1"/>
                </a:solidFill>
                <a:latin typeface="微软雅黑" pitchFamily="34" charset="-122"/>
                <a:ea typeface="华文细黑"/>
                <a:cs typeface="+mn-cs"/>
              </a:rPr>
              <a:t>发送</a:t>
            </a:r>
            <a:r>
              <a:rPr lang="en-US" altLang="zh-CN" sz="1200" kern="1200" dirty="0" err="1">
                <a:solidFill>
                  <a:schemeClr val="tx1"/>
                </a:solidFill>
                <a:latin typeface="微软雅黑" pitchFamily="34" charset="-122"/>
                <a:ea typeface="华文细黑"/>
                <a:cs typeface="+mn-cs"/>
              </a:rPr>
              <a:t>RESTful</a:t>
            </a:r>
            <a:r>
              <a:rPr lang="zh-CN" altLang="en-US" sz="1200" kern="1200" dirty="0">
                <a:solidFill>
                  <a:schemeClr val="tx1"/>
                </a:solidFill>
                <a:latin typeface="微软雅黑" pitchFamily="34" charset="-122"/>
                <a:ea typeface="华文细黑"/>
                <a:cs typeface="+mn-cs"/>
              </a:rPr>
              <a:t>的</a:t>
            </a:r>
            <a:r>
              <a:rPr lang="en-US" altLang="zh-CN" sz="1200" kern="1200" dirty="0">
                <a:solidFill>
                  <a:schemeClr val="tx1"/>
                </a:solidFill>
                <a:latin typeface="微软雅黑" pitchFamily="34" charset="-122"/>
                <a:ea typeface="华文细黑"/>
                <a:cs typeface="+mn-cs"/>
              </a:rPr>
              <a:t>API</a:t>
            </a:r>
            <a:r>
              <a:rPr lang="zh-CN" altLang="en-US" sz="1200" kern="1200" dirty="0">
                <a:solidFill>
                  <a:schemeClr val="tx1"/>
                </a:solidFill>
                <a:latin typeface="微软雅黑" pitchFamily="34" charset="-122"/>
                <a:ea typeface="华文细黑"/>
                <a:cs typeface="+mn-cs"/>
              </a:rPr>
              <a:t>请求，这样的好处是可以跨平台，并且只要环境支持</a:t>
            </a:r>
            <a:r>
              <a:rPr lang="en-US" altLang="zh-CN" sz="1200" kern="1200" dirty="0">
                <a:solidFill>
                  <a:schemeClr val="tx1"/>
                </a:solidFill>
                <a:latin typeface="微软雅黑" pitchFamily="34" charset="-122"/>
                <a:ea typeface="华文细黑"/>
                <a:cs typeface="+mn-cs"/>
              </a:rPr>
              <a:t>HTTP</a:t>
            </a:r>
            <a:r>
              <a:rPr lang="zh-CN" altLang="en-US" sz="1200" kern="1200" dirty="0">
                <a:solidFill>
                  <a:schemeClr val="tx1"/>
                </a:solidFill>
                <a:latin typeface="微软雅黑" pitchFamily="34" charset="-122"/>
                <a:ea typeface="华文细黑"/>
                <a:cs typeface="+mn-cs"/>
              </a:rPr>
              <a:t>协议就行。非常便于在实际的企业网络环境中使用。</a:t>
            </a:r>
          </a:p>
        </p:txBody>
      </p:sp>
    </p:spTree>
    <p:extLst>
      <p:ext uri="{BB962C8B-B14F-4D97-AF65-F5344CB8AC3E}">
        <p14:creationId xmlns:p14="http://schemas.microsoft.com/office/powerpoint/2010/main" val="2605244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43256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329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28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latin typeface="+mn-lt"/>
                <a:ea typeface="+mn-ea"/>
                <a:cs typeface="+mn-cs"/>
              </a:rPr>
              <a:t>图中显示的容器和传统</a:t>
            </a:r>
            <a:r>
              <a:rPr lang="en-US" altLang="zh-CN" sz="1200" dirty="0">
                <a:solidFill>
                  <a:schemeClr val="tx1"/>
                </a:solidFill>
                <a:latin typeface="+mn-lt"/>
                <a:ea typeface="+mn-ea"/>
                <a:cs typeface="+mn-cs"/>
              </a:rPr>
              <a:t>VM</a:t>
            </a:r>
            <a:r>
              <a:rPr lang="zh-CN" altLang="en-US" sz="1200" dirty="0">
                <a:solidFill>
                  <a:schemeClr val="tx1"/>
                </a:solidFill>
                <a:latin typeface="+mn-lt"/>
                <a:ea typeface="+mn-ea"/>
                <a:cs typeface="+mn-cs"/>
              </a:rPr>
              <a:t>的区别，从图中开可以看出，和传统</a:t>
            </a:r>
            <a:r>
              <a:rPr lang="en-US" altLang="zh-CN" sz="1200" dirty="0">
                <a:solidFill>
                  <a:schemeClr val="tx1"/>
                </a:solidFill>
                <a:latin typeface="+mn-lt"/>
                <a:ea typeface="+mn-ea"/>
                <a:cs typeface="+mn-cs"/>
              </a:rPr>
              <a:t>VM</a:t>
            </a:r>
            <a:r>
              <a:rPr lang="zh-CN" altLang="en-US" sz="1200" dirty="0">
                <a:solidFill>
                  <a:schemeClr val="tx1"/>
                </a:solidFill>
                <a:latin typeface="+mn-lt"/>
                <a:ea typeface="+mn-ea"/>
                <a:cs typeface="+mn-cs"/>
              </a:rPr>
              <a:t>相比，容器没有客户机操作系统这一层，也没有</a:t>
            </a:r>
            <a:r>
              <a:rPr lang="en-US" altLang="zh-CN" sz="1200" dirty="0">
                <a:solidFill>
                  <a:schemeClr val="tx1"/>
                </a:solidFill>
                <a:latin typeface="+mn-lt"/>
                <a:ea typeface="+mn-ea"/>
                <a:cs typeface="+mn-cs"/>
              </a:rPr>
              <a:t>hypervisor</a:t>
            </a:r>
            <a:r>
              <a:rPr lang="zh-CN" altLang="en-US" sz="1200" dirty="0">
                <a:solidFill>
                  <a:schemeClr val="tx1"/>
                </a:solidFill>
                <a:latin typeface="+mn-lt"/>
                <a:ea typeface="+mn-ea"/>
                <a:cs typeface="+mn-cs"/>
              </a:rPr>
              <a:t>这层，而且库函数这层在</a:t>
            </a:r>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里面是在不同容器应用间共享的，不像传统</a:t>
            </a:r>
            <a:r>
              <a:rPr lang="en-US" altLang="zh-CN" sz="1200" dirty="0">
                <a:solidFill>
                  <a:schemeClr val="tx1"/>
                </a:solidFill>
                <a:latin typeface="+mn-lt"/>
                <a:ea typeface="+mn-ea"/>
                <a:cs typeface="+mn-cs"/>
              </a:rPr>
              <a:t>VM</a:t>
            </a:r>
            <a:r>
              <a:rPr lang="zh-CN" altLang="en-US" sz="1200" dirty="0">
                <a:solidFill>
                  <a:schemeClr val="tx1"/>
                </a:solidFill>
                <a:latin typeface="+mn-lt"/>
                <a:ea typeface="+mn-ea"/>
                <a:cs typeface="+mn-cs"/>
              </a:rPr>
              <a:t>，每个客户机独立有一套库函数。</a:t>
            </a:r>
            <a:endParaRPr lang="en-US" altLang="zh-CN" sz="1200" dirty="0">
              <a:solidFill>
                <a:schemeClr val="tx1"/>
              </a:solidFill>
              <a:latin typeface="+mn-lt"/>
              <a:ea typeface="+mn-ea"/>
              <a:cs typeface="+mn-cs"/>
            </a:endParaRPr>
          </a:p>
          <a:p>
            <a:r>
              <a:rPr lang="zh-CN" altLang="en-US" sz="1200" dirty="0">
                <a:solidFill>
                  <a:schemeClr val="tx1"/>
                </a:solidFill>
                <a:latin typeface="+mn-lt"/>
                <a:ea typeface="+mn-ea"/>
                <a:cs typeface="+mn-cs"/>
              </a:rPr>
              <a:t>容器应用底层有一个</a:t>
            </a:r>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引擎，这层主要是作为管理用的，并不像传统的</a:t>
            </a:r>
            <a:r>
              <a:rPr lang="en-US" altLang="zh-CN" sz="1200" dirty="0">
                <a:solidFill>
                  <a:schemeClr val="tx1"/>
                </a:solidFill>
                <a:latin typeface="+mn-lt"/>
                <a:ea typeface="+mn-ea"/>
                <a:cs typeface="+mn-cs"/>
              </a:rPr>
              <a:t>hypervisor</a:t>
            </a:r>
            <a:r>
              <a:rPr lang="zh-CN" altLang="en-US" sz="1200" dirty="0">
                <a:solidFill>
                  <a:schemeClr val="tx1"/>
                </a:solidFill>
                <a:latin typeface="+mn-lt"/>
                <a:ea typeface="+mn-ea"/>
                <a:cs typeface="+mn-cs"/>
              </a:rPr>
              <a:t>那样还参与客户机的实际执行，这点使得</a:t>
            </a:r>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更加轻量级。</a:t>
            </a:r>
            <a:endParaRPr lang="en-US" altLang="zh-CN" sz="1200" dirty="0">
              <a:solidFill>
                <a:schemeClr val="tx1"/>
              </a:solidFill>
              <a:latin typeface="+mn-lt"/>
              <a:ea typeface="+mn-ea"/>
              <a:cs typeface="+mn-cs"/>
            </a:endParaRPr>
          </a:p>
          <a:p>
            <a:r>
              <a:rPr lang="en-US" altLang="zh-CN" sz="1200" dirty="0" err="1">
                <a:solidFill>
                  <a:schemeClr val="tx1"/>
                </a:solidFill>
                <a:latin typeface="+mn-lt"/>
                <a:ea typeface="+mn-ea"/>
                <a:cs typeface="+mn-cs"/>
              </a:rPr>
              <a:t>Docker</a:t>
            </a:r>
            <a:r>
              <a:rPr lang="zh-CN" altLang="en-US" sz="1200" dirty="0">
                <a:solidFill>
                  <a:schemeClr val="tx1"/>
                </a:solidFill>
                <a:latin typeface="+mn-lt"/>
                <a:ea typeface="+mn-ea"/>
                <a:cs typeface="+mn-cs"/>
              </a:rPr>
              <a:t>设计的一个考虑是用户很多时候只是需要高效运行环境，而并不是整个机器，所以像传统虚拟化那样提供完整机器模拟并不需要。</a:t>
            </a:r>
          </a:p>
        </p:txBody>
      </p:sp>
    </p:spTree>
    <p:extLst>
      <p:ext uri="{BB962C8B-B14F-4D97-AF65-F5344CB8AC3E}">
        <p14:creationId xmlns:p14="http://schemas.microsoft.com/office/powerpoint/2010/main" val="2414649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847113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3D1208B-ABB5-48F0-93EC-79B837E3F925}" type="slidenum">
              <a:rPr lang="zh-CN" altLang="en-US" smtClean="0"/>
              <a:pPr/>
              <a:t>32</a:t>
            </a:fld>
            <a:endParaRPr lang="en-US" altLang="zh-CN" dirty="0"/>
          </a:p>
        </p:txBody>
      </p:sp>
    </p:spTree>
    <p:extLst>
      <p:ext uri="{BB962C8B-B14F-4D97-AF65-F5344CB8AC3E}">
        <p14:creationId xmlns:p14="http://schemas.microsoft.com/office/powerpoint/2010/main" val="1615324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3312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0170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221066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备注占位符 2"/>
          <p:cNvSpPr>
            <a:spLocks noGrp="1"/>
          </p:cNvSpPr>
          <p:nvPr>
            <p:ph type="body" idx="1"/>
          </p:nvPr>
        </p:nvSpPr>
        <p:spPr/>
        <p:txBody>
          <a:bodyPr/>
          <a:lstStyle/>
          <a:p>
            <a:r>
              <a:rPr lang="en-US" altLang="zh-CN" dirty="0"/>
              <a:t>OSI</a:t>
            </a:r>
            <a:r>
              <a:rPr lang="zh-CN" altLang="en-US" dirty="0"/>
              <a:t>的七层网络协议体系结构的概念清楚，理论也较为完整，但是它既复杂也不实用。 </a:t>
            </a:r>
            <a:endParaRPr lang="en-US" altLang="zh-CN" dirty="0"/>
          </a:p>
          <a:p>
            <a:r>
              <a:rPr lang="en-US" altLang="zh-CN" dirty="0"/>
              <a:t>TCP/IP</a:t>
            </a:r>
            <a:r>
              <a:rPr lang="zh-CN" altLang="en-US" dirty="0"/>
              <a:t>体系结构则不同，得到非常广泛的应用。</a:t>
            </a:r>
            <a:r>
              <a:rPr lang="en-US" altLang="zh-CN" dirty="0"/>
              <a:t>TCP/IP</a:t>
            </a:r>
            <a:r>
              <a:rPr lang="zh-CN" altLang="en-US" dirty="0"/>
              <a:t>是一个四层的体系结构，包括：网络接口层、网际层（</a:t>
            </a:r>
            <a:r>
              <a:rPr lang="en-US" altLang="zh-CN" dirty="0"/>
              <a:t>IP</a:t>
            </a:r>
            <a:r>
              <a:rPr lang="zh-CN" altLang="en-US" dirty="0"/>
              <a:t>）、运输层（</a:t>
            </a:r>
            <a:r>
              <a:rPr lang="en-US" altLang="zh-CN" dirty="0"/>
              <a:t>TCP</a:t>
            </a:r>
            <a:r>
              <a:rPr lang="zh-CN" altLang="en-US" dirty="0"/>
              <a:t>或</a:t>
            </a:r>
            <a:r>
              <a:rPr lang="en-US" altLang="zh-CN" dirty="0"/>
              <a:t>UDP</a:t>
            </a:r>
            <a:r>
              <a:rPr lang="zh-CN" altLang="en-US" dirty="0"/>
              <a:t>）、应用层（各种应用层协议，如：</a:t>
            </a:r>
            <a:r>
              <a:rPr lang="en-US" altLang="zh-CN" dirty="0"/>
              <a:t>TELNET</a:t>
            </a:r>
            <a:r>
              <a:rPr lang="zh-CN" altLang="en-US" dirty="0"/>
              <a:t>、</a:t>
            </a:r>
            <a:r>
              <a:rPr lang="en-US" altLang="zh-CN" dirty="0"/>
              <a:t>FTP</a:t>
            </a:r>
            <a:r>
              <a:rPr lang="zh-CN" altLang="en-US" dirty="0"/>
              <a:t>、</a:t>
            </a:r>
            <a:r>
              <a:rPr lang="en-US" altLang="zh-CN" dirty="0"/>
              <a:t>SMTP</a:t>
            </a:r>
            <a:r>
              <a:rPr lang="zh-CN" altLang="en-US" dirty="0"/>
              <a:t>等）。</a:t>
            </a:r>
          </a:p>
          <a:p>
            <a:r>
              <a:rPr lang="zh-CN" altLang="en-US" dirty="0"/>
              <a:t>在学习网络原理时候，往往采用折中办法，即综合</a:t>
            </a:r>
            <a:r>
              <a:rPr lang="en-US" altLang="zh-CN" dirty="0"/>
              <a:t>OSI</a:t>
            </a:r>
            <a:r>
              <a:rPr lang="zh-CN" altLang="en-US" dirty="0"/>
              <a:t>和</a:t>
            </a:r>
            <a:r>
              <a:rPr lang="en-US" altLang="zh-CN" dirty="0"/>
              <a:t>TCP/IP</a:t>
            </a:r>
            <a:r>
              <a:rPr lang="zh-CN" altLang="en-US" dirty="0"/>
              <a:t>的优点，采用一种只有</a:t>
            </a:r>
            <a:r>
              <a:rPr lang="en-US" altLang="zh-CN" dirty="0"/>
              <a:t>5</a:t>
            </a:r>
            <a:r>
              <a:rPr lang="zh-CN" altLang="en-US" dirty="0"/>
              <a:t>层的协议体系结构，即：物理层、数据链路层、网络层、运输层、应用层。</a:t>
            </a:r>
            <a:endParaRPr lang="en-US" altLang="zh-CN"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771156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141844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a:t>南北变东西</a:t>
            </a:r>
            <a:endParaRPr lang="en-US" altLang="zh-CN" dirty="0"/>
          </a:p>
          <a:p>
            <a:pPr lvl="0"/>
            <a:r>
              <a:rPr lang="zh-CN" altLang="en-US" dirty="0"/>
              <a:t>灵活架构</a:t>
            </a:r>
            <a:endParaRPr lang="en-US" altLang="zh-CN" dirty="0"/>
          </a:p>
          <a:p>
            <a:pPr lvl="0"/>
            <a:r>
              <a:rPr lang="zh-CN" altLang="en-US" dirty="0"/>
              <a:t>控制分离</a:t>
            </a:r>
            <a:endParaRPr lang="en-US" altLang="zh-CN" dirty="0"/>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24737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827867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备注占位符 2"/>
          <p:cNvSpPr>
            <a:spLocks noGrp="1"/>
          </p:cNvSpPr>
          <p:nvPr>
            <p:ph type="body" idx="1"/>
          </p:nvPr>
        </p:nvSpPr>
        <p:spPr/>
        <p:txBody>
          <a:bodyPr/>
          <a:lstStyle/>
          <a:p>
            <a:r>
              <a:rPr lang="zh-CN" altLang="en-US" dirty="0"/>
              <a:t>虚拟网卡：虚拟网卡就是用软件模拟网络环境，提供类似真实网卡的功能，无需连接。</a:t>
            </a:r>
            <a:endParaRPr lang="en-US" altLang="zh-CN" dirty="0"/>
          </a:p>
          <a:p>
            <a:r>
              <a:rPr lang="zh-CN" altLang="en-US" dirty="0"/>
              <a:t>虚拟交换端口：虚拟交换机上的端口，用来连接虚拟网卡，为虚拟机提供接入网络的服务。</a:t>
            </a:r>
            <a:endParaRPr lang="en-US" altLang="zh-CN" dirty="0"/>
          </a:p>
          <a:p>
            <a:r>
              <a:rPr lang="zh-CN" altLang="en-US" dirty="0"/>
              <a:t>端口组：为了方便管理，将具有同样属性的一组虚拟交换端口称为端口组。</a:t>
            </a:r>
            <a:endParaRPr lang="en-US" altLang="zh-CN" dirty="0"/>
          </a:p>
          <a:p>
            <a:r>
              <a:rPr lang="zh-CN" altLang="en-US" dirty="0"/>
              <a:t>上行链路：分布式交换机通过上行链路与主机的物理网络适配器相连，使得主机中的虚拟机能够与另一主机中的虚拟机或外部网络进行通信。</a:t>
            </a:r>
            <a:endParaRPr lang="en-US" altLang="zh-CN" dirty="0"/>
          </a:p>
          <a:p>
            <a:r>
              <a:rPr lang="zh-CN" altLang="en-US" dirty="0"/>
              <a:t>物理网卡</a:t>
            </a:r>
            <a:endParaRPr lang="en-US" altLang="zh-CN" dirty="0"/>
          </a:p>
          <a:p>
            <a:r>
              <a:rPr lang="zh-CN" altLang="en-US" dirty="0"/>
              <a:t>虚拟交换机</a:t>
            </a:r>
            <a:endParaRPr lang="en-US" altLang="zh-CN" dirty="0"/>
          </a:p>
          <a:p>
            <a:r>
              <a:rPr lang="zh-CN" altLang="en-US" dirty="0"/>
              <a:t>分布式虚拟交换机</a:t>
            </a:r>
            <a:endParaRPr lang="en-US" altLang="zh-CN" dirty="0"/>
          </a:p>
          <a:p>
            <a:r>
              <a:rPr lang="zh-CN" altLang="en-US" dirty="0"/>
              <a:t>服务器</a:t>
            </a:r>
            <a:endParaRPr lang="en-US" altLang="zh-CN" dirty="0"/>
          </a:p>
          <a:p>
            <a:r>
              <a:rPr lang="zh-CN" altLang="en-US" dirty="0"/>
              <a:t>物理交换机</a:t>
            </a:r>
            <a:endParaRPr lang="en-US" altLang="zh-CN" dirty="0"/>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a:t>以物理网卡为界，物理网卡往上为虚拟资源，物理网卡及其往下为物理资源</a:t>
            </a:r>
            <a:endParaRPr lang="en-US" altLang="zh-CN" dirty="0"/>
          </a:p>
          <a:p>
            <a:endParaRPr lang="en-US" altLang="zh-CN"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679785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备注占位符 2"/>
          <p:cNvSpPr>
            <a:spLocks noGrp="1"/>
          </p:cNvSpPr>
          <p:nvPr>
            <p:ph type="body" idx="1"/>
          </p:nvPr>
        </p:nvSpPr>
        <p:spPr/>
        <p:txBody>
          <a:bodyPr/>
          <a:lstStyle/>
          <a:p>
            <a:r>
              <a:rPr lang="zh-CN" altLang="en-US" dirty="0"/>
              <a:t>虚拟交换机在虚拟化网络中起到承上启下的作用；</a:t>
            </a:r>
            <a:endParaRPr lang="en-US" altLang="zh-CN" dirty="0"/>
          </a:p>
          <a:p>
            <a:r>
              <a:rPr lang="zh-CN" altLang="en-US" dirty="0"/>
              <a:t>虚拟交换机的交换端口链接虚拟机网卡，上行链路与物理网卡绑定，从而打通虚拟网络和物理网络；</a:t>
            </a:r>
            <a:endParaRPr lang="en-US" altLang="zh-CN" dirty="0"/>
          </a:p>
          <a:p>
            <a:r>
              <a:rPr lang="zh-CN" altLang="en-US" dirty="0"/>
              <a:t>物理网卡与物理交换机相连，使虚拟机发出的数据能够转发到物理网络中。</a:t>
            </a:r>
            <a:endParaRPr lang="en-US" altLang="zh-CN"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995605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备注占位符 2"/>
          <p:cNvSpPr>
            <a:spLocks noGrp="1"/>
          </p:cNvSpPr>
          <p:nvPr>
            <p:ph type="body" idx="1"/>
          </p:nvPr>
        </p:nvSpPr>
        <p:spPr/>
        <p:txBody>
          <a:bodyPr/>
          <a:lstStyle/>
          <a:p>
            <a:r>
              <a:rPr lang="zh-CN" altLang="en-US" dirty="0"/>
              <a:t>相同端口组不同主机内的虚拟机通讯需要经过物理网络；</a:t>
            </a:r>
            <a:endParaRPr lang="en-US" altLang="zh-CN" dirty="0"/>
          </a:p>
          <a:p>
            <a:r>
              <a:rPr lang="zh-CN" altLang="en-US" dirty="0"/>
              <a:t>相同端口组相同主机内的虚拟机通讯不需要经过物理网络；</a:t>
            </a:r>
            <a:endParaRPr lang="en-US" altLang="zh-CN" dirty="0"/>
          </a:p>
          <a:p>
            <a:r>
              <a:rPr lang="zh-CN" altLang="en-US" dirty="0"/>
              <a:t>不同端口组的虚拟机通讯需要经过物理网络。</a:t>
            </a:r>
            <a:endParaRPr lang="en-US" altLang="zh-CN"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564555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96707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备注占位符 2"/>
          <p:cNvSpPr>
            <a:spLocks noGrp="1"/>
          </p:cNvSpPr>
          <p:nvPr>
            <p:ph type="body" idx="1"/>
          </p:nvPr>
        </p:nvSpPr>
        <p:spPr/>
        <p:txBody>
          <a:bodyPr/>
          <a:lstStyle/>
          <a:p>
            <a:r>
              <a:rPr lang="zh-CN" altLang="en-US" dirty="0"/>
              <a:t>相同主机相同端口组的虚拟机不需要通过物理交换机就能互相通信。</a:t>
            </a:r>
            <a:endParaRPr lang="en-US" altLang="zh-CN" dirty="0"/>
          </a:p>
          <a:p>
            <a:r>
              <a:rPr lang="zh-CN" altLang="en-US" dirty="0"/>
              <a:t>不同主机相同端口组的虚拟机需要通过物理交换机才能互相通信。</a:t>
            </a:r>
            <a:endParaRPr lang="en-US" altLang="zh-CN" dirty="0"/>
          </a:p>
          <a:p>
            <a:r>
              <a:rPr lang="zh-CN" altLang="en-US" dirty="0"/>
              <a:t>虚拟交换机属于二层设备。</a:t>
            </a:r>
            <a:endParaRPr lang="en-US" altLang="zh-CN"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958053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备注占位符 2"/>
          <p:cNvSpPr>
            <a:spLocks noGrp="1"/>
          </p:cNvSpPr>
          <p:nvPr>
            <p:ph type="body" idx="1"/>
          </p:nvPr>
        </p:nvSpPr>
        <p:spPr/>
        <p:txBody>
          <a:bodyPr/>
          <a:lstStyle/>
          <a:p>
            <a:r>
              <a:rPr lang="zh-CN" altLang="en-US" dirty="0"/>
              <a:t>标准虚拟交换机不支持跨物理服务器。</a:t>
            </a:r>
            <a:endParaRPr lang="en-US" altLang="zh-CN" dirty="0"/>
          </a:p>
          <a:p>
            <a:r>
              <a:rPr lang="zh-CN" altLang="en-US" dirty="0"/>
              <a:t>一台分布式虚拟交换机可以分布在多台物理服务器上。</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925688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备注占位符 2"/>
          <p:cNvSpPr>
            <a:spLocks noGrp="1"/>
          </p:cNvSpPr>
          <p:nvPr>
            <p:ph type="body" idx="1"/>
          </p:nvPr>
        </p:nvSpPr>
        <p:spPr/>
        <p:txBody>
          <a:bodyPr/>
          <a:lstStyle/>
          <a:p>
            <a:endParaRPr lang="en-US" altLang="zh-CN"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3510347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备注占位符 2"/>
          <p:cNvSpPr>
            <a:spLocks noGrp="1"/>
          </p:cNvSpPr>
          <p:nvPr>
            <p:ph type="body" idx="1"/>
          </p:nvPr>
        </p:nvSpPr>
        <p:spPr/>
        <p:txBody>
          <a:bodyPr/>
          <a:lstStyle/>
          <a:p>
            <a:r>
              <a:rPr lang="zh-CN" altLang="en-US" dirty="0"/>
              <a:t>同一主机上的不同</a:t>
            </a:r>
            <a:r>
              <a:rPr lang="en-US" altLang="zh-CN" dirty="0"/>
              <a:t>DVS</a:t>
            </a:r>
            <a:r>
              <a:rPr lang="zh-CN" altLang="en-US" dirty="0"/>
              <a:t>不能共用上行链路；</a:t>
            </a:r>
            <a:endParaRPr lang="en-US" altLang="zh-CN" dirty="0"/>
          </a:p>
          <a:p>
            <a:r>
              <a:rPr lang="zh-CN" altLang="en-US" dirty="0"/>
              <a:t>与上行链路关联的物理网卡可以是单独的一个网口，也可以是多个网卡绑定后的一个逻辑通道；</a:t>
            </a:r>
            <a:endParaRPr lang="en-US" altLang="zh-CN" dirty="0"/>
          </a:p>
          <a:p>
            <a:r>
              <a:rPr lang="zh-CN" altLang="en-US" dirty="0"/>
              <a:t>同一台</a:t>
            </a:r>
            <a:r>
              <a:rPr lang="en-US" altLang="zh-CN" dirty="0"/>
              <a:t>DVS</a:t>
            </a:r>
            <a:r>
              <a:rPr lang="zh-CN" altLang="en-US" dirty="0"/>
              <a:t>的所有上行链路组成了上行链路组。</a:t>
            </a:r>
            <a:endParaRPr lang="en-US" altLang="zh-CN"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731944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备注占位符 2"/>
          <p:cNvSpPr>
            <a:spLocks noGrp="1"/>
          </p:cNvSpPr>
          <p:nvPr>
            <p:ph type="body" idx="1"/>
          </p:nvPr>
        </p:nvSpPr>
        <p:spPr/>
        <p:txBody>
          <a:bodyPr/>
          <a:lstStyle/>
          <a:p>
            <a:r>
              <a:rPr lang="zh-CN" altLang="en-US" dirty="0"/>
              <a:t>虚拟交换端口的属性包含速率、</a:t>
            </a:r>
            <a:r>
              <a:rPr lang="en-US" altLang="zh-CN" dirty="0"/>
              <a:t>VLAN</a:t>
            </a:r>
            <a:r>
              <a:rPr lang="en-US" altLang="zh-CN" baseline="0" dirty="0"/>
              <a:t> ID</a:t>
            </a:r>
            <a:r>
              <a:rPr lang="zh-CN" altLang="en-US" baseline="0" dirty="0"/>
              <a:t>和</a:t>
            </a:r>
            <a:r>
              <a:rPr lang="en-US" altLang="zh-CN" baseline="0" dirty="0"/>
              <a:t>QOS</a:t>
            </a:r>
            <a:r>
              <a:rPr lang="zh-CN" altLang="en-US" dirty="0"/>
              <a:t>等</a:t>
            </a:r>
            <a:endParaRPr lang="en-US" altLang="zh-CN" dirty="0"/>
          </a:p>
          <a:p>
            <a:r>
              <a:rPr lang="zh-CN" altLang="en-US" dirty="0"/>
              <a:t>多个端口组可同属于一个分布式交换机。</a:t>
            </a:r>
          </a:p>
          <a:p>
            <a:r>
              <a:rPr lang="zh-CN" altLang="en-US" dirty="0"/>
              <a:t>端口组不可以跨分布式交换机。</a:t>
            </a:r>
          </a:p>
          <a:p>
            <a:pPr marL="0" indent="0">
              <a:buNone/>
            </a:pPr>
            <a:endParaRPr lang="en-US" altLang="zh-CN"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936827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备注占位符 2"/>
          <p:cNvSpPr>
            <a:spLocks noGrp="1"/>
          </p:cNvSpPr>
          <p:nvPr>
            <p:ph type="body" idx="1"/>
          </p:nvPr>
        </p:nvSpPr>
        <p:spPr/>
        <p:txBody>
          <a:bodyPr/>
          <a:lstStyle/>
          <a:p>
            <a:endParaRPr lang="en-US" altLang="zh-CN"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758893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716974D-2101-441E-BC22-CDB55FA37E4B}" type="slidenum">
              <a:rPr lang="zh-CN" altLang="en-US"/>
              <a:pPr/>
              <a:t>4</a:t>
            </a:fld>
            <a:endParaRPr lang="en-US" altLang="zh-CN"/>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a:noFill/>
          <a:ln/>
        </p:spPr>
        <p:txBody>
          <a:bodyPr/>
          <a:lstStyle/>
          <a:p>
            <a:r>
              <a:rPr lang="zh-CN" altLang="en-US" sz="1100" kern="1200" dirty="0">
                <a:solidFill>
                  <a:schemeClr val="tx1"/>
                </a:solidFill>
                <a:effectLst/>
                <a:latin typeface="FrutigerNext LT Regular" pitchFamily="34" charset="0"/>
                <a:ea typeface="华文细黑" pitchFamily="2" charset="-122"/>
                <a:cs typeface="+mn-cs"/>
              </a:rPr>
              <a:t>虚拟化是云计算的基础。简单的说，虚拟化使得在一台物理的服务器上可以跑多台虚拟机，虚拟机共享物理机的</a:t>
            </a:r>
            <a:r>
              <a:rPr lang="en-US" altLang="zh-CN" sz="1100" kern="1200" dirty="0">
                <a:solidFill>
                  <a:schemeClr val="tx1"/>
                </a:solidFill>
                <a:effectLst/>
                <a:latin typeface="FrutigerNext LT Regular" pitchFamily="34" charset="0"/>
                <a:ea typeface="华文细黑" pitchFamily="2" charset="-122"/>
                <a:cs typeface="+mn-cs"/>
              </a:rPr>
              <a:t>CPU</a:t>
            </a:r>
            <a:r>
              <a:rPr lang="zh-CN" altLang="en-US" sz="1100" kern="1200" dirty="0">
                <a:solidFill>
                  <a:schemeClr val="tx1"/>
                </a:solidFill>
                <a:effectLst/>
                <a:latin typeface="FrutigerNext LT Regular" pitchFamily="34" charset="0"/>
                <a:ea typeface="华文细黑" pitchFamily="2" charset="-122"/>
                <a:cs typeface="+mn-cs"/>
              </a:rPr>
              <a:t>、内存、</a:t>
            </a:r>
            <a:r>
              <a:rPr lang="en-US" altLang="zh-CN" sz="1100" kern="1200" dirty="0">
                <a:solidFill>
                  <a:schemeClr val="tx1"/>
                </a:solidFill>
                <a:effectLst/>
                <a:latin typeface="FrutigerNext LT Regular" pitchFamily="34" charset="0"/>
                <a:ea typeface="华文细黑" pitchFamily="2" charset="-122"/>
                <a:cs typeface="+mn-cs"/>
              </a:rPr>
              <a:t>IO </a:t>
            </a:r>
            <a:r>
              <a:rPr lang="zh-CN" altLang="en-US" sz="1100" kern="1200" dirty="0">
                <a:solidFill>
                  <a:schemeClr val="tx1"/>
                </a:solidFill>
                <a:effectLst/>
                <a:latin typeface="FrutigerNext LT Regular" pitchFamily="34" charset="0"/>
                <a:ea typeface="华文细黑" pitchFamily="2" charset="-122"/>
                <a:cs typeface="+mn-cs"/>
              </a:rPr>
              <a:t>硬件资源，但逻辑上虚拟机之间是相互隔离的。</a:t>
            </a:r>
            <a:endParaRPr lang="en-US" altLang="zh-CN" sz="1200" dirty="0"/>
          </a:p>
          <a:p>
            <a:r>
              <a:rPr lang="zh-CN" altLang="en-US" sz="1200" dirty="0"/>
              <a:t>在计算机方面，虚拟化一般指通过对计算机物理资源的抽象，提供一个或多个操作环境，实现资源的模拟、隔离或共享等。</a:t>
            </a:r>
            <a:endParaRPr lang="en-US" altLang="zh-CN" sz="1200" dirty="0"/>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zh-CN" sz="1200" kern="1200" dirty="0">
                <a:solidFill>
                  <a:schemeClr val="tx1"/>
                </a:solidFill>
                <a:latin typeface="FrutigerNext LT Regular" pitchFamily="34" charset="0"/>
                <a:ea typeface="华文细黑" pitchFamily="2" charset="-122"/>
                <a:cs typeface="+mn-cs"/>
              </a:rPr>
              <a:t>本质上</a:t>
            </a:r>
            <a:r>
              <a:rPr lang="zh-CN" altLang="en-US" sz="1200" kern="1200" dirty="0">
                <a:solidFill>
                  <a:schemeClr val="tx1"/>
                </a:solidFill>
                <a:latin typeface="FrutigerNext LT Regular" pitchFamily="34" charset="0"/>
                <a:ea typeface="华文细黑" pitchFamily="2" charset="-122"/>
                <a:cs typeface="+mn-cs"/>
              </a:rPr>
              <a:t>，</a:t>
            </a:r>
            <a:r>
              <a:rPr lang="zh-CN" altLang="zh-CN" sz="1200" kern="1200" dirty="0">
                <a:solidFill>
                  <a:schemeClr val="tx1"/>
                </a:solidFill>
                <a:latin typeface="FrutigerNext LT Regular" pitchFamily="34" charset="0"/>
                <a:ea typeface="华文细黑" pitchFamily="2" charset="-122"/>
                <a:cs typeface="+mn-cs"/>
              </a:rPr>
              <a:t>虚拟化就是由位于下层的软件模块，通过向上一层软件模块提供一个与它原先所期待的运行环境完全一致的接口的方法，抽象出一个虚拟的软件或硬件接口，使得上层软件可以直接运行在虚拟环境上。通过空间上的分割、时间上的分时以及模拟，虚拟化可将一份资源抽象成多份，亦可将多份资源抽象成一份</a:t>
            </a:r>
            <a:r>
              <a:rPr lang="zh-CN" altLang="en-US" sz="1200" kern="1200" dirty="0">
                <a:solidFill>
                  <a:schemeClr val="tx1"/>
                </a:solidFill>
                <a:latin typeface="FrutigerNext LT Regular" pitchFamily="34" charset="0"/>
                <a:ea typeface="华文细黑" pitchFamily="2" charset="-122"/>
                <a:cs typeface="+mn-cs"/>
              </a:rPr>
              <a:t>。</a:t>
            </a:r>
            <a:endParaRPr lang="en-US" altLang="zh-CN" sz="1200" kern="1200" dirty="0">
              <a:solidFill>
                <a:schemeClr val="tx1"/>
              </a:solidFill>
              <a:latin typeface="FrutigerNext LT Regular" pitchFamily="34" charset="0"/>
              <a:ea typeface="华文细黑" pitchFamily="2" charset="-122"/>
              <a:cs typeface="+mn-cs"/>
            </a:endParaRPr>
          </a:p>
          <a:p>
            <a:r>
              <a:rPr lang="zh-CN" altLang="en-US" dirty="0"/>
              <a:t>常见的虚拟化有：</a:t>
            </a:r>
          </a:p>
          <a:p>
            <a:pPr lvl="1"/>
            <a:r>
              <a:rPr lang="zh-CN" altLang="en-US" dirty="0"/>
              <a:t>内存虚拟化 </a:t>
            </a:r>
            <a:r>
              <a:rPr lang="en-US" altLang="zh-CN" dirty="0"/>
              <a:t>Page File</a:t>
            </a:r>
          </a:p>
          <a:p>
            <a:pPr lvl="1"/>
            <a:r>
              <a:rPr lang="zh-CN" altLang="en-US" dirty="0"/>
              <a:t>磁盘虚拟化 </a:t>
            </a:r>
            <a:r>
              <a:rPr lang="en-US" altLang="zh-CN" dirty="0"/>
              <a:t>RAID</a:t>
            </a:r>
            <a:r>
              <a:rPr lang="zh-CN" altLang="en-US" dirty="0"/>
              <a:t>，</a:t>
            </a:r>
            <a:r>
              <a:rPr lang="en-US" altLang="zh-CN" dirty="0"/>
              <a:t>Volume</a:t>
            </a:r>
          </a:p>
          <a:p>
            <a:pPr lvl="1"/>
            <a:r>
              <a:rPr lang="zh-CN" altLang="en-US" dirty="0"/>
              <a:t>网络虚拟化 </a:t>
            </a:r>
            <a:r>
              <a:rPr lang="en-US" altLang="zh-CN" dirty="0"/>
              <a:t>VLAN</a:t>
            </a:r>
          </a:p>
          <a:p>
            <a:r>
              <a:rPr lang="zh-CN" altLang="en-US" dirty="0"/>
              <a:t>虚拟化创建了一层隔离层，把硬件和上层应用分离开来，允许在一个硬件资源上运行多个逻辑应用。</a:t>
            </a:r>
          </a:p>
          <a:p>
            <a:r>
              <a:rPr lang="en-US" altLang="zh-CN" dirty="0" err="1"/>
              <a:t>FusionSphere</a:t>
            </a:r>
            <a:r>
              <a:rPr lang="zh-CN" altLang="en-US" dirty="0"/>
              <a:t>实现的是</a:t>
            </a:r>
            <a:r>
              <a:rPr lang="en-US" altLang="zh-CN" dirty="0"/>
              <a:t>x86</a:t>
            </a:r>
            <a:r>
              <a:rPr lang="zh-CN" altLang="en-US" dirty="0"/>
              <a:t>服务器的虚拟化，更确切地说，包含以下三个方面：</a:t>
            </a:r>
          </a:p>
          <a:p>
            <a:pPr lvl="1"/>
            <a:r>
              <a:rPr lang="zh-CN" altLang="en-US" dirty="0"/>
              <a:t>计算能力：</a:t>
            </a:r>
            <a:r>
              <a:rPr lang="en-US" altLang="zh-CN" dirty="0"/>
              <a:t>CPU/Memory</a:t>
            </a:r>
            <a:r>
              <a:rPr lang="zh-CN" altLang="en-US" dirty="0"/>
              <a:t>的虚拟化</a:t>
            </a:r>
          </a:p>
          <a:p>
            <a:pPr lvl="1"/>
            <a:r>
              <a:rPr lang="zh-CN" altLang="en-US" dirty="0"/>
              <a:t>存储：</a:t>
            </a:r>
            <a:r>
              <a:rPr lang="en-US" altLang="zh-CN" dirty="0"/>
              <a:t>VIMS</a:t>
            </a:r>
            <a:r>
              <a:rPr lang="zh-CN" altLang="en-US" dirty="0"/>
              <a:t>文件系统</a:t>
            </a:r>
          </a:p>
          <a:p>
            <a:pPr lvl="1"/>
            <a:r>
              <a:rPr lang="zh-CN" altLang="en-US" dirty="0"/>
              <a:t>网络：分布式虚拟交换机</a:t>
            </a:r>
            <a:endParaRPr lang="zh-CN" altLang="en-US" sz="1200" dirty="0"/>
          </a:p>
          <a:p>
            <a:endParaRPr lang="en-US" altLang="zh-CN" sz="1200" dirty="0"/>
          </a:p>
          <a:p>
            <a:endParaRPr lang="zh-CN" altLang="en-US" sz="1200" dirty="0">
              <a:ea typeface="宋体" charset="-122"/>
            </a:endParaRPr>
          </a:p>
        </p:txBody>
      </p:sp>
    </p:spTree>
    <p:extLst>
      <p:ext uri="{BB962C8B-B14F-4D97-AF65-F5344CB8AC3E}">
        <p14:creationId xmlns:p14="http://schemas.microsoft.com/office/powerpoint/2010/main" val="1783164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备注占位符 2"/>
          <p:cNvSpPr>
            <a:spLocks noGrp="1"/>
          </p:cNvSpPr>
          <p:nvPr>
            <p:ph type="body" idx="1"/>
          </p:nvPr>
        </p:nvSpPr>
        <p:spPr/>
        <p:txBody>
          <a:bodyPr/>
          <a:lstStyle/>
          <a:p>
            <a:r>
              <a:rPr lang="en-US" altLang="zh-CN" sz="1100" b="0" i="0" kern="1200" dirty="0">
                <a:solidFill>
                  <a:schemeClr val="tx1"/>
                </a:solidFill>
                <a:effectLst/>
                <a:latin typeface="FrutigerNext LT Regular" pitchFamily="34" charset="0"/>
                <a:ea typeface="华文细黑" pitchFamily="2" charset="-122"/>
                <a:cs typeface="+mn-cs"/>
              </a:rPr>
              <a:t>Access</a:t>
            </a:r>
            <a:r>
              <a:rPr lang="zh-CN" altLang="en-US" sz="1100" b="0" i="0" kern="1200" dirty="0">
                <a:solidFill>
                  <a:schemeClr val="tx1"/>
                </a:solidFill>
                <a:effectLst/>
                <a:latin typeface="FrutigerNext LT Regular" pitchFamily="34" charset="0"/>
                <a:ea typeface="华文细黑" pitchFamily="2" charset="-122"/>
                <a:cs typeface="+mn-cs"/>
              </a:rPr>
              <a:t>接口是交换机上用来连接用户主机的接口，它只能连接接入链路。仅仅允许唯一的</a:t>
            </a:r>
            <a:r>
              <a:rPr lang="en-US" altLang="zh-CN" sz="1100" b="0" i="0" kern="1200" dirty="0">
                <a:solidFill>
                  <a:schemeClr val="tx1"/>
                </a:solidFill>
                <a:effectLst/>
                <a:latin typeface="FrutigerNext LT Regular" pitchFamily="34" charset="0"/>
                <a:ea typeface="华文细黑" pitchFamily="2" charset="-122"/>
                <a:cs typeface="+mn-cs"/>
              </a:rPr>
              <a:t>VLAN ID</a:t>
            </a:r>
            <a:r>
              <a:rPr lang="zh-CN" altLang="en-US" sz="1100" b="0" i="0" kern="1200" dirty="0">
                <a:solidFill>
                  <a:schemeClr val="tx1"/>
                </a:solidFill>
                <a:effectLst/>
                <a:latin typeface="FrutigerNext LT Regular" pitchFamily="34" charset="0"/>
                <a:ea typeface="华文细黑" pitchFamily="2" charset="-122"/>
                <a:cs typeface="+mn-cs"/>
              </a:rPr>
              <a:t>通过本接口，这个</a:t>
            </a:r>
            <a:r>
              <a:rPr lang="en-US" altLang="zh-CN" sz="1100" b="0" i="0" kern="1200" dirty="0">
                <a:solidFill>
                  <a:schemeClr val="tx1"/>
                </a:solidFill>
                <a:effectLst/>
                <a:latin typeface="FrutigerNext LT Regular" pitchFamily="34" charset="0"/>
                <a:ea typeface="华文细黑" pitchFamily="2" charset="-122"/>
                <a:cs typeface="+mn-cs"/>
              </a:rPr>
              <a:t>VLAN ID</a:t>
            </a:r>
            <a:r>
              <a:rPr lang="zh-CN" altLang="en-US" sz="1100" b="0" i="0" kern="1200" dirty="0">
                <a:solidFill>
                  <a:schemeClr val="tx1"/>
                </a:solidFill>
                <a:effectLst/>
                <a:latin typeface="FrutigerNext LT Regular" pitchFamily="34" charset="0"/>
                <a:ea typeface="华文细黑" pitchFamily="2" charset="-122"/>
                <a:cs typeface="+mn-cs"/>
              </a:rPr>
              <a:t>与接口的缺省</a:t>
            </a:r>
            <a:r>
              <a:rPr lang="en-US" altLang="zh-CN" sz="1100" b="0" i="0" kern="1200" dirty="0">
                <a:solidFill>
                  <a:schemeClr val="tx1"/>
                </a:solidFill>
                <a:effectLst/>
                <a:latin typeface="FrutigerNext LT Regular" pitchFamily="34" charset="0"/>
                <a:ea typeface="华文细黑" pitchFamily="2" charset="-122"/>
                <a:cs typeface="+mn-cs"/>
              </a:rPr>
              <a:t>VLAN ID</a:t>
            </a:r>
            <a:r>
              <a:rPr lang="zh-CN" altLang="en-US" sz="1100" b="0" i="0" kern="1200" dirty="0">
                <a:solidFill>
                  <a:schemeClr val="tx1"/>
                </a:solidFill>
                <a:effectLst/>
                <a:latin typeface="FrutigerNext LT Regular" pitchFamily="34" charset="0"/>
                <a:ea typeface="华文细黑" pitchFamily="2" charset="-122"/>
                <a:cs typeface="+mn-cs"/>
              </a:rPr>
              <a:t>相同，</a:t>
            </a:r>
            <a:r>
              <a:rPr lang="en-US" altLang="zh-CN" sz="1100" b="0" i="0" kern="1200" dirty="0">
                <a:solidFill>
                  <a:schemeClr val="tx1"/>
                </a:solidFill>
                <a:effectLst/>
                <a:latin typeface="FrutigerNext LT Regular" pitchFamily="34" charset="0"/>
                <a:ea typeface="华文细黑" pitchFamily="2" charset="-122"/>
                <a:cs typeface="+mn-cs"/>
              </a:rPr>
              <a:t>Access</a:t>
            </a:r>
            <a:r>
              <a:rPr lang="zh-CN" altLang="en-US" sz="1100" b="0" i="0" kern="1200" dirty="0">
                <a:solidFill>
                  <a:schemeClr val="tx1"/>
                </a:solidFill>
                <a:effectLst/>
                <a:latin typeface="FrutigerNext LT Regular" pitchFamily="34" charset="0"/>
                <a:ea typeface="华文细黑" pitchFamily="2" charset="-122"/>
                <a:cs typeface="+mn-cs"/>
              </a:rPr>
              <a:t>接口发往对端设备的以太网帧永远是不带标签的帧。</a:t>
            </a:r>
          </a:p>
          <a:p>
            <a:r>
              <a:rPr lang="en-US" altLang="zh-CN" sz="1100" b="0" i="0" kern="1200" dirty="0">
                <a:solidFill>
                  <a:schemeClr val="tx1"/>
                </a:solidFill>
                <a:effectLst/>
                <a:latin typeface="FrutigerNext LT Regular" pitchFamily="34" charset="0"/>
                <a:ea typeface="华文细黑" pitchFamily="2" charset="-122"/>
                <a:cs typeface="+mn-cs"/>
              </a:rPr>
              <a:t>Trunk</a:t>
            </a:r>
            <a:r>
              <a:rPr lang="zh-CN" altLang="en-US" sz="1100" b="0" i="0" kern="1200" dirty="0">
                <a:solidFill>
                  <a:schemeClr val="tx1"/>
                </a:solidFill>
                <a:effectLst/>
                <a:latin typeface="FrutigerNext LT Regular" pitchFamily="34" charset="0"/>
                <a:ea typeface="华文细黑" pitchFamily="2" charset="-122"/>
                <a:cs typeface="+mn-cs"/>
              </a:rPr>
              <a:t>接口是交换机上用来和其他交换机连接的接口，它只能连接干道链路，允许多个</a:t>
            </a:r>
            <a:r>
              <a:rPr lang="en-US" altLang="zh-CN" sz="1100" b="0" i="0" kern="1200" dirty="0">
                <a:solidFill>
                  <a:schemeClr val="tx1"/>
                </a:solidFill>
                <a:effectLst/>
                <a:latin typeface="FrutigerNext LT Regular" pitchFamily="34" charset="0"/>
                <a:ea typeface="华文细黑" pitchFamily="2" charset="-122"/>
                <a:cs typeface="+mn-cs"/>
              </a:rPr>
              <a:t>VLAN</a:t>
            </a:r>
            <a:r>
              <a:rPr lang="zh-CN" altLang="en-US" sz="1100" b="0" i="0" kern="1200" dirty="0">
                <a:solidFill>
                  <a:schemeClr val="tx1"/>
                </a:solidFill>
                <a:effectLst/>
                <a:latin typeface="FrutigerNext LT Regular" pitchFamily="34" charset="0"/>
                <a:ea typeface="华文细黑" pitchFamily="2" charset="-122"/>
                <a:cs typeface="+mn-cs"/>
              </a:rPr>
              <a:t>的帧（带</a:t>
            </a:r>
            <a:r>
              <a:rPr lang="en-US" altLang="zh-CN" sz="1100" b="0" i="0" kern="1200" dirty="0">
                <a:solidFill>
                  <a:schemeClr val="tx1"/>
                </a:solidFill>
                <a:effectLst/>
                <a:latin typeface="FrutigerNext LT Regular" pitchFamily="34" charset="0"/>
                <a:ea typeface="华文细黑" pitchFamily="2" charset="-122"/>
                <a:cs typeface="+mn-cs"/>
              </a:rPr>
              <a:t>Tag</a:t>
            </a:r>
            <a:r>
              <a:rPr lang="zh-CN" altLang="en-US" sz="1100" b="0" i="0" kern="1200" dirty="0">
                <a:solidFill>
                  <a:schemeClr val="tx1"/>
                </a:solidFill>
                <a:effectLst/>
                <a:latin typeface="FrutigerNext LT Regular" pitchFamily="34" charset="0"/>
                <a:ea typeface="华文细黑" pitchFamily="2" charset="-122"/>
                <a:cs typeface="+mn-cs"/>
              </a:rPr>
              <a:t>标记）通过。</a:t>
            </a:r>
          </a:p>
          <a:p>
            <a:r>
              <a:rPr lang="en-US" altLang="zh-CN" sz="1100" b="0" i="0" kern="1200" dirty="0">
                <a:solidFill>
                  <a:schemeClr val="tx1"/>
                </a:solidFill>
                <a:effectLst/>
                <a:latin typeface="FrutigerNext LT Regular" pitchFamily="34" charset="0"/>
                <a:ea typeface="华文细黑" pitchFamily="2" charset="-122"/>
                <a:cs typeface="+mn-cs"/>
              </a:rPr>
              <a:t>Hybrid</a:t>
            </a:r>
            <a:r>
              <a:rPr lang="zh-CN" altLang="en-US" sz="1100" b="0" i="0" kern="1200" dirty="0">
                <a:solidFill>
                  <a:schemeClr val="tx1"/>
                </a:solidFill>
                <a:effectLst/>
                <a:latin typeface="FrutigerNext LT Regular" pitchFamily="34" charset="0"/>
                <a:ea typeface="华文细黑" pitchFamily="2" charset="-122"/>
                <a:cs typeface="+mn-cs"/>
              </a:rPr>
              <a:t>接口是交换机上既可以连接用户主机，又可以连接其他交换机的接口。</a:t>
            </a:r>
            <a:r>
              <a:rPr lang="en-US" altLang="zh-CN" sz="1100" b="0" i="0" kern="1200" dirty="0">
                <a:solidFill>
                  <a:schemeClr val="tx1"/>
                </a:solidFill>
                <a:effectLst/>
                <a:latin typeface="FrutigerNext LT Regular" pitchFamily="34" charset="0"/>
                <a:ea typeface="华文细黑" pitchFamily="2" charset="-122"/>
                <a:cs typeface="+mn-cs"/>
              </a:rPr>
              <a:t>Hybrid</a:t>
            </a:r>
            <a:r>
              <a:rPr lang="zh-CN" altLang="en-US" sz="1100" b="0" i="0" kern="1200" dirty="0">
                <a:solidFill>
                  <a:schemeClr val="tx1"/>
                </a:solidFill>
                <a:effectLst/>
                <a:latin typeface="FrutigerNext LT Regular" pitchFamily="34" charset="0"/>
                <a:ea typeface="华文细黑" pitchFamily="2" charset="-122"/>
                <a:cs typeface="+mn-cs"/>
              </a:rPr>
              <a:t>接口既可以连接接入链路又可以连接干道链路。</a:t>
            </a:r>
            <a:r>
              <a:rPr lang="en-US" altLang="zh-CN" sz="1100" b="0" i="0" kern="1200" dirty="0">
                <a:solidFill>
                  <a:schemeClr val="tx1"/>
                </a:solidFill>
                <a:effectLst/>
                <a:latin typeface="FrutigerNext LT Regular" pitchFamily="34" charset="0"/>
                <a:ea typeface="华文细黑" pitchFamily="2" charset="-122"/>
                <a:cs typeface="+mn-cs"/>
              </a:rPr>
              <a:t>Hybrid</a:t>
            </a:r>
            <a:r>
              <a:rPr lang="zh-CN" altLang="en-US" sz="1100" b="0" i="0" kern="1200" dirty="0">
                <a:solidFill>
                  <a:schemeClr val="tx1"/>
                </a:solidFill>
                <a:effectLst/>
                <a:latin typeface="FrutigerNext LT Regular" pitchFamily="34" charset="0"/>
                <a:ea typeface="华文细黑" pitchFamily="2" charset="-122"/>
                <a:cs typeface="+mn-cs"/>
              </a:rPr>
              <a:t>接口允许多个</a:t>
            </a:r>
            <a:r>
              <a:rPr lang="en-US" altLang="zh-CN" sz="1100" b="0" i="0" kern="1200" dirty="0">
                <a:solidFill>
                  <a:schemeClr val="tx1"/>
                </a:solidFill>
                <a:effectLst/>
                <a:latin typeface="FrutigerNext LT Regular" pitchFamily="34" charset="0"/>
                <a:ea typeface="华文细黑" pitchFamily="2" charset="-122"/>
                <a:cs typeface="+mn-cs"/>
              </a:rPr>
              <a:t>VLAN</a:t>
            </a:r>
            <a:r>
              <a:rPr lang="zh-CN" altLang="en-US" sz="1100" b="0" i="0" kern="1200" dirty="0">
                <a:solidFill>
                  <a:schemeClr val="tx1"/>
                </a:solidFill>
                <a:effectLst/>
                <a:latin typeface="FrutigerNext LT Regular" pitchFamily="34" charset="0"/>
                <a:ea typeface="华文细黑" pitchFamily="2" charset="-122"/>
                <a:cs typeface="+mn-cs"/>
              </a:rPr>
              <a:t>的帧通过，并可以在出接口方向将某些</a:t>
            </a:r>
            <a:r>
              <a:rPr lang="en-US" altLang="zh-CN" sz="1100" b="0" i="0" kern="1200" dirty="0">
                <a:solidFill>
                  <a:schemeClr val="tx1"/>
                </a:solidFill>
                <a:effectLst/>
                <a:latin typeface="FrutigerNext LT Regular" pitchFamily="34" charset="0"/>
                <a:ea typeface="华文细黑" pitchFamily="2" charset="-122"/>
                <a:cs typeface="+mn-cs"/>
              </a:rPr>
              <a:t>VLAN</a:t>
            </a:r>
            <a:r>
              <a:rPr lang="zh-CN" altLang="en-US" sz="1100" b="0" i="0" kern="1200" dirty="0">
                <a:solidFill>
                  <a:schemeClr val="tx1"/>
                </a:solidFill>
                <a:effectLst/>
                <a:latin typeface="FrutigerNext LT Regular" pitchFamily="34" charset="0"/>
                <a:ea typeface="华文细黑" pitchFamily="2" charset="-122"/>
                <a:cs typeface="+mn-cs"/>
              </a:rPr>
              <a:t>帧的</a:t>
            </a:r>
            <a:r>
              <a:rPr lang="en-US" altLang="zh-CN" sz="1100" b="0" i="0" kern="1200" dirty="0">
                <a:solidFill>
                  <a:schemeClr val="tx1"/>
                </a:solidFill>
                <a:effectLst/>
                <a:latin typeface="FrutigerNext LT Regular" pitchFamily="34" charset="0"/>
                <a:ea typeface="华文细黑" pitchFamily="2" charset="-122"/>
                <a:cs typeface="+mn-cs"/>
              </a:rPr>
              <a:t>Tag</a:t>
            </a:r>
            <a:r>
              <a:rPr lang="zh-CN" altLang="en-US" sz="1100" b="0" i="0" kern="1200" dirty="0">
                <a:solidFill>
                  <a:schemeClr val="tx1"/>
                </a:solidFill>
                <a:effectLst/>
                <a:latin typeface="FrutigerNext LT Regular" pitchFamily="34" charset="0"/>
                <a:ea typeface="华文细黑" pitchFamily="2" charset="-122"/>
                <a:cs typeface="+mn-cs"/>
              </a:rPr>
              <a:t>剥掉。</a:t>
            </a:r>
            <a:endParaRPr lang="en-US" altLang="zh-CN" sz="1100" b="0" i="0" kern="1200" dirty="0">
              <a:solidFill>
                <a:schemeClr val="tx1"/>
              </a:solidFill>
              <a:effectLst/>
              <a:latin typeface="FrutigerNext LT Regular" pitchFamily="34" charset="0"/>
              <a:ea typeface="华文细黑" pitchFamily="2" charset="-122"/>
              <a:cs typeface="+mn-cs"/>
            </a:endParaRPr>
          </a:p>
          <a:p>
            <a:r>
              <a:rPr lang="zh-CN" altLang="en-US" sz="1100" b="0" i="0" kern="1200" dirty="0">
                <a:solidFill>
                  <a:schemeClr val="tx1"/>
                </a:solidFill>
                <a:effectLst/>
                <a:latin typeface="FrutigerNext LT Regular" pitchFamily="34" charset="0"/>
                <a:ea typeface="华文细黑" pitchFamily="2" charset="-122"/>
                <a:cs typeface="+mn-cs"/>
              </a:rPr>
              <a:t>虚拟交换机只用</a:t>
            </a:r>
            <a:r>
              <a:rPr lang="en-US" altLang="zh-CN" sz="1100" b="0" i="0" kern="1200" dirty="0">
                <a:solidFill>
                  <a:schemeClr val="tx1"/>
                </a:solidFill>
                <a:effectLst/>
                <a:latin typeface="FrutigerNext LT Regular" pitchFamily="34" charset="0"/>
                <a:ea typeface="华文细黑" pitchFamily="2" charset="-122"/>
                <a:cs typeface="+mn-cs"/>
              </a:rPr>
              <a:t>Access</a:t>
            </a:r>
            <a:r>
              <a:rPr lang="zh-CN" altLang="en-US" sz="1100" b="0" i="0" kern="1200" dirty="0">
                <a:solidFill>
                  <a:schemeClr val="tx1"/>
                </a:solidFill>
                <a:effectLst/>
                <a:latin typeface="FrutigerNext LT Regular" pitchFamily="34" charset="0"/>
                <a:ea typeface="华文细黑" pitchFamily="2" charset="-122"/>
                <a:cs typeface="+mn-cs"/>
              </a:rPr>
              <a:t>接口和</a:t>
            </a:r>
            <a:r>
              <a:rPr lang="en-US" altLang="zh-CN" sz="1100" b="0" i="0" kern="1200" dirty="0">
                <a:solidFill>
                  <a:schemeClr val="tx1"/>
                </a:solidFill>
                <a:effectLst/>
                <a:latin typeface="FrutigerNext LT Regular" pitchFamily="34" charset="0"/>
                <a:ea typeface="华文细黑" pitchFamily="2" charset="-122"/>
                <a:cs typeface="+mn-cs"/>
              </a:rPr>
              <a:t>Trunk</a:t>
            </a:r>
            <a:r>
              <a:rPr lang="zh-CN" altLang="en-US" sz="1100" b="0" i="0" kern="1200" dirty="0">
                <a:solidFill>
                  <a:schemeClr val="tx1"/>
                </a:solidFill>
                <a:effectLst/>
                <a:latin typeface="FrutigerNext LT Regular" pitchFamily="34" charset="0"/>
                <a:ea typeface="华文细黑" pitchFamily="2" charset="-122"/>
                <a:cs typeface="+mn-cs"/>
              </a:rPr>
              <a:t>接口。</a:t>
            </a:r>
          </a:p>
          <a:p>
            <a:endParaRPr lang="zh-CN" altLang="en-US" sz="1100" b="0" i="0" kern="1200" dirty="0">
              <a:solidFill>
                <a:schemeClr val="tx1"/>
              </a:solidFill>
              <a:effectLst/>
              <a:latin typeface="FrutigerNext LT Regular" pitchFamily="34" charset="0"/>
              <a:ea typeface="华文细黑" pitchFamily="2" charset="-122"/>
              <a:cs typeface="+mn-cs"/>
            </a:endParaRP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535210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en-US" altLang="zh-CN" dirty="0"/>
              <a:t>Open </a:t>
            </a:r>
            <a:r>
              <a:rPr lang="en-US" altLang="zh-CN" dirty="0" err="1"/>
              <a:t>vSwitch</a:t>
            </a:r>
            <a:r>
              <a:rPr lang="zh-CN" altLang="en-US" dirty="0"/>
              <a:t>（</a:t>
            </a:r>
            <a:r>
              <a:rPr lang="en-US" altLang="zh-CN" dirty="0"/>
              <a:t>OVS</a:t>
            </a:r>
            <a:r>
              <a:rPr lang="zh-CN" altLang="en-US" dirty="0"/>
              <a:t>）就是一款基于软件实现的开源虚拟交换机。它遵循</a:t>
            </a:r>
            <a:r>
              <a:rPr lang="en-US" altLang="zh-CN" dirty="0"/>
              <a:t>Apache 2.0</a:t>
            </a:r>
            <a:r>
              <a:rPr lang="zh-CN" altLang="en-US" dirty="0"/>
              <a:t>许可证。能够支持多种标准的管理接口和协议［例如</a:t>
            </a:r>
            <a:r>
              <a:rPr lang="en-US" altLang="zh-CN" dirty="0"/>
              <a:t>NetFlow</a:t>
            </a:r>
            <a:r>
              <a:rPr lang="zh-CN" altLang="en-US" dirty="0"/>
              <a:t>、</a:t>
            </a:r>
            <a:r>
              <a:rPr lang="en-US" altLang="zh-CN" dirty="0" err="1"/>
              <a:t>sFlow</a:t>
            </a:r>
            <a:r>
              <a:rPr lang="zh-CN" altLang="en-US" dirty="0"/>
              <a:t>、</a:t>
            </a:r>
            <a:r>
              <a:rPr lang="en-US" altLang="zh-CN" dirty="0"/>
              <a:t>SPAN</a:t>
            </a:r>
            <a:r>
              <a:rPr lang="zh-CN" altLang="en-US" dirty="0"/>
              <a:t>、</a:t>
            </a:r>
            <a:r>
              <a:rPr lang="en-US" altLang="zh-CN" dirty="0"/>
              <a:t>RSPAN</a:t>
            </a:r>
            <a:r>
              <a:rPr lang="zh-CN" altLang="en-US" dirty="0"/>
              <a:t>（</a:t>
            </a:r>
            <a:r>
              <a:rPr lang="en-US" altLang="zh-CN" dirty="0"/>
              <a:t>Remote Switched Port Analyzer</a:t>
            </a:r>
            <a:r>
              <a:rPr lang="zh-CN" altLang="en-US" dirty="0"/>
              <a:t>，远程交换端口分析器）、</a:t>
            </a:r>
            <a:r>
              <a:rPr lang="en-US" altLang="zh-CN" dirty="0"/>
              <a:t>CLI</a:t>
            </a:r>
            <a:r>
              <a:rPr lang="zh-CN" altLang="en-US" dirty="0"/>
              <a:t>（</a:t>
            </a:r>
            <a:r>
              <a:rPr lang="en-US" altLang="zh-CN" dirty="0"/>
              <a:t>Command Line Interface</a:t>
            </a:r>
            <a:r>
              <a:rPr lang="zh-CN" altLang="en-US" dirty="0"/>
              <a:t>，命令行接口）、</a:t>
            </a:r>
            <a:r>
              <a:rPr lang="en-US" altLang="zh-CN" dirty="0"/>
              <a:t>LACP</a:t>
            </a:r>
            <a:r>
              <a:rPr lang="zh-CN" altLang="en-US" dirty="0"/>
              <a:t>、</a:t>
            </a:r>
            <a:r>
              <a:rPr lang="en-US" altLang="zh-CN" dirty="0"/>
              <a:t>802.1ag</a:t>
            </a:r>
            <a:r>
              <a:rPr lang="zh-CN" altLang="en-US" dirty="0"/>
              <a:t>等］，还可以支持跨多个物理服务器的分布式环境（类似于</a:t>
            </a:r>
            <a:r>
              <a:rPr lang="en-US" altLang="zh-CN" dirty="0"/>
              <a:t>VMware</a:t>
            </a:r>
            <a:r>
              <a:rPr lang="zh-CN" altLang="en-US" dirty="0"/>
              <a:t>的</a:t>
            </a:r>
            <a:r>
              <a:rPr lang="en-US" altLang="zh-CN" dirty="0" err="1"/>
              <a:t>vSwitch</a:t>
            </a:r>
            <a:r>
              <a:rPr lang="zh-CN" altLang="en-US" dirty="0"/>
              <a:t>或</a:t>
            </a:r>
            <a:r>
              <a:rPr lang="en-US" altLang="zh-CN" dirty="0"/>
              <a:t>Cisco</a:t>
            </a:r>
            <a:r>
              <a:rPr lang="zh-CN" altLang="en-US" dirty="0"/>
              <a:t>的</a:t>
            </a:r>
            <a:r>
              <a:rPr lang="en-US" altLang="zh-CN" dirty="0"/>
              <a:t>Nexus 1000V</a:t>
            </a:r>
            <a:r>
              <a:rPr lang="zh-CN" altLang="en-US" dirty="0"/>
              <a:t>）。</a:t>
            </a:r>
            <a:r>
              <a:rPr lang="en-US" altLang="zh-CN" dirty="0"/>
              <a:t>OVS</a:t>
            </a:r>
            <a:r>
              <a:rPr lang="zh-CN" altLang="en-US" dirty="0"/>
              <a:t>提供了对</a:t>
            </a:r>
            <a:r>
              <a:rPr lang="en-US" altLang="zh-CN" dirty="0"/>
              <a:t>OpenFlow</a:t>
            </a:r>
            <a:r>
              <a:rPr lang="zh-CN" altLang="en-US" dirty="0"/>
              <a:t>协议的支持，并且能够与众多开源的虚拟化平台相整合。</a:t>
            </a:r>
            <a:endParaRPr lang="en-US" altLang="zh-CN" dirty="0"/>
          </a:p>
          <a:p>
            <a:r>
              <a:rPr lang="en-US" altLang="zh-CN" dirty="0"/>
              <a:t>OpenFlow </a:t>
            </a:r>
            <a:r>
              <a:rPr lang="zh-CN" altLang="en-US" dirty="0"/>
              <a:t>是 </a:t>
            </a:r>
            <a:r>
              <a:rPr lang="en-US" altLang="zh-CN" dirty="0"/>
              <a:t>Software </a:t>
            </a:r>
            <a:r>
              <a:rPr lang="en-US" altLang="zh-CN" dirty="0" err="1"/>
              <a:t>Definded</a:t>
            </a:r>
            <a:r>
              <a:rPr lang="en-US" altLang="zh-CN" dirty="0"/>
              <a:t> Network </a:t>
            </a:r>
            <a:r>
              <a:rPr lang="zh-CN" altLang="en-US" dirty="0"/>
              <a:t>的一种，由斯坦福大学的 </a:t>
            </a:r>
            <a:r>
              <a:rPr lang="en-US" altLang="zh-CN" dirty="0"/>
              <a:t>Nick McKeown </a:t>
            </a:r>
            <a:r>
              <a:rPr lang="zh-CN" altLang="en-US" dirty="0"/>
              <a:t>教授在 </a:t>
            </a:r>
            <a:r>
              <a:rPr lang="en-US" altLang="zh-CN" dirty="0"/>
              <a:t>2008 </a:t>
            </a:r>
            <a:r>
              <a:rPr lang="zh-CN" altLang="en-US" dirty="0"/>
              <a:t>年 </a:t>
            </a:r>
            <a:r>
              <a:rPr lang="en-US" altLang="zh-CN" dirty="0"/>
              <a:t>4 </a:t>
            </a:r>
            <a:r>
              <a:rPr lang="zh-CN" altLang="en-US" dirty="0"/>
              <a:t>月 </a:t>
            </a:r>
            <a:r>
              <a:rPr lang="en-US" altLang="zh-CN" dirty="0"/>
              <a:t>ACM Communications Review </a:t>
            </a:r>
            <a:r>
              <a:rPr lang="zh-CN" altLang="en-US" dirty="0"/>
              <a:t>上发表的一篇论文 </a:t>
            </a:r>
            <a:r>
              <a:rPr lang="en-US" altLang="zh-CN" dirty="0"/>
              <a:t>OpenFlow: enabling innovation in campus networks </a:t>
            </a:r>
            <a:r>
              <a:rPr lang="zh-CN" altLang="en-US" dirty="0"/>
              <a:t>里首先提出来的。</a:t>
            </a:r>
            <a:r>
              <a:rPr lang="zh-CN" altLang="en-US" b="1" u="sng" dirty="0">
                <a:solidFill>
                  <a:srgbClr val="FF0000"/>
                </a:solidFill>
              </a:rPr>
              <a:t>它最初的出发点是用于网络研究人员实验其创新网络架构、协议，考虑到实际的网络创新思想需要在实际网络上才能更好地验证，而研究人员又无法修改在网的网络设备，故而提出了 </a:t>
            </a:r>
            <a:r>
              <a:rPr lang="en-US" altLang="zh-CN" b="1" u="sng" dirty="0">
                <a:solidFill>
                  <a:srgbClr val="FF0000"/>
                </a:solidFill>
              </a:rPr>
              <a:t>OpenFlow </a:t>
            </a:r>
            <a:r>
              <a:rPr lang="zh-CN" altLang="en-US" b="1" u="sng" dirty="0">
                <a:solidFill>
                  <a:srgbClr val="FF0000"/>
                </a:solidFill>
              </a:rPr>
              <a:t>的控制转发分离架构，将控制逻辑从网络设备盒子中引出来，研究者可以通过一组定义明确的接口对网络设备进行任意的编程从而实现新型的网络协议、拓扑架构而无需改动网络设备本身。</a:t>
            </a:r>
          </a:p>
          <a:p>
            <a:pPr>
              <a:lnSpc>
                <a:spcPct val="135000"/>
              </a:lnSpc>
            </a:pPr>
            <a:r>
              <a:rPr lang="en-US" altLang="zh-CN" b="0" u="none" dirty="0">
                <a:solidFill>
                  <a:schemeClr val="tx1"/>
                </a:solidFill>
              </a:rPr>
              <a:t>OpenFlow</a:t>
            </a:r>
            <a:r>
              <a:rPr lang="zh-CN" altLang="en-US" b="0" u="none" dirty="0">
                <a:solidFill>
                  <a:schemeClr val="tx1"/>
                </a:solidFill>
                <a:hlinkClick r:id="rId3">
                  <a:extLst>
                    <a:ext uri="{A12FA001-AC4F-418D-AE19-62706E023703}">
                      <ahyp:hlinkClr xmlns:ahyp="http://schemas.microsoft.com/office/drawing/2018/hyperlinkcolor" val="tx"/>
                    </a:ext>
                  </a:extLst>
                </a:hlinkClick>
              </a:rPr>
              <a:t>交换机</a:t>
            </a:r>
            <a:r>
              <a:rPr lang="zh-CN" altLang="en-US" b="0" u="none" dirty="0">
                <a:solidFill>
                  <a:schemeClr val="tx1"/>
                </a:solidFill>
              </a:rPr>
              <a:t>将原来完全由交换机</a:t>
            </a:r>
            <a:r>
              <a:rPr lang="en-US" altLang="zh-CN" b="0" u="none" dirty="0">
                <a:solidFill>
                  <a:schemeClr val="tx1"/>
                </a:solidFill>
              </a:rPr>
              <a:t>/</a:t>
            </a:r>
            <a:r>
              <a:rPr lang="zh-CN" altLang="en-US" b="0" u="none" dirty="0">
                <a:solidFill>
                  <a:schemeClr val="tx1"/>
                </a:solidFill>
                <a:hlinkClick r:id="rId4">
                  <a:extLst>
                    <a:ext uri="{A12FA001-AC4F-418D-AE19-62706E023703}">
                      <ahyp:hlinkClr xmlns:ahyp="http://schemas.microsoft.com/office/drawing/2018/hyperlinkcolor" val="tx"/>
                    </a:ext>
                  </a:extLst>
                </a:hlinkClick>
              </a:rPr>
              <a:t>路由器</a:t>
            </a:r>
            <a:r>
              <a:rPr lang="zh-CN" altLang="en-US" b="0" u="none" dirty="0">
                <a:solidFill>
                  <a:schemeClr val="tx1"/>
                </a:solidFill>
              </a:rPr>
              <a:t>控制的</a:t>
            </a:r>
            <a:r>
              <a:rPr lang="zh-CN" altLang="en-US" b="0" u="none" dirty="0">
                <a:solidFill>
                  <a:schemeClr val="tx1"/>
                </a:solidFill>
                <a:hlinkClick r:id="rId5">
                  <a:extLst>
                    <a:ext uri="{A12FA001-AC4F-418D-AE19-62706E023703}">
                      <ahyp:hlinkClr xmlns:ahyp="http://schemas.microsoft.com/office/drawing/2018/hyperlinkcolor" val="tx"/>
                    </a:ext>
                  </a:extLst>
                </a:hlinkClick>
              </a:rPr>
              <a:t>报文</a:t>
            </a:r>
            <a:r>
              <a:rPr lang="zh-CN" altLang="en-US" b="0" u="none" dirty="0">
                <a:solidFill>
                  <a:schemeClr val="tx1"/>
                </a:solidFill>
              </a:rPr>
              <a:t>转发过程转化为由</a:t>
            </a:r>
            <a:r>
              <a:rPr lang="en-US" altLang="zh-CN" b="0" u="none" dirty="0">
                <a:solidFill>
                  <a:schemeClr val="tx1"/>
                </a:solidFill>
              </a:rPr>
              <a:t>OpenFlow</a:t>
            </a:r>
            <a:r>
              <a:rPr lang="zh-CN" altLang="en-US" b="0" u="none" dirty="0">
                <a:solidFill>
                  <a:schemeClr val="tx1"/>
                </a:solidFill>
              </a:rPr>
              <a:t>交换机（</a:t>
            </a:r>
            <a:r>
              <a:rPr lang="en-US" altLang="zh-CN" b="0" u="none" dirty="0">
                <a:solidFill>
                  <a:schemeClr val="tx1"/>
                </a:solidFill>
              </a:rPr>
              <a:t>OpenFlow Switch</a:t>
            </a:r>
            <a:r>
              <a:rPr lang="zh-CN" altLang="en-US" b="0" u="none" dirty="0">
                <a:solidFill>
                  <a:schemeClr val="tx1"/>
                </a:solidFill>
              </a:rPr>
              <a:t>）和控制服务器（</a:t>
            </a:r>
            <a:r>
              <a:rPr lang="en-US" altLang="zh-CN" b="0" u="none" dirty="0">
                <a:solidFill>
                  <a:schemeClr val="tx1"/>
                </a:solidFill>
              </a:rPr>
              <a:t>Controller</a:t>
            </a:r>
            <a:r>
              <a:rPr lang="zh-CN" altLang="en-US" b="0" u="none" dirty="0">
                <a:solidFill>
                  <a:schemeClr val="tx1"/>
                </a:solidFill>
              </a:rPr>
              <a:t>）来共同完成，从而实现了数据转发和路由控制的分离。控制器可以通过事先规定好的接口操作来控制</a:t>
            </a:r>
            <a:r>
              <a:rPr lang="en-US" altLang="zh-CN" b="0" u="none" dirty="0">
                <a:solidFill>
                  <a:schemeClr val="tx1"/>
                </a:solidFill>
              </a:rPr>
              <a:t>OpenFlow</a:t>
            </a:r>
            <a:r>
              <a:rPr lang="zh-CN" altLang="en-US" b="0" u="none" dirty="0">
                <a:solidFill>
                  <a:schemeClr val="tx1"/>
                </a:solidFill>
                <a:hlinkClick r:id="rId3">
                  <a:extLst>
                    <a:ext uri="{A12FA001-AC4F-418D-AE19-62706E023703}">
                      <ahyp:hlinkClr xmlns:ahyp="http://schemas.microsoft.com/office/drawing/2018/hyperlinkcolor" val="tx"/>
                    </a:ext>
                  </a:extLst>
                </a:hlinkClick>
              </a:rPr>
              <a:t>交换机</a:t>
            </a:r>
            <a:r>
              <a:rPr lang="zh-CN" altLang="en-US" b="0" u="none" dirty="0">
                <a:solidFill>
                  <a:schemeClr val="tx1"/>
                </a:solidFill>
              </a:rPr>
              <a:t>中的流表，从而达到控制数据转发的目的。</a:t>
            </a:r>
            <a:endParaRPr lang="en-US" altLang="zh-CN" b="0" u="none" dirty="0">
              <a:solidFill>
                <a:schemeClr val="tx1"/>
              </a:solidFill>
            </a:endParaRPr>
          </a:p>
          <a:p>
            <a:r>
              <a:rPr lang="en-US" altLang="zh-CN" b="0" u="none" dirty="0">
                <a:solidFill>
                  <a:schemeClr val="tx1"/>
                </a:solidFill>
              </a:rPr>
              <a:t>OpenFlow</a:t>
            </a:r>
            <a:r>
              <a:rPr lang="zh-CN" altLang="en-US" b="0" u="none" dirty="0">
                <a:solidFill>
                  <a:schemeClr val="tx1"/>
                </a:solidFill>
              </a:rPr>
              <a:t>网络由</a:t>
            </a:r>
            <a:r>
              <a:rPr lang="en-US" altLang="zh-CN" b="0" u="none" dirty="0">
                <a:solidFill>
                  <a:schemeClr val="tx1"/>
                </a:solidFill>
              </a:rPr>
              <a:t>OpenFlow</a:t>
            </a:r>
            <a:r>
              <a:rPr lang="zh-CN" altLang="en-US" b="0" u="none" dirty="0">
                <a:solidFill>
                  <a:schemeClr val="tx1"/>
                </a:solidFill>
                <a:hlinkClick r:id="rId3">
                  <a:extLst>
                    <a:ext uri="{A12FA001-AC4F-418D-AE19-62706E023703}">
                      <ahyp:hlinkClr xmlns:ahyp="http://schemas.microsoft.com/office/drawing/2018/hyperlinkcolor" val="tx"/>
                    </a:ext>
                  </a:extLst>
                </a:hlinkClick>
              </a:rPr>
              <a:t>交换机</a:t>
            </a:r>
            <a:r>
              <a:rPr lang="zh-CN" altLang="en-US" b="0" u="none" dirty="0">
                <a:solidFill>
                  <a:schemeClr val="tx1"/>
                </a:solidFill>
              </a:rPr>
              <a:t>、</a:t>
            </a:r>
            <a:r>
              <a:rPr lang="en-US" altLang="zh-CN" b="0" u="none" dirty="0" err="1">
                <a:solidFill>
                  <a:schemeClr val="tx1"/>
                </a:solidFill>
              </a:rPr>
              <a:t>FlowVisor</a:t>
            </a:r>
            <a:r>
              <a:rPr lang="zh-CN" altLang="en-US" b="0" u="none" dirty="0">
                <a:solidFill>
                  <a:schemeClr val="tx1"/>
                </a:solidFill>
              </a:rPr>
              <a:t>和</a:t>
            </a:r>
            <a:r>
              <a:rPr lang="en-US" altLang="zh-CN" b="0" u="none" dirty="0">
                <a:solidFill>
                  <a:schemeClr val="tx1"/>
                </a:solidFill>
              </a:rPr>
              <a:t>Controller</a:t>
            </a:r>
            <a:r>
              <a:rPr lang="zh-CN" altLang="en-US" b="0" u="none" dirty="0">
                <a:solidFill>
                  <a:schemeClr val="tx1"/>
                </a:solidFill>
              </a:rPr>
              <a:t>三部分组成。</a:t>
            </a:r>
            <a:r>
              <a:rPr lang="en-US" altLang="zh-CN" b="0" u="none" dirty="0">
                <a:solidFill>
                  <a:schemeClr val="tx1"/>
                </a:solidFill>
              </a:rPr>
              <a:t>OpenFlow</a:t>
            </a:r>
            <a:r>
              <a:rPr lang="zh-CN" altLang="en-US" b="0" u="none" dirty="0">
                <a:solidFill>
                  <a:schemeClr val="tx1"/>
                </a:solidFill>
                <a:hlinkClick r:id="rId3">
                  <a:extLst>
                    <a:ext uri="{A12FA001-AC4F-418D-AE19-62706E023703}">
                      <ahyp:hlinkClr xmlns:ahyp="http://schemas.microsoft.com/office/drawing/2018/hyperlinkcolor" val="tx"/>
                    </a:ext>
                  </a:extLst>
                </a:hlinkClick>
              </a:rPr>
              <a:t>交换机</a:t>
            </a:r>
            <a:r>
              <a:rPr lang="zh-CN" altLang="en-US" b="0" u="none" dirty="0">
                <a:solidFill>
                  <a:schemeClr val="tx1"/>
                </a:solidFill>
              </a:rPr>
              <a:t>进行数据层的转发；</a:t>
            </a:r>
            <a:r>
              <a:rPr lang="en-US" altLang="zh-CN" b="0" u="none" dirty="0" err="1">
                <a:solidFill>
                  <a:schemeClr val="tx1"/>
                </a:solidFill>
              </a:rPr>
              <a:t>FlowVisor</a:t>
            </a:r>
            <a:r>
              <a:rPr lang="zh-CN" altLang="en-US" b="0" u="none" dirty="0">
                <a:solidFill>
                  <a:schemeClr val="tx1"/>
                </a:solidFill>
              </a:rPr>
              <a:t>对网络进行虚拟化；</a:t>
            </a:r>
            <a:r>
              <a:rPr lang="en-US" altLang="zh-CN" b="0" u="none" dirty="0">
                <a:solidFill>
                  <a:schemeClr val="tx1"/>
                </a:solidFill>
              </a:rPr>
              <a:t>Controller</a:t>
            </a:r>
            <a:r>
              <a:rPr lang="zh-CN" altLang="en-US" b="0" u="none" dirty="0">
                <a:solidFill>
                  <a:schemeClr val="tx1"/>
                </a:solidFill>
              </a:rPr>
              <a:t>对网络进行集中控制，实现控制层的功能。</a:t>
            </a:r>
            <a:endParaRPr lang="en-US" altLang="zh-CN" b="0" u="none" dirty="0">
              <a:solidFill>
                <a:schemeClr val="tx1"/>
              </a:solidFill>
            </a:endParaRPr>
          </a:p>
          <a:p>
            <a:r>
              <a:rPr lang="en-US" altLang="zh-CN" b="0" u="none" dirty="0">
                <a:solidFill>
                  <a:schemeClr val="tx1"/>
                </a:solidFill>
              </a:rPr>
              <a:t>OpenFlow</a:t>
            </a:r>
            <a:r>
              <a:rPr lang="zh-CN" altLang="en-US" b="0" u="none" dirty="0">
                <a:solidFill>
                  <a:schemeClr val="tx1"/>
                </a:solidFill>
              </a:rPr>
              <a:t>交换机由流表、安全通道和</a:t>
            </a:r>
            <a:r>
              <a:rPr lang="en-US" altLang="zh-CN" b="0" u="none" dirty="0">
                <a:solidFill>
                  <a:schemeClr val="tx1"/>
                </a:solidFill>
              </a:rPr>
              <a:t>OpenFlow</a:t>
            </a:r>
            <a:r>
              <a:rPr lang="zh-CN" altLang="en-US" b="0" u="none" dirty="0">
                <a:solidFill>
                  <a:schemeClr val="tx1"/>
                </a:solidFill>
              </a:rPr>
              <a:t>协议三部分组成。</a:t>
            </a:r>
          </a:p>
          <a:p>
            <a:r>
              <a:rPr lang="zh-CN" altLang="en-US" b="0" u="none" dirty="0">
                <a:solidFill>
                  <a:schemeClr val="tx1"/>
                </a:solidFill>
              </a:rPr>
              <a:t>逻辑从网络设备盒子中引出来，研究者可以通过一组定义明确的接口对网络设备进行任意的编程从而实现新型的网络协议、拓扑架构而无需改动网络设备本身。</a:t>
            </a:r>
          </a:p>
        </p:txBody>
      </p:sp>
    </p:spTree>
    <p:extLst>
      <p:ext uri="{BB962C8B-B14F-4D97-AF65-F5344CB8AC3E}">
        <p14:creationId xmlns:p14="http://schemas.microsoft.com/office/powerpoint/2010/main" val="3316392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en-US" altLang="zh-CN" dirty="0"/>
              <a:t>Open </a:t>
            </a:r>
            <a:r>
              <a:rPr lang="en-US" altLang="zh-CN" dirty="0" err="1"/>
              <a:t>vSwitch</a:t>
            </a:r>
            <a:r>
              <a:rPr lang="zh-CN" altLang="en-US" dirty="0"/>
              <a:t>（</a:t>
            </a:r>
            <a:r>
              <a:rPr lang="en-US" altLang="zh-CN" dirty="0"/>
              <a:t>OVS</a:t>
            </a:r>
            <a:r>
              <a:rPr lang="zh-CN" altLang="en-US" dirty="0"/>
              <a:t>）就是一款基于软件实现的开源虚拟交换机。它遵循</a:t>
            </a:r>
            <a:r>
              <a:rPr lang="en-US" altLang="zh-CN" dirty="0"/>
              <a:t>Apache 2.0</a:t>
            </a:r>
            <a:r>
              <a:rPr lang="zh-CN" altLang="en-US" dirty="0"/>
              <a:t>许可证。能够支持多种标准的管理接口和协议［例如</a:t>
            </a:r>
            <a:r>
              <a:rPr lang="en-US" altLang="zh-CN" dirty="0"/>
              <a:t>NetFlow</a:t>
            </a:r>
            <a:r>
              <a:rPr lang="zh-CN" altLang="en-US" dirty="0"/>
              <a:t>、</a:t>
            </a:r>
            <a:r>
              <a:rPr lang="en-US" altLang="zh-CN" dirty="0" err="1"/>
              <a:t>sFlow</a:t>
            </a:r>
            <a:r>
              <a:rPr lang="zh-CN" altLang="en-US" dirty="0"/>
              <a:t>、</a:t>
            </a:r>
            <a:r>
              <a:rPr lang="en-US" altLang="zh-CN" dirty="0"/>
              <a:t>SPAN</a:t>
            </a:r>
            <a:r>
              <a:rPr lang="zh-CN" altLang="en-US" dirty="0"/>
              <a:t>、</a:t>
            </a:r>
            <a:r>
              <a:rPr lang="en-US" altLang="zh-CN" dirty="0"/>
              <a:t>RSPAN</a:t>
            </a:r>
            <a:r>
              <a:rPr lang="zh-CN" altLang="en-US" dirty="0"/>
              <a:t>（</a:t>
            </a:r>
            <a:r>
              <a:rPr lang="en-US" altLang="zh-CN" dirty="0"/>
              <a:t>Remote Switched Port Analyzer</a:t>
            </a:r>
            <a:r>
              <a:rPr lang="zh-CN" altLang="en-US" dirty="0"/>
              <a:t>，远程交换端口分析器）、</a:t>
            </a:r>
            <a:r>
              <a:rPr lang="en-US" altLang="zh-CN" dirty="0"/>
              <a:t>CLI</a:t>
            </a:r>
            <a:r>
              <a:rPr lang="zh-CN" altLang="en-US" dirty="0"/>
              <a:t>（</a:t>
            </a:r>
            <a:r>
              <a:rPr lang="en-US" altLang="zh-CN" dirty="0"/>
              <a:t>Command Line Interface</a:t>
            </a:r>
            <a:r>
              <a:rPr lang="zh-CN" altLang="en-US" dirty="0"/>
              <a:t>，命令行接口）、</a:t>
            </a:r>
            <a:r>
              <a:rPr lang="en-US" altLang="zh-CN" dirty="0"/>
              <a:t>LACP</a:t>
            </a:r>
            <a:r>
              <a:rPr lang="zh-CN" altLang="en-US" dirty="0"/>
              <a:t>、</a:t>
            </a:r>
            <a:r>
              <a:rPr lang="en-US" altLang="zh-CN" dirty="0"/>
              <a:t>802.1ag</a:t>
            </a:r>
            <a:r>
              <a:rPr lang="zh-CN" altLang="en-US" dirty="0"/>
              <a:t>等］，还可以支持跨多个物理服务器的分布式环境（类似于</a:t>
            </a:r>
            <a:r>
              <a:rPr lang="en-US" altLang="zh-CN" dirty="0"/>
              <a:t>VMware</a:t>
            </a:r>
            <a:r>
              <a:rPr lang="zh-CN" altLang="en-US" dirty="0"/>
              <a:t>的</a:t>
            </a:r>
            <a:r>
              <a:rPr lang="en-US" altLang="zh-CN" dirty="0" err="1"/>
              <a:t>vSwitch</a:t>
            </a:r>
            <a:r>
              <a:rPr lang="zh-CN" altLang="en-US" dirty="0"/>
              <a:t>或</a:t>
            </a:r>
            <a:r>
              <a:rPr lang="en-US" altLang="zh-CN" dirty="0"/>
              <a:t>Cisco</a:t>
            </a:r>
            <a:r>
              <a:rPr lang="zh-CN" altLang="en-US" dirty="0"/>
              <a:t>的</a:t>
            </a:r>
            <a:r>
              <a:rPr lang="en-US" altLang="zh-CN" dirty="0"/>
              <a:t>Nexus 1000V</a:t>
            </a:r>
            <a:r>
              <a:rPr lang="zh-CN" altLang="en-US" dirty="0"/>
              <a:t>）。</a:t>
            </a:r>
            <a:r>
              <a:rPr lang="en-US" altLang="zh-CN" dirty="0"/>
              <a:t>OVS</a:t>
            </a:r>
            <a:r>
              <a:rPr lang="zh-CN" altLang="en-US" dirty="0"/>
              <a:t>提供了对</a:t>
            </a:r>
            <a:r>
              <a:rPr lang="en-US" altLang="zh-CN" dirty="0"/>
              <a:t>OpenFlow</a:t>
            </a:r>
            <a:r>
              <a:rPr lang="zh-CN" altLang="en-US" dirty="0"/>
              <a:t>协议的支持，并且能够与众多开源的虚拟化平台相整合。</a:t>
            </a:r>
            <a:endParaRPr lang="en-US" altLang="zh-CN" dirty="0"/>
          </a:p>
          <a:p>
            <a:r>
              <a:rPr lang="en-US" altLang="zh-CN" dirty="0"/>
              <a:t>OpenFlow </a:t>
            </a:r>
            <a:r>
              <a:rPr lang="zh-CN" altLang="en-US" dirty="0"/>
              <a:t>是 </a:t>
            </a:r>
            <a:r>
              <a:rPr lang="en-US" altLang="zh-CN" dirty="0"/>
              <a:t>Software </a:t>
            </a:r>
            <a:r>
              <a:rPr lang="en-US" altLang="zh-CN" dirty="0" err="1"/>
              <a:t>Definded</a:t>
            </a:r>
            <a:r>
              <a:rPr lang="en-US" altLang="zh-CN" dirty="0"/>
              <a:t> Network </a:t>
            </a:r>
            <a:r>
              <a:rPr lang="zh-CN" altLang="en-US" dirty="0"/>
              <a:t>的一种，由斯坦福大学的 </a:t>
            </a:r>
            <a:r>
              <a:rPr lang="en-US" altLang="zh-CN" dirty="0"/>
              <a:t>Nick McKeown </a:t>
            </a:r>
            <a:r>
              <a:rPr lang="zh-CN" altLang="en-US" dirty="0"/>
              <a:t>教授在 </a:t>
            </a:r>
            <a:r>
              <a:rPr lang="en-US" altLang="zh-CN" dirty="0"/>
              <a:t>2008 </a:t>
            </a:r>
            <a:r>
              <a:rPr lang="zh-CN" altLang="en-US" dirty="0"/>
              <a:t>年 </a:t>
            </a:r>
            <a:r>
              <a:rPr lang="en-US" altLang="zh-CN" dirty="0"/>
              <a:t>4 </a:t>
            </a:r>
            <a:r>
              <a:rPr lang="zh-CN" altLang="en-US" dirty="0"/>
              <a:t>月 </a:t>
            </a:r>
            <a:r>
              <a:rPr lang="en-US" altLang="zh-CN" dirty="0"/>
              <a:t>ACM Communications Review </a:t>
            </a:r>
            <a:r>
              <a:rPr lang="zh-CN" altLang="en-US" dirty="0"/>
              <a:t>上发表的一篇论文 </a:t>
            </a:r>
            <a:r>
              <a:rPr lang="en-US" altLang="zh-CN" dirty="0"/>
              <a:t>OpenFlow: enabling innovation in campus networks </a:t>
            </a:r>
            <a:r>
              <a:rPr lang="zh-CN" altLang="en-US" dirty="0"/>
              <a:t>里首先提出来的。</a:t>
            </a:r>
            <a:r>
              <a:rPr lang="zh-CN" altLang="en-US" b="1" u="sng" dirty="0">
                <a:solidFill>
                  <a:srgbClr val="FF0000"/>
                </a:solidFill>
              </a:rPr>
              <a:t>它最初的出发点是用于网络研究人员实验其创新网络架构、协议，考虑到实际的网络创新思想需要在实际网络上才能更好地验证，而研究人员又无法修改在网的网络设备，故而提出了 </a:t>
            </a:r>
            <a:r>
              <a:rPr lang="en-US" altLang="zh-CN" b="1" u="sng" dirty="0">
                <a:solidFill>
                  <a:srgbClr val="FF0000"/>
                </a:solidFill>
              </a:rPr>
              <a:t>OpenFlow </a:t>
            </a:r>
            <a:r>
              <a:rPr lang="zh-CN" altLang="en-US" b="1" u="sng" dirty="0">
                <a:solidFill>
                  <a:srgbClr val="FF0000"/>
                </a:solidFill>
              </a:rPr>
              <a:t>的控制转发分离架构，将控制逻辑从网络设备盒子中引出来，研究者可以通过一组定义明确的接口对网络设备进行任意的编程从而实现新型的网络协议、拓扑架构而无需改动网络设备本身。</a:t>
            </a:r>
          </a:p>
          <a:p>
            <a:pPr>
              <a:lnSpc>
                <a:spcPct val="135000"/>
              </a:lnSpc>
            </a:pPr>
            <a:r>
              <a:rPr lang="en-US" altLang="zh-CN" b="0" u="none" dirty="0">
                <a:solidFill>
                  <a:schemeClr val="tx1"/>
                </a:solidFill>
              </a:rPr>
              <a:t>OpenFlow</a:t>
            </a:r>
            <a:r>
              <a:rPr lang="zh-CN" altLang="en-US" b="0" u="none" dirty="0">
                <a:solidFill>
                  <a:schemeClr val="tx1"/>
                </a:solidFill>
                <a:hlinkClick r:id="rId3">
                  <a:extLst>
                    <a:ext uri="{A12FA001-AC4F-418D-AE19-62706E023703}">
                      <ahyp:hlinkClr xmlns:ahyp="http://schemas.microsoft.com/office/drawing/2018/hyperlinkcolor" val="tx"/>
                    </a:ext>
                  </a:extLst>
                </a:hlinkClick>
              </a:rPr>
              <a:t>交换机</a:t>
            </a:r>
            <a:r>
              <a:rPr lang="zh-CN" altLang="en-US" b="0" u="none" dirty="0">
                <a:solidFill>
                  <a:schemeClr val="tx1"/>
                </a:solidFill>
              </a:rPr>
              <a:t>将原来完全由交换机</a:t>
            </a:r>
            <a:r>
              <a:rPr lang="en-US" altLang="zh-CN" b="0" u="none" dirty="0">
                <a:solidFill>
                  <a:schemeClr val="tx1"/>
                </a:solidFill>
              </a:rPr>
              <a:t>/</a:t>
            </a:r>
            <a:r>
              <a:rPr lang="zh-CN" altLang="en-US" b="0" u="none" dirty="0">
                <a:solidFill>
                  <a:schemeClr val="tx1"/>
                </a:solidFill>
                <a:hlinkClick r:id="rId4">
                  <a:extLst>
                    <a:ext uri="{A12FA001-AC4F-418D-AE19-62706E023703}">
                      <ahyp:hlinkClr xmlns:ahyp="http://schemas.microsoft.com/office/drawing/2018/hyperlinkcolor" val="tx"/>
                    </a:ext>
                  </a:extLst>
                </a:hlinkClick>
              </a:rPr>
              <a:t>路由器</a:t>
            </a:r>
            <a:r>
              <a:rPr lang="zh-CN" altLang="en-US" b="0" u="none" dirty="0">
                <a:solidFill>
                  <a:schemeClr val="tx1"/>
                </a:solidFill>
              </a:rPr>
              <a:t>控制的</a:t>
            </a:r>
            <a:r>
              <a:rPr lang="zh-CN" altLang="en-US" b="0" u="none" dirty="0">
                <a:solidFill>
                  <a:schemeClr val="tx1"/>
                </a:solidFill>
                <a:hlinkClick r:id="rId5">
                  <a:extLst>
                    <a:ext uri="{A12FA001-AC4F-418D-AE19-62706E023703}">
                      <ahyp:hlinkClr xmlns:ahyp="http://schemas.microsoft.com/office/drawing/2018/hyperlinkcolor" val="tx"/>
                    </a:ext>
                  </a:extLst>
                </a:hlinkClick>
              </a:rPr>
              <a:t>报文</a:t>
            </a:r>
            <a:r>
              <a:rPr lang="zh-CN" altLang="en-US" b="0" u="none" dirty="0">
                <a:solidFill>
                  <a:schemeClr val="tx1"/>
                </a:solidFill>
              </a:rPr>
              <a:t>转发过程转化为由</a:t>
            </a:r>
            <a:r>
              <a:rPr lang="en-US" altLang="zh-CN" b="0" u="none" dirty="0">
                <a:solidFill>
                  <a:schemeClr val="tx1"/>
                </a:solidFill>
              </a:rPr>
              <a:t>OpenFlow</a:t>
            </a:r>
            <a:r>
              <a:rPr lang="zh-CN" altLang="en-US" b="0" u="none" dirty="0">
                <a:solidFill>
                  <a:schemeClr val="tx1"/>
                </a:solidFill>
              </a:rPr>
              <a:t>交换机（</a:t>
            </a:r>
            <a:r>
              <a:rPr lang="en-US" altLang="zh-CN" b="0" u="none" dirty="0">
                <a:solidFill>
                  <a:schemeClr val="tx1"/>
                </a:solidFill>
              </a:rPr>
              <a:t>OpenFlow Switch</a:t>
            </a:r>
            <a:r>
              <a:rPr lang="zh-CN" altLang="en-US" b="0" u="none" dirty="0">
                <a:solidFill>
                  <a:schemeClr val="tx1"/>
                </a:solidFill>
              </a:rPr>
              <a:t>）和控制服务器（</a:t>
            </a:r>
            <a:r>
              <a:rPr lang="en-US" altLang="zh-CN" b="0" u="none" dirty="0">
                <a:solidFill>
                  <a:schemeClr val="tx1"/>
                </a:solidFill>
              </a:rPr>
              <a:t>Controller</a:t>
            </a:r>
            <a:r>
              <a:rPr lang="zh-CN" altLang="en-US" b="0" u="none" dirty="0">
                <a:solidFill>
                  <a:schemeClr val="tx1"/>
                </a:solidFill>
              </a:rPr>
              <a:t>）来共同完成，从而实现了数据转发和路由控制的分离。控制器可以通过事先规定好的接口操作来控制</a:t>
            </a:r>
            <a:r>
              <a:rPr lang="en-US" altLang="zh-CN" b="0" u="none" dirty="0">
                <a:solidFill>
                  <a:schemeClr val="tx1"/>
                </a:solidFill>
              </a:rPr>
              <a:t>OpenFlow</a:t>
            </a:r>
            <a:r>
              <a:rPr lang="zh-CN" altLang="en-US" b="0" u="none" dirty="0">
                <a:solidFill>
                  <a:schemeClr val="tx1"/>
                </a:solidFill>
                <a:hlinkClick r:id="rId3">
                  <a:extLst>
                    <a:ext uri="{A12FA001-AC4F-418D-AE19-62706E023703}">
                      <ahyp:hlinkClr xmlns:ahyp="http://schemas.microsoft.com/office/drawing/2018/hyperlinkcolor" val="tx"/>
                    </a:ext>
                  </a:extLst>
                </a:hlinkClick>
              </a:rPr>
              <a:t>交换机</a:t>
            </a:r>
            <a:r>
              <a:rPr lang="zh-CN" altLang="en-US" b="0" u="none" dirty="0">
                <a:solidFill>
                  <a:schemeClr val="tx1"/>
                </a:solidFill>
              </a:rPr>
              <a:t>中的流表，从而达到控制数据转发的目的。</a:t>
            </a:r>
            <a:endParaRPr lang="en-US" altLang="zh-CN" b="0" u="none" dirty="0">
              <a:solidFill>
                <a:schemeClr val="tx1"/>
              </a:solidFill>
            </a:endParaRPr>
          </a:p>
          <a:p>
            <a:r>
              <a:rPr lang="en-US" altLang="zh-CN" b="0" u="none" dirty="0">
                <a:solidFill>
                  <a:schemeClr val="tx1"/>
                </a:solidFill>
              </a:rPr>
              <a:t>OpenFlow</a:t>
            </a:r>
            <a:r>
              <a:rPr lang="zh-CN" altLang="en-US" b="0" u="none" dirty="0">
                <a:solidFill>
                  <a:schemeClr val="tx1"/>
                </a:solidFill>
              </a:rPr>
              <a:t>网络由</a:t>
            </a:r>
            <a:r>
              <a:rPr lang="en-US" altLang="zh-CN" b="0" u="none" dirty="0">
                <a:solidFill>
                  <a:schemeClr val="tx1"/>
                </a:solidFill>
              </a:rPr>
              <a:t>OpenFlow</a:t>
            </a:r>
            <a:r>
              <a:rPr lang="zh-CN" altLang="en-US" b="0" u="none" dirty="0">
                <a:solidFill>
                  <a:schemeClr val="tx1"/>
                </a:solidFill>
                <a:hlinkClick r:id="rId3">
                  <a:extLst>
                    <a:ext uri="{A12FA001-AC4F-418D-AE19-62706E023703}">
                      <ahyp:hlinkClr xmlns:ahyp="http://schemas.microsoft.com/office/drawing/2018/hyperlinkcolor" val="tx"/>
                    </a:ext>
                  </a:extLst>
                </a:hlinkClick>
              </a:rPr>
              <a:t>交换机</a:t>
            </a:r>
            <a:r>
              <a:rPr lang="zh-CN" altLang="en-US" b="0" u="none" dirty="0">
                <a:solidFill>
                  <a:schemeClr val="tx1"/>
                </a:solidFill>
              </a:rPr>
              <a:t>、</a:t>
            </a:r>
            <a:r>
              <a:rPr lang="en-US" altLang="zh-CN" b="0" u="none" dirty="0" err="1">
                <a:solidFill>
                  <a:schemeClr val="tx1"/>
                </a:solidFill>
              </a:rPr>
              <a:t>FlowVisor</a:t>
            </a:r>
            <a:r>
              <a:rPr lang="zh-CN" altLang="en-US" b="0" u="none" dirty="0">
                <a:solidFill>
                  <a:schemeClr val="tx1"/>
                </a:solidFill>
              </a:rPr>
              <a:t>和</a:t>
            </a:r>
            <a:r>
              <a:rPr lang="en-US" altLang="zh-CN" b="0" u="none" dirty="0">
                <a:solidFill>
                  <a:schemeClr val="tx1"/>
                </a:solidFill>
              </a:rPr>
              <a:t>Controller</a:t>
            </a:r>
            <a:r>
              <a:rPr lang="zh-CN" altLang="en-US" b="0" u="none" dirty="0">
                <a:solidFill>
                  <a:schemeClr val="tx1"/>
                </a:solidFill>
              </a:rPr>
              <a:t>三部分组成。</a:t>
            </a:r>
            <a:r>
              <a:rPr lang="en-US" altLang="zh-CN" b="0" u="none" dirty="0">
                <a:solidFill>
                  <a:schemeClr val="tx1"/>
                </a:solidFill>
              </a:rPr>
              <a:t>OpenFlow</a:t>
            </a:r>
            <a:r>
              <a:rPr lang="zh-CN" altLang="en-US" b="0" u="none" dirty="0">
                <a:solidFill>
                  <a:schemeClr val="tx1"/>
                </a:solidFill>
                <a:hlinkClick r:id="rId3">
                  <a:extLst>
                    <a:ext uri="{A12FA001-AC4F-418D-AE19-62706E023703}">
                      <ahyp:hlinkClr xmlns:ahyp="http://schemas.microsoft.com/office/drawing/2018/hyperlinkcolor" val="tx"/>
                    </a:ext>
                  </a:extLst>
                </a:hlinkClick>
              </a:rPr>
              <a:t>交换机</a:t>
            </a:r>
            <a:r>
              <a:rPr lang="zh-CN" altLang="en-US" b="0" u="none" dirty="0">
                <a:solidFill>
                  <a:schemeClr val="tx1"/>
                </a:solidFill>
              </a:rPr>
              <a:t>进行数据层的转发；</a:t>
            </a:r>
            <a:r>
              <a:rPr lang="en-US" altLang="zh-CN" b="0" u="none" dirty="0" err="1">
                <a:solidFill>
                  <a:schemeClr val="tx1"/>
                </a:solidFill>
              </a:rPr>
              <a:t>FlowVisor</a:t>
            </a:r>
            <a:r>
              <a:rPr lang="zh-CN" altLang="en-US" b="0" u="none" dirty="0">
                <a:solidFill>
                  <a:schemeClr val="tx1"/>
                </a:solidFill>
              </a:rPr>
              <a:t>对网络进行虚拟化；</a:t>
            </a:r>
            <a:r>
              <a:rPr lang="en-US" altLang="zh-CN" b="0" u="none" dirty="0">
                <a:solidFill>
                  <a:schemeClr val="tx1"/>
                </a:solidFill>
              </a:rPr>
              <a:t>Controller</a:t>
            </a:r>
            <a:r>
              <a:rPr lang="zh-CN" altLang="en-US" b="0" u="none" dirty="0">
                <a:solidFill>
                  <a:schemeClr val="tx1"/>
                </a:solidFill>
              </a:rPr>
              <a:t>对网络进行集中控制，实现控制层的功能。</a:t>
            </a:r>
            <a:endParaRPr lang="en-US" altLang="zh-CN" b="0" u="none" dirty="0">
              <a:solidFill>
                <a:schemeClr val="tx1"/>
              </a:solidFill>
            </a:endParaRPr>
          </a:p>
          <a:p>
            <a:r>
              <a:rPr lang="en-US" altLang="zh-CN" b="0" u="none" dirty="0">
                <a:solidFill>
                  <a:schemeClr val="tx1"/>
                </a:solidFill>
              </a:rPr>
              <a:t>OpenFlow</a:t>
            </a:r>
            <a:r>
              <a:rPr lang="zh-CN" altLang="en-US" b="0" u="none" dirty="0">
                <a:solidFill>
                  <a:schemeClr val="tx1"/>
                </a:solidFill>
              </a:rPr>
              <a:t>交换机由流表、安全通道和</a:t>
            </a:r>
            <a:r>
              <a:rPr lang="en-US" altLang="zh-CN" b="0" u="none" dirty="0">
                <a:solidFill>
                  <a:schemeClr val="tx1"/>
                </a:solidFill>
              </a:rPr>
              <a:t>OpenFlow</a:t>
            </a:r>
            <a:r>
              <a:rPr lang="zh-CN" altLang="en-US" b="0" u="none" dirty="0">
                <a:solidFill>
                  <a:schemeClr val="tx1"/>
                </a:solidFill>
              </a:rPr>
              <a:t>协议三部分组成。</a:t>
            </a:r>
          </a:p>
          <a:p>
            <a:r>
              <a:rPr lang="zh-CN" altLang="en-US" b="0" u="none" dirty="0">
                <a:solidFill>
                  <a:schemeClr val="tx1"/>
                </a:solidFill>
              </a:rPr>
              <a:t>逻辑从网络设备盒子中引出来，研究者可以通过一组定义明确的接口对网络设备进行任意的编程从而实现新型的网络协议、拓扑架构而无需改动网络设备本身。</a:t>
            </a:r>
          </a:p>
        </p:txBody>
      </p:sp>
    </p:spTree>
    <p:extLst>
      <p:ext uri="{BB962C8B-B14F-4D97-AF65-F5344CB8AC3E}">
        <p14:creationId xmlns:p14="http://schemas.microsoft.com/office/powerpoint/2010/main" val="27907399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r>
              <a:rPr lang="en-US" altLang="zh-CN" sz="1100" kern="1200" dirty="0">
                <a:solidFill>
                  <a:schemeClr val="tx1"/>
                </a:solidFill>
                <a:latin typeface="FrutigerNext LT Regular" pitchFamily="34" charset="0"/>
                <a:ea typeface="华文细黑" pitchFamily="2" charset="-122"/>
                <a:cs typeface="+mn-cs"/>
              </a:rPr>
              <a:t>EVS Plug-in</a:t>
            </a:r>
            <a:r>
              <a:rPr lang="zh-CN" altLang="en-US" sz="1100" kern="1200" dirty="0">
                <a:solidFill>
                  <a:schemeClr val="tx1"/>
                </a:solidFill>
                <a:latin typeface="FrutigerNext LT Regular" pitchFamily="34" charset="0"/>
                <a:ea typeface="华文细黑" pitchFamily="2" charset="-122"/>
                <a:cs typeface="+mn-cs"/>
              </a:rPr>
              <a:t>：编码器接头</a:t>
            </a:r>
            <a:endParaRPr lang="en-US" altLang="zh-CN" sz="1100" kern="1200" dirty="0">
              <a:solidFill>
                <a:schemeClr val="tx1"/>
              </a:solidFill>
              <a:latin typeface="FrutigerNext LT Regular" pitchFamily="34" charset="0"/>
              <a:ea typeface="华文细黑" pitchFamily="2"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en-US" altLang="zh-CN" sz="1100" kern="1200" dirty="0" err="1">
                <a:solidFill>
                  <a:schemeClr val="tx1"/>
                </a:solidFill>
                <a:latin typeface="FrutigerNext LT Regular" pitchFamily="34" charset="0"/>
                <a:ea typeface="华文细黑" pitchFamily="2" charset="-122"/>
                <a:cs typeface="+mn-cs"/>
              </a:rPr>
              <a:t>iNIC</a:t>
            </a:r>
            <a:r>
              <a:rPr lang="en-US" altLang="zh-CN" sz="1100" kern="1200" dirty="0">
                <a:solidFill>
                  <a:schemeClr val="tx1"/>
                </a:solidFill>
                <a:latin typeface="FrutigerNext LT Regular" pitchFamily="34" charset="0"/>
                <a:ea typeface="华文细黑" pitchFamily="2" charset="-122"/>
                <a:cs typeface="+mn-cs"/>
              </a:rPr>
              <a:t> Plug-in</a:t>
            </a:r>
            <a:r>
              <a:rPr lang="zh-CN" altLang="en-US" sz="1100" kern="1200" dirty="0">
                <a:solidFill>
                  <a:schemeClr val="tx1"/>
                </a:solidFill>
                <a:latin typeface="FrutigerNext LT Regular" pitchFamily="34" charset="0"/>
                <a:ea typeface="华文细黑" pitchFamily="2" charset="-122"/>
                <a:cs typeface="+mn-cs"/>
              </a:rPr>
              <a:t>：接口控制器接头</a:t>
            </a:r>
            <a:endParaRPr lang="en-US" altLang="zh-CN" sz="1100" kern="1200" dirty="0">
              <a:solidFill>
                <a:schemeClr val="tx1"/>
              </a:solidFill>
              <a:latin typeface="FrutigerNext LT Regular" pitchFamily="34" charset="0"/>
              <a:ea typeface="华文细黑" pitchFamily="2" charset="-122"/>
              <a:cs typeface="+mn-cs"/>
            </a:endParaRPr>
          </a:p>
          <a:p>
            <a:endParaRPr lang="en-US" dirty="0"/>
          </a:p>
        </p:txBody>
      </p:sp>
    </p:spTree>
    <p:extLst>
      <p:ext uri="{BB962C8B-B14F-4D97-AF65-F5344CB8AC3E}">
        <p14:creationId xmlns:p14="http://schemas.microsoft.com/office/powerpoint/2010/main" val="1712977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1374417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2651614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近些年来，为了加快推动网络技术的发展，研究者们建设了一系列大规模网络实验基础平台，如美国</a:t>
            </a:r>
            <a:r>
              <a:rPr lang="en-US" altLang="zh-CN" dirty="0" err="1"/>
              <a:t>PlanetLab</a:t>
            </a:r>
            <a:r>
              <a:rPr lang="zh-CN" altLang="en-US" dirty="0"/>
              <a:t>和</a:t>
            </a:r>
            <a:r>
              <a:rPr lang="en-US" altLang="zh-CN" dirty="0" err="1"/>
              <a:t>Emulab</a:t>
            </a:r>
            <a:r>
              <a:rPr lang="en-US" altLang="zh-CN" dirty="0"/>
              <a:t>,</a:t>
            </a:r>
            <a:r>
              <a:rPr lang="zh-CN" altLang="en-US" dirty="0"/>
              <a:t>希望在此之上运行新的协议进行网络创新。出于这些动机，美国国家自然科学基金会</a:t>
            </a:r>
            <a:r>
              <a:rPr lang="en-US" altLang="zh-CN" dirty="0"/>
              <a:t>(National Science Foundation</a:t>
            </a:r>
            <a:r>
              <a:rPr lang="zh-CN" altLang="en-US" dirty="0"/>
              <a:t>，</a:t>
            </a:r>
            <a:r>
              <a:rPr lang="en-US" altLang="zh-CN" dirty="0"/>
              <a:t>NSF)</a:t>
            </a:r>
            <a:r>
              <a:rPr lang="zh-CN" altLang="en-US" dirty="0"/>
              <a:t>资助启动了全球网络创新实验环境</a:t>
            </a:r>
            <a:r>
              <a:rPr lang="en-US" altLang="zh-CN" dirty="0"/>
              <a:t>GENI</a:t>
            </a:r>
            <a:r>
              <a:rPr lang="zh-CN" altLang="en-US" dirty="0"/>
              <a:t>（</a:t>
            </a:r>
            <a:r>
              <a:rPr lang="en-US" altLang="zh-CN" dirty="0"/>
              <a:t>Global Environment Networking Innovations)</a:t>
            </a:r>
            <a:r>
              <a:rPr lang="zh-CN" altLang="en-US" dirty="0"/>
              <a:t>计划。</a:t>
            </a:r>
          </a:p>
        </p:txBody>
      </p:sp>
      <p:sp>
        <p:nvSpPr>
          <p:cNvPr id="4" name="幻灯片图像占位符 3"/>
          <p:cNvSpPr>
            <a:spLocks noGrp="1" noRot="1" noChangeAspect="1"/>
          </p:cNvSpPr>
          <p:nvPr>
            <p:ph type="sldImg"/>
          </p:nvPr>
        </p:nvSpPr>
        <p:spPr/>
      </p:sp>
    </p:spTree>
    <p:extLst>
      <p:ext uri="{BB962C8B-B14F-4D97-AF65-F5344CB8AC3E}">
        <p14:creationId xmlns:p14="http://schemas.microsoft.com/office/powerpoint/2010/main" val="3353964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a:t>近些年来，为了加快推动网络技术的发展，研究者们建设了一系列大规模网络实验基础平台，如美国</a:t>
            </a:r>
            <a:r>
              <a:rPr lang="en-US" altLang="zh-CN"/>
              <a:t>PlanetLab</a:t>
            </a:r>
            <a:r>
              <a:rPr lang="zh-CN" altLang="en-US"/>
              <a:t>和</a:t>
            </a:r>
            <a:r>
              <a:rPr lang="en-US" altLang="zh-CN"/>
              <a:t>Emulab,</a:t>
            </a:r>
            <a:r>
              <a:rPr lang="zh-CN" altLang="en-US"/>
              <a:t>希望在此之上运行新的协议进行网络创新。出于这些动机，美国国家自然科学基金会</a:t>
            </a:r>
            <a:r>
              <a:rPr lang="en-US" altLang="zh-CN"/>
              <a:t>(National Science Foundation</a:t>
            </a:r>
            <a:r>
              <a:rPr lang="zh-CN" altLang="en-US"/>
              <a:t>，</a:t>
            </a:r>
            <a:r>
              <a:rPr lang="en-US" altLang="zh-CN"/>
              <a:t>NSF)</a:t>
            </a:r>
            <a:r>
              <a:rPr lang="zh-CN" altLang="en-US"/>
              <a:t>资助启动了全球网络创新实验环境</a:t>
            </a:r>
            <a:r>
              <a:rPr lang="en-US" altLang="zh-CN"/>
              <a:t>GENI</a:t>
            </a:r>
            <a:r>
              <a:rPr lang="zh-CN" altLang="en-US"/>
              <a:t>（</a:t>
            </a:r>
            <a:r>
              <a:rPr lang="en-US" altLang="zh-CN"/>
              <a:t>Global Environment Networking Innovations)</a:t>
            </a:r>
            <a:r>
              <a:rPr lang="zh-CN" altLang="en-US"/>
              <a:t>计划。</a:t>
            </a:r>
            <a:endParaRPr lang="zh-CN" altLang="en-US" dirty="0"/>
          </a:p>
        </p:txBody>
      </p:sp>
      <p:sp>
        <p:nvSpPr>
          <p:cNvPr id="4" name="幻灯片图像占位符 3"/>
          <p:cNvSpPr>
            <a:spLocks noGrp="1" noRot="1" noChangeAspect="1"/>
          </p:cNvSpPr>
          <p:nvPr>
            <p:ph type="sldImg"/>
          </p:nvPr>
        </p:nvSpPr>
        <p:spPr/>
      </p:sp>
    </p:spTree>
    <p:extLst>
      <p:ext uri="{BB962C8B-B14F-4D97-AF65-F5344CB8AC3E}">
        <p14:creationId xmlns:p14="http://schemas.microsoft.com/office/powerpoint/2010/main" val="38817220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a:t>近些年来，为了加快推动网络技术的发展，研究者们建设了一系列大规模网络实验基础平台，如美国</a:t>
            </a:r>
            <a:r>
              <a:rPr lang="en-US" altLang="zh-CN"/>
              <a:t>PlanetLab</a:t>
            </a:r>
            <a:r>
              <a:rPr lang="zh-CN" altLang="en-US"/>
              <a:t>和</a:t>
            </a:r>
            <a:r>
              <a:rPr lang="en-US" altLang="zh-CN"/>
              <a:t>Emulab,</a:t>
            </a:r>
            <a:r>
              <a:rPr lang="zh-CN" altLang="en-US"/>
              <a:t>希望在此之上运行新的协议进行网络创新。出于这些动机，美国国家自然科学基金会</a:t>
            </a:r>
            <a:r>
              <a:rPr lang="en-US" altLang="zh-CN"/>
              <a:t>(National Science Foundation</a:t>
            </a:r>
            <a:r>
              <a:rPr lang="zh-CN" altLang="en-US"/>
              <a:t>，</a:t>
            </a:r>
            <a:r>
              <a:rPr lang="en-US" altLang="zh-CN"/>
              <a:t>NSF)</a:t>
            </a:r>
            <a:r>
              <a:rPr lang="zh-CN" altLang="en-US"/>
              <a:t>资助启动了全球网络创新实验环境</a:t>
            </a:r>
            <a:r>
              <a:rPr lang="en-US" altLang="zh-CN"/>
              <a:t>GENI</a:t>
            </a:r>
            <a:r>
              <a:rPr lang="zh-CN" altLang="en-US"/>
              <a:t>（</a:t>
            </a:r>
            <a:r>
              <a:rPr lang="en-US" altLang="zh-CN"/>
              <a:t>Global Environment Networking Innovations)</a:t>
            </a:r>
            <a:r>
              <a:rPr lang="zh-CN" altLang="en-US"/>
              <a:t>计划。</a:t>
            </a:r>
            <a:endParaRPr lang="zh-CN" altLang="en-US" dirty="0"/>
          </a:p>
        </p:txBody>
      </p:sp>
      <p:sp>
        <p:nvSpPr>
          <p:cNvPr id="4" name="幻灯片图像占位符 3"/>
          <p:cNvSpPr>
            <a:spLocks noGrp="1" noRot="1" noChangeAspect="1"/>
          </p:cNvSpPr>
          <p:nvPr>
            <p:ph type="sldImg"/>
          </p:nvPr>
        </p:nvSpPr>
        <p:spPr/>
      </p:sp>
    </p:spTree>
    <p:extLst>
      <p:ext uri="{BB962C8B-B14F-4D97-AF65-F5344CB8AC3E}">
        <p14:creationId xmlns:p14="http://schemas.microsoft.com/office/powerpoint/2010/main" val="14759951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4846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a:t>通常我们所说的虚拟化指具备创建一个抽象的虚拟机的平台。虚拟机可以像一台物理计算机一样运行操作系统和业务。</a:t>
            </a:r>
            <a:endParaRPr lang="en-US" altLang="zh-CN"/>
          </a:p>
          <a:p>
            <a:r>
              <a:rPr lang="zh-CN" altLang="en-US"/>
              <a:t>随着云计算的发展，我们将云计算需求的资源分成技术、存储和网络三部分。虚拟化主要功能总结为软硬件的解耦。</a:t>
            </a:r>
            <a:endParaRPr lang="en-US" altLang="zh-CN"/>
          </a:p>
          <a:p>
            <a:r>
              <a:rPr lang="zh-CN" altLang="en-US"/>
              <a:t>计算虚拟化的主要实现方式是：运行在服务器上，实现软硬件解耦，并且可以在其上运行服务器的虚拟化软件，如</a:t>
            </a:r>
            <a:r>
              <a:rPr lang="en-US" altLang="zh-CN"/>
              <a:t>FusionCompute</a:t>
            </a:r>
            <a:r>
              <a:rPr lang="zh-CN" altLang="en-US"/>
              <a:t>。</a:t>
            </a:r>
            <a:endParaRPr lang="zh-CN" altLang="en-US" dirty="0"/>
          </a:p>
        </p:txBody>
      </p:sp>
      <p:sp>
        <p:nvSpPr>
          <p:cNvPr id="5" name="幻灯片图像占位符 4"/>
          <p:cNvSpPr>
            <a:spLocks noGrp="1" noRot="1" noChangeAspect="1"/>
          </p:cNvSpPr>
          <p:nvPr>
            <p:ph type="sldImg"/>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err="1"/>
              <a:t>VxLAN</a:t>
            </a:r>
            <a:r>
              <a:rPr lang="zh-CN" altLang="zh-CN" dirty="0"/>
              <a:t>是一种</a:t>
            </a:r>
            <a:r>
              <a:rPr lang="zh-CN" altLang="en-US" dirty="0"/>
              <a:t>叠加在</a:t>
            </a:r>
            <a:r>
              <a:rPr lang="en-US" altLang="zh-CN" dirty="0"/>
              <a:t>L3</a:t>
            </a:r>
            <a:r>
              <a:rPr lang="zh-CN" altLang="zh-CN" dirty="0"/>
              <a:t>网络</a:t>
            </a:r>
            <a:r>
              <a:rPr lang="zh-CN" altLang="en-US" dirty="0"/>
              <a:t>之上的二层网络</a:t>
            </a:r>
            <a:r>
              <a:rPr lang="zh-CN" altLang="zh-CN" dirty="0"/>
              <a:t>。每个</a:t>
            </a:r>
            <a:r>
              <a:rPr lang="en-US" altLang="zh-CN" dirty="0" err="1"/>
              <a:t>VxLAN</a:t>
            </a:r>
            <a:r>
              <a:rPr lang="zh-CN" altLang="zh-CN" dirty="0"/>
              <a:t>网段</a:t>
            </a:r>
            <a:r>
              <a:rPr lang="zh-CN" altLang="en-US" dirty="0"/>
              <a:t>由</a:t>
            </a:r>
            <a:r>
              <a:rPr lang="zh-CN" altLang="zh-CN" dirty="0"/>
              <a:t>一个</a:t>
            </a:r>
            <a:r>
              <a:rPr lang="en-US" altLang="zh-CN" dirty="0"/>
              <a:t>24bit</a:t>
            </a:r>
            <a:r>
              <a:rPr lang="zh-CN" altLang="zh-CN" dirty="0"/>
              <a:t>网段</a:t>
            </a:r>
            <a:r>
              <a:rPr lang="en-US" altLang="zh-CN" dirty="0"/>
              <a:t>ID</a:t>
            </a:r>
            <a:r>
              <a:rPr lang="zh-CN" altLang="en-US" dirty="0"/>
              <a:t>进行唯一</a:t>
            </a:r>
            <a:r>
              <a:rPr lang="zh-CN" altLang="zh-CN" dirty="0"/>
              <a:t>标识，称为</a:t>
            </a:r>
            <a:r>
              <a:rPr lang="en-US" altLang="zh-CN" dirty="0"/>
              <a:t>VNI(</a:t>
            </a:r>
            <a:r>
              <a:rPr lang="en-US" altLang="zh-CN" dirty="0" err="1"/>
              <a:t>VxLAN</a:t>
            </a:r>
            <a:r>
              <a:rPr lang="en-US" altLang="zh-CN" dirty="0"/>
              <a:t> Network Identifier)</a:t>
            </a:r>
            <a:r>
              <a:rPr lang="zh-CN" altLang="en-US" dirty="0"/>
              <a:t>，</a:t>
            </a:r>
            <a:r>
              <a:rPr lang="zh-CN" altLang="zh-CN" dirty="0"/>
              <a:t>允许多达</a:t>
            </a:r>
            <a:r>
              <a:rPr lang="en-US" altLang="zh-CN" dirty="0"/>
              <a:t>16M</a:t>
            </a:r>
            <a:r>
              <a:rPr lang="zh-CN" altLang="zh-CN" dirty="0"/>
              <a:t>的</a:t>
            </a:r>
            <a:r>
              <a:rPr lang="en-US" altLang="zh-CN" dirty="0"/>
              <a:t>VXLAN</a:t>
            </a:r>
            <a:r>
              <a:rPr lang="zh-CN" altLang="zh-CN" dirty="0"/>
              <a:t>网段可以在相同的管理域内共存。</a:t>
            </a:r>
            <a:endParaRPr lang="en-US" altLang="zh-CN" dirty="0"/>
          </a:p>
          <a:p>
            <a:r>
              <a:rPr lang="en-US" altLang="zh-CN" dirty="0" err="1"/>
              <a:t>VxLAN</a:t>
            </a:r>
            <a:r>
              <a:rPr lang="zh-CN" altLang="zh-CN" dirty="0"/>
              <a:t>也可以被定义为一种隧道机制，是基于三层物理上的二层叠加网络。隧道是无状态的，每个报文根据一个规则集封装。后续部分的隧道端点（</a:t>
            </a:r>
            <a:r>
              <a:rPr lang="en-US" altLang="zh-CN" dirty="0"/>
              <a:t>VTEP</a:t>
            </a:r>
            <a:r>
              <a:rPr lang="zh-CN" altLang="zh-CN" dirty="0"/>
              <a:t>），位于</a:t>
            </a:r>
            <a:r>
              <a:rPr lang="en-US" altLang="zh-CN" dirty="0"/>
              <a:t>VM</a:t>
            </a:r>
            <a:r>
              <a:rPr lang="zh-CN" altLang="zh-CN" dirty="0"/>
              <a:t>宿主服务器中的</a:t>
            </a:r>
            <a:r>
              <a:rPr lang="en-US" altLang="zh-CN" dirty="0"/>
              <a:t>hypervisor</a:t>
            </a:r>
            <a:r>
              <a:rPr lang="zh-CN" altLang="zh-CN" dirty="0"/>
              <a:t>。因此，</a:t>
            </a:r>
            <a:r>
              <a:rPr lang="en-US" altLang="zh-CN" dirty="0"/>
              <a:t>VNI</a:t>
            </a:r>
            <a:r>
              <a:rPr lang="zh-CN" altLang="zh-CN" dirty="0"/>
              <a:t>和</a:t>
            </a:r>
            <a:r>
              <a:rPr lang="en-US" altLang="zh-CN" dirty="0" err="1"/>
              <a:t>VxLAN</a:t>
            </a:r>
            <a:r>
              <a:rPr lang="zh-CN" altLang="zh-CN" dirty="0"/>
              <a:t>相关的隧道、外层头封装仅有</a:t>
            </a:r>
            <a:r>
              <a:rPr lang="en-US" altLang="zh-CN" dirty="0"/>
              <a:t>VTEP</a:t>
            </a:r>
            <a:r>
              <a:rPr lang="zh-CN" altLang="en-US" dirty="0"/>
              <a:t>感知</a:t>
            </a:r>
            <a:r>
              <a:rPr lang="zh-CN" altLang="zh-CN" dirty="0"/>
              <a:t>，</a:t>
            </a:r>
            <a:r>
              <a:rPr lang="en-US" altLang="zh-CN" dirty="0"/>
              <a:t>VM</a:t>
            </a:r>
            <a:r>
              <a:rPr lang="zh-CN" altLang="en-US" dirty="0"/>
              <a:t>感知不到</a:t>
            </a:r>
            <a:r>
              <a:rPr lang="zh-CN" altLang="zh-CN" dirty="0"/>
              <a:t>。</a:t>
            </a:r>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8829445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0077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a:t>Fusioncompute</a:t>
            </a:r>
            <a:r>
              <a:rPr lang="zh-CN" altLang="en-US"/>
              <a:t>中包含若干分布式交换机，分布式交换机可以跨服务器或跨机柜。</a:t>
            </a:r>
            <a:endParaRPr lang="en-US" altLang="zh-CN"/>
          </a:p>
          <a:p>
            <a:r>
              <a:rPr lang="zh-CN" altLang="en-US"/>
              <a:t>数据中心网络为二层扁平化架构，</a:t>
            </a:r>
            <a:r>
              <a:rPr lang="en-US" altLang="zh-CN"/>
              <a:t>Spine-Leaf</a:t>
            </a:r>
            <a:r>
              <a:rPr lang="zh-CN" altLang="en-US"/>
              <a:t>架构。</a:t>
            </a:r>
            <a:endParaRPr lang="en-US" altLang="zh-CN"/>
          </a:p>
          <a:p>
            <a:pPr lvl="1"/>
            <a:r>
              <a:rPr lang="zh-CN" altLang="en-US"/>
              <a:t>每一个机柜部署两台柜顶交换机（</a:t>
            </a:r>
            <a:r>
              <a:rPr lang="en-US" altLang="zh-CN"/>
              <a:t>TOR</a:t>
            </a:r>
            <a:r>
              <a:rPr lang="zh-CN" altLang="en-US"/>
              <a:t>），两台交换机之间配置堆叠。柜顶交换机作为数据中心网络的</a:t>
            </a:r>
            <a:r>
              <a:rPr lang="en-US" altLang="zh-CN"/>
              <a:t>Leaf</a:t>
            </a:r>
            <a:r>
              <a:rPr lang="zh-CN" altLang="en-US"/>
              <a:t>层。</a:t>
            </a:r>
            <a:endParaRPr lang="en-US" altLang="zh-CN"/>
          </a:p>
          <a:p>
            <a:pPr lvl="1"/>
            <a:r>
              <a:rPr lang="zh-CN" altLang="en-US"/>
              <a:t>数据中心配置两台核心交换机作为</a:t>
            </a:r>
            <a:r>
              <a:rPr lang="en-US" altLang="zh-CN"/>
              <a:t>spine</a:t>
            </a:r>
            <a:r>
              <a:rPr lang="zh-CN" altLang="en-US"/>
              <a:t>层，连接所有的</a:t>
            </a:r>
            <a:r>
              <a:rPr lang="en-US" altLang="zh-CN"/>
              <a:t>TOR</a:t>
            </a:r>
            <a:r>
              <a:rPr lang="zh-CN" altLang="en-US"/>
              <a:t>。</a:t>
            </a:r>
            <a:endParaRPr lang="en-US" altLang="zh-CN"/>
          </a:p>
          <a:p>
            <a:pPr lvl="0"/>
            <a:r>
              <a:rPr lang="en-US" altLang="zh-CN"/>
              <a:t>Agile Controller</a:t>
            </a:r>
            <a:r>
              <a:rPr lang="zh-CN" altLang="en-US"/>
              <a:t>南向统一管理物理交换机，防火墙，负载均衡等设备，北向提供与</a:t>
            </a:r>
            <a:r>
              <a:rPr lang="en-US" altLang="zh-CN"/>
              <a:t>Neutron</a:t>
            </a:r>
            <a:r>
              <a:rPr lang="zh-CN" altLang="en-US"/>
              <a:t>对接</a:t>
            </a:r>
            <a:r>
              <a:rPr lang="en-US" altLang="zh-CN"/>
              <a:t>API</a:t>
            </a:r>
            <a:r>
              <a:rPr lang="zh-CN" altLang="en-US"/>
              <a:t>，接收</a:t>
            </a:r>
            <a:r>
              <a:rPr lang="en-US" altLang="zh-CN"/>
              <a:t>OpenStack</a:t>
            </a:r>
            <a:r>
              <a:rPr lang="zh-CN" altLang="en-US"/>
              <a:t>发送的包括</a:t>
            </a:r>
            <a:r>
              <a:rPr lang="en-US" altLang="zh-CN"/>
              <a:t>L2</a:t>
            </a:r>
            <a:r>
              <a:rPr lang="zh-CN" altLang="en-US"/>
              <a:t>，</a:t>
            </a:r>
            <a:r>
              <a:rPr lang="en-US" altLang="zh-CN"/>
              <a:t>L3</a:t>
            </a:r>
            <a:r>
              <a:rPr lang="zh-CN" altLang="en-US"/>
              <a:t>，</a:t>
            </a:r>
            <a:r>
              <a:rPr lang="en-US" altLang="zh-CN"/>
              <a:t>Firewall</a:t>
            </a:r>
            <a:r>
              <a:rPr lang="zh-CN" altLang="en-US"/>
              <a:t>，</a:t>
            </a:r>
            <a:r>
              <a:rPr lang="en-US" altLang="zh-CN"/>
              <a:t>LB</a:t>
            </a:r>
            <a:r>
              <a:rPr lang="zh-CN" altLang="en-US"/>
              <a:t>等模型发放的相关参数。</a:t>
            </a:r>
            <a:endParaRPr lang="en-US" altLang="zh-CN"/>
          </a:p>
          <a:p>
            <a:pPr lvl="0"/>
            <a:r>
              <a:rPr lang="en-US" altLang="zh-CN"/>
              <a:t>Openstack Neutron </a:t>
            </a:r>
            <a:r>
              <a:rPr lang="zh-CN" altLang="en-US"/>
              <a:t>网络组件负责云计算环境的网络功能及网络拓扑的实现，并且能够对</a:t>
            </a:r>
            <a:r>
              <a:rPr lang="en-US" altLang="zh-CN"/>
              <a:t>FusionCompute</a:t>
            </a:r>
            <a:r>
              <a:rPr lang="zh-CN" altLang="en-US"/>
              <a:t>中的网络功能进行管理。</a:t>
            </a:r>
            <a:endParaRPr lang="en-US" altLang="zh-CN"/>
          </a:p>
          <a:p>
            <a:pPr lvl="0"/>
            <a:r>
              <a:rPr lang="zh-CN" altLang="en-US"/>
              <a:t>用户侧直接使用</a:t>
            </a:r>
            <a:r>
              <a:rPr lang="en-US" altLang="zh-CN"/>
              <a:t>VPC</a:t>
            </a:r>
            <a:r>
              <a:rPr lang="zh-CN" altLang="en-US"/>
              <a:t>作为私有网络部署业务，不需要关心具体的网络硬件拓扑，只关注逻辑拓扑。</a:t>
            </a:r>
            <a:endParaRPr lang="en-US" altLang="zh-CN"/>
          </a:p>
          <a:p>
            <a:endParaRPr lang="en-US" altLang="zh-CN"/>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7982916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80975" lvl="1" defTabSz="658230">
              <a:buClrTx/>
              <a:buSzPct val="60000"/>
              <a:buFont typeface="Wingdings" panose="05000000000000000000" pitchFamily="2" charset="2"/>
              <a:buChar char="l"/>
              <a:defRPr/>
            </a:pPr>
            <a:r>
              <a:rPr lang="zh-CN" altLang="en-US" dirty="0"/>
              <a:t>业务呈现</a:t>
            </a:r>
            <a:r>
              <a:rPr lang="en-US" altLang="zh-CN" dirty="0"/>
              <a:t>/</a:t>
            </a:r>
            <a:r>
              <a:rPr lang="zh-CN" altLang="en-US" dirty="0"/>
              <a:t>协同层</a:t>
            </a:r>
            <a:endParaRPr lang="en-US" altLang="zh-CN" dirty="0"/>
          </a:p>
          <a:p>
            <a:pPr marL="534987" lvl="2">
              <a:buClrTx/>
              <a:buSzPct val="50000"/>
              <a:buFont typeface="Wingdings" panose="05000000000000000000" pitchFamily="2" charset="2"/>
              <a:buChar char="p"/>
              <a:defRPr/>
            </a:pPr>
            <a:r>
              <a:rPr lang="zh-CN" altLang="en-US" dirty="0"/>
              <a:t>面向运营商、企业、</a:t>
            </a:r>
            <a:r>
              <a:rPr lang="en-US" altLang="zh-CN" dirty="0"/>
              <a:t>VPC</a:t>
            </a:r>
            <a:r>
              <a:rPr lang="zh-CN" altLang="en-US" dirty="0"/>
              <a:t>、</a:t>
            </a:r>
            <a:r>
              <a:rPr lang="en-US" altLang="zh-CN" dirty="0"/>
              <a:t>RSP</a:t>
            </a:r>
            <a:r>
              <a:rPr lang="zh-CN" altLang="en-US" dirty="0"/>
              <a:t>的</a:t>
            </a:r>
            <a:r>
              <a:rPr lang="en-US" altLang="zh-CN" dirty="0"/>
              <a:t>Portal</a:t>
            </a:r>
            <a:r>
              <a:rPr lang="zh-CN" altLang="en-US" dirty="0"/>
              <a:t>。</a:t>
            </a:r>
            <a:endParaRPr lang="en-US" altLang="zh-CN" dirty="0"/>
          </a:p>
          <a:p>
            <a:pPr marL="534987" lvl="2">
              <a:buClrTx/>
              <a:buSzPct val="50000"/>
              <a:buFont typeface="Wingdings" panose="05000000000000000000" pitchFamily="2" charset="2"/>
              <a:buChar char="p"/>
              <a:defRPr/>
            </a:pPr>
            <a:r>
              <a:rPr lang="zh-CN" altLang="en-US" dirty="0"/>
              <a:t>提供业务灵活定制化界面。</a:t>
            </a:r>
            <a:endParaRPr lang="en-US" altLang="zh-CN" dirty="0"/>
          </a:p>
          <a:p>
            <a:pPr marL="180975" lvl="1" defTabSz="658230">
              <a:buClrTx/>
              <a:buSzPct val="60000"/>
              <a:buFont typeface="Wingdings" panose="05000000000000000000" pitchFamily="2" charset="2"/>
              <a:buChar char="l"/>
              <a:defRPr/>
            </a:pPr>
            <a:r>
              <a:rPr lang="zh-CN" altLang="en-US" dirty="0"/>
              <a:t>网络控制层</a:t>
            </a:r>
            <a:endParaRPr lang="en-US" altLang="zh-CN" dirty="0"/>
          </a:p>
          <a:p>
            <a:pPr marL="534987" lvl="2">
              <a:buClrTx/>
              <a:buSzPct val="50000"/>
              <a:buFont typeface="Wingdings" panose="05000000000000000000" pitchFamily="2" charset="2"/>
              <a:buChar char="p"/>
              <a:defRPr/>
            </a:pPr>
            <a:r>
              <a:rPr lang="zh-CN" altLang="en-US" dirty="0"/>
              <a:t>网络控制平台即</a:t>
            </a:r>
            <a:r>
              <a:rPr lang="en-US" altLang="zh-CN" dirty="0"/>
              <a:t>SDN Controller – Agile Controller</a:t>
            </a:r>
            <a:r>
              <a:rPr lang="zh-CN" altLang="en-US" dirty="0"/>
              <a:t>，完成网络建模和网络实例化。</a:t>
            </a:r>
            <a:endParaRPr lang="en-US" altLang="zh-CN" dirty="0"/>
          </a:p>
          <a:p>
            <a:pPr marL="534987" lvl="2">
              <a:buClrTx/>
              <a:buSzPct val="50000"/>
              <a:buFont typeface="Wingdings" panose="05000000000000000000" pitchFamily="2" charset="2"/>
              <a:buChar char="p"/>
              <a:defRPr/>
            </a:pPr>
            <a:r>
              <a:rPr lang="zh-CN" altLang="en-US" dirty="0"/>
              <a:t>北向支持开放</a:t>
            </a:r>
            <a:r>
              <a:rPr lang="en-US" altLang="zh-CN" dirty="0"/>
              <a:t>API</a:t>
            </a:r>
            <a:r>
              <a:rPr lang="zh-CN" altLang="en-US" dirty="0"/>
              <a:t>接口，实现业务快速定制和自动发放。</a:t>
            </a:r>
            <a:endParaRPr lang="en-US" altLang="zh-CN" dirty="0"/>
          </a:p>
          <a:p>
            <a:pPr marL="534987" lvl="2">
              <a:buClrTx/>
              <a:buSzPct val="50000"/>
              <a:buFont typeface="Wingdings" panose="05000000000000000000" pitchFamily="2" charset="2"/>
              <a:buChar char="p"/>
              <a:defRPr/>
            </a:pPr>
            <a:r>
              <a:rPr lang="zh-CN" altLang="en-US" dirty="0"/>
              <a:t>南向支持</a:t>
            </a:r>
            <a:r>
              <a:rPr lang="en-US" altLang="zh-CN" dirty="0" err="1"/>
              <a:t>OpenFlow</a:t>
            </a:r>
            <a:r>
              <a:rPr lang="en-US" altLang="zh-CN" dirty="0"/>
              <a:t>/</a:t>
            </a:r>
            <a:r>
              <a:rPr lang="en-US" altLang="zh-CN" dirty="0" err="1"/>
              <a:t>OVSdb</a:t>
            </a:r>
            <a:r>
              <a:rPr lang="en-US" altLang="zh-CN" dirty="0"/>
              <a:t>/</a:t>
            </a:r>
            <a:r>
              <a:rPr lang="en-US" altLang="zh-CN" dirty="0" err="1"/>
              <a:t>Netconf</a:t>
            </a:r>
            <a:r>
              <a:rPr lang="en-US" altLang="zh-CN" dirty="0"/>
              <a:t>/SNMP</a:t>
            </a:r>
            <a:r>
              <a:rPr lang="zh-CN" altLang="en-US" dirty="0"/>
              <a:t>等接口，统一管理控制物理和虚拟网络。</a:t>
            </a:r>
            <a:endParaRPr lang="en-US" altLang="zh-CN" dirty="0"/>
          </a:p>
          <a:p>
            <a:pPr marL="180975" lvl="1" defTabSz="658230">
              <a:buClrTx/>
              <a:buSzPct val="60000"/>
              <a:buFont typeface="Wingdings" panose="05000000000000000000" pitchFamily="2" charset="2"/>
              <a:buChar char="l"/>
              <a:defRPr/>
            </a:pPr>
            <a:r>
              <a:rPr lang="en-US" altLang="zh-CN" dirty="0"/>
              <a:t>Fabric</a:t>
            </a:r>
            <a:r>
              <a:rPr lang="zh-CN" altLang="en-US" dirty="0"/>
              <a:t>网络层（基础网络和业务网络）</a:t>
            </a:r>
            <a:endParaRPr lang="en-US" altLang="zh-CN" dirty="0"/>
          </a:p>
          <a:p>
            <a:pPr marL="534987" lvl="2">
              <a:buClrTx/>
              <a:buSzPct val="50000"/>
              <a:buFont typeface="Wingdings" panose="05000000000000000000" pitchFamily="2" charset="2"/>
              <a:buChar char="p"/>
              <a:defRPr/>
            </a:pPr>
            <a:r>
              <a:rPr lang="zh-CN" altLang="en-US" dirty="0"/>
              <a:t>由物理设备组成的承载</a:t>
            </a:r>
            <a:r>
              <a:rPr lang="en-US" altLang="zh-CN" dirty="0"/>
              <a:t>Overlay</a:t>
            </a:r>
            <a:r>
              <a:rPr lang="zh-CN" altLang="en-US" dirty="0"/>
              <a:t>网络的基础物理组网。</a:t>
            </a:r>
            <a:endParaRPr lang="en-US" altLang="zh-CN" dirty="0"/>
          </a:p>
          <a:p>
            <a:pPr marL="534987" lvl="2">
              <a:buClrTx/>
              <a:buSzPct val="50000"/>
              <a:buFont typeface="Wingdings" panose="05000000000000000000" pitchFamily="2" charset="2"/>
              <a:buChar char="p"/>
              <a:defRPr/>
            </a:pPr>
            <a:r>
              <a:rPr lang="zh-CN" altLang="en-US" dirty="0"/>
              <a:t>基于硬件的</a:t>
            </a:r>
            <a:r>
              <a:rPr lang="en-US" altLang="zh-CN" dirty="0"/>
              <a:t>VXLAN</a:t>
            </a:r>
            <a:r>
              <a:rPr lang="zh-CN" altLang="en-US" dirty="0"/>
              <a:t>网关提高业务性能。</a:t>
            </a:r>
            <a:endParaRPr lang="en-US" altLang="zh-CN" dirty="0"/>
          </a:p>
          <a:p>
            <a:pPr marL="534987" lvl="2">
              <a:buClrTx/>
              <a:buSzPct val="50000"/>
              <a:buFont typeface="Wingdings" panose="05000000000000000000" pitchFamily="2" charset="2"/>
              <a:buChar char="p"/>
              <a:defRPr/>
            </a:pPr>
            <a:r>
              <a:rPr lang="zh-CN" altLang="en-US" dirty="0"/>
              <a:t>支持对传统</a:t>
            </a:r>
            <a:r>
              <a:rPr lang="en-US" altLang="zh-CN" dirty="0"/>
              <a:t>VLAN</a:t>
            </a:r>
            <a:r>
              <a:rPr lang="zh-CN" altLang="en-US" dirty="0"/>
              <a:t>网络的兼容。</a:t>
            </a:r>
            <a:endParaRPr lang="en-US" altLang="zh-CN" dirty="0"/>
          </a:p>
          <a:p>
            <a:pPr marL="180975" lvl="1" defTabSz="658230">
              <a:buClrTx/>
              <a:buSzPct val="60000"/>
              <a:buFont typeface="Wingdings" panose="05000000000000000000" pitchFamily="2" charset="2"/>
              <a:buChar char="l"/>
              <a:defRPr/>
            </a:pPr>
            <a:r>
              <a:rPr lang="zh-CN" altLang="en-US" dirty="0"/>
              <a:t>服务器层</a:t>
            </a:r>
            <a:endParaRPr lang="en-US" altLang="zh-CN" dirty="0"/>
          </a:p>
          <a:p>
            <a:pPr marL="534987" lvl="2">
              <a:buClrTx/>
              <a:buSzPct val="50000"/>
              <a:buFont typeface="Wingdings" panose="05000000000000000000" pitchFamily="2" charset="2"/>
              <a:buChar char="p"/>
              <a:defRPr/>
            </a:pPr>
            <a:r>
              <a:rPr lang="en-US" altLang="zh-CN" dirty="0" err="1"/>
              <a:t>vswitch</a:t>
            </a:r>
            <a:r>
              <a:rPr lang="zh-CN" altLang="en-US" dirty="0"/>
              <a:t>实现虚拟机本地接入的网络配置</a:t>
            </a:r>
            <a:r>
              <a:rPr lang="en-US" altLang="zh-CN" dirty="0"/>
              <a:t>/</a:t>
            </a:r>
            <a:r>
              <a:rPr lang="zh-CN" altLang="en-US" dirty="0"/>
              <a:t>策略管理。</a:t>
            </a:r>
            <a:endParaRPr lang="en-US" altLang="zh-CN" dirty="0"/>
          </a:p>
          <a:p>
            <a:pPr marL="534987" lvl="2">
              <a:buClrTx/>
              <a:buSzPct val="50000"/>
              <a:buFont typeface="Wingdings" panose="05000000000000000000" pitchFamily="2" charset="2"/>
              <a:buChar char="p"/>
              <a:defRPr/>
            </a:pPr>
            <a:r>
              <a:rPr lang="en-US" altLang="zh-CN" dirty="0"/>
              <a:t>VFW</a:t>
            </a:r>
            <a:r>
              <a:rPr lang="zh-CN" altLang="en-US" dirty="0"/>
              <a:t>实现基于软件防火墙的安全策略控制和负载均衡管理。</a:t>
            </a:r>
          </a:p>
          <a:p>
            <a:pPr marL="180975" indent="-180975">
              <a:buClrTx/>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18094349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a:t>Fusioncompute</a:t>
            </a:r>
            <a:r>
              <a:rPr lang="zh-CN" altLang="en-US"/>
              <a:t>中包含若干分布式交换机，分布式交换机可以跨服务器或跨机柜。</a:t>
            </a:r>
            <a:endParaRPr lang="en-US" altLang="zh-CN"/>
          </a:p>
          <a:p>
            <a:r>
              <a:rPr lang="zh-CN" altLang="en-US"/>
              <a:t>数据中心网络为二层扁平化架构，</a:t>
            </a:r>
            <a:r>
              <a:rPr lang="en-US" altLang="zh-CN"/>
              <a:t>Spine-Leaf</a:t>
            </a:r>
            <a:r>
              <a:rPr lang="zh-CN" altLang="en-US"/>
              <a:t>架构。</a:t>
            </a:r>
            <a:endParaRPr lang="en-US" altLang="zh-CN"/>
          </a:p>
          <a:p>
            <a:pPr lvl="1"/>
            <a:r>
              <a:rPr lang="zh-CN" altLang="en-US"/>
              <a:t>每一个机柜部署两台柜顶交换机（</a:t>
            </a:r>
            <a:r>
              <a:rPr lang="en-US" altLang="zh-CN"/>
              <a:t>TOR</a:t>
            </a:r>
            <a:r>
              <a:rPr lang="zh-CN" altLang="en-US"/>
              <a:t>），两台交换机之间配置堆叠。柜顶交换机作为数据中心网络的</a:t>
            </a:r>
            <a:r>
              <a:rPr lang="en-US" altLang="zh-CN"/>
              <a:t>Leaf</a:t>
            </a:r>
            <a:r>
              <a:rPr lang="zh-CN" altLang="en-US"/>
              <a:t>层。</a:t>
            </a:r>
            <a:endParaRPr lang="en-US" altLang="zh-CN"/>
          </a:p>
          <a:p>
            <a:pPr lvl="1"/>
            <a:r>
              <a:rPr lang="zh-CN" altLang="en-US"/>
              <a:t>数据中心配置两台核心交换机作为</a:t>
            </a:r>
            <a:r>
              <a:rPr lang="en-US" altLang="zh-CN"/>
              <a:t>spine</a:t>
            </a:r>
            <a:r>
              <a:rPr lang="zh-CN" altLang="en-US"/>
              <a:t>层，连接所有的</a:t>
            </a:r>
            <a:r>
              <a:rPr lang="en-US" altLang="zh-CN"/>
              <a:t>TOR</a:t>
            </a:r>
            <a:r>
              <a:rPr lang="zh-CN" altLang="en-US"/>
              <a:t>。</a:t>
            </a:r>
            <a:endParaRPr lang="en-US" altLang="zh-CN"/>
          </a:p>
          <a:p>
            <a:pPr lvl="0"/>
            <a:r>
              <a:rPr lang="en-US" altLang="zh-CN"/>
              <a:t>Agile Controller</a:t>
            </a:r>
            <a:r>
              <a:rPr lang="zh-CN" altLang="en-US"/>
              <a:t>南向统一管理物理交换机，防火墙，负载均衡等设备，北向提供与</a:t>
            </a:r>
            <a:r>
              <a:rPr lang="en-US" altLang="zh-CN"/>
              <a:t>Neutron</a:t>
            </a:r>
            <a:r>
              <a:rPr lang="zh-CN" altLang="en-US"/>
              <a:t>对接</a:t>
            </a:r>
            <a:r>
              <a:rPr lang="en-US" altLang="zh-CN"/>
              <a:t>API</a:t>
            </a:r>
            <a:r>
              <a:rPr lang="zh-CN" altLang="en-US"/>
              <a:t>，接收</a:t>
            </a:r>
            <a:r>
              <a:rPr lang="en-US" altLang="zh-CN"/>
              <a:t>OpenStack</a:t>
            </a:r>
            <a:r>
              <a:rPr lang="zh-CN" altLang="en-US"/>
              <a:t>发送的包括</a:t>
            </a:r>
            <a:r>
              <a:rPr lang="en-US" altLang="zh-CN"/>
              <a:t>L2</a:t>
            </a:r>
            <a:r>
              <a:rPr lang="zh-CN" altLang="en-US"/>
              <a:t>，</a:t>
            </a:r>
            <a:r>
              <a:rPr lang="en-US" altLang="zh-CN"/>
              <a:t>L3</a:t>
            </a:r>
            <a:r>
              <a:rPr lang="zh-CN" altLang="en-US"/>
              <a:t>，</a:t>
            </a:r>
            <a:r>
              <a:rPr lang="en-US" altLang="zh-CN"/>
              <a:t>Firewall</a:t>
            </a:r>
            <a:r>
              <a:rPr lang="zh-CN" altLang="en-US"/>
              <a:t>，</a:t>
            </a:r>
            <a:r>
              <a:rPr lang="en-US" altLang="zh-CN"/>
              <a:t>LB</a:t>
            </a:r>
            <a:r>
              <a:rPr lang="zh-CN" altLang="en-US"/>
              <a:t>等模型发放的相关参数。</a:t>
            </a:r>
            <a:endParaRPr lang="en-US" altLang="zh-CN"/>
          </a:p>
          <a:p>
            <a:pPr lvl="0"/>
            <a:r>
              <a:rPr lang="en-US" altLang="zh-CN"/>
              <a:t>Openstack Neutron </a:t>
            </a:r>
            <a:r>
              <a:rPr lang="zh-CN" altLang="en-US"/>
              <a:t>网络组件负责云计算环境的网络功能及网络拓扑的实现，并且能够对</a:t>
            </a:r>
            <a:r>
              <a:rPr lang="en-US" altLang="zh-CN"/>
              <a:t>FusionCompute</a:t>
            </a:r>
            <a:r>
              <a:rPr lang="zh-CN" altLang="en-US"/>
              <a:t>中的网络功能进行管理。</a:t>
            </a:r>
            <a:endParaRPr lang="en-US" altLang="zh-CN"/>
          </a:p>
          <a:p>
            <a:pPr lvl="0"/>
            <a:r>
              <a:rPr lang="zh-CN" altLang="en-US"/>
              <a:t>用户侧直接使用</a:t>
            </a:r>
            <a:r>
              <a:rPr lang="en-US" altLang="zh-CN"/>
              <a:t>VPC</a:t>
            </a:r>
            <a:r>
              <a:rPr lang="zh-CN" altLang="en-US"/>
              <a:t>作为私有网络部署业务，不需要关心具体的网络硬件拓扑，只关注逻辑拓扑。</a:t>
            </a:r>
            <a:endParaRPr lang="en-US" altLang="zh-CN"/>
          </a:p>
          <a:p>
            <a:endParaRPr lang="en-US" altLang="zh-CN"/>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433410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94271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r>
              <a:rPr lang="en-US" dirty="0"/>
              <a:t>P</a:t>
            </a:r>
            <a:r>
              <a:rPr lang="en-US" altLang="zh-CN" dirty="0"/>
              <a:t>atch</a:t>
            </a:r>
            <a:r>
              <a:rPr lang="zh-CN" altLang="en-US" dirty="0"/>
              <a:t>实际上是</a:t>
            </a:r>
            <a:r>
              <a:rPr lang="en-US" altLang="zh-CN" dirty="0"/>
              <a:t>OVS</a:t>
            </a:r>
            <a:r>
              <a:rPr lang="zh-CN" altLang="en-US" dirty="0"/>
              <a:t>网桥中端口的补充说明。</a:t>
            </a:r>
            <a:endParaRPr lang="en-US" altLang="zh-CN" dirty="0"/>
          </a:p>
          <a:p>
            <a:r>
              <a:rPr lang="zh-CN" altLang="en-US" dirty="0"/>
              <a:t>通过在单台主机中，建立多个网桥，网桥各自有自己的端口，端口使用</a:t>
            </a:r>
            <a:r>
              <a:rPr lang="en-US" altLang="zh-CN" dirty="0"/>
              <a:t>type=patch</a:t>
            </a:r>
            <a:r>
              <a:rPr lang="zh-CN" altLang="en-US" dirty="0"/>
              <a:t>的方式建立，其</a:t>
            </a:r>
            <a:r>
              <a:rPr lang="en-US" altLang="zh-CN" dirty="0" err="1"/>
              <a:t>options:peer</a:t>
            </a:r>
            <a:r>
              <a:rPr lang="zh-CN" altLang="en-US" dirty="0"/>
              <a:t>等于对方网桥的端口，形成配对。</a:t>
            </a:r>
            <a:endParaRPr lang="en-US" altLang="zh-CN" dirty="0"/>
          </a:p>
          <a:p>
            <a:r>
              <a:rPr lang="zh-CN" altLang="en-US" dirty="0"/>
              <a:t>通过配置对后，网桥与网桥之间通信透明化，可以进一步划分</a:t>
            </a:r>
            <a:r>
              <a:rPr lang="en-US" altLang="zh-CN" dirty="0" err="1"/>
              <a:t>vlan</a:t>
            </a:r>
            <a:r>
              <a:rPr lang="zh-CN" altLang="en-US" dirty="0"/>
              <a:t>。</a:t>
            </a:r>
            <a:endParaRPr lang="en-US" dirty="0"/>
          </a:p>
        </p:txBody>
      </p:sp>
    </p:spTree>
    <p:extLst>
      <p:ext uri="{BB962C8B-B14F-4D97-AF65-F5344CB8AC3E}">
        <p14:creationId xmlns:p14="http://schemas.microsoft.com/office/powerpoint/2010/main" val="10512810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r>
              <a:rPr lang="en-US" altLang="zh-CN" dirty="0"/>
              <a:t>Node1</a:t>
            </a:r>
            <a:r>
              <a:rPr lang="zh-CN" altLang="en-US" dirty="0"/>
              <a:t>、</a:t>
            </a:r>
            <a:r>
              <a:rPr lang="en-US" altLang="zh-CN" dirty="0"/>
              <a:t>2</a:t>
            </a:r>
            <a:r>
              <a:rPr lang="zh-CN" altLang="en-US" dirty="0"/>
              <a:t>、</a:t>
            </a:r>
            <a:r>
              <a:rPr lang="en-US" altLang="zh-CN" dirty="0"/>
              <a:t>3</a:t>
            </a:r>
            <a:r>
              <a:rPr lang="zh-CN" altLang="en-US" dirty="0"/>
              <a:t>分别通过</a:t>
            </a:r>
            <a:r>
              <a:rPr lang="en-US" altLang="zh-CN" dirty="0"/>
              <a:t>Docker</a:t>
            </a:r>
            <a:r>
              <a:rPr lang="zh-CN" altLang="en-US" dirty="0"/>
              <a:t>建立</a:t>
            </a:r>
            <a:r>
              <a:rPr lang="en-US" altLang="zh-CN" dirty="0"/>
              <a:t>bridge</a:t>
            </a:r>
            <a:r>
              <a:rPr lang="zh-CN" altLang="en-US" dirty="0"/>
              <a:t>模式的名称为</a:t>
            </a:r>
            <a:r>
              <a:rPr lang="en-US" altLang="zh-CN" dirty="0" err="1"/>
              <a:t>gre_tunnel</a:t>
            </a:r>
            <a:r>
              <a:rPr lang="zh-CN" altLang="en-US" dirty="0"/>
              <a:t>的网桥，形成</a:t>
            </a:r>
            <a:r>
              <a:rPr lang="en-US" altLang="zh-CN" dirty="0" err="1"/>
              <a:t>br</a:t>
            </a:r>
            <a:r>
              <a:rPr lang="en-US" altLang="zh-CN" dirty="0"/>
              <a:t>-*</a:t>
            </a:r>
            <a:r>
              <a:rPr lang="zh-CN" altLang="en-US" dirty="0"/>
              <a:t>的网络端口。</a:t>
            </a:r>
            <a:endParaRPr lang="en-US" altLang="zh-CN" dirty="0"/>
          </a:p>
          <a:p>
            <a:r>
              <a:rPr lang="en-US" altLang="zh-CN" dirty="0"/>
              <a:t>Node1</a:t>
            </a:r>
            <a:r>
              <a:rPr lang="zh-CN" altLang="en-US" dirty="0"/>
              <a:t>、</a:t>
            </a:r>
            <a:r>
              <a:rPr lang="en-US" altLang="zh-CN" dirty="0"/>
              <a:t>2</a:t>
            </a:r>
            <a:r>
              <a:rPr lang="zh-CN" altLang="en-US" dirty="0"/>
              <a:t>、</a:t>
            </a:r>
            <a:r>
              <a:rPr lang="en-US" altLang="zh-CN" dirty="0"/>
              <a:t>3</a:t>
            </a:r>
            <a:r>
              <a:rPr lang="zh-CN" altLang="en-US" dirty="0"/>
              <a:t>上启用</a:t>
            </a:r>
            <a:r>
              <a:rPr lang="en-US" altLang="zh-CN" dirty="0"/>
              <a:t>OVS</a:t>
            </a:r>
            <a:r>
              <a:rPr lang="zh-CN" altLang="en-US" dirty="0"/>
              <a:t>，建立</a:t>
            </a:r>
            <a:r>
              <a:rPr lang="en-US" altLang="zh-CN" dirty="0"/>
              <a:t>br0</a:t>
            </a:r>
            <a:r>
              <a:rPr lang="zh-CN" altLang="en-US" dirty="0"/>
              <a:t>网桥，在网桥中各自定义名称为</a:t>
            </a:r>
            <a:r>
              <a:rPr lang="en-US" altLang="zh-CN" dirty="0"/>
              <a:t>vxlan103</a:t>
            </a:r>
            <a:r>
              <a:rPr lang="zh-CN" altLang="en-US" dirty="0"/>
              <a:t>、</a:t>
            </a:r>
            <a:r>
              <a:rPr lang="en-US" altLang="zh-CN" dirty="0"/>
              <a:t>vxlan104</a:t>
            </a:r>
            <a:r>
              <a:rPr lang="zh-CN" altLang="en-US" dirty="0"/>
              <a:t>、</a:t>
            </a:r>
            <a:r>
              <a:rPr lang="en-US" altLang="zh-CN" dirty="0"/>
              <a:t>vxlan105</a:t>
            </a:r>
            <a:r>
              <a:rPr lang="zh-CN" altLang="en-US" dirty="0"/>
              <a:t>的端口，定义</a:t>
            </a:r>
            <a:r>
              <a:rPr lang="en-US" altLang="zh-CN" dirty="0"/>
              <a:t>type=</a:t>
            </a:r>
            <a:r>
              <a:rPr lang="en-US" altLang="zh-CN" dirty="0" err="1"/>
              <a:t>gre</a:t>
            </a:r>
            <a:r>
              <a:rPr lang="zh-CN" altLang="en-US" dirty="0"/>
              <a:t>，并定义</a:t>
            </a:r>
            <a:r>
              <a:rPr lang="en-US" altLang="zh-CN" dirty="0" err="1"/>
              <a:t>option:remote_ip</a:t>
            </a:r>
            <a:r>
              <a:rPr lang="zh-CN" altLang="en-US" dirty="0"/>
              <a:t>等于</a:t>
            </a:r>
            <a:r>
              <a:rPr lang="zh-CN" altLang="en-US" b="1" dirty="0"/>
              <a:t>自己各自</a:t>
            </a:r>
            <a:r>
              <a:rPr lang="en-US" altLang="zh-CN" b="1" dirty="0"/>
              <a:t>Node</a:t>
            </a:r>
            <a:r>
              <a:rPr lang="zh-CN" altLang="en-US" b="1" dirty="0"/>
              <a:t>服务器中的物理端口</a:t>
            </a:r>
            <a:r>
              <a:rPr lang="en-US" altLang="zh-CN" b="1" dirty="0"/>
              <a:t>IP</a:t>
            </a:r>
            <a:r>
              <a:rPr lang="zh-CN" altLang="en-US" dirty="0"/>
              <a:t>，各</a:t>
            </a:r>
            <a:r>
              <a:rPr lang="en-US" altLang="zh-CN" dirty="0"/>
              <a:t>Node</a:t>
            </a:r>
            <a:r>
              <a:rPr lang="zh-CN" altLang="en-US" dirty="0"/>
              <a:t>服务器之间通过主机网络进行通信，并将</a:t>
            </a:r>
            <a:r>
              <a:rPr lang="en-US" altLang="zh-CN" dirty="0"/>
              <a:t>br0</a:t>
            </a:r>
            <a:r>
              <a:rPr lang="zh-CN" altLang="en-US" dirty="0"/>
              <a:t>加入到</a:t>
            </a:r>
            <a:r>
              <a:rPr lang="en-US" altLang="zh-CN" dirty="0" err="1"/>
              <a:t>br</a:t>
            </a:r>
            <a:r>
              <a:rPr lang="en-US" altLang="zh-CN" dirty="0"/>
              <a:t>-*</a:t>
            </a:r>
            <a:r>
              <a:rPr lang="zh-CN" altLang="en-US" dirty="0"/>
              <a:t>的端口。</a:t>
            </a:r>
            <a:endParaRPr lang="en-US" altLang="zh-CN" dirty="0"/>
          </a:p>
          <a:p>
            <a:r>
              <a:rPr lang="zh-CN" altLang="en-US" dirty="0"/>
              <a:t>在各</a:t>
            </a:r>
            <a:r>
              <a:rPr lang="en-US" altLang="zh-CN" dirty="0"/>
              <a:t>Node</a:t>
            </a:r>
            <a:r>
              <a:rPr lang="zh-CN" altLang="en-US" dirty="0"/>
              <a:t>配置默认路由，例如定义</a:t>
            </a:r>
            <a:r>
              <a:rPr lang="en-US" altLang="zh-CN" dirty="0"/>
              <a:t>Node1</a:t>
            </a:r>
            <a:r>
              <a:rPr lang="zh-CN" altLang="en-US" dirty="0"/>
              <a:t>需要访问</a:t>
            </a:r>
            <a:r>
              <a:rPr lang="en-US" altLang="zh-CN" dirty="0"/>
              <a:t>Node2</a:t>
            </a:r>
            <a:r>
              <a:rPr lang="zh-CN" altLang="en-US" dirty="0"/>
              <a:t>的</a:t>
            </a:r>
            <a:r>
              <a:rPr lang="en-US" altLang="zh-CN" dirty="0"/>
              <a:t>Docker</a:t>
            </a:r>
            <a:r>
              <a:rPr lang="zh-CN" altLang="en-US" dirty="0"/>
              <a:t>网段，则需要在</a:t>
            </a:r>
            <a:r>
              <a:rPr lang="en-US" altLang="zh-CN" dirty="0"/>
              <a:t>Node1</a:t>
            </a:r>
            <a:r>
              <a:rPr lang="zh-CN" altLang="en-US" dirty="0"/>
              <a:t>中配置</a:t>
            </a:r>
            <a:r>
              <a:rPr lang="en-US" altLang="zh-CN" dirty="0"/>
              <a:t>route add -net 172.16.102.0/24 </a:t>
            </a:r>
            <a:r>
              <a:rPr lang="en-US" altLang="zh-CN" dirty="0" err="1"/>
              <a:t>gw</a:t>
            </a:r>
            <a:r>
              <a:rPr lang="en-US" altLang="zh-CN" dirty="0"/>
              <a:t> 192.168.43.102 metric 100 dev ens32</a:t>
            </a:r>
            <a:r>
              <a:rPr lang="zh-CN" altLang="en-US" dirty="0"/>
              <a:t>的默认路由，告诉</a:t>
            </a:r>
            <a:r>
              <a:rPr lang="en-US" altLang="zh-CN" dirty="0"/>
              <a:t>Node1</a:t>
            </a:r>
            <a:r>
              <a:rPr lang="zh-CN" altLang="en-US" dirty="0"/>
              <a:t>正确指向到</a:t>
            </a:r>
            <a:r>
              <a:rPr lang="en-US" altLang="zh-CN" dirty="0"/>
              <a:t>Node2</a:t>
            </a:r>
            <a:r>
              <a:rPr lang="zh-CN" altLang="en-US" dirty="0"/>
              <a:t>中</a:t>
            </a:r>
            <a:r>
              <a:rPr lang="en-US" altLang="zh-CN" dirty="0"/>
              <a:t>Docker</a:t>
            </a:r>
            <a:r>
              <a:rPr lang="zh-CN" altLang="en-US" dirty="0"/>
              <a:t>网络中。</a:t>
            </a:r>
            <a:endParaRPr lang="en-US" altLang="zh-CN" dirty="0"/>
          </a:p>
          <a:p>
            <a:r>
              <a:rPr lang="zh-CN" altLang="en-US"/>
              <a:t>注意</a:t>
            </a:r>
            <a:r>
              <a:rPr lang="zh-CN" altLang="en-US" dirty="0"/>
              <a:t>：路由的子网掩码一定要区分开来，能够让各主机判断出</a:t>
            </a:r>
            <a:r>
              <a:rPr lang="en-US" altLang="zh-CN" dirty="0"/>
              <a:t>172.16.103.0/24</a:t>
            </a:r>
            <a:r>
              <a:rPr lang="zh-CN" altLang="en-US" dirty="0"/>
              <a:t>、</a:t>
            </a:r>
            <a:r>
              <a:rPr lang="en-US" altLang="zh-CN" dirty="0"/>
              <a:t>172.16.104.0/24</a:t>
            </a:r>
            <a:r>
              <a:rPr lang="zh-CN" altLang="en-US" dirty="0"/>
              <a:t>、</a:t>
            </a:r>
            <a:r>
              <a:rPr lang="en-US" altLang="zh-CN" dirty="0"/>
              <a:t>172.16.105.0/24</a:t>
            </a:r>
            <a:r>
              <a:rPr lang="zh-CN" altLang="en-US" dirty="0"/>
              <a:t>。</a:t>
            </a:r>
            <a:endParaRPr lang="en-US" dirty="0"/>
          </a:p>
        </p:txBody>
      </p:sp>
    </p:spTree>
    <p:extLst>
      <p:ext uri="{BB962C8B-B14F-4D97-AF65-F5344CB8AC3E}">
        <p14:creationId xmlns:p14="http://schemas.microsoft.com/office/powerpoint/2010/main" val="1824854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r>
              <a:rPr lang="en-US" altLang="zh-CN" dirty="0"/>
              <a:t>Node1</a:t>
            </a:r>
            <a:r>
              <a:rPr lang="zh-CN" altLang="en-US" dirty="0"/>
              <a:t>、</a:t>
            </a:r>
            <a:r>
              <a:rPr lang="en-US" altLang="zh-CN" dirty="0"/>
              <a:t>2</a:t>
            </a:r>
            <a:r>
              <a:rPr lang="zh-CN" altLang="en-US" dirty="0"/>
              <a:t>、</a:t>
            </a:r>
            <a:r>
              <a:rPr lang="en-US" altLang="zh-CN" dirty="0"/>
              <a:t>3</a:t>
            </a:r>
            <a:r>
              <a:rPr lang="zh-CN" altLang="en-US" dirty="0"/>
              <a:t>分别通过</a:t>
            </a:r>
            <a:r>
              <a:rPr lang="en-US" altLang="zh-CN" dirty="0"/>
              <a:t>Docker</a:t>
            </a:r>
            <a:r>
              <a:rPr lang="zh-CN" altLang="en-US" dirty="0"/>
              <a:t>建立</a:t>
            </a:r>
            <a:r>
              <a:rPr lang="en-US" altLang="zh-CN" dirty="0"/>
              <a:t>bridge</a:t>
            </a:r>
            <a:r>
              <a:rPr lang="zh-CN" altLang="en-US" dirty="0"/>
              <a:t>模式的名称为</a:t>
            </a:r>
            <a:r>
              <a:rPr lang="en-US" altLang="zh-CN" dirty="0" err="1"/>
              <a:t>vxlan_tunnel</a:t>
            </a:r>
            <a:r>
              <a:rPr lang="zh-CN" altLang="en-US" dirty="0"/>
              <a:t>的网桥，形成</a:t>
            </a:r>
            <a:r>
              <a:rPr lang="en-US" altLang="zh-CN" dirty="0" err="1"/>
              <a:t>br</a:t>
            </a:r>
            <a:r>
              <a:rPr lang="en-US" altLang="zh-CN" dirty="0"/>
              <a:t>-*</a:t>
            </a:r>
            <a:r>
              <a:rPr lang="zh-CN" altLang="en-US" dirty="0"/>
              <a:t>的网络端口。</a:t>
            </a:r>
            <a:endParaRPr lang="en-US" altLang="zh-CN" dirty="0"/>
          </a:p>
          <a:p>
            <a:r>
              <a:rPr lang="en-US" altLang="zh-CN" dirty="0"/>
              <a:t>Node1</a:t>
            </a:r>
            <a:r>
              <a:rPr lang="zh-CN" altLang="en-US" dirty="0"/>
              <a:t>、</a:t>
            </a:r>
            <a:r>
              <a:rPr lang="en-US" altLang="zh-CN" dirty="0"/>
              <a:t>2</a:t>
            </a:r>
            <a:r>
              <a:rPr lang="zh-CN" altLang="en-US" dirty="0"/>
              <a:t>、</a:t>
            </a:r>
            <a:r>
              <a:rPr lang="en-US" altLang="zh-CN" dirty="0"/>
              <a:t>3</a:t>
            </a:r>
            <a:r>
              <a:rPr lang="zh-CN" altLang="en-US" dirty="0"/>
              <a:t>上启用</a:t>
            </a:r>
            <a:r>
              <a:rPr lang="en-US" altLang="zh-CN" dirty="0"/>
              <a:t>OVS</a:t>
            </a:r>
            <a:r>
              <a:rPr lang="zh-CN" altLang="en-US" dirty="0"/>
              <a:t>，建立</a:t>
            </a:r>
            <a:r>
              <a:rPr lang="en-US" altLang="zh-CN" dirty="0"/>
              <a:t>br0</a:t>
            </a:r>
            <a:r>
              <a:rPr lang="zh-CN" altLang="en-US" dirty="0"/>
              <a:t>网桥，在网桥中各自定义名称为</a:t>
            </a:r>
            <a:r>
              <a:rPr lang="en-US" altLang="zh-CN" dirty="0"/>
              <a:t>vxlan103</a:t>
            </a:r>
            <a:r>
              <a:rPr lang="zh-CN" altLang="en-US" dirty="0"/>
              <a:t>、</a:t>
            </a:r>
            <a:r>
              <a:rPr lang="en-US" altLang="zh-CN" dirty="0"/>
              <a:t>vxlan104</a:t>
            </a:r>
            <a:r>
              <a:rPr lang="zh-CN" altLang="en-US" dirty="0"/>
              <a:t>、</a:t>
            </a:r>
            <a:r>
              <a:rPr lang="en-US" altLang="zh-CN" dirty="0"/>
              <a:t>vxlan105</a:t>
            </a:r>
            <a:r>
              <a:rPr lang="zh-CN" altLang="en-US" dirty="0"/>
              <a:t>的端口，定义</a:t>
            </a:r>
            <a:r>
              <a:rPr lang="en-US" altLang="zh-CN" dirty="0"/>
              <a:t>type=</a:t>
            </a:r>
            <a:r>
              <a:rPr lang="en-US" altLang="zh-CN" dirty="0" err="1"/>
              <a:t>vxlan</a:t>
            </a:r>
            <a:r>
              <a:rPr lang="zh-CN" altLang="en-US" dirty="0"/>
              <a:t>，并定义</a:t>
            </a:r>
            <a:r>
              <a:rPr lang="en-US" altLang="zh-CN" dirty="0" err="1"/>
              <a:t>option:remote_ip</a:t>
            </a:r>
            <a:r>
              <a:rPr lang="zh-CN" altLang="en-US" dirty="0"/>
              <a:t>等于</a:t>
            </a:r>
            <a:r>
              <a:rPr lang="zh-CN" altLang="en-US" b="1" dirty="0"/>
              <a:t>目的访问端</a:t>
            </a:r>
            <a:r>
              <a:rPr lang="en-US" altLang="zh-CN" b="1" dirty="0"/>
              <a:t>Node</a:t>
            </a:r>
            <a:r>
              <a:rPr lang="zh-CN" altLang="en-US" b="1" dirty="0"/>
              <a:t>服务器中的物理端口</a:t>
            </a:r>
            <a:r>
              <a:rPr lang="en-US" altLang="zh-CN" b="1" dirty="0"/>
              <a:t>IP</a:t>
            </a:r>
            <a:r>
              <a:rPr lang="zh-CN" altLang="en-US" dirty="0"/>
              <a:t>，各</a:t>
            </a:r>
            <a:r>
              <a:rPr lang="en-US" altLang="zh-CN" dirty="0"/>
              <a:t>Node</a:t>
            </a:r>
            <a:r>
              <a:rPr lang="zh-CN" altLang="en-US" dirty="0"/>
              <a:t>服务器之间通过主机网络进行通信，并将</a:t>
            </a:r>
            <a:r>
              <a:rPr lang="en-US" altLang="zh-CN" dirty="0"/>
              <a:t>br0</a:t>
            </a:r>
            <a:r>
              <a:rPr lang="zh-CN" altLang="en-US" dirty="0"/>
              <a:t>加入到</a:t>
            </a:r>
            <a:r>
              <a:rPr lang="en-US" altLang="zh-CN" dirty="0" err="1"/>
              <a:t>br</a:t>
            </a:r>
            <a:r>
              <a:rPr lang="en-US" altLang="zh-CN" dirty="0"/>
              <a:t>-*</a:t>
            </a:r>
            <a:r>
              <a:rPr lang="zh-CN" altLang="en-US" dirty="0"/>
              <a:t>的端口。</a:t>
            </a:r>
            <a:endParaRPr lang="en-US" altLang="zh-CN" dirty="0"/>
          </a:p>
          <a:p>
            <a:r>
              <a:rPr lang="zh-CN" altLang="en-US" dirty="0"/>
              <a:t>优于上一个实验的地方是：在各</a:t>
            </a:r>
            <a:r>
              <a:rPr lang="en-US" altLang="zh-CN" dirty="0"/>
              <a:t>Node</a:t>
            </a:r>
            <a:r>
              <a:rPr lang="zh-CN" altLang="en-US" dirty="0"/>
              <a:t>不需要配置默认路由，因为通过</a:t>
            </a:r>
            <a:r>
              <a:rPr lang="en-US" altLang="zh-CN" dirty="0"/>
              <a:t>remote</a:t>
            </a:r>
            <a:r>
              <a:rPr lang="zh-CN" altLang="en-US" dirty="0"/>
              <a:t>代理转发方式指向到目的端口，只需要保证主机与目的端口的连通性，主机与主机的</a:t>
            </a:r>
            <a:r>
              <a:rPr lang="en-US" altLang="zh-CN" dirty="0"/>
              <a:t>Docker</a:t>
            </a:r>
            <a:r>
              <a:rPr lang="zh-CN" altLang="en-US" dirty="0"/>
              <a:t>网络自然连通，因此更需要关注的是主机的网络。</a:t>
            </a:r>
            <a:endParaRPr lang="en-US" altLang="zh-CN" dirty="0"/>
          </a:p>
        </p:txBody>
      </p:sp>
    </p:spTree>
    <p:extLst>
      <p:ext uri="{BB962C8B-B14F-4D97-AF65-F5344CB8AC3E}">
        <p14:creationId xmlns:p14="http://schemas.microsoft.com/office/powerpoint/2010/main" val="34917184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r>
              <a:rPr lang="en-US" altLang="zh-CN" dirty="0"/>
              <a:t>Master1</a:t>
            </a:r>
            <a:r>
              <a:rPr lang="zh-CN" altLang="en-US" dirty="0"/>
              <a:t>、</a:t>
            </a:r>
            <a:r>
              <a:rPr lang="en-US" altLang="zh-CN" dirty="0"/>
              <a:t>2</a:t>
            </a:r>
            <a:r>
              <a:rPr lang="zh-CN" altLang="en-US" dirty="0"/>
              <a:t>和</a:t>
            </a:r>
            <a:r>
              <a:rPr lang="en-US" altLang="zh-CN" dirty="0"/>
              <a:t>Node1</a:t>
            </a:r>
            <a:r>
              <a:rPr lang="zh-CN" altLang="en-US" dirty="0"/>
              <a:t>、</a:t>
            </a:r>
            <a:r>
              <a:rPr lang="en-US" altLang="zh-CN" dirty="0"/>
              <a:t>2</a:t>
            </a:r>
            <a:r>
              <a:rPr lang="zh-CN" altLang="en-US" dirty="0"/>
              <a:t>、</a:t>
            </a:r>
            <a:r>
              <a:rPr lang="en-US" altLang="zh-CN" dirty="0"/>
              <a:t>3</a:t>
            </a:r>
            <a:r>
              <a:rPr lang="zh-CN" altLang="en-US" dirty="0"/>
              <a:t>分别通过</a:t>
            </a:r>
            <a:r>
              <a:rPr lang="en-US" altLang="zh-CN" dirty="0"/>
              <a:t>Docker</a:t>
            </a:r>
            <a:r>
              <a:rPr lang="zh-CN" altLang="en-US" dirty="0"/>
              <a:t>建立</a:t>
            </a:r>
            <a:r>
              <a:rPr lang="en-US" altLang="zh-CN" dirty="0"/>
              <a:t>bridge</a:t>
            </a:r>
            <a:r>
              <a:rPr lang="zh-CN" altLang="en-US" dirty="0"/>
              <a:t>模式的名称为</a:t>
            </a:r>
            <a:r>
              <a:rPr lang="en-US" altLang="zh-CN" dirty="0" err="1"/>
              <a:t>vxlan_tunnel</a:t>
            </a:r>
            <a:r>
              <a:rPr lang="zh-CN" altLang="en-US" dirty="0"/>
              <a:t>的网桥，形成</a:t>
            </a:r>
            <a:r>
              <a:rPr lang="en-US" altLang="zh-CN" dirty="0" err="1"/>
              <a:t>br</a:t>
            </a:r>
            <a:r>
              <a:rPr lang="en-US" altLang="zh-CN" dirty="0"/>
              <a:t>-*</a:t>
            </a:r>
            <a:r>
              <a:rPr lang="zh-CN" altLang="en-US" dirty="0"/>
              <a:t>的网络端口。</a:t>
            </a:r>
            <a:endParaRPr lang="en-US" altLang="zh-CN" dirty="0"/>
          </a:p>
          <a:p>
            <a:r>
              <a:rPr lang="en-US" altLang="zh-CN" dirty="0"/>
              <a:t>Master1</a:t>
            </a:r>
            <a:r>
              <a:rPr lang="zh-CN" altLang="en-US" dirty="0"/>
              <a:t>、</a:t>
            </a:r>
            <a:r>
              <a:rPr lang="en-US" altLang="zh-CN" dirty="0"/>
              <a:t>2</a:t>
            </a:r>
            <a:r>
              <a:rPr lang="zh-CN" altLang="en-US" dirty="0"/>
              <a:t>和</a:t>
            </a:r>
            <a:r>
              <a:rPr lang="en-US" altLang="zh-CN" dirty="0"/>
              <a:t>Node1</a:t>
            </a:r>
            <a:r>
              <a:rPr lang="zh-CN" altLang="en-US" dirty="0"/>
              <a:t>、</a:t>
            </a:r>
            <a:r>
              <a:rPr lang="en-US" altLang="zh-CN" dirty="0"/>
              <a:t>2</a:t>
            </a:r>
            <a:r>
              <a:rPr lang="zh-CN" altLang="en-US" dirty="0"/>
              <a:t>、</a:t>
            </a:r>
            <a:r>
              <a:rPr lang="en-US" altLang="zh-CN" dirty="0"/>
              <a:t>3</a:t>
            </a:r>
            <a:r>
              <a:rPr lang="zh-CN" altLang="en-US" dirty="0"/>
              <a:t>上启用</a:t>
            </a:r>
            <a:r>
              <a:rPr lang="en-US" altLang="zh-CN" dirty="0"/>
              <a:t>OVS</a:t>
            </a:r>
            <a:r>
              <a:rPr lang="zh-CN" altLang="en-US" dirty="0"/>
              <a:t>，建立</a:t>
            </a:r>
            <a:r>
              <a:rPr lang="en-US" altLang="zh-CN" dirty="0"/>
              <a:t>br0</a:t>
            </a:r>
            <a:r>
              <a:rPr lang="zh-CN" altLang="en-US" dirty="0"/>
              <a:t>网桥，在网桥中各自定义名称为</a:t>
            </a:r>
            <a:r>
              <a:rPr lang="en-US" altLang="zh-CN" dirty="0"/>
              <a:t>vxlan101</a:t>
            </a:r>
            <a:r>
              <a:rPr lang="zh-CN" altLang="en-US" dirty="0"/>
              <a:t>、</a:t>
            </a:r>
            <a:r>
              <a:rPr lang="en-US" altLang="zh-CN" dirty="0"/>
              <a:t>vxlan102</a:t>
            </a:r>
            <a:r>
              <a:rPr lang="zh-CN" altLang="en-US" dirty="0"/>
              <a:t>、</a:t>
            </a:r>
            <a:r>
              <a:rPr lang="en-US" altLang="zh-CN" dirty="0"/>
              <a:t>vxlan103</a:t>
            </a:r>
            <a:r>
              <a:rPr lang="zh-CN" altLang="en-US" dirty="0"/>
              <a:t>、</a:t>
            </a:r>
            <a:r>
              <a:rPr lang="en-US" altLang="zh-CN" dirty="0"/>
              <a:t>vxlan104</a:t>
            </a:r>
            <a:r>
              <a:rPr lang="zh-CN" altLang="en-US" dirty="0"/>
              <a:t>、</a:t>
            </a:r>
            <a:r>
              <a:rPr lang="en-US" altLang="zh-CN" dirty="0"/>
              <a:t>vxlan105</a:t>
            </a:r>
            <a:r>
              <a:rPr lang="zh-CN" altLang="en-US" dirty="0"/>
              <a:t>的端口，定义</a:t>
            </a:r>
            <a:r>
              <a:rPr lang="en-US" altLang="zh-CN" dirty="0"/>
              <a:t>type=</a:t>
            </a:r>
            <a:r>
              <a:rPr lang="en-US" altLang="zh-CN" dirty="0" err="1"/>
              <a:t>vxlan</a:t>
            </a:r>
            <a:r>
              <a:rPr lang="zh-CN" altLang="en-US" dirty="0"/>
              <a:t>，并定义</a:t>
            </a:r>
            <a:r>
              <a:rPr lang="en-US" altLang="zh-CN" dirty="0" err="1"/>
              <a:t>option:remote_ip</a:t>
            </a:r>
            <a:r>
              <a:rPr lang="zh-CN" altLang="en-US" dirty="0"/>
              <a:t>等于</a:t>
            </a:r>
            <a:r>
              <a:rPr lang="zh-CN" altLang="en-US" b="1" dirty="0"/>
              <a:t>目的访问端</a:t>
            </a:r>
            <a:r>
              <a:rPr lang="en-US" altLang="zh-CN" b="1" dirty="0"/>
              <a:t>Node</a:t>
            </a:r>
            <a:r>
              <a:rPr lang="zh-CN" altLang="en-US" b="1" dirty="0"/>
              <a:t>服务器中的物理端口</a:t>
            </a:r>
            <a:r>
              <a:rPr lang="en-US" altLang="zh-CN" b="1" dirty="0"/>
              <a:t>IP</a:t>
            </a:r>
            <a:r>
              <a:rPr lang="zh-CN" altLang="en-US" dirty="0"/>
              <a:t>，</a:t>
            </a:r>
            <a:r>
              <a:rPr lang="en-US" altLang="zh-CN" dirty="0"/>
              <a:t>Node1</a:t>
            </a:r>
            <a:r>
              <a:rPr lang="zh-CN" altLang="en-US" dirty="0"/>
              <a:t>、</a:t>
            </a:r>
            <a:r>
              <a:rPr lang="en-US" altLang="zh-CN" dirty="0"/>
              <a:t>2</a:t>
            </a:r>
            <a:r>
              <a:rPr lang="zh-CN" altLang="en-US" dirty="0"/>
              <a:t>、</a:t>
            </a:r>
            <a:r>
              <a:rPr lang="en-US" altLang="zh-CN" dirty="0"/>
              <a:t>3</a:t>
            </a:r>
            <a:r>
              <a:rPr lang="zh-CN" altLang="en-US" dirty="0"/>
              <a:t>服务器通过定义目的端口是</a:t>
            </a:r>
            <a:r>
              <a:rPr lang="en-US" altLang="zh-CN" dirty="0"/>
              <a:t>Master1</a:t>
            </a:r>
            <a:r>
              <a:rPr lang="zh-CN" altLang="en-US" dirty="0"/>
              <a:t>、</a:t>
            </a:r>
            <a:r>
              <a:rPr lang="en-US" altLang="zh-CN" dirty="0"/>
              <a:t>2</a:t>
            </a:r>
            <a:r>
              <a:rPr lang="zh-CN" altLang="en-US" dirty="0"/>
              <a:t>服务器中的物理端口</a:t>
            </a:r>
            <a:r>
              <a:rPr lang="en-US" altLang="zh-CN" dirty="0"/>
              <a:t>IP</a:t>
            </a:r>
            <a:r>
              <a:rPr lang="zh-CN" altLang="en-US" dirty="0"/>
              <a:t>进行主机网络通信，</a:t>
            </a:r>
            <a:r>
              <a:rPr lang="en-US" altLang="zh-CN" dirty="0"/>
              <a:t>Master1</a:t>
            </a:r>
            <a:r>
              <a:rPr lang="zh-CN" altLang="en-US" dirty="0"/>
              <a:t>、</a:t>
            </a:r>
            <a:r>
              <a:rPr lang="en-US" altLang="zh-CN" dirty="0"/>
              <a:t>2</a:t>
            </a:r>
            <a:r>
              <a:rPr lang="zh-CN" altLang="en-US" dirty="0"/>
              <a:t>之间也进行代理转发互联，各</a:t>
            </a:r>
            <a:r>
              <a:rPr lang="en-US" altLang="zh-CN" dirty="0"/>
              <a:t>Master</a:t>
            </a:r>
            <a:r>
              <a:rPr lang="zh-CN" altLang="en-US" dirty="0"/>
              <a:t>和</a:t>
            </a:r>
            <a:r>
              <a:rPr lang="en-US" altLang="zh-CN" dirty="0"/>
              <a:t>Node</a:t>
            </a:r>
            <a:r>
              <a:rPr lang="zh-CN" altLang="en-US" dirty="0"/>
              <a:t>服务器的</a:t>
            </a:r>
            <a:r>
              <a:rPr lang="en-US" altLang="zh-CN" dirty="0"/>
              <a:t>br0</a:t>
            </a:r>
            <a:r>
              <a:rPr lang="zh-CN" altLang="en-US" dirty="0"/>
              <a:t>网桥加入到各自的</a:t>
            </a:r>
            <a:r>
              <a:rPr lang="en-US" altLang="zh-CN" dirty="0" err="1"/>
              <a:t>br</a:t>
            </a:r>
            <a:r>
              <a:rPr lang="en-US" altLang="zh-CN" dirty="0"/>
              <a:t>-*</a:t>
            </a:r>
            <a:r>
              <a:rPr lang="zh-CN" altLang="en-US" dirty="0"/>
              <a:t>的端口，最终形成跨主机多网互通。</a:t>
            </a:r>
            <a:endParaRPr lang="en-US" altLang="zh-CN" dirty="0"/>
          </a:p>
          <a:p>
            <a:r>
              <a:rPr lang="zh-CN" altLang="en-US" dirty="0"/>
              <a:t>优于上一个实验的地方是：在各</a:t>
            </a:r>
            <a:r>
              <a:rPr lang="en-US" altLang="zh-CN" dirty="0"/>
              <a:t>Master</a:t>
            </a:r>
            <a:r>
              <a:rPr lang="zh-CN" altLang="en-US" dirty="0"/>
              <a:t>和</a:t>
            </a:r>
            <a:r>
              <a:rPr lang="en-US" altLang="zh-CN" dirty="0"/>
              <a:t>Node</a:t>
            </a:r>
            <a:r>
              <a:rPr lang="zh-CN" altLang="en-US" dirty="0"/>
              <a:t>服务器不需要配置默认路由，因为通过</a:t>
            </a:r>
            <a:r>
              <a:rPr lang="en-US" altLang="zh-CN" dirty="0"/>
              <a:t>remote</a:t>
            </a:r>
            <a:r>
              <a:rPr lang="zh-CN" altLang="en-US" dirty="0"/>
              <a:t>代理转发方式指向到目的端口，只需要保证主机与目的端口的连通性。另外，</a:t>
            </a:r>
            <a:r>
              <a:rPr lang="en-US" altLang="zh-CN" dirty="0"/>
              <a:t>Master</a:t>
            </a:r>
            <a:r>
              <a:rPr lang="zh-CN" altLang="en-US" dirty="0"/>
              <a:t>服务器充当网络汇聚功能，确保了两个</a:t>
            </a:r>
            <a:r>
              <a:rPr lang="en-US" altLang="zh-CN" dirty="0"/>
              <a:t>Master</a:t>
            </a:r>
            <a:r>
              <a:rPr lang="zh-CN" altLang="en-US" dirty="0"/>
              <a:t>实现冗余可用，为</a:t>
            </a:r>
            <a:r>
              <a:rPr lang="en-US" altLang="zh-CN" dirty="0"/>
              <a:t>Node</a:t>
            </a:r>
            <a:r>
              <a:rPr lang="zh-CN" altLang="en-US" dirty="0"/>
              <a:t>服务器提供子网络接入服务，在这基础上，</a:t>
            </a:r>
            <a:r>
              <a:rPr lang="en-US" altLang="zh-CN" dirty="0"/>
              <a:t>Docker</a:t>
            </a:r>
            <a:r>
              <a:rPr lang="zh-CN" altLang="en-US" dirty="0"/>
              <a:t>网络自然融入到主机网络当中，实现各</a:t>
            </a:r>
            <a:r>
              <a:rPr lang="en-US" altLang="zh-CN" dirty="0"/>
              <a:t>Docker</a:t>
            </a:r>
            <a:r>
              <a:rPr lang="zh-CN" altLang="en-US" dirty="0"/>
              <a:t>网络之间的互通。</a:t>
            </a:r>
            <a:endParaRPr lang="en-US" altLang="zh-CN" dirty="0"/>
          </a:p>
          <a:p>
            <a:r>
              <a:rPr lang="zh-CN" altLang="en-US" dirty="0"/>
              <a:t>值得一提的是，之前几个实验没有开启</a:t>
            </a:r>
            <a:r>
              <a:rPr lang="en-US" altLang="zh-CN" dirty="0"/>
              <a:t>STP</a:t>
            </a:r>
            <a:r>
              <a:rPr lang="zh-CN" altLang="en-US" dirty="0"/>
              <a:t>二叉树算法，在这个实验因为三台</a:t>
            </a:r>
            <a:r>
              <a:rPr lang="en-US" altLang="zh-CN" dirty="0"/>
              <a:t>Node</a:t>
            </a:r>
            <a:r>
              <a:rPr lang="zh-CN" altLang="en-US" dirty="0"/>
              <a:t>都需要连通两台</a:t>
            </a:r>
            <a:r>
              <a:rPr lang="en-US" altLang="zh-CN" dirty="0"/>
              <a:t>Master</a:t>
            </a:r>
            <a:r>
              <a:rPr lang="zh-CN" altLang="en-US" dirty="0"/>
              <a:t>，而两台</a:t>
            </a:r>
            <a:r>
              <a:rPr lang="en-US" altLang="zh-CN" dirty="0"/>
              <a:t>Master</a:t>
            </a:r>
            <a:r>
              <a:rPr lang="zh-CN" altLang="en-US" dirty="0"/>
              <a:t>也进行了互通，因此会形成环路，不开启</a:t>
            </a:r>
            <a:r>
              <a:rPr lang="en-US" altLang="zh-CN" dirty="0"/>
              <a:t>STP</a:t>
            </a:r>
            <a:r>
              <a:rPr lang="zh-CN" altLang="en-US" dirty="0"/>
              <a:t>，则会形成广播风暴。</a:t>
            </a:r>
            <a:endParaRPr lang="en-US" altLang="zh-CN" dirty="0"/>
          </a:p>
        </p:txBody>
      </p:sp>
    </p:spTree>
    <p:extLst>
      <p:ext uri="{BB962C8B-B14F-4D97-AF65-F5344CB8AC3E}">
        <p14:creationId xmlns:p14="http://schemas.microsoft.com/office/powerpoint/2010/main" val="1165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r>
              <a:rPr lang="zh-CN" altLang="en-US" dirty="0"/>
              <a:t>服务器虚拟化</a:t>
            </a:r>
            <a:endParaRPr lang="en-US" altLang="zh-CN" dirty="0"/>
          </a:p>
          <a:p>
            <a:pPr lvl="1"/>
            <a:r>
              <a:rPr lang="zh-CN" altLang="en-US" dirty="0"/>
              <a:t>将一台物理服务器虚拟成多台虚拟服务器。虚拟机是运行在物理机上的一系列的标准虚拟硬件，并由一系列的文件组成</a:t>
            </a:r>
            <a:endParaRPr lang="en-US" altLang="zh-CN" dirty="0"/>
          </a:p>
          <a:p>
            <a:r>
              <a:rPr lang="zh-CN" altLang="en-US" dirty="0"/>
              <a:t>虚拟机与物理机相比</a:t>
            </a:r>
            <a:endParaRPr lang="en-US" altLang="zh-CN" dirty="0"/>
          </a:p>
          <a:p>
            <a:pPr lvl="1"/>
            <a:r>
              <a:rPr lang="zh-CN" altLang="en-US" dirty="0"/>
              <a:t>物理机的操作系统运行在物理硬件上，物理硬件的变更必然带来操作系统的变化。一个操作系统总往往只能运行一个应用，因此资源利用率低，往往只有</a:t>
            </a:r>
            <a:r>
              <a:rPr lang="en-US" altLang="zh-CN" dirty="0"/>
              <a:t>5</a:t>
            </a:r>
            <a:r>
              <a:rPr lang="zh-CN" altLang="en-US" dirty="0"/>
              <a:t>～</a:t>
            </a:r>
            <a:r>
              <a:rPr lang="en-US" altLang="zh-CN" dirty="0"/>
              <a:t>10%</a:t>
            </a:r>
            <a:r>
              <a:rPr lang="zh-CN" altLang="en-US" dirty="0"/>
              <a:t>。虚拟化环境中，多台虚拟机可以运行在同一个物理硬件上，因此大大提高了资源的利用率，节约能耗。另一方面，虚拟机是由一系列标准虚拟硬件组成的，底层的物理硬件变化不会影响到上层的虚拟硬件，因此虚拟机的生命周期更长，不会随着硬件变化而变化。同时可扩展性也更好，可以根据需求的变化，非常容易更改资源的分配</a:t>
            </a:r>
            <a:endParaRPr lang="en-US" altLang="zh-CN" dirty="0"/>
          </a:p>
          <a:p>
            <a:pPr lvl="1"/>
            <a:r>
              <a:rPr lang="zh-CN" altLang="en-US" dirty="0"/>
              <a:t>虚拟机是由一系列文件组成的，因此高可靠、迁移、保护等高级功能可以非常容易地实现</a:t>
            </a:r>
            <a:endParaRPr lang="en-US" altLang="zh-CN" dirty="0"/>
          </a:p>
          <a:p>
            <a:pPr lvl="1"/>
            <a:r>
              <a:rPr lang="zh-CN" altLang="en-US" dirty="0"/>
              <a:t>虚拟机易于创建、易于管理，用户可以更方便地获取计算资源，减少整体拥有成本，包括管理、维护等</a:t>
            </a:r>
            <a:endParaRPr lang="en-US" altLang="zh-CN" dirty="0"/>
          </a:p>
          <a:p>
            <a:pPr lvl="0"/>
            <a:r>
              <a:rPr lang="zh-CN" altLang="en-US" dirty="0"/>
              <a:t>更多高级功能</a:t>
            </a:r>
            <a:endParaRPr lang="en-US" altLang="zh-CN" dirty="0"/>
          </a:p>
          <a:p>
            <a:pPr lvl="1"/>
            <a:r>
              <a:rPr lang="zh-CN" altLang="en-US" dirty="0"/>
              <a:t>在线的数据、虚拟机迁移</a:t>
            </a:r>
            <a:endParaRPr lang="en-US" altLang="zh-CN" dirty="0"/>
          </a:p>
          <a:p>
            <a:pPr lvl="1"/>
            <a:r>
              <a:rPr lang="zh-CN" altLang="en-US" dirty="0"/>
              <a:t>高可用</a:t>
            </a:r>
            <a:endParaRPr lang="en-US" altLang="zh-CN" dirty="0"/>
          </a:p>
          <a:p>
            <a:pPr lvl="1"/>
            <a:r>
              <a:rPr lang="zh-CN" altLang="en-US" dirty="0"/>
              <a:t>自动资源调配</a:t>
            </a:r>
            <a:endParaRPr lang="en-US" altLang="zh-CN" dirty="0"/>
          </a:p>
          <a:p>
            <a:pPr marL="541338" lvl="1" indent="-180975"/>
            <a:r>
              <a:rPr lang="zh-CN" altLang="en-US" dirty="0"/>
              <a:t>计算云</a:t>
            </a:r>
            <a:endParaRPr lang="en-US" altLang="zh-CN" dirty="0"/>
          </a:p>
          <a:p>
            <a:pPr marL="360363" lvl="1" indent="0">
              <a:buNone/>
            </a:pPr>
            <a:endParaRPr lang="en-US" altLang="zh-CN" dirty="0"/>
          </a:p>
          <a:p>
            <a:pPr marL="180975" indent="-180975"/>
            <a:r>
              <a:rPr lang="en-US" altLang="zh-CN" sz="1100" kern="1200" dirty="0">
                <a:solidFill>
                  <a:schemeClr val="tx1"/>
                </a:solidFill>
                <a:effectLst/>
                <a:latin typeface="FrutigerNext LT Regular" pitchFamily="34" charset="0"/>
                <a:ea typeface="华文细黑" pitchFamily="2" charset="-122"/>
                <a:cs typeface="+mn-cs"/>
              </a:rPr>
              <a:t>1.</a:t>
            </a:r>
            <a:r>
              <a:rPr lang="zh-CN" altLang="zh-CN" sz="1100" kern="1200" dirty="0">
                <a:solidFill>
                  <a:schemeClr val="tx1"/>
                </a:solidFill>
                <a:effectLst/>
                <a:latin typeface="FrutigerNext LT Regular" pitchFamily="34" charset="0"/>
                <a:ea typeface="华文细黑" pitchFamily="2" charset="-122"/>
                <a:cs typeface="+mn-cs"/>
              </a:rPr>
              <a:t>降低运营成本</a:t>
            </a:r>
          </a:p>
          <a:p>
            <a:pPr marL="541338" lvl="1" indent="-180975"/>
            <a:r>
              <a:rPr lang="zh-CN" altLang="zh-CN" sz="1100" kern="1200" dirty="0">
                <a:solidFill>
                  <a:schemeClr val="tx1"/>
                </a:solidFill>
                <a:effectLst/>
                <a:latin typeface="FrutigerNext LT Regular" pitchFamily="34" charset="0"/>
                <a:ea typeface="华文细黑" pitchFamily="2" charset="-122"/>
                <a:cs typeface="+mn-cs"/>
              </a:rPr>
              <a:t>服务器虚拟化降低了</a:t>
            </a:r>
            <a:r>
              <a:rPr lang="en-US" altLang="zh-CN" sz="1100" kern="1200" dirty="0">
                <a:solidFill>
                  <a:schemeClr val="tx1"/>
                </a:solidFill>
                <a:effectLst/>
                <a:latin typeface="FrutigerNext LT Regular" pitchFamily="34" charset="0"/>
                <a:ea typeface="华文细黑" pitchFamily="2" charset="-122"/>
                <a:cs typeface="+mn-cs"/>
              </a:rPr>
              <a:t>IT</a:t>
            </a:r>
            <a:r>
              <a:rPr lang="zh-CN" altLang="zh-CN" sz="1100" kern="1200" dirty="0">
                <a:solidFill>
                  <a:schemeClr val="tx1"/>
                </a:solidFill>
                <a:effectLst/>
                <a:latin typeface="FrutigerNext LT Regular" pitchFamily="34" charset="0"/>
                <a:ea typeface="华文细黑" pitchFamily="2" charset="-122"/>
                <a:cs typeface="+mn-cs"/>
              </a:rPr>
              <a:t>基础设施的运营成本，运维人员可以从繁重的物理服务器、</a:t>
            </a:r>
            <a:r>
              <a:rPr lang="en-US" altLang="zh-CN" sz="1100" kern="1200" dirty="0">
                <a:solidFill>
                  <a:schemeClr val="tx1"/>
                </a:solidFill>
                <a:effectLst/>
                <a:latin typeface="FrutigerNext LT Regular" pitchFamily="34" charset="0"/>
                <a:ea typeface="华文细黑" pitchFamily="2" charset="-122"/>
                <a:cs typeface="+mn-cs"/>
              </a:rPr>
              <a:t>OS</a:t>
            </a:r>
            <a:r>
              <a:rPr lang="zh-CN" altLang="zh-CN" sz="1100" kern="1200" dirty="0">
                <a:solidFill>
                  <a:schemeClr val="tx1"/>
                </a:solidFill>
                <a:effectLst/>
                <a:latin typeface="FrutigerNext LT Regular" pitchFamily="34" charset="0"/>
                <a:ea typeface="华文细黑" pitchFamily="2" charset="-122"/>
                <a:cs typeface="+mn-cs"/>
              </a:rPr>
              <a:t>、中间件及兼容性的管理工作解放处理，减少人工干预频率，使管理更加强大、便捷。</a:t>
            </a:r>
          </a:p>
          <a:p>
            <a:pPr marL="180975" indent="-180975"/>
            <a:r>
              <a:rPr lang="en-US" altLang="zh-CN" sz="1100" kern="1200" dirty="0">
                <a:solidFill>
                  <a:schemeClr val="tx1"/>
                </a:solidFill>
                <a:effectLst/>
                <a:latin typeface="FrutigerNext LT Regular" pitchFamily="34" charset="0"/>
                <a:ea typeface="华文细黑" pitchFamily="2" charset="-122"/>
                <a:cs typeface="+mn-cs"/>
              </a:rPr>
              <a:t>2.</a:t>
            </a:r>
            <a:r>
              <a:rPr lang="zh-CN" altLang="zh-CN" sz="1100" kern="1200" dirty="0">
                <a:solidFill>
                  <a:schemeClr val="tx1"/>
                </a:solidFill>
                <a:effectLst/>
                <a:latin typeface="FrutigerNext LT Regular" pitchFamily="34" charset="0"/>
                <a:ea typeface="华文细黑" pitchFamily="2" charset="-122"/>
                <a:cs typeface="+mn-cs"/>
              </a:rPr>
              <a:t>缩短上线周期</a:t>
            </a:r>
          </a:p>
          <a:p>
            <a:pPr marL="541338" lvl="1" indent="-180975"/>
            <a:r>
              <a:rPr lang="zh-CN" altLang="zh-CN" sz="1100" kern="1200" dirty="0">
                <a:solidFill>
                  <a:schemeClr val="tx1"/>
                </a:solidFill>
                <a:effectLst/>
                <a:latin typeface="FrutigerNext LT Regular" pitchFamily="34" charset="0"/>
                <a:ea typeface="华文细黑" pitchFamily="2" charset="-122"/>
                <a:cs typeface="+mn-cs"/>
              </a:rPr>
              <a:t>虚拟化中对可以将需要批量预安装机器进行模板化，使用模板创建虚拟机，不仅可以缩短安装周期，也可以减少人工带来的配置失误。从而缩短操作系统安装部署周期，进而缩短业务的上线周期。</a:t>
            </a:r>
          </a:p>
          <a:p>
            <a:pPr marL="180975" indent="-180975"/>
            <a:r>
              <a:rPr lang="en-US" altLang="zh-CN" sz="1100" kern="1200" dirty="0">
                <a:solidFill>
                  <a:schemeClr val="tx1"/>
                </a:solidFill>
                <a:effectLst/>
                <a:latin typeface="FrutigerNext LT Regular" pitchFamily="34" charset="0"/>
                <a:ea typeface="华文细黑" pitchFamily="2" charset="-122"/>
                <a:cs typeface="+mn-cs"/>
              </a:rPr>
              <a:t>3.</a:t>
            </a:r>
            <a:r>
              <a:rPr lang="zh-CN" altLang="zh-CN" sz="1100" kern="1200" dirty="0">
                <a:solidFill>
                  <a:schemeClr val="tx1"/>
                </a:solidFill>
                <a:effectLst/>
                <a:latin typeface="FrutigerNext LT Regular" pitchFamily="34" charset="0"/>
                <a:ea typeface="华文细黑" pitchFamily="2" charset="-122"/>
                <a:cs typeface="+mn-cs"/>
              </a:rPr>
              <a:t>提高可靠性</a:t>
            </a:r>
          </a:p>
          <a:p>
            <a:pPr marL="541338" lvl="1" indent="-180975"/>
            <a:r>
              <a:rPr lang="zh-CN" altLang="zh-CN" sz="1100" kern="1200" dirty="0">
                <a:solidFill>
                  <a:schemeClr val="tx1"/>
                </a:solidFill>
                <a:effectLst/>
                <a:latin typeface="FrutigerNext LT Regular" pitchFamily="34" charset="0"/>
                <a:ea typeface="华文细黑" pitchFamily="2" charset="-122"/>
                <a:cs typeface="+mn-cs"/>
              </a:rPr>
              <a:t>通过集群部署、双网卡、双电源以及</a:t>
            </a:r>
            <a:r>
              <a:rPr lang="en-US" altLang="zh-CN" sz="1100" kern="1200" dirty="0">
                <a:solidFill>
                  <a:schemeClr val="tx1"/>
                </a:solidFill>
                <a:effectLst/>
                <a:latin typeface="FrutigerNext LT Regular" pitchFamily="34" charset="0"/>
                <a:ea typeface="华文细黑" pitchFamily="2" charset="-122"/>
                <a:cs typeface="+mn-cs"/>
              </a:rPr>
              <a:t>OS</a:t>
            </a:r>
            <a:r>
              <a:rPr lang="zh-CN" altLang="zh-CN" sz="1100" kern="1200" dirty="0">
                <a:solidFill>
                  <a:schemeClr val="tx1"/>
                </a:solidFill>
                <a:effectLst/>
                <a:latin typeface="FrutigerNext LT Regular" pitchFamily="34" charset="0"/>
                <a:ea typeface="华文细黑" pitchFamily="2" charset="-122"/>
                <a:cs typeface="+mn-cs"/>
              </a:rPr>
              <a:t>盘的</a:t>
            </a:r>
            <a:r>
              <a:rPr lang="en-US" altLang="zh-CN" sz="1100" kern="1200" dirty="0">
                <a:solidFill>
                  <a:schemeClr val="tx1"/>
                </a:solidFill>
                <a:effectLst/>
                <a:latin typeface="FrutigerNext LT Regular" pitchFamily="34" charset="0"/>
                <a:ea typeface="华文细黑" pitchFamily="2" charset="-122"/>
                <a:cs typeface="+mn-cs"/>
              </a:rPr>
              <a:t>RAID</a:t>
            </a:r>
            <a:r>
              <a:rPr lang="zh-CN" altLang="zh-CN" sz="1100" kern="1200" dirty="0">
                <a:solidFill>
                  <a:schemeClr val="tx1"/>
                </a:solidFill>
                <a:effectLst/>
                <a:latin typeface="FrutigerNext LT Regular" pitchFamily="34" charset="0"/>
                <a:ea typeface="华文细黑" pitchFamily="2" charset="-122"/>
                <a:cs typeface="+mn-cs"/>
              </a:rPr>
              <a:t>策略都可以为我们提升基础架构的可靠性。通过对集群设置，我们可以实现虚拟机的冷热迁移，故障恢复甚至容错等，从而在架构上实现了高可靠。</a:t>
            </a:r>
          </a:p>
          <a:p>
            <a:pPr marL="180975" indent="-180975"/>
            <a:r>
              <a:rPr lang="en-US" altLang="zh-CN" sz="1100" kern="1200" dirty="0">
                <a:solidFill>
                  <a:schemeClr val="tx1"/>
                </a:solidFill>
                <a:effectLst/>
                <a:latin typeface="FrutigerNext LT Regular" pitchFamily="34" charset="0"/>
                <a:ea typeface="华文细黑" pitchFamily="2" charset="-122"/>
                <a:cs typeface="+mn-cs"/>
              </a:rPr>
              <a:t>4.</a:t>
            </a:r>
            <a:r>
              <a:rPr lang="zh-CN" altLang="zh-CN" sz="1100" kern="1200" dirty="0">
                <a:solidFill>
                  <a:schemeClr val="tx1"/>
                </a:solidFill>
                <a:effectLst/>
                <a:latin typeface="FrutigerNext LT Regular" pitchFamily="34" charset="0"/>
                <a:ea typeface="华文细黑" pitchFamily="2" charset="-122"/>
                <a:cs typeface="+mn-cs"/>
              </a:rPr>
              <a:t>提高资源利用率</a:t>
            </a:r>
          </a:p>
          <a:p>
            <a:pPr marL="541338" lvl="1" indent="-180975"/>
            <a:r>
              <a:rPr lang="zh-CN" altLang="zh-CN" sz="1100" kern="1200" dirty="0">
                <a:solidFill>
                  <a:schemeClr val="tx1"/>
                </a:solidFill>
                <a:effectLst/>
                <a:latin typeface="FrutigerNext LT Regular" pitchFamily="34" charset="0"/>
                <a:ea typeface="华文细黑" pitchFamily="2" charset="-122"/>
                <a:cs typeface="+mn-cs"/>
              </a:rPr>
              <a:t>摆脱传统架构单台服务器单个应用，通过虚拟化技术，资源可以以更小的单位提供，可以实现一比多的形式，很大程度提高了物理资源的利用率，同时，可对虚拟机进行隔离，保证了安全性。</a:t>
            </a:r>
          </a:p>
          <a:p>
            <a:pPr marL="180975" indent="-180975"/>
            <a:r>
              <a:rPr lang="en-US" altLang="zh-CN" sz="1100" kern="1200" dirty="0">
                <a:solidFill>
                  <a:schemeClr val="tx1"/>
                </a:solidFill>
                <a:effectLst/>
                <a:latin typeface="FrutigerNext LT Regular" pitchFamily="34" charset="0"/>
                <a:ea typeface="华文细黑" pitchFamily="2" charset="-122"/>
                <a:cs typeface="+mn-cs"/>
              </a:rPr>
              <a:t>5.</a:t>
            </a:r>
            <a:r>
              <a:rPr lang="zh-CN" altLang="zh-CN" sz="1100" kern="1200" dirty="0">
                <a:solidFill>
                  <a:schemeClr val="tx1"/>
                </a:solidFill>
                <a:effectLst/>
                <a:latin typeface="FrutigerNext LT Regular" pitchFamily="34" charset="0"/>
                <a:ea typeface="华文细黑" pitchFamily="2" charset="-122"/>
                <a:cs typeface="+mn-cs"/>
              </a:rPr>
              <a:t>动态资源调度（</a:t>
            </a:r>
            <a:r>
              <a:rPr lang="en-US" altLang="zh-CN" sz="1100" kern="1200" dirty="0">
                <a:solidFill>
                  <a:schemeClr val="tx1"/>
                </a:solidFill>
                <a:effectLst/>
                <a:latin typeface="FrutigerNext LT Regular" pitchFamily="34" charset="0"/>
                <a:ea typeface="华文细黑" pitchFamily="2" charset="-122"/>
                <a:cs typeface="+mn-cs"/>
              </a:rPr>
              <a:t>DRS</a:t>
            </a:r>
            <a:r>
              <a:rPr lang="zh-CN" altLang="zh-CN" sz="1100" kern="1200" dirty="0">
                <a:solidFill>
                  <a:schemeClr val="tx1"/>
                </a:solidFill>
                <a:effectLst/>
                <a:latin typeface="FrutigerNext LT Regular" pitchFamily="34" charset="0"/>
                <a:ea typeface="华文细黑" pitchFamily="2" charset="-122"/>
                <a:cs typeface="+mn-cs"/>
              </a:rPr>
              <a:t>）</a:t>
            </a:r>
          </a:p>
          <a:p>
            <a:pPr marL="541338" lvl="1" indent="-180975"/>
            <a:r>
              <a:rPr lang="zh-CN" altLang="zh-CN" sz="1100" kern="1200" dirty="0">
                <a:solidFill>
                  <a:schemeClr val="tx1"/>
                </a:solidFill>
                <a:effectLst/>
                <a:latin typeface="FrutigerNext LT Regular" pitchFamily="34" charset="0"/>
                <a:ea typeface="华文细黑" pitchFamily="2" charset="-122"/>
                <a:cs typeface="+mn-cs"/>
              </a:rPr>
              <a:t>通过</a:t>
            </a:r>
            <a:r>
              <a:rPr lang="en-US" altLang="zh-CN" sz="1100" kern="1200" dirty="0">
                <a:solidFill>
                  <a:schemeClr val="tx1"/>
                </a:solidFill>
                <a:effectLst/>
                <a:latin typeface="FrutigerNext LT Regular" pitchFamily="34" charset="0"/>
                <a:ea typeface="华文细黑" pitchFamily="2" charset="-122"/>
                <a:cs typeface="+mn-cs"/>
              </a:rPr>
              <a:t>DRS</a:t>
            </a:r>
            <a:r>
              <a:rPr lang="zh-CN" altLang="zh-CN" sz="1100" kern="1200" dirty="0">
                <a:solidFill>
                  <a:schemeClr val="tx1"/>
                </a:solidFill>
                <a:effectLst/>
                <a:latin typeface="FrutigerNext LT Regular" pitchFamily="34" charset="0"/>
                <a:ea typeface="华文细黑" pitchFamily="2" charset="-122"/>
                <a:cs typeface="+mn-cs"/>
              </a:rPr>
              <a:t>可以实现机房节能环保，降低功耗，在资源闲置时自动迁移并关闭部分资源，资源紧张时可自动开启资源并负载均衡</a:t>
            </a:r>
            <a:r>
              <a:rPr lang="zh-CN" altLang="en-US" sz="1100" kern="1200" dirty="0">
                <a:solidFill>
                  <a:schemeClr val="tx1"/>
                </a:solidFill>
                <a:effectLst/>
                <a:latin typeface="FrutigerNext LT Regular" pitchFamily="34" charset="0"/>
                <a:ea typeface="华文细黑" pitchFamily="2" charset="-122"/>
                <a:cs typeface="+mn-cs"/>
              </a:rPr>
              <a:t>。</a:t>
            </a:r>
            <a:endParaRPr lang="en-US" altLang="zh-CN" dirty="0"/>
          </a:p>
          <a:p>
            <a:pPr marL="0" indent="0">
              <a:buNone/>
            </a:pPr>
            <a:endParaRPr lang="zh-CN" altLang="en-US" dirty="0"/>
          </a:p>
          <a:p>
            <a:endParaRPr lang="en-US" dirty="0"/>
          </a:p>
        </p:txBody>
      </p:sp>
      <p:sp>
        <p:nvSpPr>
          <p:cNvPr id="4" name="页眉占位符 3"/>
          <p:cNvSpPr>
            <a:spLocks noGrp="1"/>
          </p:cNvSpPr>
          <p:nvPr>
            <p:ph type="hdr" sz="quarter"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Tree>
    <p:extLst>
      <p:ext uri="{BB962C8B-B14F-4D97-AF65-F5344CB8AC3E}">
        <p14:creationId xmlns:p14="http://schemas.microsoft.com/office/powerpoint/2010/main" val="4729606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r>
              <a:rPr lang="en-US" altLang="zh-CN" dirty="0"/>
              <a:t>Master1</a:t>
            </a:r>
            <a:r>
              <a:rPr lang="zh-CN" altLang="en-US" dirty="0"/>
              <a:t>、</a:t>
            </a:r>
            <a:r>
              <a:rPr lang="en-US" altLang="zh-CN" dirty="0"/>
              <a:t>2</a:t>
            </a:r>
            <a:r>
              <a:rPr lang="zh-CN" altLang="en-US" dirty="0"/>
              <a:t>和</a:t>
            </a:r>
            <a:r>
              <a:rPr lang="en-US" altLang="zh-CN" dirty="0"/>
              <a:t>Node1</a:t>
            </a:r>
            <a:r>
              <a:rPr lang="zh-CN" altLang="en-US" dirty="0"/>
              <a:t>、</a:t>
            </a:r>
            <a:r>
              <a:rPr lang="en-US" altLang="zh-CN" dirty="0"/>
              <a:t>2</a:t>
            </a:r>
            <a:r>
              <a:rPr lang="zh-CN" altLang="en-US" dirty="0"/>
              <a:t>、</a:t>
            </a:r>
            <a:r>
              <a:rPr lang="en-US" altLang="zh-CN" dirty="0"/>
              <a:t>3</a:t>
            </a:r>
            <a:r>
              <a:rPr lang="zh-CN" altLang="en-US" dirty="0"/>
              <a:t>分别通过</a:t>
            </a:r>
            <a:r>
              <a:rPr lang="en-US" altLang="zh-CN" dirty="0"/>
              <a:t>Docker</a:t>
            </a:r>
            <a:r>
              <a:rPr lang="zh-CN" altLang="en-US" dirty="0"/>
              <a:t>建立</a:t>
            </a:r>
            <a:r>
              <a:rPr lang="en-US" altLang="zh-CN" dirty="0"/>
              <a:t>bridge</a:t>
            </a:r>
            <a:r>
              <a:rPr lang="zh-CN" altLang="en-US" dirty="0"/>
              <a:t>模式的名称为</a:t>
            </a:r>
            <a:r>
              <a:rPr lang="en-US" altLang="zh-CN" dirty="0" err="1"/>
              <a:t>vxlan_tunnel</a:t>
            </a:r>
            <a:r>
              <a:rPr lang="zh-CN" altLang="en-US" dirty="0"/>
              <a:t>的网桥，形成</a:t>
            </a:r>
            <a:r>
              <a:rPr lang="en-US" altLang="zh-CN" dirty="0" err="1"/>
              <a:t>br</a:t>
            </a:r>
            <a:r>
              <a:rPr lang="en-US" altLang="zh-CN" dirty="0"/>
              <a:t>-*</a:t>
            </a:r>
            <a:r>
              <a:rPr lang="zh-CN" altLang="en-US" dirty="0"/>
              <a:t>的网络端口。</a:t>
            </a:r>
            <a:endParaRPr lang="en-US" altLang="zh-CN" dirty="0"/>
          </a:p>
          <a:p>
            <a:r>
              <a:rPr lang="en-US" altLang="zh-CN" dirty="0"/>
              <a:t>Master1</a:t>
            </a:r>
            <a:r>
              <a:rPr lang="zh-CN" altLang="en-US" dirty="0"/>
              <a:t>和</a:t>
            </a:r>
            <a:r>
              <a:rPr lang="en-US" altLang="zh-CN" dirty="0"/>
              <a:t>Node1</a:t>
            </a:r>
            <a:r>
              <a:rPr lang="zh-CN" altLang="en-US" dirty="0"/>
              <a:t>、</a:t>
            </a:r>
            <a:r>
              <a:rPr lang="en-US" altLang="zh-CN" dirty="0"/>
              <a:t>2</a:t>
            </a:r>
            <a:r>
              <a:rPr lang="zh-CN" altLang="en-US" dirty="0"/>
              <a:t>上启用</a:t>
            </a:r>
            <a:r>
              <a:rPr lang="en-US" altLang="zh-CN" dirty="0"/>
              <a:t>OVS</a:t>
            </a:r>
            <a:r>
              <a:rPr lang="zh-CN" altLang="en-US" dirty="0"/>
              <a:t>，建立</a:t>
            </a:r>
            <a:r>
              <a:rPr lang="en-US" altLang="zh-CN" dirty="0"/>
              <a:t>br0</a:t>
            </a:r>
            <a:r>
              <a:rPr lang="zh-CN" altLang="en-US" dirty="0"/>
              <a:t>网桥，</a:t>
            </a:r>
            <a:r>
              <a:rPr lang="en-US" altLang="zh-CN" dirty="0"/>
              <a:t>Master2</a:t>
            </a:r>
            <a:r>
              <a:rPr lang="zh-CN" altLang="en-US" dirty="0"/>
              <a:t>和</a:t>
            </a:r>
            <a:r>
              <a:rPr lang="en-US" altLang="zh-CN" dirty="0"/>
              <a:t>Node2</a:t>
            </a:r>
            <a:r>
              <a:rPr lang="zh-CN" altLang="en-US" dirty="0"/>
              <a:t>、</a:t>
            </a:r>
            <a:r>
              <a:rPr lang="en-US" altLang="zh-CN" dirty="0"/>
              <a:t>3</a:t>
            </a:r>
            <a:r>
              <a:rPr lang="zh-CN" altLang="en-US" dirty="0"/>
              <a:t>上启用</a:t>
            </a:r>
            <a:r>
              <a:rPr lang="en-US" altLang="zh-CN" dirty="0"/>
              <a:t>OVS</a:t>
            </a:r>
            <a:r>
              <a:rPr lang="zh-CN" altLang="en-US" dirty="0"/>
              <a:t>，建立</a:t>
            </a:r>
            <a:r>
              <a:rPr lang="en-US" altLang="zh-CN" dirty="0"/>
              <a:t>br1</a:t>
            </a:r>
            <a:r>
              <a:rPr lang="zh-CN" altLang="en-US" dirty="0"/>
              <a:t>网桥，在网桥中各自定义名称为</a:t>
            </a:r>
            <a:r>
              <a:rPr lang="en-US" altLang="zh-CN" dirty="0"/>
              <a:t>vxlan101</a:t>
            </a:r>
            <a:r>
              <a:rPr lang="zh-CN" altLang="en-US" dirty="0"/>
              <a:t>、</a:t>
            </a:r>
            <a:r>
              <a:rPr lang="en-US" altLang="zh-CN" dirty="0"/>
              <a:t>vxlan102</a:t>
            </a:r>
            <a:r>
              <a:rPr lang="zh-CN" altLang="en-US" dirty="0"/>
              <a:t>、</a:t>
            </a:r>
            <a:r>
              <a:rPr lang="en-US" altLang="zh-CN" dirty="0"/>
              <a:t>vxlan103</a:t>
            </a:r>
            <a:r>
              <a:rPr lang="zh-CN" altLang="en-US" dirty="0"/>
              <a:t>、</a:t>
            </a:r>
            <a:r>
              <a:rPr lang="en-US" altLang="zh-CN" dirty="0"/>
              <a:t>vxlan104</a:t>
            </a:r>
            <a:r>
              <a:rPr lang="zh-CN" altLang="en-US" dirty="0"/>
              <a:t>、</a:t>
            </a:r>
            <a:r>
              <a:rPr lang="en-US" altLang="zh-CN" dirty="0"/>
              <a:t>vxlan105</a:t>
            </a:r>
            <a:r>
              <a:rPr lang="zh-CN" altLang="en-US" dirty="0"/>
              <a:t>的端口，定义</a:t>
            </a:r>
            <a:r>
              <a:rPr lang="en-US" altLang="zh-CN" dirty="0"/>
              <a:t>type=</a:t>
            </a:r>
            <a:r>
              <a:rPr lang="en-US" altLang="zh-CN" dirty="0" err="1"/>
              <a:t>vxlan</a:t>
            </a:r>
            <a:r>
              <a:rPr lang="zh-CN" altLang="en-US" dirty="0"/>
              <a:t>，并定义</a:t>
            </a:r>
            <a:r>
              <a:rPr lang="en-US" altLang="zh-CN" dirty="0" err="1"/>
              <a:t>option:remote_ip</a:t>
            </a:r>
            <a:r>
              <a:rPr lang="zh-CN" altLang="en-US" dirty="0"/>
              <a:t>等于</a:t>
            </a:r>
            <a:r>
              <a:rPr lang="zh-CN" altLang="en-US" b="1" dirty="0"/>
              <a:t>目的访问端</a:t>
            </a:r>
            <a:r>
              <a:rPr lang="en-US" altLang="zh-CN" b="1" dirty="0"/>
              <a:t>Node</a:t>
            </a:r>
            <a:r>
              <a:rPr lang="zh-CN" altLang="en-US" b="1" dirty="0"/>
              <a:t>服务器中的物理端口</a:t>
            </a:r>
            <a:r>
              <a:rPr lang="en-US" altLang="zh-CN" b="1" dirty="0"/>
              <a:t>IP</a:t>
            </a:r>
            <a:r>
              <a:rPr lang="zh-CN" altLang="en-US" dirty="0"/>
              <a:t>，</a:t>
            </a:r>
            <a:r>
              <a:rPr lang="en-US" altLang="zh-CN" dirty="0"/>
              <a:t>Node1</a:t>
            </a:r>
            <a:r>
              <a:rPr lang="zh-CN" altLang="en-US" dirty="0"/>
              <a:t>、</a:t>
            </a:r>
            <a:r>
              <a:rPr lang="en-US" altLang="zh-CN" dirty="0"/>
              <a:t>2</a:t>
            </a:r>
            <a:r>
              <a:rPr lang="zh-CN" altLang="en-US" dirty="0"/>
              <a:t>服务器通过定义目的端口是</a:t>
            </a:r>
            <a:r>
              <a:rPr lang="en-US" altLang="zh-CN" dirty="0"/>
              <a:t>Master1</a:t>
            </a:r>
            <a:r>
              <a:rPr lang="zh-CN" altLang="en-US" dirty="0"/>
              <a:t>服务器中的物理端口</a:t>
            </a:r>
            <a:r>
              <a:rPr lang="en-US" altLang="zh-CN" dirty="0"/>
              <a:t>IP</a:t>
            </a:r>
            <a:r>
              <a:rPr lang="zh-CN" altLang="en-US" dirty="0"/>
              <a:t>进行主机网络通信，</a:t>
            </a:r>
            <a:r>
              <a:rPr lang="en-US" altLang="zh-CN" dirty="0"/>
              <a:t>Node2</a:t>
            </a:r>
            <a:r>
              <a:rPr lang="zh-CN" altLang="en-US" dirty="0"/>
              <a:t>、</a:t>
            </a:r>
            <a:r>
              <a:rPr lang="en-US" altLang="zh-CN" dirty="0"/>
              <a:t>3</a:t>
            </a:r>
            <a:r>
              <a:rPr lang="zh-CN" altLang="en-US" dirty="0"/>
              <a:t>服务器通过定义目的端口是</a:t>
            </a:r>
            <a:r>
              <a:rPr lang="en-US" altLang="zh-CN" dirty="0"/>
              <a:t>Master2</a:t>
            </a:r>
            <a:r>
              <a:rPr lang="zh-CN" altLang="en-US" dirty="0"/>
              <a:t>服务器中的物理端口</a:t>
            </a:r>
            <a:r>
              <a:rPr lang="en-US" altLang="zh-CN" dirty="0"/>
              <a:t>IP</a:t>
            </a:r>
            <a:r>
              <a:rPr lang="zh-CN" altLang="en-US" dirty="0"/>
              <a:t>进行主机网络通信，</a:t>
            </a:r>
            <a:r>
              <a:rPr lang="en-US" altLang="zh-CN" dirty="0"/>
              <a:t>Master1</a:t>
            </a:r>
            <a:r>
              <a:rPr lang="zh-CN" altLang="en-US" dirty="0"/>
              <a:t>指向</a:t>
            </a:r>
            <a:r>
              <a:rPr lang="en-US" altLang="zh-CN" dirty="0"/>
              <a:t>Node1</a:t>
            </a:r>
            <a:r>
              <a:rPr lang="zh-CN" altLang="en-US" dirty="0"/>
              <a:t>、</a:t>
            </a:r>
            <a:r>
              <a:rPr lang="en-US" altLang="zh-CN" dirty="0"/>
              <a:t>2</a:t>
            </a:r>
            <a:r>
              <a:rPr lang="zh-CN" altLang="en-US" dirty="0"/>
              <a:t>之间也进行代理转发互联，</a:t>
            </a:r>
            <a:r>
              <a:rPr lang="en-US" altLang="zh-CN" dirty="0"/>
              <a:t>Master2</a:t>
            </a:r>
            <a:r>
              <a:rPr lang="zh-CN" altLang="en-US" dirty="0"/>
              <a:t>指向</a:t>
            </a:r>
            <a:r>
              <a:rPr lang="en-US" altLang="zh-CN" dirty="0"/>
              <a:t>Node2</a:t>
            </a:r>
            <a:r>
              <a:rPr lang="zh-CN" altLang="en-US" dirty="0"/>
              <a:t>、</a:t>
            </a:r>
            <a:r>
              <a:rPr lang="en-US" altLang="zh-CN" dirty="0"/>
              <a:t>3</a:t>
            </a:r>
            <a:r>
              <a:rPr lang="zh-CN" altLang="en-US" dirty="0"/>
              <a:t>之间也进行代理转发互联，</a:t>
            </a:r>
            <a:r>
              <a:rPr lang="en-US" altLang="zh-CN" b="1" dirty="0"/>
              <a:t>Master1</a:t>
            </a:r>
            <a:r>
              <a:rPr lang="zh-CN" altLang="en-US" b="1" dirty="0"/>
              <a:t>、</a:t>
            </a:r>
            <a:r>
              <a:rPr lang="en-US" altLang="zh-CN" b="1" dirty="0"/>
              <a:t>2</a:t>
            </a:r>
            <a:r>
              <a:rPr lang="zh-CN" altLang="en-US" b="1" dirty="0"/>
              <a:t>互不通</a:t>
            </a:r>
            <a:r>
              <a:rPr lang="zh-CN" altLang="en-US" dirty="0"/>
              <a:t>，各</a:t>
            </a:r>
            <a:r>
              <a:rPr lang="en-US" altLang="zh-CN" dirty="0"/>
              <a:t>Master1</a:t>
            </a:r>
            <a:r>
              <a:rPr lang="zh-CN" altLang="en-US" dirty="0"/>
              <a:t>、</a:t>
            </a:r>
            <a:r>
              <a:rPr lang="en-US" altLang="zh-CN" dirty="0"/>
              <a:t>2</a:t>
            </a:r>
            <a:r>
              <a:rPr lang="zh-CN" altLang="en-US" dirty="0"/>
              <a:t>和</a:t>
            </a:r>
            <a:r>
              <a:rPr lang="en-US" altLang="zh-CN" dirty="0"/>
              <a:t>Node1</a:t>
            </a:r>
            <a:r>
              <a:rPr lang="zh-CN" altLang="en-US" dirty="0"/>
              <a:t>、</a:t>
            </a:r>
            <a:r>
              <a:rPr lang="en-US" altLang="zh-CN" dirty="0"/>
              <a:t>3</a:t>
            </a:r>
            <a:r>
              <a:rPr lang="zh-CN" altLang="en-US" dirty="0"/>
              <a:t>服务器的</a:t>
            </a:r>
            <a:r>
              <a:rPr lang="en-US" altLang="zh-CN" dirty="0"/>
              <a:t>br0</a:t>
            </a:r>
            <a:r>
              <a:rPr lang="zh-CN" altLang="en-US" dirty="0"/>
              <a:t>或</a:t>
            </a:r>
            <a:r>
              <a:rPr lang="en-US" altLang="zh-CN" dirty="0"/>
              <a:t>br1</a:t>
            </a:r>
            <a:r>
              <a:rPr lang="zh-CN" altLang="en-US" dirty="0"/>
              <a:t>网桥加入到各自的</a:t>
            </a:r>
            <a:r>
              <a:rPr lang="en-US" altLang="zh-CN" dirty="0" err="1"/>
              <a:t>br</a:t>
            </a:r>
            <a:r>
              <a:rPr lang="en-US" altLang="zh-CN" dirty="0"/>
              <a:t>-*</a:t>
            </a:r>
            <a:r>
              <a:rPr lang="zh-CN" altLang="en-US" dirty="0"/>
              <a:t>的端口，而</a:t>
            </a:r>
            <a:r>
              <a:rPr lang="en-US" altLang="zh-CN" dirty="0"/>
              <a:t>Node2</a:t>
            </a:r>
            <a:r>
              <a:rPr lang="zh-CN" altLang="en-US" dirty="0"/>
              <a:t>因为</a:t>
            </a:r>
            <a:r>
              <a:rPr lang="en-US" altLang="zh-CN" dirty="0"/>
              <a:t>OVS</a:t>
            </a:r>
            <a:r>
              <a:rPr lang="zh-CN" altLang="en-US" dirty="0"/>
              <a:t>同时存在</a:t>
            </a:r>
            <a:r>
              <a:rPr lang="en-US" altLang="zh-CN" dirty="0"/>
              <a:t>br0</a:t>
            </a:r>
            <a:r>
              <a:rPr lang="zh-CN" altLang="en-US" dirty="0"/>
              <a:t>和</a:t>
            </a:r>
            <a:r>
              <a:rPr lang="en-US" altLang="zh-CN" dirty="0"/>
              <a:t>br1</a:t>
            </a:r>
            <a:r>
              <a:rPr lang="zh-CN" altLang="en-US" dirty="0"/>
              <a:t>，因此需要将</a:t>
            </a:r>
            <a:r>
              <a:rPr lang="en-US" altLang="zh-CN" dirty="0"/>
              <a:t>br0</a:t>
            </a:r>
            <a:r>
              <a:rPr lang="zh-CN" altLang="en-US" dirty="0"/>
              <a:t>和</a:t>
            </a:r>
            <a:r>
              <a:rPr lang="en-US" altLang="zh-CN" dirty="0"/>
              <a:t>br1</a:t>
            </a:r>
            <a:r>
              <a:rPr lang="zh-CN" altLang="en-US" dirty="0"/>
              <a:t>都加入到自己的</a:t>
            </a:r>
            <a:r>
              <a:rPr lang="en-US" altLang="zh-CN" dirty="0" err="1"/>
              <a:t>br</a:t>
            </a:r>
            <a:r>
              <a:rPr lang="en-US" altLang="zh-CN" dirty="0"/>
              <a:t>-*</a:t>
            </a:r>
            <a:r>
              <a:rPr lang="zh-CN" altLang="en-US" dirty="0"/>
              <a:t>端口中，最终形成跨主机多网互通。</a:t>
            </a:r>
            <a:endParaRPr lang="en-US" altLang="zh-CN" dirty="0"/>
          </a:p>
          <a:p>
            <a:r>
              <a:rPr lang="zh-CN" altLang="en-US" dirty="0"/>
              <a:t>优于上一个实验的地方是：在各</a:t>
            </a:r>
            <a:r>
              <a:rPr lang="en-US" altLang="zh-CN" dirty="0"/>
              <a:t>Master</a:t>
            </a:r>
            <a:r>
              <a:rPr lang="zh-CN" altLang="en-US" dirty="0"/>
              <a:t>和</a:t>
            </a:r>
            <a:r>
              <a:rPr lang="en-US" altLang="zh-CN" dirty="0"/>
              <a:t>Node</a:t>
            </a:r>
            <a:r>
              <a:rPr lang="zh-CN" altLang="en-US" dirty="0"/>
              <a:t>服务器不需要配置默认路由，因为通过</a:t>
            </a:r>
            <a:r>
              <a:rPr lang="en-US" altLang="zh-CN" dirty="0"/>
              <a:t>remote</a:t>
            </a:r>
            <a:r>
              <a:rPr lang="zh-CN" altLang="en-US" dirty="0"/>
              <a:t>代理转发方式指向到目的端口，只需要保证主机与目的端口的连通性。另外，</a:t>
            </a:r>
            <a:r>
              <a:rPr lang="en-US" altLang="zh-CN" dirty="0"/>
              <a:t>Master</a:t>
            </a:r>
            <a:r>
              <a:rPr lang="zh-CN" altLang="en-US" dirty="0"/>
              <a:t>服务器充当相同网桥的网络汇聚功能，并且通过</a:t>
            </a:r>
            <a:r>
              <a:rPr lang="en-US" altLang="zh-CN" dirty="0"/>
              <a:t>Node2</a:t>
            </a:r>
            <a:r>
              <a:rPr lang="zh-CN" altLang="en-US" dirty="0"/>
              <a:t>实现了核心层的多网桥互通，让多个网桥的</a:t>
            </a:r>
            <a:r>
              <a:rPr lang="en-US" altLang="zh-CN" dirty="0"/>
              <a:t>Node</a:t>
            </a:r>
            <a:r>
              <a:rPr lang="zh-CN" altLang="en-US" dirty="0"/>
              <a:t>服务器提供子网络接入服务，在这基础上，</a:t>
            </a:r>
            <a:r>
              <a:rPr lang="en-US" altLang="zh-CN" dirty="0"/>
              <a:t>Docker</a:t>
            </a:r>
            <a:r>
              <a:rPr lang="zh-CN" altLang="en-US" dirty="0"/>
              <a:t>网络自然融入到主机网络当中，实现各</a:t>
            </a:r>
            <a:r>
              <a:rPr lang="en-US" altLang="zh-CN" dirty="0"/>
              <a:t>Docker</a:t>
            </a:r>
            <a:r>
              <a:rPr lang="zh-CN" altLang="en-US" dirty="0"/>
              <a:t>网络之间的互通。</a:t>
            </a:r>
            <a:endParaRPr lang="en-US" altLang="zh-CN" dirty="0"/>
          </a:p>
          <a:p>
            <a:r>
              <a:rPr lang="zh-CN" altLang="en-US" dirty="0"/>
              <a:t>值得一提的是，之前几个实验没有开启</a:t>
            </a:r>
            <a:r>
              <a:rPr lang="en-US" altLang="zh-CN" dirty="0"/>
              <a:t>STP</a:t>
            </a:r>
            <a:r>
              <a:rPr lang="zh-CN" altLang="en-US" dirty="0"/>
              <a:t>二叉树算法，在这个实验因为三台</a:t>
            </a:r>
            <a:r>
              <a:rPr lang="en-US" altLang="zh-CN" dirty="0"/>
              <a:t>Node</a:t>
            </a:r>
            <a:r>
              <a:rPr lang="zh-CN" altLang="en-US" dirty="0"/>
              <a:t>都需要连通两台</a:t>
            </a:r>
            <a:r>
              <a:rPr lang="en-US" altLang="zh-CN" dirty="0"/>
              <a:t>Master</a:t>
            </a:r>
            <a:r>
              <a:rPr lang="zh-CN" altLang="en-US" dirty="0"/>
              <a:t>，而两台</a:t>
            </a:r>
            <a:r>
              <a:rPr lang="en-US" altLang="zh-CN" dirty="0"/>
              <a:t>Master</a:t>
            </a:r>
            <a:r>
              <a:rPr lang="zh-CN" altLang="en-US" dirty="0"/>
              <a:t>也进行了互通，因此会形成环路，不开启</a:t>
            </a:r>
            <a:r>
              <a:rPr lang="en-US" altLang="zh-CN" dirty="0"/>
              <a:t>STP</a:t>
            </a:r>
            <a:r>
              <a:rPr lang="zh-CN" altLang="en-US" dirty="0"/>
              <a:t>，则会形成广播风暴。并且最终根据不同网段，将各</a:t>
            </a:r>
            <a:r>
              <a:rPr lang="en-US" altLang="zh-CN" dirty="0"/>
              <a:t>Node</a:t>
            </a:r>
            <a:r>
              <a:rPr lang="zh-CN" altLang="en-US" dirty="0"/>
              <a:t>服务器上相同网段的</a:t>
            </a:r>
            <a:r>
              <a:rPr lang="en-US" altLang="zh-CN" dirty="0"/>
              <a:t>Docker</a:t>
            </a:r>
            <a:r>
              <a:rPr lang="zh-CN" altLang="en-US" dirty="0"/>
              <a:t>容器实现子网划分。</a:t>
            </a:r>
            <a:endParaRPr lang="en-US" altLang="zh-CN" dirty="0"/>
          </a:p>
          <a:p>
            <a:r>
              <a:rPr lang="zh-CN" altLang="en-US" dirty="0"/>
              <a:t>但需要注意的是，</a:t>
            </a:r>
            <a:r>
              <a:rPr lang="en-US" altLang="zh-CN" dirty="0"/>
              <a:t>OVS</a:t>
            </a:r>
            <a:r>
              <a:rPr lang="zh-CN" altLang="en-US" dirty="0"/>
              <a:t>表身支持</a:t>
            </a:r>
            <a:r>
              <a:rPr lang="en-US" altLang="zh-CN" dirty="0" err="1"/>
              <a:t>vlan_mode</a:t>
            </a:r>
            <a:r>
              <a:rPr lang="en-US" altLang="zh-CN" dirty="0"/>
              <a:t>=trunks</a:t>
            </a:r>
            <a:r>
              <a:rPr lang="zh-CN" altLang="en-US" dirty="0"/>
              <a:t>，并且在设定端口时可启用</a:t>
            </a:r>
            <a:r>
              <a:rPr lang="en-US" altLang="zh-CN" dirty="0"/>
              <a:t>trunk=</a:t>
            </a:r>
            <a:r>
              <a:rPr lang="en-US" altLang="zh-CN" dirty="0" err="1"/>
              <a:t>vlan</a:t>
            </a:r>
            <a:r>
              <a:rPr lang="zh-CN" altLang="en-US" dirty="0"/>
              <a:t>号来实现</a:t>
            </a:r>
            <a:r>
              <a:rPr lang="en-US" altLang="zh-CN" dirty="0" err="1"/>
              <a:t>vlan</a:t>
            </a:r>
            <a:r>
              <a:rPr lang="zh-CN" altLang="en-US" dirty="0"/>
              <a:t>的透明模式，不过此功能对于容器不可用，因为</a:t>
            </a:r>
            <a:r>
              <a:rPr lang="en-US" altLang="zh-CN" dirty="0"/>
              <a:t>OVS</a:t>
            </a:r>
            <a:r>
              <a:rPr lang="zh-CN" altLang="en-US" dirty="0"/>
              <a:t>实际上是被设计为使用在</a:t>
            </a:r>
            <a:r>
              <a:rPr lang="en-US" altLang="zh-CN" dirty="0"/>
              <a:t>IaaS</a:t>
            </a:r>
            <a:r>
              <a:rPr lang="zh-CN" altLang="en-US" dirty="0"/>
              <a:t>的虚拟机所使用。</a:t>
            </a:r>
            <a:endParaRPr lang="en-US" altLang="zh-CN" dirty="0"/>
          </a:p>
        </p:txBody>
      </p:sp>
    </p:spTree>
    <p:extLst>
      <p:ext uri="{BB962C8B-B14F-4D97-AF65-F5344CB8AC3E}">
        <p14:creationId xmlns:p14="http://schemas.microsoft.com/office/powerpoint/2010/main" val="21929657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r>
              <a:rPr lang="en-US" altLang="zh-CN" dirty="0"/>
              <a:t>Master1</a:t>
            </a:r>
            <a:r>
              <a:rPr lang="zh-CN" altLang="en-US" dirty="0"/>
              <a:t>、</a:t>
            </a:r>
            <a:r>
              <a:rPr lang="en-US" altLang="zh-CN" dirty="0"/>
              <a:t>2</a:t>
            </a:r>
            <a:r>
              <a:rPr lang="zh-CN" altLang="en-US" dirty="0"/>
              <a:t>和</a:t>
            </a:r>
            <a:r>
              <a:rPr lang="en-US" altLang="zh-CN" dirty="0"/>
              <a:t>Node1</a:t>
            </a:r>
            <a:r>
              <a:rPr lang="zh-CN" altLang="en-US" dirty="0"/>
              <a:t>、</a:t>
            </a:r>
            <a:r>
              <a:rPr lang="en-US" altLang="zh-CN" dirty="0"/>
              <a:t>2</a:t>
            </a:r>
            <a:r>
              <a:rPr lang="zh-CN" altLang="en-US" dirty="0"/>
              <a:t>、</a:t>
            </a:r>
            <a:r>
              <a:rPr lang="en-US" altLang="zh-CN" dirty="0"/>
              <a:t>3</a:t>
            </a:r>
            <a:r>
              <a:rPr lang="zh-CN" altLang="en-US" dirty="0"/>
              <a:t>分别通过</a:t>
            </a:r>
            <a:r>
              <a:rPr lang="en-US" altLang="zh-CN" dirty="0"/>
              <a:t>Docker</a:t>
            </a:r>
            <a:r>
              <a:rPr lang="zh-CN" altLang="en-US" dirty="0"/>
              <a:t>建立</a:t>
            </a:r>
            <a:r>
              <a:rPr lang="en-US" altLang="zh-CN" dirty="0"/>
              <a:t>bridge</a:t>
            </a:r>
            <a:r>
              <a:rPr lang="zh-CN" altLang="en-US" dirty="0"/>
              <a:t>模式的名称为</a:t>
            </a:r>
            <a:r>
              <a:rPr lang="en-US" altLang="zh-CN" dirty="0" err="1"/>
              <a:t>vxlan_tunnel</a:t>
            </a:r>
            <a:r>
              <a:rPr lang="zh-CN" altLang="en-US" dirty="0"/>
              <a:t>的网桥，形成</a:t>
            </a:r>
            <a:r>
              <a:rPr lang="en-US" altLang="zh-CN" dirty="0" err="1"/>
              <a:t>br</a:t>
            </a:r>
            <a:r>
              <a:rPr lang="en-US" altLang="zh-CN" dirty="0"/>
              <a:t>-*</a:t>
            </a:r>
            <a:r>
              <a:rPr lang="zh-CN" altLang="en-US" dirty="0"/>
              <a:t>的网络端口。</a:t>
            </a:r>
            <a:endParaRPr lang="en-US" altLang="zh-CN" dirty="0"/>
          </a:p>
          <a:p>
            <a:r>
              <a:rPr lang="en-US" altLang="zh-CN" dirty="0"/>
              <a:t>Master1</a:t>
            </a:r>
            <a:r>
              <a:rPr lang="zh-CN" altLang="en-US" dirty="0"/>
              <a:t>、</a:t>
            </a:r>
            <a:r>
              <a:rPr lang="en-US" altLang="zh-CN" dirty="0"/>
              <a:t>2</a:t>
            </a:r>
            <a:r>
              <a:rPr lang="zh-CN" altLang="en-US" dirty="0"/>
              <a:t>和</a:t>
            </a:r>
            <a:r>
              <a:rPr lang="en-US" altLang="zh-CN" dirty="0"/>
              <a:t>Node1</a:t>
            </a:r>
            <a:r>
              <a:rPr lang="zh-CN" altLang="en-US" dirty="0"/>
              <a:t>、</a:t>
            </a:r>
            <a:r>
              <a:rPr lang="en-US" altLang="zh-CN" dirty="0"/>
              <a:t>2</a:t>
            </a:r>
            <a:r>
              <a:rPr lang="zh-CN" altLang="en-US" dirty="0"/>
              <a:t>、</a:t>
            </a:r>
            <a:r>
              <a:rPr lang="en-US" altLang="zh-CN" dirty="0"/>
              <a:t>3</a:t>
            </a:r>
            <a:r>
              <a:rPr lang="zh-CN" altLang="en-US" dirty="0"/>
              <a:t>上启用</a:t>
            </a:r>
            <a:r>
              <a:rPr lang="en-US" altLang="zh-CN" dirty="0"/>
              <a:t>OVS</a:t>
            </a:r>
            <a:r>
              <a:rPr lang="zh-CN" altLang="en-US" dirty="0"/>
              <a:t>，建立</a:t>
            </a:r>
            <a:r>
              <a:rPr lang="en-US" altLang="zh-CN" dirty="0"/>
              <a:t>br0</a:t>
            </a:r>
            <a:r>
              <a:rPr lang="zh-CN" altLang="en-US" dirty="0"/>
              <a:t>网桥，</a:t>
            </a:r>
            <a:r>
              <a:rPr lang="en-US" altLang="zh-CN" dirty="0"/>
              <a:t>Node1</a:t>
            </a:r>
            <a:r>
              <a:rPr lang="zh-CN" altLang="en-US" dirty="0"/>
              <a:t>、</a:t>
            </a:r>
            <a:r>
              <a:rPr lang="en-US" altLang="zh-CN" dirty="0"/>
              <a:t>2</a:t>
            </a:r>
            <a:r>
              <a:rPr lang="zh-CN" altLang="en-US" dirty="0"/>
              <a:t>、</a:t>
            </a:r>
            <a:r>
              <a:rPr lang="en-US" altLang="zh-CN" dirty="0"/>
              <a:t>3</a:t>
            </a:r>
            <a:r>
              <a:rPr lang="zh-CN" altLang="en-US" dirty="0"/>
              <a:t>上分别再启用</a:t>
            </a:r>
            <a:r>
              <a:rPr lang="en-US" altLang="zh-CN" dirty="0"/>
              <a:t>OVS</a:t>
            </a:r>
            <a:r>
              <a:rPr lang="zh-CN" altLang="en-US" dirty="0"/>
              <a:t>，建立</a:t>
            </a:r>
            <a:r>
              <a:rPr lang="en-US" altLang="zh-CN" dirty="0"/>
              <a:t>br1</a:t>
            </a:r>
            <a:r>
              <a:rPr lang="zh-CN" altLang="en-US" dirty="0"/>
              <a:t>、</a:t>
            </a:r>
            <a:r>
              <a:rPr lang="en-US" altLang="zh-CN" dirty="0"/>
              <a:t>br2</a:t>
            </a:r>
            <a:r>
              <a:rPr lang="zh-CN" altLang="en-US" dirty="0"/>
              <a:t>网桥，在</a:t>
            </a:r>
            <a:r>
              <a:rPr lang="en-US" altLang="zh-CN" dirty="0"/>
              <a:t>br0</a:t>
            </a:r>
            <a:r>
              <a:rPr lang="zh-CN" altLang="en-US" dirty="0"/>
              <a:t>网桥中各自定义名称为</a:t>
            </a:r>
            <a:r>
              <a:rPr lang="en-US" altLang="zh-CN" dirty="0"/>
              <a:t>vxlan101</a:t>
            </a:r>
            <a:r>
              <a:rPr lang="zh-CN" altLang="en-US" dirty="0"/>
              <a:t>、</a:t>
            </a:r>
            <a:r>
              <a:rPr lang="en-US" altLang="zh-CN" dirty="0"/>
              <a:t>vxlan102</a:t>
            </a:r>
            <a:r>
              <a:rPr lang="zh-CN" altLang="en-US" dirty="0"/>
              <a:t>、</a:t>
            </a:r>
            <a:r>
              <a:rPr lang="en-US" altLang="zh-CN" dirty="0"/>
              <a:t>vxlan103</a:t>
            </a:r>
            <a:r>
              <a:rPr lang="zh-CN" altLang="en-US" dirty="0"/>
              <a:t>、</a:t>
            </a:r>
            <a:r>
              <a:rPr lang="en-US" altLang="zh-CN" dirty="0"/>
              <a:t>vxlan104</a:t>
            </a:r>
            <a:r>
              <a:rPr lang="zh-CN" altLang="en-US" dirty="0"/>
              <a:t>、</a:t>
            </a:r>
            <a:r>
              <a:rPr lang="en-US" altLang="zh-CN" dirty="0"/>
              <a:t>vxlan105</a:t>
            </a:r>
            <a:r>
              <a:rPr lang="zh-CN" altLang="en-US" dirty="0"/>
              <a:t>的端口，定义</a:t>
            </a:r>
            <a:r>
              <a:rPr lang="en-US" altLang="zh-CN" dirty="0"/>
              <a:t>type=</a:t>
            </a:r>
            <a:r>
              <a:rPr lang="en-US" altLang="zh-CN" dirty="0" err="1"/>
              <a:t>vxlan</a:t>
            </a:r>
            <a:r>
              <a:rPr lang="zh-CN" altLang="en-US" dirty="0"/>
              <a:t>，并定义</a:t>
            </a:r>
            <a:r>
              <a:rPr lang="en-US" altLang="zh-CN" dirty="0" err="1"/>
              <a:t>option:remote_ip</a:t>
            </a:r>
            <a:r>
              <a:rPr lang="zh-CN" altLang="en-US" dirty="0"/>
              <a:t>等于</a:t>
            </a:r>
            <a:r>
              <a:rPr lang="zh-CN" altLang="en-US" b="1" dirty="0"/>
              <a:t>目的访问端</a:t>
            </a:r>
            <a:r>
              <a:rPr lang="en-US" altLang="zh-CN" b="1" dirty="0"/>
              <a:t>Node</a:t>
            </a:r>
            <a:r>
              <a:rPr lang="zh-CN" altLang="en-US" b="1" dirty="0"/>
              <a:t>服务器中的物理端口</a:t>
            </a:r>
            <a:r>
              <a:rPr lang="en-US" altLang="zh-CN" b="1" dirty="0"/>
              <a:t>IP</a:t>
            </a:r>
            <a:r>
              <a:rPr lang="zh-CN" altLang="en-US" dirty="0"/>
              <a:t>，</a:t>
            </a:r>
            <a:r>
              <a:rPr lang="en-US" altLang="zh-CN" dirty="0"/>
              <a:t>Node1</a:t>
            </a:r>
            <a:r>
              <a:rPr lang="zh-CN" altLang="en-US" dirty="0"/>
              <a:t>、</a:t>
            </a:r>
            <a:r>
              <a:rPr lang="en-US" altLang="zh-CN" dirty="0"/>
              <a:t>2</a:t>
            </a:r>
            <a:r>
              <a:rPr lang="zh-CN" altLang="en-US" dirty="0"/>
              <a:t>、</a:t>
            </a:r>
            <a:r>
              <a:rPr lang="en-US" altLang="zh-CN" dirty="0"/>
              <a:t>3</a:t>
            </a:r>
            <a:r>
              <a:rPr lang="zh-CN" altLang="en-US" dirty="0"/>
              <a:t>服务器通过定义目的端口是</a:t>
            </a:r>
            <a:r>
              <a:rPr lang="en-US" altLang="zh-CN" dirty="0"/>
              <a:t>Master1</a:t>
            </a:r>
            <a:r>
              <a:rPr lang="zh-CN" altLang="en-US" dirty="0"/>
              <a:t>、</a:t>
            </a:r>
            <a:r>
              <a:rPr lang="en-US" altLang="zh-CN" dirty="0"/>
              <a:t>2</a:t>
            </a:r>
            <a:r>
              <a:rPr lang="zh-CN" altLang="en-US" dirty="0"/>
              <a:t>服务器中的物理端口</a:t>
            </a:r>
            <a:r>
              <a:rPr lang="en-US" altLang="zh-CN" dirty="0"/>
              <a:t>IP</a:t>
            </a:r>
            <a:r>
              <a:rPr lang="zh-CN" altLang="en-US" dirty="0"/>
              <a:t>进行主机网络通信，</a:t>
            </a:r>
            <a:r>
              <a:rPr lang="en-US" altLang="zh-CN" dirty="0"/>
              <a:t>Master1</a:t>
            </a:r>
            <a:r>
              <a:rPr lang="zh-CN" altLang="en-US" dirty="0"/>
              <a:t>、</a:t>
            </a:r>
            <a:r>
              <a:rPr lang="en-US" altLang="zh-CN" dirty="0"/>
              <a:t>2</a:t>
            </a:r>
            <a:r>
              <a:rPr lang="zh-CN" altLang="en-US" dirty="0"/>
              <a:t>之间也进行代理转发互联，各</a:t>
            </a:r>
            <a:r>
              <a:rPr lang="en-US" altLang="zh-CN" dirty="0"/>
              <a:t>Master</a:t>
            </a:r>
            <a:r>
              <a:rPr lang="zh-CN" altLang="en-US" dirty="0"/>
              <a:t>和</a:t>
            </a:r>
            <a:r>
              <a:rPr lang="en-US" altLang="zh-CN" dirty="0"/>
              <a:t>Node</a:t>
            </a:r>
            <a:r>
              <a:rPr lang="zh-CN" altLang="en-US" dirty="0"/>
              <a:t>服务器的</a:t>
            </a:r>
            <a:r>
              <a:rPr lang="en-US" altLang="zh-CN" dirty="0"/>
              <a:t>br0</a:t>
            </a:r>
            <a:r>
              <a:rPr lang="zh-CN" altLang="en-US" dirty="0"/>
              <a:t>网桥加入到各自的</a:t>
            </a:r>
            <a:r>
              <a:rPr lang="en-US" altLang="zh-CN" dirty="0" err="1"/>
              <a:t>br</a:t>
            </a:r>
            <a:r>
              <a:rPr lang="en-US" altLang="zh-CN" dirty="0"/>
              <a:t>-*</a:t>
            </a:r>
            <a:r>
              <a:rPr lang="zh-CN" altLang="en-US" dirty="0"/>
              <a:t>的端口，最终形成跨主机多网互通。</a:t>
            </a:r>
            <a:endParaRPr lang="en-US" altLang="zh-CN" dirty="0"/>
          </a:p>
          <a:p>
            <a:r>
              <a:rPr lang="en-US" altLang="zh-CN" dirty="0"/>
              <a:t>Node1</a:t>
            </a:r>
            <a:r>
              <a:rPr lang="zh-CN" altLang="en-US" dirty="0"/>
              <a:t>、</a:t>
            </a:r>
            <a:r>
              <a:rPr lang="en-US" altLang="zh-CN" dirty="0"/>
              <a:t>2</a:t>
            </a:r>
            <a:r>
              <a:rPr lang="zh-CN" altLang="en-US" dirty="0"/>
              <a:t>、</a:t>
            </a:r>
            <a:r>
              <a:rPr lang="en-US" altLang="zh-CN" dirty="0"/>
              <a:t>3</a:t>
            </a:r>
            <a:r>
              <a:rPr lang="zh-CN" altLang="en-US" dirty="0"/>
              <a:t>各自的</a:t>
            </a:r>
            <a:r>
              <a:rPr lang="en-US" altLang="zh-CN" dirty="0"/>
              <a:t>br1</a:t>
            </a:r>
            <a:r>
              <a:rPr lang="zh-CN" altLang="en-US" dirty="0"/>
              <a:t>和</a:t>
            </a:r>
            <a:r>
              <a:rPr lang="en-US" altLang="zh-CN" dirty="0"/>
              <a:t>br2</a:t>
            </a:r>
            <a:r>
              <a:rPr lang="zh-CN" altLang="en-US" dirty="0"/>
              <a:t>建立端口，端口使用</a:t>
            </a:r>
            <a:r>
              <a:rPr lang="en-US" altLang="zh-CN" dirty="0"/>
              <a:t>type=patch</a:t>
            </a:r>
            <a:r>
              <a:rPr lang="zh-CN" altLang="en-US" dirty="0"/>
              <a:t>的方式建立，其</a:t>
            </a:r>
            <a:r>
              <a:rPr lang="en-US" altLang="zh-CN" dirty="0" err="1"/>
              <a:t>options:peer</a:t>
            </a:r>
            <a:r>
              <a:rPr lang="zh-CN" altLang="en-US" dirty="0"/>
              <a:t>等于</a:t>
            </a:r>
            <a:r>
              <a:rPr lang="en-US" altLang="zh-CN" dirty="0"/>
              <a:t>br0</a:t>
            </a:r>
            <a:r>
              <a:rPr lang="zh-CN" altLang="en-US" dirty="0"/>
              <a:t>网桥的端口，</a:t>
            </a:r>
            <a:r>
              <a:rPr lang="en-US" altLang="zh-CN" dirty="0"/>
              <a:t>br0</a:t>
            </a:r>
            <a:r>
              <a:rPr lang="zh-CN" altLang="en-US" dirty="0"/>
              <a:t>也分别建立端口使用</a:t>
            </a:r>
            <a:r>
              <a:rPr lang="en-US" altLang="zh-CN" dirty="0"/>
              <a:t>type=patch</a:t>
            </a:r>
            <a:r>
              <a:rPr lang="zh-CN" altLang="en-US" dirty="0"/>
              <a:t>的方式建立，其</a:t>
            </a:r>
            <a:r>
              <a:rPr lang="en-US" altLang="zh-CN" dirty="0" err="1"/>
              <a:t>options:peer</a:t>
            </a:r>
            <a:r>
              <a:rPr lang="zh-CN" altLang="en-US" dirty="0"/>
              <a:t>分别等于</a:t>
            </a:r>
            <a:r>
              <a:rPr lang="en-US" altLang="zh-CN" dirty="0"/>
              <a:t>br1</a:t>
            </a:r>
            <a:r>
              <a:rPr lang="zh-CN" altLang="en-US" dirty="0"/>
              <a:t>、</a:t>
            </a:r>
            <a:r>
              <a:rPr lang="en-US" altLang="zh-CN" dirty="0"/>
              <a:t>br2</a:t>
            </a:r>
            <a:r>
              <a:rPr lang="zh-CN" altLang="en-US" dirty="0"/>
              <a:t>网桥的端口形成配对。</a:t>
            </a:r>
            <a:endParaRPr lang="en-US" altLang="zh-CN" dirty="0"/>
          </a:p>
          <a:p>
            <a:r>
              <a:rPr lang="zh-CN" altLang="en-US" dirty="0"/>
              <a:t>优于上一个实验的地方是：在各</a:t>
            </a:r>
            <a:r>
              <a:rPr lang="en-US" altLang="zh-CN" dirty="0"/>
              <a:t>Master</a:t>
            </a:r>
            <a:r>
              <a:rPr lang="zh-CN" altLang="en-US" dirty="0"/>
              <a:t>和</a:t>
            </a:r>
            <a:r>
              <a:rPr lang="en-US" altLang="zh-CN" dirty="0"/>
              <a:t>Node</a:t>
            </a:r>
            <a:r>
              <a:rPr lang="zh-CN" altLang="en-US" dirty="0"/>
              <a:t>服务器不需要配置默认路由，因为通过</a:t>
            </a:r>
            <a:r>
              <a:rPr lang="en-US" altLang="zh-CN" dirty="0"/>
              <a:t>remote</a:t>
            </a:r>
            <a:r>
              <a:rPr lang="zh-CN" altLang="en-US" dirty="0"/>
              <a:t>代理转发方式指向到目的端口，只需要保证主机与目的端口的连通性。另外，</a:t>
            </a:r>
            <a:r>
              <a:rPr lang="en-US" altLang="zh-CN" dirty="0"/>
              <a:t>Master</a:t>
            </a:r>
            <a:r>
              <a:rPr lang="zh-CN" altLang="en-US" dirty="0"/>
              <a:t>服务器充当网络汇聚功能，确保了两个</a:t>
            </a:r>
            <a:r>
              <a:rPr lang="en-US" altLang="zh-CN" dirty="0"/>
              <a:t>Master</a:t>
            </a:r>
            <a:r>
              <a:rPr lang="zh-CN" altLang="en-US" dirty="0"/>
              <a:t>实现冗余可用，为</a:t>
            </a:r>
            <a:r>
              <a:rPr lang="en-US" altLang="zh-CN" dirty="0"/>
              <a:t>Node</a:t>
            </a:r>
            <a:r>
              <a:rPr lang="zh-CN" altLang="en-US" dirty="0"/>
              <a:t>服务器提供子网络接入服务，在这基础上，</a:t>
            </a:r>
            <a:r>
              <a:rPr lang="en-US" altLang="zh-CN" dirty="0"/>
              <a:t>Docker</a:t>
            </a:r>
            <a:r>
              <a:rPr lang="zh-CN" altLang="en-US" dirty="0"/>
              <a:t>网络自然融入到主机网络当中，实现各</a:t>
            </a:r>
            <a:r>
              <a:rPr lang="en-US" altLang="zh-CN" dirty="0"/>
              <a:t>Docker</a:t>
            </a:r>
            <a:r>
              <a:rPr lang="zh-CN" altLang="en-US" dirty="0"/>
              <a:t>网络之间的互通。</a:t>
            </a:r>
            <a:endParaRPr lang="en-US" altLang="zh-CN" dirty="0"/>
          </a:p>
          <a:p>
            <a:r>
              <a:rPr lang="zh-CN" altLang="en-US" dirty="0"/>
              <a:t>值得一提的是，之前几个实验没有开启</a:t>
            </a:r>
            <a:r>
              <a:rPr lang="en-US" altLang="zh-CN" dirty="0"/>
              <a:t>STP</a:t>
            </a:r>
            <a:r>
              <a:rPr lang="zh-CN" altLang="en-US" dirty="0"/>
              <a:t>二叉树算法，在这个实验因为三台</a:t>
            </a:r>
            <a:r>
              <a:rPr lang="en-US" altLang="zh-CN" dirty="0"/>
              <a:t>Node</a:t>
            </a:r>
            <a:r>
              <a:rPr lang="zh-CN" altLang="en-US" dirty="0"/>
              <a:t>都需要连通两台</a:t>
            </a:r>
            <a:r>
              <a:rPr lang="en-US" altLang="zh-CN" dirty="0"/>
              <a:t>Master</a:t>
            </a:r>
            <a:r>
              <a:rPr lang="zh-CN" altLang="en-US" dirty="0"/>
              <a:t>，而两台</a:t>
            </a:r>
            <a:r>
              <a:rPr lang="en-US" altLang="zh-CN" dirty="0"/>
              <a:t>Master</a:t>
            </a:r>
            <a:r>
              <a:rPr lang="zh-CN" altLang="en-US" dirty="0"/>
              <a:t>也进行了互通，因此会形成环路，不开启</a:t>
            </a:r>
            <a:r>
              <a:rPr lang="en-US" altLang="zh-CN" dirty="0"/>
              <a:t>STP</a:t>
            </a:r>
            <a:r>
              <a:rPr lang="zh-CN" altLang="en-US" dirty="0"/>
              <a:t>，则会形成广播风暴。并且最终根据不同网段，将各</a:t>
            </a:r>
            <a:r>
              <a:rPr lang="en-US" altLang="zh-CN" dirty="0"/>
              <a:t>Node</a:t>
            </a:r>
            <a:r>
              <a:rPr lang="zh-CN" altLang="en-US" dirty="0"/>
              <a:t>服务器上相同网段的</a:t>
            </a:r>
            <a:r>
              <a:rPr lang="en-US" altLang="zh-CN" dirty="0"/>
              <a:t>Docker</a:t>
            </a:r>
            <a:r>
              <a:rPr lang="zh-CN" altLang="en-US" dirty="0"/>
              <a:t>容器实现子网划分。</a:t>
            </a:r>
            <a:endParaRPr lang="en-US" altLang="zh-CN" dirty="0"/>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a:t>但需要注意的是，</a:t>
            </a:r>
            <a:r>
              <a:rPr lang="en-US" altLang="zh-CN" dirty="0"/>
              <a:t>OVS</a:t>
            </a:r>
            <a:r>
              <a:rPr lang="zh-CN" altLang="en-US" dirty="0"/>
              <a:t>表身支持</a:t>
            </a:r>
            <a:r>
              <a:rPr lang="en-US" altLang="zh-CN" dirty="0" err="1"/>
              <a:t>vlan_mode</a:t>
            </a:r>
            <a:r>
              <a:rPr lang="en-US" altLang="zh-CN" dirty="0"/>
              <a:t>=trunks</a:t>
            </a:r>
            <a:r>
              <a:rPr lang="zh-CN" altLang="en-US" dirty="0"/>
              <a:t>，并且在设定端口时可启用</a:t>
            </a:r>
            <a:r>
              <a:rPr lang="en-US" altLang="zh-CN" dirty="0"/>
              <a:t>trunk=</a:t>
            </a:r>
            <a:r>
              <a:rPr lang="en-US" altLang="zh-CN" dirty="0" err="1"/>
              <a:t>vlan</a:t>
            </a:r>
            <a:r>
              <a:rPr lang="zh-CN" altLang="en-US" dirty="0"/>
              <a:t>号来实现</a:t>
            </a:r>
            <a:r>
              <a:rPr lang="en-US" altLang="zh-CN" dirty="0" err="1"/>
              <a:t>vlan</a:t>
            </a:r>
            <a:r>
              <a:rPr lang="zh-CN" altLang="en-US" dirty="0"/>
              <a:t>的透明模式，不过此功能对于容器不可用，因为</a:t>
            </a:r>
            <a:r>
              <a:rPr lang="en-US" altLang="zh-CN" dirty="0"/>
              <a:t>OVS</a:t>
            </a:r>
            <a:r>
              <a:rPr lang="zh-CN" altLang="en-US" dirty="0"/>
              <a:t>实际上是被设计为使用在</a:t>
            </a:r>
            <a:r>
              <a:rPr lang="en-US" altLang="zh-CN" dirty="0"/>
              <a:t>IaaS</a:t>
            </a:r>
            <a:r>
              <a:rPr lang="zh-CN" altLang="en-US" dirty="0"/>
              <a:t>的虚拟机所使用。</a:t>
            </a:r>
            <a:endParaRPr lang="en-US" altLang="zh-CN" dirty="0"/>
          </a:p>
        </p:txBody>
      </p:sp>
    </p:spTree>
    <p:extLst>
      <p:ext uri="{BB962C8B-B14F-4D97-AF65-F5344CB8AC3E}">
        <p14:creationId xmlns:p14="http://schemas.microsoft.com/office/powerpoint/2010/main" val="18462518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003717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r>
              <a:rPr lang="zh-CN" altLang="en-US" dirty="0"/>
              <a:t>例如：</a:t>
            </a:r>
            <a:r>
              <a:rPr lang="en-US" altLang="zh-CN" dirty="0" err="1"/>
              <a:t>tshark</a:t>
            </a:r>
            <a:r>
              <a:rPr lang="en-US" altLang="zh-CN" dirty="0"/>
              <a:t> -</a:t>
            </a:r>
            <a:r>
              <a:rPr lang="en-US" altLang="zh-CN" dirty="0" err="1"/>
              <a:t>i</a:t>
            </a:r>
            <a:r>
              <a:rPr lang="en-US" altLang="zh-CN" dirty="0"/>
              <a:t> ens32 port 22 -c 100 &gt; /root/tshark-20190527.txt</a:t>
            </a:r>
          </a:p>
          <a:p>
            <a:endParaRPr lang="en-US" altLang="zh-CN" dirty="0"/>
          </a:p>
          <a:p>
            <a:r>
              <a:rPr lang="zh-CN" altLang="en-US" dirty="0"/>
              <a:t>说明：</a:t>
            </a:r>
          </a:p>
          <a:p>
            <a:pPr marL="0" indent="0">
              <a:buNone/>
            </a:pPr>
            <a:r>
              <a:rPr lang="en-US" altLang="zh-CN" dirty="0"/>
              <a:t>-</a:t>
            </a:r>
            <a:r>
              <a:rPr lang="en-US" altLang="zh-CN" dirty="0" err="1"/>
              <a:t>i</a:t>
            </a:r>
            <a:r>
              <a:rPr lang="en-US" altLang="zh-CN" dirty="0"/>
              <a:t> ens32 </a:t>
            </a:r>
            <a:r>
              <a:rPr lang="zh-CN" altLang="en-US" dirty="0"/>
              <a:t>指定网口，此处的物理网口是</a:t>
            </a:r>
            <a:r>
              <a:rPr lang="en-US" altLang="zh-CN" dirty="0"/>
              <a:t>ens32</a:t>
            </a:r>
            <a:endParaRPr lang="zh-CN" altLang="en-US" dirty="0"/>
          </a:p>
          <a:p>
            <a:pPr marL="0" indent="0">
              <a:buNone/>
            </a:pPr>
            <a:r>
              <a:rPr lang="en-US" altLang="zh-CN" dirty="0"/>
              <a:t>port 22 </a:t>
            </a:r>
            <a:r>
              <a:rPr lang="zh-CN" altLang="en-US" dirty="0"/>
              <a:t>指定端口</a:t>
            </a:r>
          </a:p>
          <a:p>
            <a:pPr marL="0" indent="0">
              <a:buNone/>
            </a:pPr>
            <a:r>
              <a:rPr lang="en-US" altLang="zh-CN" dirty="0"/>
              <a:t>-c 100 </a:t>
            </a:r>
            <a:r>
              <a:rPr lang="zh-CN" altLang="en-US" dirty="0"/>
              <a:t>指定抓多少个包</a:t>
            </a:r>
          </a:p>
          <a:p>
            <a:pPr marL="0" indent="0">
              <a:buNone/>
            </a:pPr>
            <a:r>
              <a:rPr lang="zh-CN" altLang="en-US" dirty="0"/>
              <a:t>输出至</a:t>
            </a:r>
            <a:r>
              <a:rPr lang="en-US" altLang="zh-CN" dirty="0"/>
              <a:t> /root/tshark-20190527.txt</a:t>
            </a:r>
            <a:r>
              <a:rPr lang="zh-CN" altLang="en-US" dirty="0"/>
              <a:t>，将抓到的包写入（追加）到这个文件，如果没有此文件则创建并写入数据。</a:t>
            </a:r>
          </a:p>
        </p:txBody>
      </p:sp>
    </p:spTree>
    <p:extLst>
      <p:ext uri="{BB962C8B-B14F-4D97-AF65-F5344CB8AC3E}">
        <p14:creationId xmlns:p14="http://schemas.microsoft.com/office/powerpoint/2010/main" val="19300699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pPr marL="0" indent="0">
              <a:buNone/>
            </a:pPr>
            <a:endParaRPr lang="en-US" altLang="zh-CN" dirty="0"/>
          </a:p>
        </p:txBody>
      </p:sp>
    </p:spTree>
    <p:extLst>
      <p:ext uri="{BB962C8B-B14F-4D97-AF65-F5344CB8AC3E}">
        <p14:creationId xmlns:p14="http://schemas.microsoft.com/office/powerpoint/2010/main" val="1707706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虚拟机的三个特征：</a:t>
            </a:r>
            <a:endParaRPr lang="en-US" altLang="zh-CN" dirty="0"/>
          </a:p>
          <a:p>
            <a:r>
              <a:rPr lang="zh-CN" altLang="zh-CN" sz="1100" kern="1200" dirty="0">
                <a:solidFill>
                  <a:schemeClr val="tx1"/>
                </a:solidFill>
                <a:latin typeface="FrutigerNext LT Regular" pitchFamily="34" charset="0"/>
                <a:ea typeface="华文细黑" pitchFamily="2" charset="-122"/>
                <a:cs typeface="+mn-cs"/>
              </a:rPr>
              <a:t>同质</a:t>
            </a:r>
            <a:r>
              <a:rPr lang="en-US" altLang="zh-CN" sz="1100" kern="1200" dirty="0">
                <a:solidFill>
                  <a:schemeClr val="tx1"/>
                </a:solidFill>
                <a:latin typeface="FrutigerNext LT Regular" pitchFamily="34" charset="0"/>
                <a:ea typeface="华文细黑" pitchFamily="2" charset="-122"/>
                <a:cs typeface="+mn-cs"/>
              </a:rPr>
              <a:t> (Equivalence)</a:t>
            </a:r>
            <a:br>
              <a:rPr lang="en-US" altLang="zh-CN" sz="1100" kern="1200" dirty="0">
                <a:solidFill>
                  <a:schemeClr val="tx1"/>
                </a:solidFill>
                <a:latin typeface="FrutigerNext LT Regular" pitchFamily="34" charset="0"/>
                <a:ea typeface="华文细黑" pitchFamily="2" charset="-122"/>
                <a:cs typeface="+mn-cs"/>
              </a:rPr>
            </a:br>
            <a:r>
              <a:rPr lang="zh-CN" altLang="zh-CN" sz="1100" kern="1200" dirty="0">
                <a:solidFill>
                  <a:schemeClr val="tx1"/>
                </a:solidFill>
                <a:latin typeface="FrutigerNext LT Regular" pitchFamily="34" charset="0"/>
                <a:ea typeface="华文细黑" pitchFamily="2" charset="-122"/>
                <a:cs typeface="+mn-cs"/>
              </a:rPr>
              <a:t>即</a:t>
            </a:r>
            <a:r>
              <a:rPr lang="en-US" altLang="zh-CN" sz="1100" kern="1200" dirty="0">
                <a:solidFill>
                  <a:schemeClr val="tx1"/>
                </a:solidFill>
                <a:latin typeface="FrutigerNext LT Regular" pitchFamily="34" charset="0"/>
                <a:ea typeface="华文细黑" pitchFamily="2" charset="-122"/>
                <a:cs typeface="+mn-cs"/>
              </a:rPr>
              <a:t> VM </a:t>
            </a:r>
            <a:r>
              <a:rPr lang="zh-CN" altLang="zh-CN" sz="1100" kern="1200" dirty="0">
                <a:solidFill>
                  <a:schemeClr val="tx1"/>
                </a:solidFill>
                <a:latin typeface="FrutigerNext LT Regular" pitchFamily="34" charset="0"/>
                <a:ea typeface="华文细黑" pitchFamily="2" charset="-122"/>
                <a:cs typeface="+mn-cs"/>
              </a:rPr>
              <a:t>的运行环境和物理机的环境在本质上是相同的，表现上可以有一些差异。如</a:t>
            </a:r>
            <a:r>
              <a:rPr lang="en-US" altLang="zh-CN" sz="1100" kern="1200" dirty="0">
                <a:solidFill>
                  <a:schemeClr val="tx1"/>
                </a:solidFill>
                <a:latin typeface="FrutigerNext LT Regular" pitchFamily="34" charset="0"/>
                <a:ea typeface="华文细黑" pitchFamily="2" charset="-122"/>
                <a:cs typeface="+mn-cs"/>
              </a:rPr>
              <a:t> CPU </a:t>
            </a:r>
            <a:r>
              <a:rPr lang="zh-CN" altLang="zh-CN" sz="1100" kern="1200" dirty="0">
                <a:solidFill>
                  <a:schemeClr val="tx1"/>
                </a:solidFill>
                <a:latin typeface="FrutigerNext LT Regular" pitchFamily="34" charset="0"/>
                <a:ea typeface="华文细黑" pitchFamily="2" charset="-122"/>
                <a:cs typeface="+mn-cs"/>
              </a:rPr>
              <a:t>的</a:t>
            </a:r>
            <a:r>
              <a:rPr lang="en-US" altLang="zh-CN" sz="1100" kern="1200" dirty="0">
                <a:solidFill>
                  <a:schemeClr val="tx1"/>
                </a:solidFill>
                <a:latin typeface="FrutigerNext LT Regular" pitchFamily="34" charset="0"/>
                <a:ea typeface="华文细黑" pitchFamily="2" charset="-122"/>
                <a:cs typeface="+mn-cs"/>
              </a:rPr>
              <a:t> ISA </a:t>
            </a:r>
            <a:r>
              <a:rPr lang="zh-CN" altLang="zh-CN" sz="1100" kern="1200" dirty="0">
                <a:solidFill>
                  <a:schemeClr val="tx1"/>
                </a:solidFill>
                <a:latin typeface="FrutigerNext LT Regular" pitchFamily="34" charset="0"/>
                <a:ea typeface="华文细黑" pitchFamily="2" charset="-122"/>
                <a:cs typeface="+mn-cs"/>
              </a:rPr>
              <a:t>必须一致</a:t>
            </a:r>
            <a:r>
              <a:rPr lang="zh-CN" altLang="en-US" sz="1100" kern="1200" dirty="0">
                <a:solidFill>
                  <a:schemeClr val="tx1"/>
                </a:solidFill>
                <a:latin typeface="FrutigerNext LT Regular" pitchFamily="34" charset="0"/>
                <a:ea typeface="华文细黑" pitchFamily="2" charset="-122"/>
                <a:cs typeface="+mn-cs"/>
              </a:rPr>
              <a:t>（实际可以不一致）</a:t>
            </a:r>
            <a:r>
              <a:rPr lang="zh-CN" altLang="zh-CN" sz="1100" kern="1200" dirty="0">
                <a:solidFill>
                  <a:schemeClr val="tx1"/>
                </a:solidFill>
                <a:latin typeface="FrutigerNext LT Regular" pitchFamily="34" charset="0"/>
                <a:ea typeface="华文细黑" pitchFamily="2" charset="-122"/>
                <a:cs typeface="+mn-cs"/>
              </a:rPr>
              <a:t>，</a:t>
            </a:r>
            <a:r>
              <a:rPr lang="en-US" altLang="zh-CN" sz="1100" kern="1200" dirty="0">
                <a:solidFill>
                  <a:schemeClr val="tx1"/>
                </a:solidFill>
                <a:latin typeface="FrutigerNext LT Regular" pitchFamily="34" charset="0"/>
                <a:ea typeface="华文细黑" pitchFamily="2" charset="-122"/>
                <a:cs typeface="+mn-cs"/>
              </a:rPr>
              <a:t>CPU core </a:t>
            </a:r>
            <a:r>
              <a:rPr lang="zh-CN" altLang="zh-CN" sz="1100" kern="1200" dirty="0">
                <a:solidFill>
                  <a:schemeClr val="tx1"/>
                </a:solidFill>
                <a:latin typeface="FrutigerNext LT Regular" pitchFamily="34" charset="0"/>
                <a:ea typeface="华文细黑" pitchFamily="2" charset="-122"/>
                <a:cs typeface="+mn-cs"/>
              </a:rPr>
              <a:t>的个数可以不同。</a:t>
            </a:r>
            <a:endParaRPr lang="en-US" altLang="zh-CN" sz="1100" kern="1200" dirty="0">
              <a:solidFill>
                <a:schemeClr val="tx1"/>
              </a:solidFill>
              <a:latin typeface="FrutigerNext LT Regular" pitchFamily="34" charset="0"/>
              <a:ea typeface="华文细黑" pitchFamily="2" charset="-122"/>
              <a:cs typeface="+mn-cs"/>
            </a:endParaRPr>
          </a:p>
          <a:p>
            <a:r>
              <a:rPr lang="zh-CN" altLang="zh-CN" sz="1100" kern="1200" dirty="0">
                <a:solidFill>
                  <a:schemeClr val="tx1"/>
                </a:solidFill>
                <a:latin typeface="FrutigerNext LT Regular" pitchFamily="34" charset="0"/>
                <a:ea typeface="华文细黑" pitchFamily="2" charset="-122"/>
                <a:cs typeface="+mn-cs"/>
              </a:rPr>
              <a:t>高效</a:t>
            </a:r>
            <a:r>
              <a:rPr lang="en-US" altLang="zh-CN" sz="1100" kern="1200" dirty="0">
                <a:solidFill>
                  <a:schemeClr val="tx1"/>
                </a:solidFill>
                <a:latin typeface="FrutigerNext LT Regular" pitchFamily="34" charset="0"/>
                <a:ea typeface="华文细黑" pitchFamily="2" charset="-122"/>
                <a:cs typeface="+mn-cs"/>
              </a:rPr>
              <a:t> (Efficiency)</a:t>
            </a:r>
            <a:br>
              <a:rPr lang="en-US" altLang="zh-CN" sz="1100" kern="1200" dirty="0">
                <a:solidFill>
                  <a:schemeClr val="tx1"/>
                </a:solidFill>
                <a:latin typeface="FrutigerNext LT Regular" pitchFamily="34" charset="0"/>
                <a:ea typeface="华文细黑" pitchFamily="2" charset="-122"/>
                <a:cs typeface="+mn-cs"/>
              </a:rPr>
            </a:br>
            <a:r>
              <a:rPr lang="zh-CN" altLang="zh-CN" sz="1100" kern="1200" dirty="0">
                <a:solidFill>
                  <a:schemeClr val="tx1"/>
                </a:solidFill>
                <a:latin typeface="FrutigerNext LT Regular" pitchFamily="34" charset="0"/>
                <a:ea typeface="华文细黑" pitchFamily="2" charset="-122"/>
                <a:cs typeface="+mn-cs"/>
              </a:rPr>
              <a:t>即</a:t>
            </a:r>
            <a:r>
              <a:rPr lang="en-US" altLang="zh-CN" sz="1100" kern="1200" dirty="0">
                <a:solidFill>
                  <a:schemeClr val="tx1"/>
                </a:solidFill>
                <a:latin typeface="FrutigerNext LT Regular" pitchFamily="34" charset="0"/>
                <a:ea typeface="华文细黑" pitchFamily="2" charset="-122"/>
                <a:cs typeface="+mn-cs"/>
              </a:rPr>
              <a:t> VM </a:t>
            </a:r>
            <a:r>
              <a:rPr lang="zh-CN" altLang="zh-CN" sz="1100" kern="1200" dirty="0">
                <a:solidFill>
                  <a:schemeClr val="tx1"/>
                </a:solidFill>
                <a:latin typeface="FrutigerNext LT Regular" pitchFamily="34" charset="0"/>
                <a:ea typeface="华文细黑" pitchFamily="2" charset="-122"/>
                <a:cs typeface="+mn-cs"/>
              </a:rPr>
              <a:t>的性能必须接近物理机。因此，常见的模拟器</a:t>
            </a:r>
            <a:r>
              <a:rPr lang="en-US" altLang="zh-CN" sz="1100" kern="1200" dirty="0">
                <a:solidFill>
                  <a:schemeClr val="tx1"/>
                </a:solidFill>
                <a:latin typeface="FrutigerNext LT Regular" pitchFamily="34" charset="0"/>
                <a:ea typeface="华文细黑" pitchFamily="2" charset="-122"/>
                <a:cs typeface="+mn-cs"/>
              </a:rPr>
              <a:t> (</a:t>
            </a:r>
            <a:r>
              <a:rPr lang="en-US" altLang="zh-CN" sz="1100" kern="1200" dirty="0" err="1">
                <a:solidFill>
                  <a:schemeClr val="tx1"/>
                </a:solidFill>
                <a:latin typeface="FrutigerNext LT Regular" pitchFamily="34" charset="0"/>
                <a:ea typeface="华文细黑" pitchFamily="2" charset="-122"/>
                <a:cs typeface="+mn-cs"/>
              </a:rPr>
              <a:t>boches</a:t>
            </a:r>
            <a:r>
              <a:rPr lang="en-US" altLang="zh-CN" sz="1100" kern="1200" dirty="0">
                <a:solidFill>
                  <a:schemeClr val="tx1"/>
                </a:solidFill>
                <a:latin typeface="FrutigerNext LT Regular" pitchFamily="34" charset="0"/>
                <a:ea typeface="华文细黑" pitchFamily="2" charset="-122"/>
                <a:cs typeface="+mn-cs"/>
              </a:rPr>
              <a:t>, </a:t>
            </a:r>
            <a:r>
              <a:rPr lang="en-US" altLang="zh-CN" sz="1100" kern="1200" dirty="0" err="1">
                <a:solidFill>
                  <a:schemeClr val="tx1"/>
                </a:solidFill>
                <a:latin typeface="FrutigerNext LT Regular" pitchFamily="34" charset="0"/>
                <a:ea typeface="华文细黑" pitchFamily="2" charset="-122"/>
                <a:cs typeface="+mn-cs"/>
              </a:rPr>
              <a:t>simics</a:t>
            </a:r>
            <a:r>
              <a:rPr lang="en-US" altLang="zh-CN" sz="1100" kern="1200" dirty="0">
                <a:solidFill>
                  <a:schemeClr val="tx1"/>
                </a:solidFill>
                <a:latin typeface="FrutigerNext LT Regular" pitchFamily="34" charset="0"/>
                <a:ea typeface="华文细黑" pitchFamily="2" charset="-122"/>
                <a:cs typeface="+mn-cs"/>
              </a:rPr>
              <a:t> ...) </a:t>
            </a:r>
            <a:r>
              <a:rPr lang="zh-CN" altLang="zh-CN" sz="1100" kern="1200" dirty="0">
                <a:solidFill>
                  <a:schemeClr val="tx1"/>
                </a:solidFill>
                <a:latin typeface="FrutigerNext LT Regular" pitchFamily="34" charset="0"/>
                <a:ea typeface="华文细黑" pitchFamily="2" charset="-122"/>
                <a:cs typeface="+mn-cs"/>
              </a:rPr>
              <a:t>就不能称为</a:t>
            </a:r>
            <a:r>
              <a:rPr lang="en-US" altLang="zh-CN" sz="1100" kern="1200" dirty="0">
                <a:solidFill>
                  <a:schemeClr val="tx1"/>
                </a:solidFill>
                <a:latin typeface="FrutigerNext LT Regular" pitchFamily="34" charset="0"/>
                <a:ea typeface="华文细黑" pitchFamily="2" charset="-122"/>
                <a:cs typeface="+mn-cs"/>
              </a:rPr>
              <a:t> VM</a:t>
            </a:r>
            <a:r>
              <a:rPr lang="zh-CN" altLang="en-US" sz="1100" kern="1200" dirty="0">
                <a:solidFill>
                  <a:schemeClr val="tx1"/>
                </a:solidFill>
                <a:latin typeface="FrutigerNext LT Regular" pitchFamily="34" charset="0"/>
                <a:ea typeface="华文细黑" pitchFamily="2" charset="-122"/>
                <a:cs typeface="+mn-cs"/>
              </a:rPr>
              <a:t>。</a:t>
            </a:r>
            <a:br>
              <a:rPr lang="en-US" altLang="zh-CN" sz="1100" kern="1200" dirty="0">
                <a:solidFill>
                  <a:schemeClr val="tx1"/>
                </a:solidFill>
                <a:latin typeface="FrutigerNext LT Regular" pitchFamily="34" charset="0"/>
                <a:ea typeface="华文细黑" pitchFamily="2" charset="-122"/>
                <a:cs typeface="+mn-cs"/>
              </a:rPr>
            </a:br>
            <a:r>
              <a:rPr lang="zh-CN" altLang="zh-CN" sz="1100" kern="1200" dirty="0">
                <a:solidFill>
                  <a:schemeClr val="tx1"/>
                </a:solidFill>
                <a:latin typeface="FrutigerNext LT Regular" pitchFamily="34" charset="0"/>
                <a:ea typeface="华文细黑" pitchFamily="2" charset="-122"/>
                <a:cs typeface="+mn-cs"/>
              </a:rPr>
              <a:t>为达此目的，软件在</a:t>
            </a:r>
            <a:r>
              <a:rPr lang="en-US" altLang="zh-CN" sz="1100" kern="1200" dirty="0">
                <a:solidFill>
                  <a:schemeClr val="tx1"/>
                </a:solidFill>
                <a:latin typeface="FrutigerNext LT Regular" pitchFamily="34" charset="0"/>
                <a:ea typeface="华文细黑" pitchFamily="2" charset="-122"/>
                <a:cs typeface="+mn-cs"/>
              </a:rPr>
              <a:t> VM </a:t>
            </a:r>
            <a:r>
              <a:rPr lang="zh-CN" altLang="zh-CN" sz="1100" kern="1200" dirty="0">
                <a:solidFill>
                  <a:schemeClr val="tx1"/>
                </a:solidFill>
                <a:latin typeface="FrutigerNext LT Regular" pitchFamily="34" charset="0"/>
                <a:ea typeface="华文细黑" pitchFamily="2" charset="-122"/>
                <a:cs typeface="+mn-cs"/>
              </a:rPr>
              <a:t>上运行时，大多数指令要直接在硬件上执行，只有少量指令需要</a:t>
            </a:r>
            <a:r>
              <a:rPr lang="en-US" altLang="zh-CN" sz="1100" kern="1200" dirty="0">
                <a:solidFill>
                  <a:schemeClr val="tx1"/>
                </a:solidFill>
                <a:latin typeface="FrutigerNext LT Regular" pitchFamily="34" charset="0"/>
                <a:ea typeface="华文细黑" pitchFamily="2" charset="-122"/>
                <a:cs typeface="+mn-cs"/>
              </a:rPr>
              <a:t> VMM </a:t>
            </a:r>
            <a:r>
              <a:rPr lang="zh-CN" altLang="zh-CN" sz="1100" kern="1200" dirty="0">
                <a:solidFill>
                  <a:schemeClr val="tx1"/>
                </a:solidFill>
                <a:latin typeface="FrutigerNext LT Regular" pitchFamily="34" charset="0"/>
                <a:ea typeface="华文细黑" pitchFamily="2" charset="-122"/>
                <a:cs typeface="+mn-cs"/>
              </a:rPr>
              <a:t>的模拟或处理。</a:t>
            </a:r>
            <a:endParaRPr lang="en-US" altLang="zh-CN" sz="1100" kern="1200" dirty="0">
              <a:solidFill>
                <a:schemeClr val="tx1"/>
              </a:solidFill>
              <a:latin typeface="FrutigerNext LT Regular" pitchFamily="34" charset="0"/>
              <a:ea typeface="华文细黑" pitchFamily="2" charset="-122"/>
              <a:cs typeface="+mn-cs"/>
            </a:endParaRPr>
          </a:p>
          <a:p>
            <a:r>
              <a:rPr lang="zh-CN" altLang="zh-CN" sz="1100" kern="1200" dirty="0">
                <a:solidFill>
                  <a:schemeClr val="tx1"/>
                </a:solidFill>
                <a:latin typeface="FrutigerNext LT Regular" pitchFamily="34" charset="0"/>
                <a:ea typeface="华文细黑" pitchFamily="2" charset="-122"/>
                <a:cs typeface="+mn-cs"/>
              </a:rPr>
              <a:t>资源受控</a:t>
            </a:r>
            <a:r>
              <a:rPr lang="en-US" altLang="zh-CN" sz="1100" kern="1200" dirty="0">
                <a:solidFill>
                  <a:schemeClr val="tx1"/>
                </a:solidFill>
                <a:latin typeface="FrutigerNext LT Regular" pitchFamily="34" charset="0"/>
                <a:ea typeface="华文细黑" pitchFamily="2" charset="-122"/>
                <a:cs typeface="+mn-cs"/>
              </a:rPr>
              <a:t> (Resource control)</a:t>
            </a:r>
            <a:br>
              <a:rPr lang="en-US" altLang="zh-CN" sz="1100" kern="1200" dirty="0">
                <a:solidFill>
                  <a:schemeClr val="tx1"/>
                </a:solidFill>
                <a:latin typeface="FrutigerNext LT Regular" pitchFamily="34" charset="0"/>
                <a:ea typeface="华文细黑" pitchFamily="2" charset="-122"/>
                <a:cs typeface="+mn-cs"/>
              </a:rPr>
            </a:br>
            <a:r>
              <a:rPr lang="zh-CN" altLang="zh-CN" sz="1100" kern="1200" dirty="0">
                <a:solidFill>
                  <a:schemeClr val="tx1"/>
                </a:solidFill>
                <a:latin typeface="FrutigerNext LT Regular" pitchFamily="34" charset="0"/>
                <a:ea typeface="华文细黑" pitchFamily="2" charset="-122"/>
                <a:cs typeface="+mn-cs"/>
              </a:rPr>
              <a:t>即</a:t>
            </a:r>
            <a:r>
              <a:rPr lang="en-US" altLang="zh-CN" sz="1100" kern="1200" dirty="0">
                <a:solidFill>
                  <a:schemeClr val="tx1"/>
                </a:solidFill>
                <a:latin typeface="FrutigerNext LT Regular" pitchFamily="34" charset="0"/>
                <a:ea typeface="华文细黑" pitchFamily="2" charset="-122"/>
                <a:cs typeface="+mn-cs"/>
              </a:rPr>
              <a:t> VMM </a:t>
            </a:r>
            <a:r>
              <a:rPr lang="zh-CN" altLang="zh-CN" sz="1100" kern="1200" dirty="0">
                <a:solidFill>
                  <a:schemeClr val="tx1"/>
                </a:solidFill>
                <a:latin typeface="FrutigerNext LT Regular" pitchFamily="34" charset="0"/>
                <a:ea typeface="华文细黑" pitchFamily="2" charset="-122"/>
                <a:cs typeface="+mn-cs"/>
              </a:rPr>
              <a:t>对物理机的所有资源有绝对的控制力</a:t>
            </a:r>
            <a:r>
              <a:rPr lang="zh-CN" altLang="en-US" sz="1100" kern="1200" dirty="0">
                <a:solidFill>
                  <a:schemeClr val="tx1"/>
                </a:solidFill>
                <a:latin typeface="FrutigerNext LT Regular" pitchFamily="34" charset="0"/>
                <a:ea typeface="华文细黑" pitchFamily="2" charset="-122"/>
                <a:cs typeface="+mn-cs"/>
              </a:rPr>
              <a:t>。</a:t>
            </a:r>
            <a:endParaRPr lang="zh-CN" altLang="en-US" dirty="0"/>
          </a:p>
        </p:txBody>
      </p:sp>
    </p:spTree>
    <p:extLst>
      <p:ext uri="{BB962C8B-B14F-4D97-AF65-F5344CB8AC3E}">
        <p14:creationId xmlns:p14="http://schemas.microsoft.com/office/powerpoint/2010/main" val="1282213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备注占位符 2"/>
          <p:cNvSpPr>
            <a:spLocks noGrp="1"/>
          </p:cNvSpPr>
          <p:nvPr>
            <p:ph type="body" idx="1"/>
          </p:nvPr>
        </p:nvSpPr>
        <p:spPr/>
        <p:txBody>
          <a:bodyPr/>
          <a:lstStyle/>
          <a:p>
            <a:r>
              <a:rPr lang="zh-CN" altLang="en-US" dirty="0"/>
              <a:t>分区：分区意味着虚拟化层为多个虚拟机划分服务器资源的能力；每个虚拟机可以同时运行一个单独的操作系统（相同或不同的操作系统），使您能够在一台服务器上运行多个应用程序；每个操作系统只能看到虚拟化层为其提供的“虚拟硬件”（虚拟网卡、</a:t>
            </a:r>
            <a:r>
              <a:rPr lang="en-US" altLang="zh-CN" dirty="0"/>
              <a:t>CPU</a:t>
            </a:r>
            <a:r>
              <a:rPr lang="zh-CN" altLang="en-US" dirty="0"/>
              <a:t>、内存等），以使它认为运行在自己的专用服务器上。</a:t>
            </a:r>
          </a:p>
          <a:p>
            <a:r>
              <a:rPr lang="zh-CN" altLang="en-US" dirty="0"/>
              <a:t>隔离：虚拟机是互相隔离的：</a:t>
            </a:r>
          </a:p>
          <a:p>
            <a:pPr lvl="1"/>
            <a:r>
              <a:rPr lang="zh-CN" altLang="en-US" dirty="0"/>
              <a:t>一个虚拟机的崩溃或故障（例如，操作系统故障、应用程序崩溃、驱动程序故障，等等）不会影响同一服务器上的其它虚拟机。</a:t>
            </a:r>
          </a:p>
          <a:p>
            <a:pPr lvl="1"/>
            <a:r>
              <a:rPr lang="zh-CN" altLang="en-US" dirty="0"/>
              <a:t>一个虚拟机中的病毒、蠕虫等与其它虚拟机相隔离，就像每个虚拟机都位于单独的物理机器上一样。</a:t>
            </a:r>
          </a:p>
          <a:p>
            <a:pPr lvl="1"/>
            <a:r>
              <a:rPr lang="zh-CN" altLang="en-US" dirty="0"/>
              <a:t>可以进行资源控制以提供性能隔离：您可以为每个虚拟机指定最小和最大资源使用量，以确保某个虚拟机不会占用所有的资源而使得同一系统中的其它虚拟机无资源可用。</a:t>
            </a:r>
          </a:p>
          <a:p>
            <a:pPr lvl="1"/>
            <a:r>
              <a:rPr lang="zh-CN" altLang="en-US" dirty="0"/>
              <a:t>可以在单一机器上同时运行多个负载</a:t>
            </a:r>
            <a:r>
              <a:rPr lang="en-US" altLang="zh-CN" dirty="0"/>
              <a:t>/</a:t>
            </a:r>
            <a:r>
              <a:rPr lang="zh-CN" altLang="en-US" dirty="0"/>
              <a:t>应用程序</a:t>
            </a:r>
            <a:r>
              <a:rPr lang="en-US" altLang="zh-CN" dirty="0"/>
              <a:t>/</a:t>
            </a:r>
            <a:r>
              <a:rPr lang="zh-CN" altLang="en-US" dirty="0"/>
              <a:t>操作系统，而不会出现我们刚才讨论传统 </a:t>
            </a:r>
            <a:r>
              <a:rPr lang="en-US" altLang="zh-CN" dirty="0"/>
              <a:t>x86 </a:t>
            </a:r>
            <a:r>
              <a:rPr lang="zh-CN" altLang="en-US" dirty="0"/>
              <a:t>服务器体系结构的局限性时所提到的那些问题（应用程序冲突、</a:t>
            </a:r>
            <a:r>
              <a:rPr lang="en-US" altLang="zh-CN" dirty="0"/>
              <a:t>DLL </a:t>
            </a:r>
            <a:r>
              <a:rPr lang="zh-CN" altLang="en-US" dirty="0"/>
              <a:t>冲突等）。</a:t>
            </a:r>
          </a:p>
          <a:p>
            <a:r>
              <a:rPr lang="zh-CN" altLang="en-US" dirty="0"/>
              <a:t>封装：封装意味着将整个虚拟机（硬件配置、</a:t>
            </a:r>
            <a:r>
              <a:rPr lang="en-US" altLang="zh-CN" dirty="0"/>
              <a:t>BIOS </a:t>
            </a:r>
            <a:r>
              <a:rPr lang="zh-CN" altLang="en-US" dirty="0"/>
              <a:t>配置、内存状态、磁盘状态、</a:t>
            </a:r>
            <a:r>
              <a:rPr lang="en-US" altLang="zh-CN" dirty="0"/>
              <a:t>CPU </a:t>
            </a:r>
            <a:r>
              <a:rPr lang="zh-CN" altLang="en-US" dirty="0"/>
              <a:t>状态）储存在独立于物理硬件的一小组文件中。这样，您只需复制几个文件就可以随时随地根据需要复制、保存和移动虚拟机。</a:t>
            </a:r>
            <a:endParaRPr lang="en-US" altLang="zh-CN" dirty="0"/>
          </a:p>
          <a:p>
            <a:r>
              <a:rPr lang="zh-CN" altLang="en-US" dirty="0"/>
              <a:t>相对于硬件独立：因为虚拟机运行于虚拟化层之上，所以只能看到虚拟化层提供的虚拟硬件；此虚拟硬件也同样不必考虑物理服务器的情况；这样，虚拟机就可以在任何 </a:t>
            </a:r>
            <a:r>
              <a:rPr lang="en-US" altLang="zh-CN" dirty="0"/>
              <a:t>x86 </a:t>
            </a:r>
            <a:r>
              <a:rPr lang="zh-CN" altLang="en-US" dirty="0"/>
              <a:t>服务器（</a:t>
            </a:r>
            <a:r>
              <a:rPr lang="en-US" altLang="zh-CN" dirty="0"/>
              <a:t>IBM</a:t>
            </a:r>
            <a:r>
              <a:rPr lang="zh-CN" altLang="en-US" dirty="0"/>
              <a:t>、</a:t>
            </a:r>
            <a:r>
              <a:rPr lang="en-US" altLang="zh-CN" dirty="0"/>
              <a:t>Dell</a:t>
            </a:r>
            <a:r>
              <a:rPr lang="zh-CN" altLang="en-US" dirty="0"/>
              <a:t>、</a:t>
            </a:r>
            <a:r>
              <a:rPr lang="en-US" altLang="zh-CN" dirty="0"/>
              <a:t>HP</a:t>
            </a:r>
            <a:r>
              <a:rPr lang="zh-CN" altLang="en-US" dirty="0"/>
              <a:t>等）上运行而无需进行任何修改。这打破了操作系统和硬件以及应用程序和操作系统</a:t>
            </a:r>
            <a:r>
              <a:rPr lang="en-US" altLang="zh-CN" dirty="0"/>
              <a:t>/</a:t>
            </a:r>
            <a:r>
              <a:rPr lang="zh-CN" altLang="en-US" dirty="0"/>
              <a:t>硬件之间的约束。</a:t>
            </a:r>
            <a:endParaRPr lang="en-US" altLang="zh-CN" dirty="0"/>
          </a:p>
          <a:p>
            <a:r>
              <a:rPr lang="zh-CN" altLang="en-US" dirty="0"/>
              <a:t>我们可以看到，这些功能对于在虚拟机中建立系统来说具有重大的意义。</a:t>
            </a:r>
            <a:endParaRPr lang="en-US" altLang="zh-CN" dirty="0"/>
          </a:p>
          <a:p>
            <a:endParaRPr lang="zh-CN" altLang="en-US" dirty="0"/>
          </a:p>
        </p:txBody>
      </p:sp>
      <p:sp>
        <p:nvSpPr>
          <p:cNvPr id="21508" name="Rectangle 7"/>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10F735C0-84F4-427E-8F9B-620A1446F9F4}" type="slidenum">
              <a:rPr lang="zh-CN" altLang="en-US" sz="1000">
                <a:ea typeface="宋体" panose="02010600030101010101" pitchFamily="2" charset="-122"/>
              </a:rPr>
              <a:pPr algn="l" eaLnBrk="1" fontAlgn="t" hangingPunct="1">
                <a:lnSpc>
                  <a:spcPct val="100000"/>
                </a:lnSpc>
                <a:spcAft>
                  <a:spcPct val="0"/>
                </a:spcAft>
                <a:buSzTx/>
                <a:buFontTx/>
                <a:buNone/>
              </a:pPr>
              <a:t>8</a:t>
            </a:fld>
            <a:endParaRPr lang="en-US" altLang="zh-CN" sz="1000">
              <a:ea typeface="宋体" panose="02010600030101010101" pitchFamily="2" charset="-122"/>
            </a:endParaRP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248414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总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前言">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2" y="1376364"/>
            <a:ext cx="7920037" cy="4032856"/>
          </a:xfrm>
        </p:spPr>
        <p:txBody>
          <a:bodyPr/>
          <a:lstStyle>
            <a:lvl1pPr>
              <a:defRPr/>
            </a:lvl1pPr>
            <a:lvl5pPr>
              <a:buNone/>
              <a:defRPr/>
            </a:lvl5pPr>
          </a:lstStyle>
          <a:p>
            <a:pPr eaLnBrk="1" hangingPunct="1"/>
            <a:r>
              <a:rPr lang="zh-CN" altLang="en-US" dirty="0"/>
              <a:t>本章主要讲述</a:t>
            </a:r>
            <a:r>
              <a:rPr lang="en-US" altLang="zh-CN" dirty="0"/>
              <a:t>...</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84213" y="1376363"/>
            <a:ext cx="7897812" cy="4194175"/>
          </a:xfrm>
        </p:spPr>
        <p:txBody>
          <a:bodyPr/>
          <a:lstStyle>
            <a:lvl1pPr marL="301625" marR="0" indent="-301625" algn="l" defTabSz="801688" rtl="0" eaLnBrk="1" fontAlgn="base" latinLnBrk="0" hangingPunct="1">
              <a:lnSpc>
                <a:spcPct val="140000"/>
              </a:lnSpc>
              <a:spcBef>
                <a:spcPct val="30000"/>
              </a:spcBef>
              <a:spcAft>
                <a:spcPct val="0"/>
              </a:spcAft>
              <a:buClr>
                <a:srgbClr val="808080"/>
              </a:buClr>
              <a:buSzPct val="60000"/>
              <a:buFont typeface="Wingdings" pitchFamily="2" charset="2"/>
              <a:buChar char="l"/>
              <a:tabLst/>
              <a:defRPr/>
            </a:lvl1pPr>
            <a:lvl2pPr eaLnBrk="1" hangingPunct="1">
              <a:defRPr/>
            </a:lvl2pPr>
            <a:lvl3pPr eaLnBrk="1" hangingPunct="1">
              <a:defRPr/>
            </a:lvl3pPr>
            <a:lvl4pPr eaLnBrk="1" hangingPunct="1">
              <a:defRPr/>
            </a:lvl4pPr>
            <a:lvl5pPr eaLnBrk="1" hangingPunct="1">
              <a:defRPr/>
            </a:lvl5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2" y="1376363"/>
            <a:ext cx="7920038" cy="3924300"/>
          </a:xfrm>
        </p:spPr>
        <p:txBody>
          <a:bodyPr/>
          <a:lstStyle>
            <a:lvl1pPr marL="457200" marR="0" indent="-457200" algn="l" defTabSz="801688" rtl="0" eaLnBrk="1" fontAlgn="base" latinLnBrk="0" hangingPunct="1">
              <a:lnSpc>
                <a:spcPct val="140000"/>
              </a:lnSpc>
              <a:spcBef>
                <a:spcPct val="30000"/>
              </a:spcBef>
              <a:spcAft>
                <a:spcPct val="0"/>
              </a:spcAft>
              <a:buClr>
                <a:schemeClr val="tx1"/>
              </a:buClr>
              <a:buSzPct val="100000"/>
              <a:buFont typeface="+mj-lt"/>
              <a:buAutoNum type="arabicPeriod"/>
              <a:tabLst/>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684213" y="1376363"/>
            <a:ext cx="7920037" cy="41052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p:spPr>
        <p:txBody>
          <a:bodyPr/>
          <a:lstStyle/>
          <a:p>
            <a:r>
              <a:rPr lang="zh-CN" altLang="en-US" dirty="0"/>
              <a:t>单击此处编辑母版标题样式</a:t>
            </a:r>
          </a:p>
        </p:txBody>
      </p:sp>
      <p:sp>
        <p:nvSpPr>
          <p:cNvPr id="3" name="文本占位符 6"/>
          <p:cNvSpPr>
            <a:spLocks noGrp="1"/>
          </p:cNvSpPr>
          <p:nvPr>
            <p:ph type="body" sz="quarter" idx="10" hasCustomPrompt="1"/>
          </p:nvPr>
        </p:nvSpPr>
        <p:spPr>
          <a:xfrm>
            <a:off x="684213" y="1376363"/>
            <a:ext cx="7920037" cy="3924300"/>
          </a:xfrm>
        </p:spPr>
        <p:txBody>
          <a:bodyPr/>
          <a:lstStyle/>
          <a:p>
            <a:r>
              <a:rPr lang="zh-CN" altLang="en-US" dirty="0"/>
              <a:t>单击此处输入文字</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p:spPr>
        <p:txBody>
          <a:bodyPr/>
          <a:lstStyle/>
          <a:p>
            <a:r>
              <a:rPr lang="zh-CN" altLang="en-US" dirty="0"/>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5#谢谢">
    <p:spTree>
      <p:nvGrpSpPr>
        <p:cNvPr id="1" name=""/>
        <p:cNvGrpSpPr/>
        <p:nvPr/>
      </p:nvGrpSpPr>
      <p:grpSpPr>
        <a:xfrm>
          <a:off x="0" y="0"/>
          <a:ext cx="0" cy="0"/>
          <a:chOff x="0" y="0"/>
          <a:chExt cx="0" cy="0"/>
        </a:xfrm>
      </p:grpSpPr>
      <p:sp>
        <p:nvSpPr>
          <p:cNvPr id="4" name="Text Box 8"/>
          <p:cNvSpPr txBox="1">
            <a:spLocks noChangeArrowheads="1"/>
          </p:cNvSpPr>
          <p:nvPr userDrawn="1"/>
        </p:nvSpPr>
        <p:spPr bwMode="auto">
          <a:xfrm>
            <a:off x="3967092" y="2503487"/>
            <a:ext cx="1209816" cy="710065"/>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4100" dirty="0">
                <a:solidFill>
                  <a:srgbClr val="990000"/>
                </a:solidFill>
                <a:latin typeface="Arial" charset="0"/>
                <a:ea typeface="华文细黑" pitchFamily="2" charset="-122"/>
                <a:sym typeface="FrutigerNext LT Regular" pitchFamily="34" charset="0"/>
              </a:rPr>
              <a:t>谢谢</a:t>
            </a:r>
            <a:endParaRPr lang="zh-CN" altLang="zh-CN" sz="4100" dirty="0">
              <a:solidFill>
                <a:srgbClr val="990000"/>
              </a:solidFill>
              <a:latin typeface="Arial" charset="0"/>
              <a:ea typeface="华文细黑" pitchFamily="2" charset="-122"/>
              <a:sym typeface="FrutigerNext LT Regular" pitchFamily="34" charset="0"/>
            </a:endParaRPr>
          </a:p>
        </p:txBody>
      </p:sp>
    </p:spTree>
    <p:extLst>
      <p:ext uri="{BB962C8B-B14F-4D97-AF65-F5344CB8AC3E}">
        <p14:creationId xmlns:p14="http://schemas.microsoft.com/office/powerpoint/2010/main" val="1601629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8.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l="-25000" r="-5000"/>
          </a:stretch>
        </a:blip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652463" y="387350"/>
            <a:ext cx="7745412"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a:t>单击此处编辑母版标题样式</a:t>
            </a:r>
          </a:p>
        </p:txBody>
      </p:sp>
      <p:sp>
        <p:nvSpPr>
          <p:cNvPr id="7173" name="Rectangle 57"/>
          <p:cNvSpPr>
            <a:spLocks noGrp="1" noChangeArrowheads="1"/>
          </p:cNvSpPr>
          <p:nvPr>
            <p:ph type="body" idx="1"/>
          </p:nvPr>
        </p:nvSpPr>
        <p:spPr bwMode="auto">
          <a:xfrm>
            <a:off x="652463" y="1374775"/>
            <a:ext cx="7929562"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TextBox 10"/>
          <p:cNvSpPr txBox="1"/>
          <p:nvPr userDrawn="1"/>
        </p:nvSpPr>
        <p:spPr bwMode="auto">
          <a:xfrm>
            <a:off x="-1836712" y="2312876"/>
            <a:ext cx="1800200" cy="1178166"/>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1400" dirty="0">
                <a:solidFill>
                  <a:srgbClr val="000000"/>
                </a:solidFill>
                <a:latin typeface="+mn-lt"/>
                <a:ea typeface="+mn-ea"/>
                <a:cs typeface="Arial" pitchFamily="34" charset="0"/>
              </a:rPr>
              <a:t>参考线：</a:t>
            </a:r>
            <a:endParaRPr lang="en-US" altLang="zh-CN" sz="1400" dirty="0">
              <a:solidFill>
                <a:srgbClr val="000000"/>
              </a:solidFill>
              <a:latin typeface="+mn-lt"/>
              <a:ea typeface="+mn-ea"/>
              <a:cs typeface="Arial" pitchFamily="34" charset="0"/>
            </a:endParaRPr>
          </a:p>
          <a:p>
            <a:pPr algn="l" defTabSz="1001649" eaLnBrk="0" hangingPunct="0"/>
            <a:r>
              <a:rPr lang="zh-CN" altLang="en-US" sz="1400" dirty="0">
                <a:solidFill>
                  <a:srgbClr val="000000"/>
                </a:solidFill>
                <a:latin typeface="+mn-lt"/>
                <a:ea typeface="+mn-ea"/>
                <a:cs typeface="Arial" pitchFamily="34" charset="0"/>
              </a:rPr>
              <a:t>左：</a:t>
            </a:r>
            <a:r>
              <a:rPr lang="en-US" altLang="zh-CN" sz="1400" dirty="0">
                <a:solidFill>
                  <a:srgbClr val="000000"/>
                </a:solidFill>
                <a:latin typeface="+mn-lt"/>
                <a:ea typeface="+mn-ea"/>
                <a:cs typeface="Arial" pitchFamily="34" charset="0"/>
              </a:rPr>
              <a:t>10.6</a:t>
            </a:r>
          </a:p>
          <a:p>
            <a:pPr algn="l" defTabSz="1001649" eaLnBrk="0" hangingPunct="0"/>
            <a:r>
              <a:rPr lang="zh-CN" altLang="en-US" sz="1400" dirty="0">
                <a:solidFill>
                  <a:srgbClr val="000000"/>
                </a:solidFill>
                <a:latin typeface="+mn-lt"/>
                <a:ea typeface="+mn-ea"/>
                <a:cs typeface="Arial" pitchFamily="34" charset="0"/>
              </a:rPr>
              <a:t>右：</a:t>
            </a:r>
            <a:r>
              <a:rPr lang="en-US" altLang="zh-CN" sz="1400" dirty="0">
                <a:solidFill>
                  <a:srgbClr val="000000"/>
                </a:solidFill>
                <a:latin typeface="+mn-lt"/>
                <a:ea typeface="+mn-ea"/>
                <a:cs typeface="Arial" pitchFamily="34" charset="0"/>
              </a:rPr>
              <a:t>11.2</a:t>
            </a:r>
          </a:p>
          <a:p>
            <a:pPr algn="l" defTabSz="1001649" eaLnBrk="0" hangingPunct="0"/>
            <a:r>
              <a:rPr lang="zh-CN" altLang="en-US" sz="1400" dirty="0">
                <a:solidFill>
                  <a:srgbClr val="000000"/>
                </a:solidFill>
                <a:latin typeface="+mn-lt"/>
                <a:ea typeface="+mn-ea"/>
                <a:cs typeface="Arial" pitchFamily="34" charset="0"/>
              </a:rPr>
              <a:t>上：</a:t>
            </a:r>
            <a:r>
              <a:rPr lang="en-US" altLang="zh-CN" sz="1400" dirty="0">
                <a:solidFill>
                  <a:srgbClr val="000000"/>
                </a:solidFill>
                <a:latin typeface="+mn-lt"/>
                <a:ea typeface="+mn-ea"/>
                <a:cs typeface="Arial" pitchFamily="34" charset="0"/>
              </a:rPr>
              <a:t>5.7</a:t>
            </a:r>
          </a:p>
          <a:p>
            <a:pPr algn="l" defTabSz="1001649" eaLnBrk="0" hangingPunct="0"/>
            <a:r>
              <a:rPr lang="zh-CN" altLang="en-US" sz="1400" dirty="0">
                <a:solidFill>
                  <a:srgbClr val="000000"/>
                </a:solidFill>
                <a:latin typeface="+mn-lt"/>
                <a:ea typeface="+mn-ea"/>
                <a:cs typeface="Arial" pitchFamily="34" charset="0"/>
              </a:rPr>
              <a:t>下：</a:t>
            </a:r>
            <a:r>
              <a:rPr lang="en-US" altLang="zh-CN" sz="1400" dirty="0">
                <a:solidFill>
                  <a:srgbClr val="000000"/>
                </a:solidFill>
                <a:latin typeface="+mn-lt"/>
                <a:ea typeface="+mn-ea"/>
                <a:cs typeface="Arial" pitchFamily="34" charset="0"/>
              </a:rPr>
              <a:t>7.8</a:t>
            </a:r>
            <a:endParaRPr lang="zh-CN" altLang="en-US" sz="1400" dirty="0">
              <a:solidFill>
                <a:srgbClr val="000000"/>
              </a:solidFill>
              <a:latin typeface="+mn-lt"/>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830" r:id="rId1"/>
    <p:sldLayoutId id="2147483846" r:id="rId2"/>
    <p:sldLayoutId id="2147483826" r:id="rId3"/>
    <p:sldLayoutId id="2147483848" r:id="rId4"/>
    <p:sldLayoutId id="2147483849" r:id="rId5"/>
    <p:sldLayoutId id="2147483858" r:id="rId6"/>
    <p:sldLayoutId id="2147483828" r:id="rId7"/>
  </p:sldLayoutIdLst>
  <p:hf hdr="0" ftr="0" dt="0"/>
  <p:txStyles>
    <p:title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76">
          <p15:clr>
            <a:srgbClr val="F26B43"/>
          </p15:clr>
        </p15:guide>
        <p15:guide id="2" pos="5420">
          <p15:clr>
            <a:srgbClr val="F26B43"/>
          </p15:clr>
        </p15:guide>
        <p15:guide id="3" orient="horz" pos="867">
          <p15:clr>
            <a:srgbClr val="F26B43"/>
          </p15:clr>
        </p15:guide>
        <p15:guide id="4" orient="horz" pos="3929">
          <p15:clr>
            <a:srgbClr val="F26B43"/>
          </p15:clr>
        </p15:guide>
        <p15:guide id="6" orient="horz" pos="2341">
          <p15:clr>
            <a:srgbClr val="F26B43"/>
          </p15:clr>
        </p15:guide>
        <p15:guide id="7"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25000" r="-5000"/>
          </a:stretch>
        </a:blipFill>
        <a:effectLst/>
      </p:bgPr>
    </p:bg>
    <p:spTree>
      <p:nvGrpSpPr>
        <p:cNvPr id="1" name=""/>
        <p:cNvGrpSpPr/>
        <p:nvPr/>
      </p:nvGrpSpPr>
      <p:grpSpPr>
        <a:xfrm>
          <a:off x="0" y="0"/>
          <a:ext cx="0" cy="0"/>
          <a:chOff x="0" y="0"/>
          <a:chExt cx="0" cy="0"/>
        </a:xfrm>
      </p:grpSpPr>
      <p:pic>
        <p:nvPicPr>
          <p:cNvPr id="2050" name="Picture 7" descr="5"/>
          <p:cNvPicPr>
            <a:picLocks noChangeAspect="1" noChangeArrowheads="1"/>
          </p:cNvPicPr>
          <p:nvPr/>
        </p:nvPicPr>
        <p:blipFill>
          <a:blip r:embed="rId4" cstate="print"/>
          <a:srcRect/>
          <a:stretch>
            <a:fillRect/>
          </a:stretch>
        </p:blipFill>
        <p:spPr bwMode="auto">
          <a:xfrm>
            <a:off x="0" y="5943600"/>
            <a:ext cx="9144000" cy="931863"/>
          </a:xfrm>
          <a:prstGeom prst="rect">
            <a:avLst/>
          </a:prstGeom>
          <a:noFill/>
          <a:ln w="9525">
            <a:noFill/>
            <a:miter lim="800000"/>
            <a:headEnd/>
            <a:tailEnd/>
          </a:ln>
        </p:spPr>
      </p:pic>
    </p:spTree>
    <p:extLst>
      <p:ext uri="{BB962C8B-B14F-4D97-AF65-F5344CB8AC3E}">
        <p14:creationId xmlns:p14="http://schemas.microsoft.com/office/powerpoint/2010/main" val="849833947"/>
      </p:ext>
    </p:extLst>
  </p:cSld>
  <p:clrMap bg1="lt1" tx1="dk1" bg2="lt2" tx2="dk2" accent1="accent1" accent2="accent2" accent3="accent3" accent4="accent4" accent5="accent5" accent6="accent6" hlink="hlink" folHlink="folHlink"/>
  <p:sldLayoutIdLst>
    <p:sldLayoutId id="2147483860" r:id="rId1"/>
  </p:sldLayoutIdLst>
  <p:txStyles>
    <p:titleStyle>
      <a:lvl1pPr algn="ctr" defTabSz="801688" rtl="0" eaLnBrk="0" fontAlgn="base" hangingPunct="0">
        <a:spcBef>
          <a:spcPct val="0"/>
        </a:spcBef>
        <a:spcAft>
          <a:spcPct val="0"/>
        </a:spcAft>
        <a:defRPr sz="3700" baseline="0">
          <a:solidFill>
            <a:schemeClr val="tx2"/>
          </a:solidFill>
          <a:latin typeface="+mj-lt"/>
          <a:ea typeface="+mj-ea"/>
          <a:cs typeface="+mj-cs"/>
        </a:defRPr>
      </a:lvl1pPr>
      <a:lvl2pPr algn="ctr" defTabSz="801688" rtl="0" eaLnBrk="0" fontAlgn="base" hangingPunct="0">
        <a:spcBef>
          <a:spcPct val="0"/>
        </a:spcBef>
        <a:spcAft>
          <a:spcPct val="0"/>
        </a:spcAft>
        <a:defRPr sz="3700">
          <a:solidFill>
            <a:schemeClr val="tx2"/>
          </a:solidFill>
          <a:latin typeface="Arial" charset="0"/>
          <a:ea typeface="宋体" pitchFamily="2" charset="-122"/>
        </a:defRPr>
      </a:lvl2pPr>
      <a:lvl3pPr algn="ctr" defTabSz="801688" rtl="0" eaLnBrk="0" fontAlgn="base" hangingPunct="0">
        <a:spcBef>
          <a:spcPct val="0"/>
        </a:spcBef>
        <a:spcAft>
          <a:spcPct val="0"/>
        </a:spcAft>
        <a:defRPr sz="3700">
          <a:solidFill>
            <a:schemeClr val="tx2"/>
          </a:solidFill>
          <a:latin typeface="Arial" charset="0"/>
          <a:ea typeface="宋体" pitchFamily="2" charset="-122"/>
        </a:defRPr>
      </a:lvl3pPr>
      <a:lvl4pPr algn="ctr" defTabSz="801688" rtl="0" eaLnBrk="0" fontAlgn="base" hangingPunct="0">
        <a:spcBef>
          <a:spcPct val="0"/>
        </a:spcBef>
        <a:spcAft>
          <a:spcPct val="0"/>
        </a:spcAft>
        <a:defRPr sz="3700">
          <a:solidFill>
            <a:schemeClr val="tx2"/>
          </a:solidFill>
          <a:latin typeface="Arial" charset="0"/>
          <a:ea typeface="宋体" pitchFamily="2" charset="-122"/>
        </a:defRPr>
      </a:lvl4pPr>
      <a:lvl5pPr algn="ctr" defTabSz="801688" rtl="0" eaLnBrk="0" fontAlgn="base" hangingPunct="0">
        <a:spcBef>
          <a:spcPct val="0"/>
        </a:spcBef>
        <a:spcAft>
          <a:spcPct val="0"/>
        </a:spcAft>
        <a:defRPr sz="3700">
          <a:solidFill>
            <a:schemeClr val="tx2"/>
          </a:solidFill>
          <a:latin typeface="Arial" charset="0"/>
          <a:ea typeface="宋体" pitchFamily="2" charset="-122"/>
        </a:defRPr>
      </a:lvl5pPr>
      <a:lvl6pPr marL="457200" algn="ctr" defTabSz="801688" rtl="0" fontAlgn="base">
        <a:spcBef>
          <a:spcPct val="0"/>
        </a:spcBef>
        <a:spcAft>
          <a:spcPct val="0"/>
        </a:spcAft>
        <a:defRPr sz="3700">
          <a:solidFill>
            <a:schemeClr val="tx2"/>
          </a:solidFill>
          <a:latin typeface="Arial" charset="0"/>
          <a:ea typeface="宋体" pitchFamily="2" charset="-122"/>
        </a:defRPr>
      </a:lvl6pPr>
      <a:lvl7pPr marL="914400" algn="ctr" defTabSz="801688" rtl="0" fontAlgn="base">
        <a:spcBef>
          <a:spcPct val="0"/>
        </a:spcBef>
        <a:spcAft>
          <a:spcPct val="0"/>
        </a:spcAft>
        <a:defRPr sz="3700">
          <a:solidFill>
            <a:schemeClr val="tx2"/>
          </a:solidFill>
          <a:latin typeface="Arial" charset="0"/>
          <a:ea typeface="宋体" pitchFamily="2" charset="-122"/>
        </a:defRPr>
      </a:lvl7pPr>
      <a:lvl8pPr marL="1371600" algn="ctr" defTabSz="801688" rtl="0" fontAlgn="base">
        <a:spcBef>
          <a:spcPct val="0"/>
        </a:spcBef>
        <a:spcAft>
          <a:spcPct val="0"/>
        </a:spcAft>
        <a:defRPr sz="3700">
          <a:solidFill>
            <a:schemeClr val="tx2"/>
          </a:solidFill>
          <a:latin typeface="Arial" charset="0"/>
          <a:ea typeface="宋体" pitchFamily="2" charset="-122"/>
        </a:defRPr>
      </a:lvl8pPr>
      <a:lvl9pPr marL="1828800" algn="ctr" defTabSz="801688" rtl="0" fontAlgn="base">
        <a:spcBef>
          <a:spcPct val="0"/>
        </a:spcBef>
        <a:spcAft>
          <a:spcPct val="0"/>
        </a:spcAft>
        <a:defRPr sz="3700">
          <a:solidFill>
            <a:schemeClr val="tx2"/>
          </a:solidFill>
          <a:latin typeface="Arial" charset="0"/>
          <a:ea typeface="宋体" pitchFamily="2" charset="-122"/>
        </a:defRPr>
      </a:lvl9pPr>
    </p:titleStyle>
    <p:bodyStyle>
      <a:lvl1pPr marL="301625" indent="-301625" algn="l" defTabSz="801688" rtl="0" eaLnBrk="0" fontAlgn="base" hangingPunct="0">
        <a:spcBef>
          <a:spcPct val="20000"/>
        </a:spcBef>
        <a:spcAft>
          <a:spcPct val="0"/>
        </a:spcAft>
        <a:buChar char="•"/>
        <a:defRPr sz="2800">
          <a:solidFill>
            <a:schemeClr val="tx1"/>
          </a:solidFill>
          <a:latin typeface="+mn-lt"/>
          <a:ea typeface="+mn-ea"/>
          <a:cs typeface="+mn-cs"/>
        </a:defRPr>
      </a:lvl1pPr>
      <a:lvl2pPr marL="654050" indent="-252413"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0175" indent="-198438" algn="l" defTabSz="801688" rtl="0" eaLnBrk="0" fontAlgn="base" hangingPunct="0">
        <a:spcBef>
          <a:spcPct val="20000"/>
        </a:spcBef>
        <a:spcAft>
          <a:spcPct val="0"/>
        </a:spcAft>
        <a:buChar char="–"/>
        <a:defRPr sz="1700">
          <a:solidFill>
            <a:schemeClr val="tx1"/>
          </a:solidFill>
          <a:latin typeface="+mn-lt"/>
          <a:ea typeface="+mn-ea"/>
        </a:defRPr>
      </a:lvl4pPr>
      <a:lvl5pPr marL="1801813" indent="-201613" algn="l" defTabSz="801688" rtl="0" eaLnBrk="0" fontAlgn="base" hangingPunct="0">
        <a:spcBef>
          <a:spcPct val="20000"/>
        </a:spcBef>
        <a:spcAft>
          <a:spcPct val="0"/>
        </a:spcAft>
        <a:buChar char="»"/>
        <a:defRPr sz="1700">
          <a:solidFill>
            <a:schemeClr val="tx1"/>
          </a:solidFill>
          <a:latin typeface="+mn-lt"/>
          <a:ea typeface="+mn-ea"/>
        </a:defRPr>
      </a:lvl5pPr>
      <a:lvl6pPr marL="2259013" indent="-201613" algn="l" defTabSz="801688" rtl="0" fontAlgn="base">
        <a:spcBef>
          <a:spcPct val="20000"/>
        </a:spcBef>
        <a:spcAft>
          <a:spcPct val="0"/>
        </a:spcAft>
        <a:buChar char="»"/>
        <a:defRPr sz="1700">
          <a:solidFill>
            <a:schemeClr val="tx1"/>
          </a:solidFill>
          <a:latin typeface="+mn-lt"/>
          <a:ea typeface="+mn-ea"/>
        </a:defRPr>
      </a:lvl6pPr>
      <a:lvl7pPr marL="2716213" indent="-201613" algn="l" defTabSz="801688" rtl="0" fontAlgn="base">
        <a:spcBef>
          <a:spcPct val="20000"/>
        </a:spcBef>
        <a:spcAft>
          <a:spcPct val="0"/>
        </a:spcAft>
        <a:buChar char="»"/>
        <a:defRPr sz="1700">
          <a:solidFill>
            <a:schemeClr val="tx1"/>
          </a:solidFill>
          <a:latin typeface="+mn-lt"/>
          <a:ea typeface="+mn-ea"/>
        </a:defRPr>
      </a:lvl7pPr>
      <a:lvl8pPr marL="3173413" indent="-201613" algn="l" defTabSz="801688" rtl="0" fontAlgn="base">
        <a:spcBef>
          <a:spcPct val="20000"/>
        </a:spcBef>
        <a:spcAft>
          <a:spcPct val="0"/>
        </a:spcAft>
        <a:buChar char="»"/>
        <a:defRPr sz="1700">
          <a:solidFill>
            <a:schemeClr val="tx1"/>
          </a:solidFill>
          <a:latin typeface="+mn-lt"/>
          <a:ea typeface="+mn-ea"/>
        </a:defRPr>
      </a:lvl8pPr>
      <a:lvl9pPr marL="3630613"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2.xml"/><Relationship Id="rId7" Type="http://schemas.openxmlformats.org/officeDocument/2006/relationships/image" Target="../media/image48.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4.bin"/><Relationship Id="rId5" Type="http://schemas.openxmlformats.org/officeDocument/2006/relationships/image" Target="../media/image50.png"/><Relationship Id="rId10" Type="http://schemas.openxmlformats.org/officeDocument/2006/relationships/oleObject" Target="../embeddings/oleObject3.bin"/><Relationship Id="rId4" Type="http://schemas.openxmlformats.org/officeDocument/2006/relationships/image" Target="../media/image49.png"/><Relationship Id="rId9"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8.jpeg"/><Relationship Id="rId5" Type="http://schemas.openxmlformats.org/officeDocument/2006/relationships/image" Target="../media/image97.emf"/><Relationship Id="rId4" Type="http://schemas.openxmlformats.org/officeDocument/2006/relationships/image" Target="../media/image96.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98.jpeg"/><Relationship Id="rId5" Type="http://schemas.openxmlformats.org/officeDocument/2006/relationships/image" Target="../media/image97.emf"/><Relationship Id="rId4" Type="http://schemas.openxmlformats.org/officeDocument/2006/relationships/image" Target="../media/image9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98.jpeg"/><Relationship Id="rId5" Type="http://schemas.openxmlformats.org/officeDocument/2006/relationships/image" Target="../media/image95.png"/><Relationship Id="rId4" Type="http://schemas.openxmlformats.org/officeDocument/2006/relationships/image" Target="../media/image97.emf"/></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98.jpeg"/><Relationship Id="rId5" Type="http://schemas.openxmlformats.org/officeDocument/2006/relationships/image" Target="../media/image97.emf"/><Relationship Id="rId4" Type="http://schemas.openxmlformats.org/officeDocument/2006/relationships/image" Target="../media/image96.jpe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98.jpeg"/><Relationship Id="rId5" Type="http://schemas.openxmlformats.org/officeDocument/2006/relationships/image" Target="../media/image97.emf"/><Relationship Id="rId4" Type="http://schemas.openxmlformats.org/officeDocument/2006/relationships/image" Target="../media/image96.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98.jpeg"/><Relationship Id="rId5" Type="http://schemas.openxmlformats.org/officeDocument/2006/relationships/image" Target="../media/image97.emf"/><Relationship Id="rId4" Type="http://schemas.openxmlformats.org/officeDocument/2006/relationships/image" Target="../media/image96.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00.jpe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baike.baidu.com/item/%E6%8A%A5%E6%96%87"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jpe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jpeg"/></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25000" r="-5000"/>
          </a:stretch>
        </a:blipFill>
        <a:effectLst/>
      </p:bgPr>
    </p:bg>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sp>
        <p:nvSpPr>
          <p:cNvPr id="5" name="Rectangle 2">
            <a:extLst>
              <a:ext uri="{FF2B5EF4-FFF2-40B4-BE49-F238E27FC236}">
                <a16:creationId xmlns:a16="http://schemas.microsoft.com/office/drawing/2014/main" id="{55F3D3F4-F8B0-41B2-96EE-870326756ACA}"/>
              </a:ext>
            </a:extLst>
          </p:cNvPr>
          <p:cNvSpPr txBox="1">
            <a:spLocks noChangeArrowheads="1"/>
          </p:cNvSpPr>
          <p:nvPr/>
        </p:nvSpPr>
        <p:spPr bwMode="auto">
          <a:xfrm>
            <a:off x="881856" y="2605088"/>
            <a:ext cx="7380287" cy="823912"/>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pPr algn="ctr" eaLnBrk="1" hangingPunct="1">
              <a:defRPr/>
            </a:pPr>
            <a:r>
              <a:rPr lang="zh-CN" altLang="en-US" sz="4800" kern="0" dirty="0">
                <a:solidFill>
                  <a:schemeClr val="tx1"/>
                </a:solidFill>
                <a:effectLst>
                  <a:outerShdw blurRad="38100" dist="38100" dir="2700000" algn="tl">
                    <a:srgbClr val="C0C0C0"/>
                  </a:outerShdw>
                </a:effectLst>
                <a:latin typeface="华文琥珀" panose="02010800040101010101" pitchFamily="2" charset="-122"/>
                <a:ea typeface="华文琥珀" panose="02010800040101010101" pitchFamily="2" charset="-122"/>
              </a:rPr>
              <a:t>虚拟化与网络虚拟化</a:t>
            </a:r>
          </a:p>
        </p:txBody>
      </p:sp>
      <p:sp>
        <p:nvSpPr>
          <p:cNvPr id="7" name="Line 76">
            <a:extLst>
              <a:ext uri="{FF2B5EF4-FFF2-40B4-BE49-F238E27FC236}">
                <a16:creationId xmlns:a16="http://schemas.microsoft.com/office/drawing/2014/main" id="{B5F2FD4A-D101-4D5F-A25E-D627BB74B34A}"/>
              </a:ext>
            </a:extLst>
          </p:cNvPr>
          <p:cNvSpPr>
            <a:spLocks noChangeShapeType="1"/>
          </p:cNvSpPr>
          <p:nvPr/>
        </p:nvSpPr>
        <p:spPr bwMode="auto">
          <a:xfrm flipV="1">
            <a:off x="1447403" y="3356992"/>
            <a:ext cx="6249193" cy="0"/>
          </a:xfrm>
          <a:prstGeom prst="line">
            <a:avLst/>
          </a:prstGeom>
          <a:noFill/>
          <a:ln w="28575">
            <a:solidFill>
              <a:srgbClr val="000000"/>
            </a:solidFill>
            <a:round/>
            <a:headEnd/>
            <a:tailEnd/>
          </a:ln>
          <a:effectLst>
            <a:prstShdw prst="shdw17" dist="17961" dir="2700000">
              <a:srgbClr val="EAEAEA"/>
            </a:prstShdw>
          </a:effectLst>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8" name="Rectangle 4">
            <a:extLst>
              <a:ext uri="{FF2B5EF4-FFF2-40B4-BE49-F238E27FC236}">
                <a16:creationId xmlns:a16="http://schemas.microsoft.com/office/drawing/2014/main" id="{E16D66EE-9689-4784-BAA2-37A3193E6B9E}"/>
              </a:ext>
            </a:extLst>
          </p:cNvPr>
          <p:cNvSpPr txBox="1">
            <a:spLocks noChangeArrowheads="1"/>
          </p:cNvSpPr>
          <p:nvPr/>
        </p:nvSpPr>
        <p:spPr>
          <a:xfrm>
            <a:off x="-685801" y="3558427"/>
            <a:ext cx="10515600" cy="823913"/>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zh-CN" altLang="en-US" sz="2000" dirty="0">
                <a:solidFill>
                  <a:schemeClr val="tx1"/>
                </a:solidFill>
                <a:latin typeface="黑体" panose="02010609060101010101" pitchFamily="49" charset="-122"/>
                <a:ea typeface="黑体" panose="02010609060101010101" pitchFamily="49" charset="-122"/>
              </a:rPr>
              <a:t>研发一部</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技术支持</a:t>
            </a:r>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邓皓文</a:t>
            </a:r>
            <a:endParaRPr lang="en-US" altLang="zh-CN" sz="2000" dirty="0">
              <a:solidFill>
                <a:schemeClr val="tx1"/>
              </a:solidFill>
              <a:latin typeface="黑体" panose="02010609060101010101" pitchFamily="49" charset="-122"/>
              <a:ea typeface="黑体" panose="02010609060101010101" pitchFamily="49" charset="-122"/>
            </a:endParaRPr>
          </a:p>
          <a:p>
            <a:pPr algn="ctr"/>
            <a:endParaRPr lang="en-US" altLang="zh-CN" sz="2000" dirty="0">
              <a:solidFill>
                <a:schemeClr val="tx1"/>
              </a:solidFill>
              <a:latin typeface="黑体" panose="02010609060101010101" pitchFamily="49" charset="-122"/>
              <a:ea typeface="黑体" panose="02010609060101010101" pitchFamily="49" charset="-122"/>
            </a:endParaRPr>
          </a:p>
          <a:p>
            <a:pPr algn="ctr"/>
            <a:r>
              <a:rPr lang="en-US" altLang="zh-CN" sz="2000" dirty="0">
                <a:solidFill>
                  <a:schemeClr val="tx1"/>
                </a:solidFill>
                <a:latin typeface="黑体" panose="02010609060101010101" pitchFamily="49" charset="-122"/>
                <a:ea typeface="黑体" panose="02010609060101010101" pitchFamily="49" charset="-122"/>
              </a:rPr>
              <a:t>2019.5.27</a:t>
            </a:r>
            <a:endParaRPr lang="zh-CN" altLang="en-US" sz="20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18583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虚拟化重要概念（</a:t>
            </a:r>
            <a:r>
              <a:rPr lang="en-US" altLang="zh-CN" sz="2800" dirty="0"/>
              <a:t>1/2</a:t>
            </a:r>
            <a:r>
              <a:rPr lang="zh-CN" altLang="en-US" sz="2800" dirty="0"/>
              <a:t>）</a:t>
            </a:r>
          </a:p>
        </p:txBody>
      </p:sp>
      <p:sp>
        <p:nvSpPr>
          <p:cNvPr id="3" name="圆角矩形 2"/>
          <p:cNvSpPr/>
          <p:nvPr/>
        </p:nvSpPr>
        <p:spPr bwMode="auto">
          <a:xfrm>
            <a:off x="268477" y="1255713"/>
            <a:ext cx="2836552" cy="3709106"/>
          </a:xfrm>
          <a:prstGeom prst="roundRect">
            <a:avLst/>
          </a:prstGeom>
          <a:solidFill>
            <a:srgbClr val="61D6FF"/>
          </a:solidFill>
          <a:ln>
            <a:solidFill>
              <a:srgbClr val="00B0F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endParaRPr kumimoji="0" lang="zh-CN" altLang="en-US" sz="1200" b="0" i="0" u="none" strike="noStrike" cap="none" normalizeH="0" baseline="0">
              <a:ln>
                <a:noFill/>
              </a:ln>
              <a:solidFill>
                <a:schemeClr val="tx1"/>
              </a:solidFill>
              <a:effectLst/>
            </a:endParaRPr>
          </a:p>
        </p:txBody>
      </p:sp>
      <p:sp>
        <p:nvSpPr>
          <p:cNvPr id="4" name="圆角矩形 3"/>
          <p:cNvSpPr/>
          <p:nvPr/>
        </p:nvSpPr>
        <p:spPr bwMode="auto">
          <a:xfrm>
            <a:off x="595386" y="4167942"/>
            <a:ext cx="2169128" cy="491109"/>
          </a:xfrm>
          <a:prstGeom prst="roundRect">
            <a:avLst/>
          </a:prstGeom>
          <a:solidFill>
            <a:schemeClr val="bg1"/>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mn-lt"/>
                <a:ea typeface="+mn-ea"/>
              </a:rPr>
              <a:t>硬件</a:t>
            </a:r>
            <a:endParaRPr kumimoji="0" lang="en-US" altLang="zh-CN" sz="1200" b="0" i="0" u="none" strike="noStrike" cap="none" normalizeH="0" baseline="0" dirty="0">
              <a:ln>
                <a:noFill/>
              </a:ln>
              <a:solidFill>
                <a:schemeClr val="tx1"/>
              </a:solidFill>
              <a:effectLst/>
              <a:latin typeface="+mn-lt"/>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latin typeface="+mn-lt"/>
                <a:ea typeface="+mn-ea"/>
              </a:rPr>
              <a:t>Host Machine</a:t>
            </a:r>
            <a:endParaRPr kumimoji="0" lang="zh-CN" altLang="en-US" sz="1200" b="0" i="0" u="none" strike="noStrike" cap="none" normalizeH="0" baseline="0" dirty="0">
              <a:ln>
                <a:noFill/>
              </a:ln>
              <a:solidFill>
                <a:schemeClr val="tx1"/>
              </a:solidFill>
              <a:effectLst/>
              <a:latin typeface="+mn-lt"/>
              <a:ea typeface="+mn-ea"/>
            </a:endParaRPr>
          </a:p>
        </p:txBody>
      </p:sp>
      <p:sp>
        <p:nvSpPr>
          <p:cNvPr id="6" name="圆角矩形 5"/>
          <p:cNvSpPr/>
          <p:nvPr/>
        </p:nvSpPr>
        <p:spPr bwMode="auto">
          <a:xfrm>
            <a:off x="595386" y="3568506"/>
            <a:ext cx="2169128" cy="491109"/>
          </a:xfrm>
          <a:prstGeom prst="roundRect">
            <a:avLst/>
          </a:prstGeom>
          <a:solidFill>
            <a:schemeClr val="bg1"/>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200" dirty="0">
                <a:latin typeface="+mn-lt"/>
                <a:ea typeface="+mn-ea"/>
              </a:rPr>
              <a:t>操作系统</a:t>
            </a:r>
            <a:endParaRPr kumimoji="0" lang="en-US" altLang="zh-CN" sz="1200" b="0" i="0" u="none" strike="noStrike" cap="none" normalizeH="0" baseline="0" dirty="0">
              <a:ln>
                <a:noFill/>
              </a:ln>
              <a:solidFill>
                <a:schemeClr val="tx1"/>
              </a:solidFill>
              <a:effectLst/>
              <a:latin typeface="+mn-lt"/>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latin typeface="+mn-lt"/>
                <a:ea typeface="+mn-ea"/>
              </a:rPr>
              <a:t>Host OS</a:t>
            </a:r>
            <a:endParaRPr kumimoji="0" lang="zh-CN" altLang="en-US" sz="1200" b="0" i="0" u="none" strike="noStrike" cap="none" normalizeH="0" baseline="0" dirty="0">
              <a:ln>
                <a:noFill/>
              </a:ln>
              <a:solidFill>
                <a:schemeClr val="tx1"/>
              </a:solidFill>
              <a:effectLst/>
              <a:latin typeface="+mn-lt"/>
              <a:ea typeface="+mn-ea"/>
            </a:endParaRPr>
          </a:p>
        </p:txBody>
      </p:sp>
      <p:sp>
        <p:nvSpPr>
          <p:cNvPr id="7" name="圆角矩形 6"/>
          <p:cNvSpPr/>
          <p:nvPr/>
        </p:nvSpPr>
        <p:spPr bwMode="auto">
          <a:xfrm>
            <a:off x="3190957" y="1255713"/>
            <a:ext cx="2836552" cy="3709106"/>
          </a:xfrm>
          <a:prstGeom prst="roundRect">
            <a:avLst/>
          </a:prstGeom>
          <a:solidFill>
            <a:srgbClr val="61D6FF"/>
          </a:solidFill>
          <a:ln>
            <a:solidFill>
              <a:srgbClr val="00B0F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endParaRPr kumimoji="0" lang="zh-CN" altLang="en-US" sz="1200" b="0" i="0" u="none" strike="noStrike" cap="none" normalizeH="0" baseline="0">
              <a:ln>
                <a:noFill/>
              </a:ln>
              <a:solidFill>
                <a:schemeClr val="tx1"/>
              </a:solidFill>
              <a:effectLst/>
            </a:endParaRPr>
          </a:p>
        </p:txBody>
      </p:sp>
      <p:sp>
        <p:nvSpPr>
          <p:cNvPr id="8" name="圆角矩形 7"/>
          <p:cNvSpPr/>
          <p:nvPr/>
        </p:nvSpPr>
        <p:spPr bwMode="auto">
          <a:xfrm>
            <a:off x="3535517" y="4166182"/>
            <a:ext cx="2061552" cy="515044"/>
          </a:xfrm>
          <a:prstGeom prst="roundRect">
            <a:avLst/>
          </a:prstGeom>
          <a:solidFill>
            <a:schemeClr val="bg1"/>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mn-lt"/>
                <a:ea typeface="+mn-ea"/>
              </a:rPr>
              <a:t>硬件</a:t>
            </a:r>
            <a:endParaRPr kumimoji="0" lang="en-US" altLang="zh-CN" sz="1200" b="0" i="0" u="none" strike="noStrike" cap="none" normalizeH="0" baseline="0" dirty="0">
              <a:ln>
                <a:noFill/>
              </a:ln>
              <a:solidFill>
                <a:schemeClr val="tx1"/>
              </a:solidFill>
              <a:effectLst/>
              <a:latin typeface="+mn-lt"/>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latin typeface="+mn-lt"/>
                <a:ea typeface="+mn-ea"/>
              </a:rPr>
              <a:t>Host Machine</a:t>
            </a:r>
            <a:endParaRPr kumimoji="0" lang="zh-CN" altLang="en-US" sz="1200" b="0" i="0" u="none" strike="noStrike" cap="none" normalizeH="0" baseline="0" dirty="0">
              <a:ln>
                <a:noFill/>
              </a:ln>
              <a:solidFill>
                <a:schemeClr val="tx1"/>
              </a:solidFill>
              <a:effectLst/>
              <a:latin typeface="+mn-lt"/>
              <a:ea typeface="+mn-ea"/>
            </a:endParaRPr>
          </a:p>
        </p:txBody>
      </p:sp>
      <p:sp>
        <p:nvSpPr>
          <p:cNvPr id="9" name="圆角矩形 8"/>
          <p:cNvSpPr/>
          <p:nvPr/>
        </p:nvSpPr>
        <p:spPr bwMode="auto">
          <a:xfrm>
            <a:off x="3535517" y="3601802"/>
            <a:ext cx="2061552" cy="457813"/>
          </a:xfrm>
          <a:prstGeom prst="roundRect">
            <a:avLst/>
          </a:prstGeom>
          <a:solidFill>
            <a:schemeClr val="bg1"/>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200" dirty="0">
                <a:latin typeface="+mn-lt"/>
                <a:ea typeface="+mn-ea"/>
              </a:rPr>
              <a:t>虚拟机监控器</a:t>
            </a:r>
            <a:endParaRPr lang="en-US" altLang="zh-CN" sz="1200" dirty="0">
              <a:latin typeface="+mn-lt"/>
              <a:ea typeface="+mn-ea"/>
            </a:endParaRPr>
          </a:p>
          <a:p>
            <a:pPr algn="ctr"/>
            <a:r>
              <a:rPr lang="en-US" altLang="zh-CN" sz="1200" dirty="0">
                <a:solidFill>
                  <a:srgbClr val="000000"/>
                </a:solidFill>
              </a:rPr>
              <a:t>Hypervisor</a:t>
            </a:r>
            <a:r>
              <a:rPr kumimoji="0" lang="zh-CN" altLang="en-US" sz="1200" b="0" i="0" u="none" strike="noStrike" cap="none" normalizeH="0" baseline="0" dirty="0">
                <a:ln>
                  <a:noFill/>
                </a:ln>
                <a:solidFill>
                  <a:schemeClr val="tx1"/>
                </a:solidFill>
                <a:effectLst/>
                <a:latin typeface="+mn-lt"/>
                <a:ea typeface="+mn-ea"/>
              </a:rPr>
              <a:t>（</a:t>
            </a:r>
            <a:r>
              <a:rPr kumimoji="0" lang="en-US" altLang="zh-CN" sz="1200" b="0" i="0" u="none" strike="noStrike" cap="none" normalizeH="0" baseline="0" dirty="0">
                <a:ln>
                  <a:noFill/>
                </a:ln>
                <a:solidFill>
                  <a:schemeClr val="tx1"/>
                </a:solidFill>
                <a:effectLst/>
                <a:latin typeface="+mn-lt"/>
                <a:ea typeface="+mn-ea"/>
              </a:rPr>
              <a:t>VMM</a:t>
            </a:r>
            <a:r>
              <a:rPr kumimoji="0" lang="zh-CN" altLang="en-US" sz="1200" b="0" i="0" u="none" strike="noStrike" cap="none" normalizeH="0" baseline="0" dirty="0">
                <a:ln>
                  <a:noFill/>
                </a:ln>
                <a:solidFill>
                  <a:schemeClr val="tx1"/>
                </a:solidFill>
                <a:effectLst/>
                <a:latin typeface="+mn-lt"/>
                <a:ea typeface="+mn-ea"/>
              </a:rPr>
              <a:t>）</a:t>
            </a:r>
          </a:p>
        </p:txBody>
      </p:sp>
      <p:cxnSp>
        <p:nvCxnSpPr>
          <p:cNvPr id="12" name="直接连接符 11"/>
          <p:cNvCxnSpPr>
            <a:cxnSpLocks/>
          </p:cNvCxnSpPr>
          <p:nvPr/>
        </p:nvCxnSpPr>
        <p:spPr bwMode="auto">
          <a:xfrm>
            <a:off x="3449122" y="2321855"/>
            <a:ext cx="10807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3" name="组合 22"/>
          <p:cNvGrpSpPr/>
          <p:nvPr/>
        </p:nvGrpSpPr>
        <p:grpSpPr>
          <a:xfrm>
            <a:off x="3184801" y="1626661"/>
            <a:ext cx="1469095" cy="1278898"/>
            <a:chOff x="5130470" y="2055500"/>
            <a:chExt cx="1584998" cy="1390386"/>
          </a:xfrm>
        </p:grpSpPr>
        <p:sp>
          <p:nvSpPr>
            <p:cNvPr id="10" name="单圆角矩形 9"/>
            <p:cNvSpPr/>
            <p:nvPr/>
          </p:nvSpPr>
          <p:spPr bwMode="auto">
            <a:xfrm>
              <a:off x="5312546" y="2055500"/>
              <a:ext cx="1220847" cy="695194"/>
            </a:xfrm>
            <a:prstGeom prst="snipRoundRect">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mn-lt"/>
                  <a:ea typeface="+mn-ea"/>
                </a:rPr>
                <a:t>操作系统</a:t>
              </a:r>
              <a:endParaRPr kumimoji="0" lang="en-US" altLang="zh-CN" sz="1200" b="0" i="0" u="none" strike="noStrike" cap="none" normalizeH="0" baseline="0" dirty="0">
                <a:ln>
                  <a:noFill/>
                </a:ln>
                <a:solidFill>
                  <a:schemeClr val="tx1"/>
                </a:solidFill>
                <a:effectLst/>
                <a:latin typeface="+mn-lt"/>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latin typeface="+mn-lt"/>
                  <a:ea typeface="+mn-ea"/>
                </a:rPr>
                <a:t>Guest OS</a:t>
              </a:r>
              <a:endParaRPr kumimoji="0" lang="zh-CN" altLang="en-US" sz="1200" b="0" i="0" u="none" strike="noStrike" cap="none" normalizeH="0" baseline="0" dirty="0">
                <a:ln>
                  <a:noFill/>
                </a:ln>
                <a:solidFill>
                  <a:schemeClr val="tx1"/>
                </a:solidFill>
                <a:effectLst/>
                <a:latin typeface="+mn-lt"/>
                <a:ea typeface="+mn-ea"/>
              </a:endParaRPr>
            </a:p>
          </p:txBody>
        </p:sp>
        <p:sp>
          <p:nvSpPr>
            <p:cNvPr id="16" name="同侧圆角矩形 15"/>
            <p:cNvSpPr/>
            <p:nvPr/>
          </p:nvSpPr>
          <p:spPr bwMode="auto">
            <a:xfrm rot="10800000">
              <a:off x="5312546" y="2803587"/>
              <a:ext cx="1220847" cy="642299"/>
            </a:xfrm>
            <a:prstGeom prst="round2SameRect">
              <a:avLst/>
            </a:prstGeom>
            <a:solidFill>
              <a:schemeClr val="accent3">
                <a:lumMod val="95000"/>
              </a:schemeClr>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tx1"/>
                </a:solidFill>
                <a:effectLst/>
                <a:latin typeface="+mn-lt"/>
                <a:ea typeface="+mn-ea"/>
              </a:endParaRPr>
            </a:p>
          </p:txBody>
        </p:sp>
        <p:sp>
          <p:nvSpPr>
            <p:cNvPr id="17" name="文本框 16"/>
            <p:cNvSpPr txBox="1"/>
            <p:nvPr/>
          </p:nvSpPr>
          <p:spPr bwMode="auto">
            <a:xfrm>
              <a:off x="5130470" y="2858395"/>
              <a:ext cx="1584998" cy="50154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200" dirty="0">
                  <a:solidFill>
                    <a:srgbClr val="000000"/>
                  </a:solidFill>
                  <a:latin typeface="+mn-lt"/>
                  <a:ea typeface="+mn-ea"/>
                  <a:cs typeface="Arial" pitchFamily="34" charset="0"/>
                </a:rPr>
                <a:t>虚拟机</a:t>
              </a:r>
              <a:endParaRPr lang="en-US" altLang="zh-CN" sz="1200" dirty="0">
                <a:solidFill>
                  <a:srgbClr val="000000"/>
                </a:solidFill>
                <a:latin typeface="+mn-lt"/>
                <a:ea typeface="+mn-ea"/>
                <a:cs typeface="Arial" pitchFamily="34" charset="0"/>
              </a:endParaRPr>
            </a:p>
            <a:p>
              <a:pPr algn="ctr" defTabSz="1001649" eaLnBrk="0" hangingPunct="0"/>
              <a:r>
                <a:rPr lang="en-US" altLang="zh-CN" sz="1200" dirty="0">
                  <a:solidFill>
                    <a:srgbClr val="000000"/>
                  </a:solidFill>
                  <a:latin typeface="+mn-lt"/>
                  <a:ea typeface="+mn-ea"/>
                  <a:cs typeface="Arial" pitchFamily="34" charset="0"/>
                </a:rPr>
                <a:t>Guest Machine</a:t>
              </a:r>
              <a:endParaRPr lang="zh-CN" altLang="en-US" sz="1200" dirty="0">
                <a:solidFill>
                  <a:srgbClr val="000000"/>
                </a:solidFill>
                <a:latin typeface="+mn-lt"/>
                <a:ea typeface="+mn-ea"/>
                <a:cs typeface="Arial" pitchFamily="34" charset="0"/>
              </a:endParaRPr>
            </a:p>
          </p:txBody>
        </p:sp>
      </p:grpSp>
      <p:grpSp>
        <p:nvGrpSpPr>
          <p:cNvPr id="22" name="组合 21"/>
          <p:cNvGrpSpPr/>
          <p:nvPr/>
        </p:nvGrpSpPr>
        <p:grpSpPr>
          <a:xfrm>
            <a:off x="4577799" y="1626661"/>
            <a:ext cx="1318929" cy="1278898"/>
            <a:chOff x="6496053" y="2055500"/>
            <a:chExt cx="1422985" cy="1390386"/>
          </a:xfrm>
        </p:grpSpPr>
        <p:sp>
          <p:nvSpPr>
            <p:cNvPr id="18" name="单圆角矩形 17"/>
            <p:cNvSpPr/>
            <p:nvPr/>
          </p:nvSpPr>
          <p:spPr bwMode="auto">
            <a:xfrm>
              <a:off x="6588221" y="2055500"/>
              <a:ext cx="1220847" cy="695194"/>
            </a:xfrm>
            <a:prstGeom prst="snipRoundRect">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mn-lt"/>
                  <a:ea typeface="+mn-ea"/>
                </a:rPr>
                <a:t>操作系统</a:t>
              </a:r>
              <a:endParaRPr kumimoji="0" lang="en-US" altLang="zh-CN" sz="1200" b="0" i="0" u="none" strike="noStrike" cap="none" normalizeH="0" baseline="0" dirty="0">
                <a:ln>
                  <a:noFill/>
                </a:ln>
                <a:solidFill>
                  <a:schemeClr val="tx1"/>
                </a:solidFill>
                <a:effectLst/>
                <a:latin typeface="+mn-lt"/>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latin typeface="+mn-lt"/>
                  <a:ea typeface="+mn-ea"/>
                </a:rPr>
                <a:t>Guest OS</a:t>
              </a:r>
              <a:endParaRPr kumimoji="0" lang="zh-CN" altLang="en-US" sz="1200" b="0" i="0" u="none" strike="noStrike" cap="none" normalizeH="0" baseline="0" dirty="0">
                <a:ln>
                  <a:noFill/>
                </a:ln>
                <a:solidFill>
                  <a:schemeClr val="tx1"/>
                </a:solidFill>
                <a:effectLst/>
                <a:latin typeface="+mn-lt"/>
                <a:ea typeface="+mn-ea"/>
              </a:endParaRPr>
            </a:p>
          </p:txBody>
        </p:sp>
        <p:sp>
          <p:nvSpPr>
            <p:cNvPr id="19" name="同侧圆角矩形 18"/>
            <p:cNvSpPr/>
            <p:nvPr/>
          </p:nvSpPr>
          <p:spPr bwMode="auto">
            <a:xfrm rot="10800000">
              <a:off x="6588221" y="2803587"/>
              <a:ext cx="1220847" cy="642299"/>
            </a:xfrm>
            <a:prstGeom prst="round2SameRect">
              <a:avLst/>
            </a:prstGeom>
            <a:solidFill>
              <a:schemeClr val="accent3">
                <a:lumMod val="95000"/>
              </a:schemeClr>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tx1"/>
                </a:solidFill>
                <a:effectLst/>
                <a:latin typeface="+mn-lt"/>
                <a:ea typeface="+mn-ea"/>
              </a:endParaRPr>
            </a:p>
          </p:txBody>
        </p:sp>
        <p:sp>
          <p:nvSpPr>
            <p:cNvPr id="20" name="文本框 19"/>
            <p:cNvSpPr txBox="1"/>
            <p:nvPr/>
          </p:nvSpPr>
          <p:spPr bwMode="auto">
            <a:xfrm>
              <a:off x="6496053" y="2858395"/>
              <a:ext cx="1422985" cy="50154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200" dirty="0">
                  <a:solidFill>
                    <a:srgbClr val="000000"/>
                  </a:solidFill>
                  <a:latin typeface="+mn-lt"/>
                  <a:ea typeface="+mn-ea"/>
                  <a:cs typeface="Arial" pitchFamily="34" charset="0"/>
                </a:rPr>
                <a:t>虚拟机</a:t>
              </a:r>
              <a:endParaRPr lang="en-US" altLang="zh-CN" sz="1200" dirty="0">
                <a:solidFill>
                  <a:srgbClr val="000000"/>
                </a:solidFill>
                <a:latin typeface="+mn-lt"/>
                <a:ea typeface="+mn-ea"/>
                <a:cs typeface="Arial" pitchFamily="34" charset="0"/>
              </a:endParaRPr>
            </a:p>
            <a:p>
              <a:pPr algn="ctr" defTabSz="1001649" eaLnBrk="0" hangingPunct="0"/>
              <a:r>
                <a:rPr lang="en-US" altLang="zh-CN" sz="1200" dirty="0">
                  <a:solidFill>
                    <a:srgbClr val="000000"/>
                  </a:solidFill>
                  <a:latin typeface="+mn-lt"/>
                  <a:ea typeface="+mn-ea"/>
                  <a:cs typeface="Arial" pitchFamily="34" charset="0"/>
                </a:rPr>
                <a:t>Guest Machine</a:t>
              </a:r>
              <a:endParaRPr lang="zh-CN" altLang="en-US" sz="1200" dirty="0">
                <a:solidFill>
                  <a:srgbClr val="000000"/>
                </a:solidFill>
                <a:latin typeface="+mn-lt"/>
                <a:ea typeface="+mn-ea"/>
                <a:cs typeface="Arial" pitchFamily="34" charset="0"/>
              </a:endParaRPr>
            </a:p>
          </p:txBody>
        </p:sp>
      </p:grpSp>
      <p:sp>
        <p:nvSpPr>
          <p:cNvPr id="21" name="圆角矩形 6">
            <a:extLst>
              <a:ext uri="{FF2B5EF4-FFF2-40B4-BE49-F238E27FC236}">
                <a16:creationId xmlns:a16="http://schemas.microsoft.com/office/drawing/2014/main" id="{CF3904F6-1361-45F8-92C0-AD554B84127F}"/>
              </a:ext>
            </a:extLst>
          </p:cNvPr>
          <p:cNvSpPr/>
          <p:nvPr/>
        </p:nvSpPr>
        <p:spPr bwMode="auto">
          <a:xfrm>
            <a:off x="6120172" y="1255713"/>
            <a:ext cx="2836552" cy="3709106"/>
          </a:xfrm>
          <a:prstGeom prst="roundRect">
            <a:avLst/>
          </a:prstGeom>
          <a:solidFill>
            <a:srgbClr val="61D6FF"/>
          </a:solidFill>
          <a:ln>
            <a:solidFill>
              <a:srgbClr val="00B0F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endParaRPr kumimoji="0" lang="zh-CN" altLang="en-US" sz="1200" b="0" i="0" u="none" strike="noStrike" cap="none" normalizeH="0" baseline="0">
              <a:ln>
                <a:noFill/>
              </a:ln>
              <a:solidFill>
                <a:schemeClr val="tx1"/>
              </a:solidFill>
              <a:effectLst/>
            </a:endParaRPr>
          </a:p>
        </p:txBody>
      </p:sp>
      <p:sp>
        <p:nvSpPr>
          <p:cNvPr id="24" name="圆角矩形 7">
            <a:extLst>
              <a:ext uri="{FF2B5EF4-FFF2-40B4-BE49-F238E27FC236}">
                <a16:creationId xmlns:a16="http://schemas.microsoft.com/office/drawing/2014/main" id="{ED437F2E-DA91-48AA-AED4-017CEF82BAA2}"/>
              </a:ext>
            </a:extLst>
          </p:cNvPr>
          <p:cNvSpPr/>
          <p:nvPr/>
        </p:nvSpPr>
        <p:spPr bwMode="auto">
          <a:xfrm>
            <a:off x="6464732" y="4166182"/>
            <a:ext cx="2117796" cy="515044"/>
          </a:xfrm>
          <a:prstGeom prst="roundRect">
            <a:avLst/>
          </a:prstGeom>
          <a:solidFill>
            <a:schemeClr val="bg1"/>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mn-lt"/>
                <a:ea typeface="+mn-ea"/>
              </a:rPr>
              <a:t>硬件</a:t>
            </a:r>
            <a:endParaRPr kumimoji="0" lang="en-US" altLang="zh-CN" sz="1200" b="0" i="0" u="none" strike="noStrike" cap="none" normalizeH="0" baseline="0" dirty="0">
              <a:ln>
                <a:noFill/>
              </a:ln>
              <a:solidFill>
                <a:schemeClr val="tx1"/>
              </a:solidFill>
              <a:effectLst/>
              <a:latin typeface="+mn-lt"/>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latin typeface="+mn-lt"/>
                <a:ea typeface="+mn-ea"/>
              </a:rPr>
              <a:t>Host Machine</a:t>
            </a:r>
            <a:endParaRPr kumimoji="0" lang="zh-CN" altLang="en-US" sz="1200" b="0" i="0" u="none" strike="noStrike" cap="none" normalizeH="0" baseline="0" dirty="0">
              <a:ln>
                <a:noFill/>
              </a:ln>
              <a:solidFill>
                <a:schemeClr val="tx1"/>
              </a:solidFill>
              <a:effectLst/>
              <a:latin typeface="+mn-lt"/>
              <a:ea typeface="+mn-ea"/>
            </a:endParaRPr>
          </a:p>
        </p:txBody>
      </p:sp>
      <p:sp>
        <p:nvSpPr>
          <p:cNvPr id="25" name="圆角矩形 8">
            <a:extLst>
              <a:ext uri="{FF2B5EF4-FFF2-40B4-BE49-F238E27FC236}">
                <a16:creationId xmlns:a16="http://schemas.microsoft.com/office/drawing/2014/main" id="{A5DF00A8-EC7E-4A9B-8884-D3A5072CA1A6}"/>
              </a:ext>
            </a:extLst>
          </p:cNvPr>
          <p:cNvSpPr/>
          <p:nvPr/>
        </p:nvSpPr>
        <p:spPr bwMode="auto">
          <a:xfrm>
            <a:off x="6464732" y="3601802"/>
            <a:ext cx="2117796" cy="457813"/>
          </a:xfrm>
          <a:prstGeom prst="roundRect">
            <a:avLst/>
          </a:prstGeom>
          <a:solidFill>
            <a:schemeClr val="bg1"/>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200" dirty="0">
                <a:latin typeface="+mn-lt"/>
                <a:ea typeface="+mn-ea"/>
              </a:rPr>
              <a:t>操作系统</a:t>
            </a:r>
            <a:endParaRPr lang="en-US" altLang="zh-CN" sz="1200" dirty="0">
              <a:latin typeface="+mn-lt"/>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mn-lt"/>
                <a:ea typeface="+mn-ea"/>
              </a:rPr>
              <a:t>Host OS</a:t>
            </a:r>
            <a:endParaRPr kumimoji="0" lang="zh-CN" altLang="en-US" sz="1200" b="0" i="0" u="none" strike="noStrike" cap="none" normalizeH="0" baseline="0" dirty="0">
              <a:ln>
                <a:noFill/>
              </a:ln>
              <a:solidFill>
                <a:schemeClr val="tx1"/>
              </a:solidFill>
              <a:effectLst/>
              <a:latin typeface="+mn-lt"/>
              <a:ea typeface="+mn-ea"/>
            </a:endParaRPr>
          </a:p>
        </p:txBody>
      </p:sp>
      <p:cxnSp>
        <p:nvCxnSpPr>
          <p:cNvPr id="26" name="直接连接符 25">
            <a:extLst>
              <a:ext uri="{FF2B5EF4-FFF2-40B4-BE49-F238E27FC236}">
                <a16:creationId xmlns:a16="http://schemas.microsoft.com/office/drawing/2014/main" id="{60CADE6C-F283-474D-9965-D9E89B8DC369}"/>
              </a:ext>
            </a:extLst>
          </p:cNvPr>
          <p:cNvCxnSpPr>
            <a:cxnSpLocks/>
          </p:cNvCxnSpPr>
          <p:nvPr/>
        </p:nvCxnSpPr>
        <p:spPr bwMode="auto">
          <a:xfrm>
            <a:off x="6378337" y="2321855"/>
            <a:ext cx="10807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7" name="组合 26">
            <a:extLst>
              <a:ext uri="{FF2B5EF4-FFF2-40B4-BE49-F238E27FC236}">
                <a16:creationId xmlns:a16="http://schemas.microsoft.com/office/drawing/2014/main" id="{61EE6627-6B98-4DA0-95B3-6AE237DC2F31}"/>
              </a:ext>
            </a:extLst>
          </p:cNvPr>
          <p:cNvGrpSpPr/>
          <p:nvPr/>
        </p:nvGrpSpPr>
        <p:grpSpPr>
          <a:xfrm>
            <a:off x="6114016" y="1626661"/>
            <a:ext cx="1469095" cy="1278898"/>
            <a:chOff x="5130470" y="2055500"/>
            <a:chExt cx="1584998" cy="1390386"/>
          </a:xfrm>
        </p:grpSpPr>
        <p:sp>
          <p:nvSpPr>
            <p:cNvPr id="28" name="单圆角矩形 9">
              <a:extLst>
                <a:ext uri="{FF2B5EF4-FFF2-40B4-BE49-F238E27FC236}">
                  <a16:creationId xmlns:a16="http://schemas.microsoft.com/office/drawing/2014/main" id="{88BA5ABB-25E3-4A88-B075-DDF3388D01CC}"/>
                </a:ext>
              </a:extLst>
            </p:cNvPr>
            <p:cNvSpPr/>
            <p:nvPr/>
          </p:nvSpPr>
          <p:spPr bwMode="auto">
            <a:xfrm>
              <a:off x="5312546" y="2055500"/>
              <a:ext cx="1220847" cy="695194"/>
            </a:xfrm>
            <a:prstGeom prst="snipRoundRect">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mn-lt"/>
                  <a:ea typeface="+mn-ea"/>
                </a:rPr>
                <a:t>应用系统</a:t>
              </a:r>
              <a:endParaRPr kumimoji="0" lang="en-US" altLang="zh-CN" sz="1200" b="0" i="0" u="none" strike="noStrike" cap="none" normalizeH="0" baseline="0" dirty="0">
                <a:ln>
                  <a:noFill/>
                </a:ln>
                <a:solidFill>
                  <a:schemeClr val="tx1"/>
                </a:solidFill>
                <a:effectLst/>
                <a:latin typeface="+mn-lt"/>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mn-lt"/>
                  <a:ea typeface="+mn-ea"/>
                </a:rPr>
                <a:t>App</a:t>
              </a:r>
              <a:endParaRPr kumimoji="0" lang="zh-CN" altLang="en-US" sz="1200" b="0" i="0" u="none" strike="noStrike" cap="none" normalizeH="0" baseline="0" dirty="0">
                <a:ln>
                  <a:noFill/>
                </a:ln>
                <a:solidFill>
                  <a:schemeClr val="tx1"/>
                </a:solidFill>
                <a:effectLst/>
                <a:latin typeface="+mn-lt"/>
                <a:ea typeface="+mn-ea"/>
              </a:endParaRPr>
            </a:p>
          </p:txBody>
        </p:sp>
        <p:sp>
          <p:nvSpPr>
            <p:cNvPr id="29" name="同侧圆角矩形 15">
              <a:extLst>
                <a:ext uri="{FF2B5EF4-FFF2-40B4-BE49-F238E27FC236}">
                  <a16:creationId xmlns:a16="http://schemas.microsoft.com/office/drawing/2014/main" id="{987941D2-F97E-4F4D-9550-2969FD670B50}"/>
                </a:ext>
              </a:extLst>
            </p:cNvPr>
            <p:cNvSpPr/>
            <p:nvPr/>
          </p:nvSpPr>
          <p:spPr bwMode="auto">
            <a:xfrm rot="10800000">
              <a:off x="5312546" y="2803587"/>
              <a:ext cx="1220847" cy="642299"/>
            </a:xfrm>
            <a:prstGeom prst="round2SameRect">
              <a:avLst/>
            </a:prstGeom>
            <a:solidFill>
              <a:schemeClr val="accent3">
                <a:lumMod val="95000"/>
              </a:schemeClr>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tx1"/>
                </a:solidFill>
                <a:effectLst/>
                <a:latin typeface="+mn-lt"/>
                <a:ea typeface="+mn-ea"/>
              </a:endParaRPr>
            </a:p>
          </p:txBody>
        </p:sp>
        <p:sp>
          <p:nvSpPr>
            <p:cNvPr id="30" name="文本框 29">
              <a:extLst>
                <a:ext uri="{FF2B5EF4-FFF2-40B4-BE49-F238E27FC236}">
                  <a16:creationId xmlns:a16="http://schemas.microsoft.com/office/drawing/2014/main" id="{7FE35455-5565-45B7-AAD0-C6E59CD9CFDE}"/>
                </a:ext>
              </a:extLst>
            </p:cNvPr>
            <p:cNvSpPr txBox="1"/>
            <p:nvPr/>
          </p:nvSpPr>
          <p:spPr bwMode="auto">
            <a:xfrm>
              <a:off x="5130470" y="2858395"/>
              <a:ext cx="1584998" cy="51127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200" dirty="0">
                  <a:solidFill>
                    <a:srgbClr val="000000"/>
                  </a:solidFill>
                  <a:latin typeface="+mn-lt"/>
                  <a:ea typeface="+mn-ea"/>
                  <a:cs typeface="Arial" pitchFamily="34" charset="0"/>
                </a:rPr>
                <a:t>容器</a:t>
              </a:r>
              <a:endParaRPr lang="en-US" altLang="zh-CN" sz="1200" dirty="0">
                <a:solidFill>
                  <a:srgbClr val="000000"/>
                </a:solidFill>
                <a:latin typeface="+mn-lt"/>
                <a:ea typeface="+mn-ea"/>
                <a:cs typeface="Arial" pitchFamily="34" charset="0"/>
              </a:endParaRPr>
            </a:p>
            <a:p>
              <a:pPr algn="ctr" defTabSz="1001649" eaLnBrk="0" hangingPunct="0"/>
              <a:r>
                <a:rPr lang="en-US" altLang="zh-CN" sz="1200" dirty="0" err="1">
                  <a:solidFill>
                    <a:srgbClr val="000000"/>
                  </a:solidFill>
                  <a:latin typeface="+mn-lt"/>
                  <a:ea typeface="+mn-ea"/>
                  <a:cs typeface="Arial" pitchFamily="34" charset="0"/>
                </a:rPr>
                <a:t>Contrainer</a:t>
              </a:r>
              <a:endParaRPr lang="zh-CN" altLang="en-US" sz="1200" dirty="0">
                <a:solidFill>
                  <a:srgbClr val="000000"/>
                </a:solidFill>
                <a:latin typeface="+mn-lt"/>
                <a:ea typeface="+mn-ea"/>
                <a:cs typeface="Arial" pitchFamily="34" charset="0"/>
              </a:endParaRPr>
            </a:p>
          </p:txBody>
        </p:sp>
      </p:grpSp>
      <p:grpSp>
        <p:nvGrpSpPr>
          <p:cNvPr id="35" name="组合 34">
            <a:extLst>
              <a:ext uri="{FF2B5EF4-FFF2-40B4-BE49-F238E27FC236}">
                <a16:creationId xmlns:a16="http://schemas.microsoft.com/office/drawing/2014/main" id="{A4E6D338-38B4-4F40-9E15-FF7AD8752ADA}"/>
              </a:ext>
            </a:extLst>
          </p:cNvPr>
          <p:cNvGrpSpPr/>
          <p:nvPr/>
        </p:nvGrpSpPr>
        <p:grpSpPr>
          <a:xfrm>
            <a:off x="7417964" y="1630099"/>
            <a:ext cx="1469095" cy="1278898"/>
            <a:chOff x="5130470" y="2055500"/>
            <a:chExt cx="1584998" cy="1390386"/>
          </a:xfrm>
        </p:grpSpPr>
        <p:sp>
          <p:nvSpPr>
            <p:cNvPr id="36" name="单圆角矩形 9">
              <a:extLst>
                <a:ext uri="{FF2B5EF4-FFF2-40B4-BE49-F238E27FC236}">
                  <a16:creationId xmlns:a16="http://schemas.microsoft.com/office/drawing/2014/main" id="{A5E279E2-C835-44F0-8212-4402CC932971}"/>
                </a:ext>
              </a:extLst>
            </p:cNvPr>
            <p:cNvSpPr/>
            <p:nvPr/>
          </p:nvSpPr>
          <p:spPr bwMode="auto">
            <a:xfrm>
              <a:off x="5312546" y="2055500"/>
              <a:ext cx="1220847" cy="695194"/>
            </a:xfrm>
            <a:prstGeom prst="snipRoundRect">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mn-lt"/>
                  <a:ea typeface="+mn-ea"/>
                </a:rPr>
                <a:t>应用系统</a:t>
              </a:r>
              <a:endParaRPr kumimoji="0" lang="en-US" altLang="zh-CN" sz="1200" b="0" i="0" u="none" strike="noStrike" cap="none" normalizeH="0" baseline="0" dirty="0">
                <a:ln>
                  <a:noFill/>
                </a:ln>
                <a:solidFill>
                  <a:schemeClr val="tx1"/>
                </a:solidFill>
                <a:effectLst/>
                <a:latin typeface="+mn-lt"/>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mn-lt"/>
                  <a:ea typeface="+mn-ea"/>
                </a:rPr>
                <a:t>App</a:t>
              </a:r>
              <a:endParaRPr kumimoji="0" lang="zh-CN" altLang="en-US" sz="1200" b="0" i="0" u="none" strike="noStrike" cap="none" normalizeH="0" baseline="0" dirty="0">
                <a:ln>
                  <a:noFill/>
                </a:ln>
                <a:solidFill>
                  <a:schemeClr val="tx1"/>
                </a:solidFill>
                <a:effectLst/>
                <a:latin typeface="+mn-lt"/>
                <a:ea typeface="+mn-ea"/>
              </a:endParaRPr>
            </a:p>
          </p:txBody>
        </p:sp>
        <p:sp>
          <p:nvSpPr>
            <p:cNvPr id="37" name="同侧圆角矩形 15">
              <a:extLst>
                <a:ext uri="{FF2B5EF4-FFF2-40B4-BE49-F238E27FC236}">
                  <a16:creationId xmlns:a16="http://schemas.microsoft.com/office/drawing/2014/main" id="{D4DD9448-CCA1-4770-8213-9A5C57BB3640}"/>
                </a:ext>
              </a:extLst>
            </p:cNvPr>
            <p:cNvSpPr/>
            <p:nvPr/>
          </p:nvSpPr>
          <p:spPr bwMode="auto">
            <a:xfrm rot="10800000">
              <a:off x="5312546" y="2803587"/>
              <a:ext cx="1220847" cy="642299"/>
            </a:xfrm>
            <a:prstGeom prst="round2SameRect">
              <a:avLst/>
            </a:prstGeom>
            <a:solidFill>
              <a:schemeClr val="accent3">
                <a:lumMod val="95000"/>
              </a:schemeClr>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tx1"/>
                </a:solidFill>
                <a:effectLst/>
                <a:latin typeface="+mn-lt"/>
                <a:ea typeface="+mn-ea"/>
              </a:endParaRPr>
            </a:p>
          </p:txBody>
        </p:sp>
        <p:sp>
          <p:nvSpPr>
            <p:cNvPr id="38" name="文本框 37">
              <a:extLst>
                <a:ext uri="{FF2B5EF4-FFF2-40B4-BE49-F238E27FC236}">
                  <a16:creationId xmlns:a16="http://schemas.microsoft.com/office/drawing/2014/main" id="{AE7A296D-6DDE-472A-80BF-D0D593DEBB48}"/>
                </a:ext>
              </a:extLst>
            </p:cNvPr>
            <p:cNvSpPr txBox="1"/>
            <p:nvPr/>
          </p:nvSpPr>
          <p:spPr bwMode="auto">
            <a:xfrm>
              <a:off x="5130470" y="2858395"/>
              <a:ext cx="1584998" cy="51127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200" dirty="0">
                  <a:solidFill>
                    <a:srgbClr val="000000"/>
                  </a:solidFill>
                  <a:latin typeface="+mn-lt"/>
                  <a:ea typeface="+mn-ea"/>
                  <a:cs typeface="Arial" pitchFamily="34" charset="0"/>
                </a:rPr>
                <a:t>容器</a:t>
              </a:r>
              <a:endParaRPr lang="en-US" altLang="zh-CN" sz="1200" dirty="0">
                <a:solidFill>
                  <a:srgbClr val="000000"/>
                </a:solidFill>
                <a:latin typeface="+mn-lt"/>
                <a:ea typeface="+mn-ea"/>
                <a:cs typeface="Arial" pitchFamily="34" charset="0"/>
              </a:endParaRPr>
            </a:p>
            <a:p>
              <a:pPr algn="ctr" defTabSz="1001649" eaLnBrk="0" hangingPunct="0"/>
              <a:r>
                <a:rPr lang="en-US" altLang="zh-CN" sz="1200" dirty="0" err="1">
                  <a:solidFill>
                    <a:srgbClr val="000000"/>
                  </a:solidFill>
                  <a:latin typeface="+mn-lt"/>
                  <a:ea typeface="+mn-ea"/>
                  <a:cs typeface="Arial" pitchFamily="34" charset="0"/>
                </a:rPr>
                <a:t>Contrainer</a:t>
              </a:r>
              <a:endParaRPr lang="zh-CN" altLang="en-US" sz="1200" dirty="0">
                <a:solidFill>
                  <a:srgbClr val="000000"/>
                </a:solidFill>
                <a:latin typeface="+mn-lt"/>
                <a:ea typeface="+mn-ea"/>
                <a:cs typeface="Arial" pitchFamily="34" charset="0"/>
              </a:endParaRPr>
            </a:p>
          </p:txBody>
        </p:sp>
      </p:grpSp>
      <p:sp>
        <p:nvSpPr>
          <p:cNvPr id="39" name="圆角矩形 8">
            <a:extLst>
              <a:ext uri="{FF2B5EF4-FFF2-40B4-BE49-F238E27FC236}">
                <a16:creationId xmlns:a16="http://schemas.microsoft.com/office/drawing/2014/main" id="{B2766571-0D5B-4120-9448-96DFBA9CB590}"/>
              </a:ext>
            </a:extLst>
          </p:cNvPr>
          <p:cNvSpPr/>
          <p:nvPr/>
        </p:nvSpPr>
        <p:spPr bwMode="auto">
          <a:xfrm>
            <a:off x="6282778" y="2948596"/>
            <a:ext cx="2435521" cy="252027"/>
          </a:xfrm>
          <a:prstGeom prst="roundRect">
            <a:avLst/>
          </a:prstGeom>
          <a:solidFill>
            <a:schemeClr val="bg1"/>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200" dirty="0"/>
              <a:t>容器编排引擎</a:t>
            </a:r>
            <a:endParaRPr lang="en-US" altLang="zh-CN" sz="1200" dirty="0"/>
          </a:p>
        </p:txBody>
      </p:sp>
      <p:sp>
        <p:nvSpPr>
          <p:cNvPr id="40" name="圆角矩形 8">
            <a:extLst>
              <a:ext uri="{FF2B5EF4-FFF2-40B4-BE49-F238E27FC236}">
                <a16:creationId xmlns:a16="http://schemas.microsoft.com/office/drawing/2014/main" id="{E2A34803-FCA6-4BF3-94AC-42AF24DED858}"/>
              </a:ext>
            </a:extLst>
          </p:cNvPr>
          <p:cNvSpPr/>
          <p:nvPr/>
        </p:nvSpPr>
        <p:spPr bwMode="auto">
          <a:xfrm>
            <a:off x="6282777" y="3287681"/>
            <a:ext cx="2435521" cy="252027"/>
          </a:xfrm>
          <a:prstGeom prst="roundRect">
            <a:avLst/>
          </a:prstGeom>
          <a:solidFill>
            <a:schemeClr val="bg1"/>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200" dirty="0"/>
              <a:t>容器执行引擎</a:t>
            </a:r>
            <a:endParaRPr lang="en-US" altLang="zh-CN" sz="1200" dirty="0"/>
          </a:p>
        </p:txBody>
      </p:sp>
      <p:sp>
        <p:nvSpPr>
          <p:cNvPr id="14" name="文本框 13">
            <a:extLst>
              <a:ext uri="{FF2B5EF4-FFF2-40B4-BE49-F238E27FC236}">
                <a16:creationId xmlns:a16="http://schemas.microsoft.com/office/drawing/2014/main" id="{C90704A3-78CE-4C42-A25B-0DB457551831}"/>
              </a:ext>
            </a:extLst>
          </p:cNvPr>
          <p:cNvSpPr txBox="1"/>
          <p:nvPr/>
        </p:nvSpPr>
        <p:spPr bwMode="auto">
          <a:xfrm>
            <a:off x="1040384" y="5092828"/>
            <a:ext cx="1279131"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zh-CN" altLang="en-US" sz="1400" b="1" dirty="0">
                <a:solidFill>
                  <a:srgbClr val="000000"/>
                </a:solidFill>
                <a:latin typeface="+mn-lt"/>
                <a:ea typeface="+mn-ea"/>
                <a:cs typeface="Arial" pitchFamily="34" charset="0"/>
              </a:rPr>
              <a:t>传统物理架构</a:t>
            </a:r>
          </a:p>
        </p:txBody>
      </p:sp>
      <p:sp>
        <p:nvSpPr>
          <p:cNvPr id="41" name="文本框 40">
            <a:extLst>
              <a:ext uri="{FF2B5EF4-FFF2-40B4-BE49-F238E27FC236}">
                <a16:creationId xmlns:a16="http://schemas.microsoft.com/office/drawing/2014/main" id="{80DBA050-20E4-4397-A479-B257F89835F8}"/>
              </a:ext>
            </a:extLst>
          </p:cNvPr>
          <p:cNvSpPr txBox="1"/>
          <p:nvPr/>
        </p:nvSpPr>
        <p:spPr bwMode="auto">
          <a:xfrm>
            <a:off x="4111389" y="5092828"/>
            <a:ext cx="1099595"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zh-CN" altLang="en-US" sz="1400" b="1" dirty="0">
                <a:solidFill>
                  <a:srgbClr val="000000"/>
                </a:solidFill>
                <a:latin typeface="+mn-lt"/>
                <a:ea typeface="+mn-ea"/>
                <a:cs typeface="Arial" pitchFamily="34" charset="0"/>
              </a:rPr>
              <a:t>虚拟化架构</a:t>
            </a:r>
          </a:p>
        </p:txBody>
      </p:sp>
      <p:sp>
        <p:nvSpPr>
          <p:cNvPr id="42" name="文本框 41">
            <a:extLst>
              <a:ext uri="{FF2B5EF4-FFF2-40B4-BE49-F238E27FC236}">
                <a16:creationId xmlns:a16="http://schemas.microsoft.com/office/drawing/2014/main" id="{07C3A7CA-552E-4A9B-80B1-202459A8FECD}"/>
              </a:ext>
            </a:extLst>
          </p:cNvPr>
          <p:cNvSpPr txBox="1"/>
          <p:nvPr/>
        </p:nvSpPr>
        <p:spPr bwMode="auto">
          <a:xfrm>
            <a:off x="7033314" y="5092828"/>
            <a:ext cx="1099595" cy="316392"/>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zh-CN" altLang="en-US" sz="1400" b="1" dirty="0">
                <a:solidFill>
                  <a:srgbClr val="000000"/>
                </a:solidFill>
                <a:latin typeface="+mn-lt"/>
                <a:ea typeface="+mn-ea"/>
                <a:cs typeface="Arial" pitchFamily="34" charset="0"/>
              </a:rPr>
              <a:t>容器化架构</a:t>
            </a:r>
          </a:p>
        </p:txBody>
      </p:sp>
      <p:sp>
        <p:nvSpPr>
          <p:cNvPr id="43" name="灯片编号占位符 3">
            <a:extLst>
              <a:ext uri="{FF2B5EF4-FFF2-40B4-BE49-F238E27FC236}">
                <a16:creationId xmlns:a16="http://schemas.microsoft.com/office/drawing/2014/main" id="{EBEF16A7-0C22-44DF-8105-2677F4C38277}"/>
              </a:ext>
            </a:extLst>
          </p:cNvPr>
          <p:cNvSpPr txBox="1">
            <a:spLocks/>
          </p:cNvSpPr>
          <p:nvPr/>
        </p:nvSpPr>
        <p:spPr>
          <a:xfrm>
            <a:off x="8136396"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9</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405928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虚拟化重要概念（</a:t>
            </a:r>
            <a:r>
              <a:rPr lang="en-US" altLang="zh-CN" sz="2800" dirty="0"/>
              <a:t>2/2</a:t>
            </a:r>
            <a:r>
              <a:rPr lang="zh-CN" altLang="en-US" sz="2800" dirty="0"/>
              <a:t>）</a:t>
            </a:r>
          </a:p>
        </p:txBody>
      </p:sp>
      <p:sp>
        <p:nvSpPr>
          <p:cNvPr id="43" name="灯片编号占位符 3">
            <a:extLst>
              <a:ext uri="{FF2B5EF4-FFF2-40B4-BE49-F238E27FC236}">
                <a16:creationId xmlns:a16="http://schemas.microsoft.com/office/drawing/2014/main" id="{EBEF16A7-0C22-44DF-8105-2677F4C38277}"/>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10</a:t>
            </a:fld>
            <a:endParaRPr lang="en-US" altLang="zh-CN" sz="1800" dirty="0">
              <a:latin typeface="Gill Sans MT"/>
              <a:ea typeface="华文新魏" panose="02010800040101010101" pitchFamily="2" charset="-122"/>
            </a:endParaRPr>
          </a:p>
        </p:txBody>
      </p:sp>
      <p:graphicFrame>
        <p:nvGraphicFramePr>
          <p:cNvPr id="44" name="表格 43">
            <a:extLst>
              <a:ext uri="{FF2B5EF4-FFF2-40B4-BE49-F238E27FC236}">
                <a16:creationId xmlns:a16="http://schemas.microsoft.com/office/drawing/2014/main" id="{4B54A3AC-5043-4412-9ED9-885D75406150}"/>
              </a:ext>
            </a:extLst>
          </p:cNvPr>
          <p:cNvGraphicFramePr>
            <a:graphicFrameLocks noGrp="1"/>
          </p:cNvGraphicFramePr>
          <p:nvPr>
            <p:extLst>
              <p:ext uri="{D42A27DB-BD31-4B8C-83A1-F6EECF244321}">
                <p14:modId xmlns:p14="http://schemas.microsoft.com/office/powerpoint/2010/main" val="2472801840"/>
              </p:ext>
            </p:extLst>
          </p:nvPr>
        </p:nvGraphicFramePr>
        <p:xfrm>
          <a:off x="809903" y="1239361"/>
          <a:ext cx="7668654" cy="4473301"/>
        </p:xfrm>
        <a:graphic>
          <a:graphicData uri="http://schemas.openxmlformats.org/drawingml/2006/table">
            <a:tbl>
              <a:tblPr firstRow="1" bandRow="1"/>
              <a:tblGrid>
                <a:gridCol w="2321710">
                  <a:extLst>
                    <a:ext uri="{9D8B030D-6E8A-4147-A177-3AD203B41FA5}">
                      <a16:colId xmlns:a16="http://schemas.microsoft.com/office/drawing/2014/main" val="20000"/>
                    </a:ext>
                  </a:extLst>
                </a:gridCol>
                <a:gridCol w="5346944">
                  <a:extLst>
                    <a:ext uri="{9D8B030D-6E8A-4147-A177-3AD203B41FA5}">
                      <a16:colId xmlns:a16="http://schemas.microsoft.com/office/drawing/2014/main" val="20001"/>
                    </a:ext>
                  </a:extLst>
                </a:gridCol>
              </a:tblGrid>
              <a:tr h="376739">
                <a:tc>
                  <a:txBody>
                    <a:bodyPr/>
                    <a:lstStyle/>
                    <a:p>
                      <a:pPr algn="ctr"/>
                      <a:r>
                        <a:rPr lang="zh-CN" altLang="en-US" b="1" dirty="0"/>
                        <a:t>概念</a:t>
                      </a: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b="1" dirty="0"/>
                        <a:t>说明</a:t>
                      </a: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0"/>
                  </a:ext>
                </a:extLst>
              </a:tr>
              <a:tr h="523362">
                <a:tc>
                  <a:txBody>
                    <a:bodyPr/>
                    <a:lstStyle/>
                    <a:p>
                      <a:pPr algn="ctr"/>
                      <a:r>
                        <a:rPr lang="zh-CN" altLang="en-US" dirty="0"/>
                        <a:t>主机（物理服务器）</a:t>
                      </a:r>
                    </a:p>
                  </a:txBody>
                  <a:tcPr marL="38100" marR="38100" marT="38100" marB="38100" anchor="ctr">
                    <a:lnL w="28575" cap="flat" cmpd="sng" algn="ctr">
                      <a:solidFill>
                        <a:schemeClr val="tx1"/>
                      </a:solidFill>
                      <a:prstDash val="solid"/>
                      <a:round/>
                      <a:headEnd type="none" w="med" len="med"/>
                      <a:tailEnd type="none" w="med" len="med"/>
                    </a:lnL>
                  </a:tcPr>
                </a:tc>
                <a:tc rowSpan="2">
                  <a:txBody>
                    <a:bodyPr/>
                    <a:lstStyle/>
                    <a:p>
                      <a:r>
                        <a:rPr lang="zh-CN" altLang="en-US" dirty="0"/>
                        <a:t>物理服务器安装虚拟化主机操作系统后，可将其上的计算资源（内存、</a:t>
                      </a:r>
                      <a:r>
                        <a:rPr lang="en-US" altLang="zh-CN" dirty="0"/>
                        <a:t>CPU</a:t>
                      </a:r>
                      <a:r>
                        <a:rPr lang="zh-CN" altLang="en-US" dirty="0"/>
                        <a:t>）虚拟化，即生成虚拟化层。</a:t>
                      </a:r>
                    </a:p>
                  </a:txBody>
                  <a:tcPr marL="38100" marR="38100" marT="38100" marB="3810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12860">
                <a:tc>
                  <a:txBody>
                    <a:bodyPr/>
                    <a:lstStyle/>
                    <a:p>
                      <a:pPr algn="ctr"/>
                      <a:r>
                        <a:rPr lang="zh-CN" altLang="en-US" dirty="0"/>
                        <a:t>虚拟化层</a:t>
                      </a:r>
                    </a:p>
                  </a:txBody>
                  <a:tcPr marL="38100" marR="38100" marT="38100" marB="38100" anchor="ctr">
                    <a:lnL w="28575" cap="flat" cmpd="sng" algn="ctr">
                      <a:solidFill>
                        <a:schemeClr val="tx1"/>
                      </a:solidFill>
                      <a:prstDash val="solid"/>
                      <a:round/>
                      <a:headEnd type="none" w="med" len="med"/>
                      <a:tailEnd type="none" w="med" len="med"/>
                    </a:lnL>
                  </a:tcPr>
                </a:tc>
                <a:tc vMerge="1">
                  <a:txBody>
                    <a:bodyPr/>
                    <a:lstStyle/>
                    <a:p>
                      <a:endParaRPr lang="en-US"/>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900100">
                <a:tc>
                  <a:txBody>
                    <a:bodyPr/>
                    <a:lstStyle/>
                    <a:p>
                      <a:pPr algn="ctr"/>
                      <a:r>
                        <a:rPr lang="zh-CN" altLang="en-US" dirty="0"/>
                        <a:t>虚拟化计算资源池</a:t>
                      </a:r>
                    </a:p>
                  </a:txBody>
                  <a:tcPr marL="38100" marR="38100" marT="38100" marB="38100" anchor="ctr">
                    <a:lnL w="28575" cap="flat" cmpd="sng" algn="ctr">
                      <a:solidFill>
                        <a:schemeClr val="tx1"/>
                      </a:solidFill>
                      <a:prstDash val="solid"/>
                      <a:round/>
                      <a:headEnd type="none" w="med" len="med"/>
                      <a:tailEnd type="none" w="med" len="med"/>
                    </a:lnL>
                  </a:tcPr>
                </a:tc>
                <a:tc>
                  <a:txBody>
                    <a:bodyPr/>
                    <a:lstStyle/>
                    <a:p>
                      <a:r>
                        <a:rPr lang="zh-CN" altLang="en-US" dirty="0"/>
                        <a:t>主机上的计算资源经过虚拟化后，形成计算资源池，一般同一集群内主机的计算资源形成一个计算资源池。</a:t>
                      </a:r>
                    </a:p>
                  </a:txBody>
                  <a:tcPr marL="38100" marR="38100" marT="38100" marB="3810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650261">
                <a:tc>
                  <a:txBody>
                    <a:bodyPr/>
                    <a:lstStyle/>
                    <a:p>
                      <a:pPr algn="ctr"/>
                      <a:r>
                        <a:rPr lang="zh-CN" altLang="en-US"/>
                        <a:t>虚拟</a:t>
                      </a:r>
                      <a:r>
                        <a:rPr lang="en-US" altLang="zh-CN"/>
                        <a:t>CPU</a:t>
                      </a:r>
                      <a:r>
                        <a:rPr lang="zh-CN" altLang="en-US"/>
                        <a:t>、虚拟内存</a:t>
                      </a:r>
                    </a:p>
                  </a:txBody>
                  <a:tcPr marL="38100" marR="38100" marT="38100" marB="38100" anchor="ctr">
                    <a:lnL w="28575" cap="flat" cmpd="sng" algn="ctr">
                      <a:solidFill>
                        <a:schemeClr val="tx1"/>
                      </a:solidFill>
                      <a:prstDash val="solid"/>
                      <a:round/>
                      <a:headEnd type="none" w="med" len="med"/>
                      <a:tailEnd type="none" w="med" len="med"/>
                    </a:lnL>
                  </a:tcPr>
                </a:tc>
                <a:tc rowSpan="2">
                  <a:txBody>
                    <a:bodyPr/>
                    <a:lstStyle/>
                    <a:p>
                      <a:r>
                        <a:rPr lang="zh-CN" altLang="en-US" dirty="0"/>
                        <a:t>创建虚拟机时，按定义的虚拟机规格自动从资源池中为虚拟机分配相应量的内存和</a:t>
                      </a:r>
                      <a:r>
                        <a:rPr lang="en-US" altLang="zh-CN" dirty="0"/>
                        <a:t>CPU</a:t>
                      </a:r>
                      <a:r>
                        <a:rPr lang="zh-CN" altLang="en-US" dirty="0"/>
                        <a:t>。</a:t>
                      </a:r>
                    </a:p>
                    <a:p>
                      <a:r>
                        <a:rPr lang="zh-CN" altLang="en-US" dirty="0"/>
                        <a:t>说明：一台虚拟机所使用的内存资源和</a:t>
                      </a:r>
                      <a:r>
                        <a:rPr lang="en-US" altLang="zh-CN" dirty="0"/>
                        <a:t>CPU</a:t>
                      </a:r>
                      <a:r>
                        <a:rPr lang="zh-CN" altLang="en-US" dirty="0"/>
                        <a:t>资源只能由同一台主机提供，但如果虚拟机运行的主机发生故障，可立即由另一台主机为该虚拟机提供计算资源。因此，虚拟机实际可使用计算资源的最大限度不能超过该主机的硬件规格。</a:t>
                      </a:r>
                    </a:p>
                  </a:txBody>
                  <a:tcPr marL="90000" marR="90000" marT="46800" marB="468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509979">
                <a:tc>
                  <a:txBody>
                    <a:bodyPr/>
                    <a:lstStyle/>
                    <a:p>
                      <a:pPr algn="ctr"/>
                      <a:r>
                        <a:rPr lang="zh-CN" altLang="en-US" dirty="0"/>
                        <a:t>虚拟机</a:t>
                      </a:r>
                    </a:p>
                  </a:txBody>
                  <a:tcPr marL="38100" marR="38100" marT="38100" marB="381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vMerge="1">
                  <a:txBody>
                    <a:bodyPr/>
                    <a:lstStyle/>
                    <a:p>
                      <a:endParaRPr lang="en-US" dirty="0"/>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40917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0"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虚拟化架构分类</a:t>
            </a:r>
          </a:p>
        </p:txBody>
      </p:sp>
      <p:grpSp>
        <p:nvGrpSpPr>
          <p:cNvPr id="7" name="组合 6">
            <a:extLst>
              <a:ext uri="{FF2B5EF4-FFF2-40B4-BE49-F238E27FC236}">
                <a16:creationId xmlns:a16="http://schemas.microsoft.com/office/drawing/2014/main" id="{610B9B3C-D074-475E-B140-C8600713FFE3}"/>
              </a:ext>
            </a:extLst>
          </p:cNvPr>
          <p:cNvGrpSpPr/>
          <p:nvPr/>
        </p:nvGrpSpPr>
        <p:grpSpPr>
          <a:xfrm>
            <a:off x="870397" y="1418761"/>
            <a:ext cx="7490594" cy="1684371"/>
            <a:chOff x="870397" y="1418761"/>
            <a:chExt cx="7490594" cy="1684371"/>
          </a:xfrm>
        </p:grpSpPr>
        <p:sp>
          <p:nvSpPr>
            <p:cNvPr id="1111" name="Rectangle 158"/>
            <p:cNvSpPr>
              <a:spLocks noChangeArrowheads="1"/>
            </p:cNvSpPr>
            <p:nvPr/>
          </p:nvSpPr>
          <p:spPr bwMode="gray">
            <a:xfrm>
              <a:off x="873504" y="1418761"/>
              <a:ext cx="1691869" cy="265888"/>
            </a:xfrm>
            <a:prstGeom prst="rect">
              <a:avLst/>
            </a:prstGeom>
            <a:solidFill>
              <a:srgbClr val="79A400"/>
            </a:solidFill>
            <a:ln w="9525" algn="ctr">
              <a:noFill/>
              <a:miter lim="800000"/>
              <a:headEnd/>
              <a:tailEnd/>
            </a:ln>
          </p:spPr>
          <p:txBody>
            <a:bodyPr wrap="none" lIns="91422" tIns="45712" rIns="91422" bIns="45712" anchor="ctr"/>
            <a:lstStyle/>
            <a:p>
              <a:pPr algn="ctr" defTabSz="801688">
                <a:spcBef>
                  <a:spcPct val="50000"/>
                </a:spcBef>
              </a:pPr>
              <a:r>
                <a:rPr lang="zh-CN" altLang="en-US" dirty="0">
                  <a:solidFill>
                    <a:srgbClr val="000000"/>
                  </a:solidFill>
                  <a:latin typeface="+mn-lt"/>
                  <a:ea typeface="+mn-ea"/>
                </a:rPr>
                <a:t>寄居虚拟化</a:t>
              </a:r>
            </a:p>
          </p:txBody>
        </p:sp>
        <p:sp>
          <p:nvSpPr>
            <p:cNvPr id="1112" name="AutoShape 25"/>
            <p:cNvSpPr>
              <a:spLocks noChangeArrowheads="1"/>
            </p:cNvSpPr>
            <p:nvPr/>
          </p:nvSpPr>
          <p:spPr bwMode="auto">
            <a:xfrm>
              <a:off x="873504" y="1756377"/>
              <a:ext cx="1688762" cy="1346754"/>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15875" algn="ctr">
              <a:solidFill>
                <a:srgbClr val="33CCCC"/>
              </a:solidFill>
              <a:prstDash val="sysDot"/>
              <a:round/>
              <a:headEnd/>
              <a:tailEnd/>
            </a:ln>
          </p:spPr>
          <p:txBody>
            <a:bodyPr wrap="none" lIns="91241" tIns="45624" rIns="91241" bIns="45624" anchor="ctr"/>
            <a:lstStyle/>
            <a:p>
              <a:pPr algn="ctr"/>
              <a:endParaRPr lang="ja-JP" altLang="en-US">
                <a:solidFill>
                  <a:srgbClr val="000000"/>
                </a:solidFill>
                <a:latin typeface="+mn-lt"/>
                <a:ea typeface="+mn-ea"/>
                <a:cs typeface="Arial" pitchFamily="34" charset="0"/>
              </a:endParaRPr>
            </a:p>
          </p:txBody>
        </p:sp>
        <p:pic>
          <p:nvPicPr>
            <p:cNvPr id="1113" name="Picture 6" descr="30-Pin-RAM-icon"/>
            <p:cNvPicPr>
              <a:picLocks noChangeAspect="1" noChangeArrowheads="1"/>
            </p:cNvPicPr>
            <p:nvPr/>
          </p:nvPicPr>
          <p:blipFill>
            <a:blip r:embed="rId4" cstate="print"/>
            <a:srcRect/>
            <a:stretch>
              <a:fillRect/>
            </a:stretch>
          </p:blipFill>
          <p:spPr bwMode="auto">
            <a:xfrm>
              <a:off x="1258797" y="2711101"/>
              <a:ext cx="320041" cy="330196"/>
            </a:xfrm>
            <a:prstGeom prst="rect">
              <a:avLst/>
            </a:prstGeom>
            <a:noFill/>
            <a:ln w="9525">
              <a:noFill/>
              <a:miter lim="800000"/>
              <a:headEnd/>
              <a:tailEnd/>
            </a:ln>
          </p:spPr>
        </p:pic>
        <p:pic>
          <p:nvPicPr>
            <p:cNvPr id="1114" name="Picture 7" descr="Hardware-Chip-32x32"/>
            <p:cNvPicPr>
              <a:picLocks noChangeAspect="1" noChangeArrowheads="1"/>
            </p:cNvPicPr>
            <p:nvPr/>
          </p:nvPicPr>
          <p:blipFill>
            <a:blip r:embed="rId5" cstate="print"/>
            <a:srcRect/>
            <a:stretch>
              <a:fillRect/>
            </a:stretch>
          </p:blipFill>
          <p:spPr bwMode="auto">
            <a:xfrm>
              <a:off x="870397" y="2711101"/>
              <a:ext cx="323148" cy="330196"/>
            </a:xfrm>
            <a:prstGeom prst="rect">
              <a:avLst/>
            </a:prstGeom>
            <a:noFill/>
            <a:ln w="9525">
              <a:noFill/>
              <a:miter lim="800000"/>
              <a:headEnd/>
              <a:tailEnd/>
            </a:ln>
          </p:spPr>
        </p:pic>
        <p:graphicFrame>
          <p:nvGraphicFramePr>
            <p:cNvPr id="1029" name="Object 5"/>
            <p:cNvGraphicFramePr>
              <a:graphicFrameLocks noChangeAspect="1"/>
            </p:cNvGraphicFramePr>
            <p:nvPr>
              <p:extLst>
                <p:ext uri="{D42A27DB-BD31-4B8C-83A1-F6EECF244321}">
                  <p14:modId xmlns:p14="http://schemas.microsoft.com/office/powerpoint/2010/main" val="1130051364"/>
                </p:ext>
              </p:extLst>
            </p:nvPr>
          </p:nvGraphicFramePr>
          <p:xfrm>
            <a:off x="1644089" y="2703681"/>
            <a:ext cx="411704" cy="390794"/>
          </p:xfrm>
          <a:graphic>
            <a:graphicData uri="http://schemas.openxmlformats.org/presentationml/2006/ole">
              <mc:AlternateContent xmlns:mc="http://schemas.openxmlformats.org/markup-compatibility/2006">
                <mc:Choice xmlns:v="urn:schemas-microsoft-com:vml" Requires="v">
                  <p:oleObj spid="_x0000_s1026" name="BMP 图像" r:id="rId6" imgW="495369" imgH="457143" progId="PBrush">
                    <p:embed/>
                  </p:oleObj>
                </mc:Choice>
                <mc:Fallback>
                  <p:oleObj name="BMP 图像" r:id="rId6" imgW="495369" imgH="457143" progId="PBrush">
                    <p:embed/>
                    <p:pic>
                      <p:nvPicPr>
                        <p:cNvPr id="102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089" y="2703681"/>
                          <a:ext cx="411704" cy="390794"/>
                        </a:xfrm>
                        <a:prstGeom prst="rect">
                          <a:avLst/>
                        </a:prstGeom>
                        <a:solidFill>
                          <a:srgbClr val="C0C0C0"/>
                        </a:solidFill>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5" name="Rectangle 16"/>
            <p:cNvSpPr>
              <a:spLocks noChangeArrowheads="1"/>
            </p:cNvSpPr>
            <p:nvPr/>
          </p:nvSpPr>
          <p:spPr bwMode="gray">
            <a:xfrm>
              <a:off x="909237" y="2516941"/>
              <a:ext cx="1580010" cy="190450"/>
            </a:xfrm>
            <a:prstGeom prst="rect">
              <a:avLst/>
            </a:prstGeom>
            <a:solidFill>
              <a:srgbClr val="1C8EE4"/>
            </a:solidFill>
            <a:ln w="15875" algn="ctr">
              <a:solidFill>
                <a:schemeClr val="tx1">
                  <a:alpha val="70195"/>
                </a:schemeClr>
              </a:solidFill>
              <a:prstDash val="dash"/>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宿主操作系统</a:t>
              </a:r>
            </a:p>
          </p:txBody>
        </p:sp>
        <p:sp>
          <p:nvSpPr>
            <p:cNvPr id="1116" name="Rectangle 18"/>
            <p:cNvSpPr>
              <a:spLocks noChangeArrowheads="1"/>
            </p:cNvSpPr>
            <p:nvPr/>
          </p:nvSpPr>
          <p:spPr bwMode="auto">
            <a:xfrm>
              <a:off x="1460764" y="1786058"/>
              <a:ext cx="1028482" cy="690072"/>
            </a:xfrm>
            <a:prstGeom prst="rect">
              <a:avLst/>
            </a:prstGeom>
            <a:solidFill>
              <a:srgbClr val="C0C0C0"/>
            </a:solidFill>
            <a:ln w="9525" algn="ctr">
              <a:solidFill>
                <a:schemeClr val="tx1"/>
              </a:solidFill>
              <a:prstDash val="dash"/>
              <a:miter lim="800000"/>
              <a:headEnd/>
              <a:tailEnd/>
            </a:ln>
          </p:spPr>
          <p:txBody>
            <a:bodyPr wrap="none" lIns="87801" tIns="43900" rIns="87801" bIns="43900" anchor="ctr"/>
            <a:lstStyle/>
            <a:p>
              <a:endParaRPr lang="zh-CN" altLang="en-US">
                <a:solidFill>
                  <a:srgbClr val="000000"/>
                </a:solidFill>
                <a:latin typeface="+mn-lt"/>
                <a:ea typeface="+mn-ea"/>
              </a:endParaRPr>
            </a:p>
          </p:txBody>
        </p:sp>
        <p:sp>
          <p:nvSpPr>
            <p:cNvPr id="1117" name="Rectangle 20"/>
            <p:cNvSpPr>
              <a:spLocks noChangeArrowheads="1"/>
            </p:cNvSpPr>
            <p:nvPr/>
          </p:nvSpPr>
          <p:spPr bwMode="gray">
            <a:xfrm>
              <a:off x="1536891" y="2039579"/>
              <a:ext cx="910409" cy="185503"/>
            </a:xfrm>
            <a:prstGeom prst="rect">
              <a:avLst/>
            </a:prstGeom>
            <a:gradFill rotWithShape="1">
              <a:gsLst>
                <a:gs pos="0">
                  <a:srgbClr val="6AB7EC"/>
                </a:gs>
                <a:gs pos="100000">
                  <a:srgbClr val="31556D"/>
                </a:gs>
              </a:gsLst>
              <a:lin ang="2700000" scaled="1"/>
            </a:gradFill>
            <a:ln w="9525" algn="ctr">
              <a:solidFill>
                <a:schemeClr val="tx1"/>
              </a:solidFill>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操作系统</a:t>
              </a:r>
            </a:p>
          </p:txBody>
        </p:sp>
        <p:sp>
          <p:nvSpPr>
            <p:cNvPr id="1118" name="Rectangle 21"/>
            <p:cNvSpPr>
              <a:spLocks noChangeArrowheads="1"/>
            </p:cNvSpPr>
            <p:nvPr/>
          </p:nvSpPr>
          <p:spPr bwMode="gray">
            <a:xfrm>
              <a:off x="1536891" y="1828105"/>
              <a:ext cx="910409" cy="187977"/>
            </a:xfrm>
            <a:prstGeom prst="rect">
              <a:avLst/>
            </a:prstGeom>
            <a:solidFill>
              <a:srgbClr val="79A400">
                <a:alpha val="70195"/>
              </a:srgbClr>
            </a:solidFill>
            <a:ln w="12700" algn="ctr">
              <a:solidFill>
                <a:schemeClr val="tx1"/>
              </a:solidFill>
              <a:prstDash val="sysDot"/>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应用</a:t>
              </a:r>
            </a:p>
          </p:txBody>
        </p:sp>
        <p:sp>
          <p:nvSpPr>
            <p:cNvPr id="1119" name="Rectangle 22"/>
            <p:cNvSpPr>
              <a:spLocks noChangeArrowheads="1"/>
            </p:cNvSpPr>
            <p:nvPr/>
          </p:nvSpPr>
          <p:spPr bwMode="gray">
            <a:xfrm>
              <a:off x="909237" y="1786058"/>
              <a:ext cx="490937" cy="690072"/>
            </a:xfrm>
            <a:prstGeom prst="rect">
              <a:avLst/>
            </a:prstGeom>
            <a:solidFill>
              <a:srgbClr val="79A400">
                <a:alpha val="70195"/>
              </a:srgbClr>
            </a:solidFill>
            <a:ln w="12700" algn="ctr">
              <a:solidFill>
                <a:schemeClr val="tx1"/>
              </a:solidFill>
              <a:miter lim="800000"/>
              <a:headEnd/>
              <a:tailEnd/>
            </a:ln>
          </p:spPr>
          <p:txBody>
            <a:bodyPr wrap="none" lIns="91422" tIns="45712" rIns="91422" bIns="45712" anchor="ctr"/>
            <a:lstStyle/>
            <a:p>
              <a:pPr algn="ctr" defTabSz="801688">
                <a:spcBef>
                  <a:spcPct val="50000"/>
                </a:spcBef>
              </a:pPr>
              <a:r>
                <a:rPr lang="zh-CN" altLang="en-US" dirty="0">
                  <a:solidFill>
                    <a:srgbClr val="000000"/>
                  </a:solidFill>
                  <a:latin typeface="+mn-lt"/>
                  <a:ea typeface="+mn-ea"/>
                  <a:cs typeface="Arial" pitchFamily="34" charset="0"/>
                </a:rPr>
                <a:t>应用</a:t>
              </a:r>
            </a:p>
          </p:txBody>
        </p:sp>
        <p:pic>
          <p:nvPicPr>
            <p:cNvPr id="1120" name="Picture 78" descr="Storage_icon_01"/>
            <p:cNvPicPr>
              <a:picLocks noChangeAspect="1" noChangeArrowheads="1"/>
            </p:cNvPicPr>
            <p:nvPr/>
          </p:nvPicPr>
          <p:blipFill>
            <a:blip r:embed="rId8" cstate="print"/>
            <a:srcRect/>
            <a:stretch>
              <a:fillRect/>
            </a:stretch>
          </p:blipFill>
          <p:spPr bwMode="auto">
            <a:xfrm>
              <a:off x="2122597" y="2711101"/>
              <a:ext cx="366649" cy="348746"/>
            </a:xfrm>
            <a:prstGeom prst="rect">
              <a:avLst/>
            </a:prstGeom>
            <a:noFill/>
            <a:ln w="9525">
              <a:noFill/>
              <a:miter lim="800000"/>
              <a:headEnd/>
              <a:tailEnd/>
            </a:ln>
          </p:spPr>
        </p:pic>
        <p:sp>
          <p:nvSpPr>
            <p:cNvPr id="1121" name="Rectangle 20"/>
            <p:cNvSpPr>
              <a:spLocks noChangeArrowheads="1"/>
            </p:cNvSpPr>
            <p:nvPr/>
          </p:nvSpPr>
          <p:spPr bwMode="gray">
            <a:xfrm>
              <a:off x="1536891" y="2291863"/>
              <a:ext cx="910409" cy="187977"/>
            </a:xfrm>
            <a:prstGeom prst="rect">
              <a:avLst/>
            </a:prstGeom>
            <a:solidFill>
              <a:srgbClr val="3E54C2">
                <a:alpha val="76862"/>
              </a:srgbClr>
            </a:solidFill>
            <a:ln w="12700" algn="ctr">
              <a:solidFill>
                <a:schemeClr val="tx1"/>
              </a:solidFill>
              <a:prstDash val="sysDot"/>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虚拟化层</a:t>
              </a:r>
            </a:p>
          </p:txBody>
        </p:sp>
        <p:sp>
          <p:nvSpPr>
            <p:cNvPr id="1097" name="Rectangle 159"/>
            <p:cNvSpPr>
              <a:spLocks noChangeArrowheads="1"/>
            </p:cNvSpPr>
            <p:nvPr/>
          </p:nvSpPr>
          <p:spPr bwMode="auto">
            <a:xfrm>
              <a:off x="2826071" y="1434164"/>
              <a:ext cx="1690315" cy="233846"/>
            </a:xfrm>
            <a:prstGeom prst="rect">
              <a:avLst/>
            </a:prstGeom>
            <a:solidFill>
              <a:srgbClr val="6AB7EC"/>
            </a:solidFill>
            <a:ln w="9525" algn="ctr">
              <a:noFill/>
              <a:miter lim="800000"/>
              <a:headEnd/>
              <a:tailEnd/>
            </a:ln>
          </p:spPr>
          <p:txBody>
            <a:bodyPr lIns="79185" tIns="39592" rIns="79185" bIns="39592" anchor="ctr">
              <a:spAutoFit/>
            </a:bodyPr>
            <a:lstStyle/>
            <a:p>
              <a:pPr algn="ctr" defTabSz="801688"/>
              <a:r>
                <a:rPr lang="zh-CN" altLang="en-US" dirty="0">
                  <a:solidFill>
                    <a:srgbClr val="000000"/>
                  </a:solidFill>
                  <a:latin typeface="+mn-lt"/>
                  <a:ea typeface="+mn-ea"/>
                </a:rPr>
                <a:t>裸金属虚拟化</a:t>
              </a:r>
            </a:p>
          </p:txBody>
        </p:sp>
        <p:sp>
          <p:nvSpPr>
            <p:cNvPr id="1098" name="AutoShape 25"/>
            <p:cNvSpPr>
              <a:spLocks noChangeArrowheads="1"/>
            </p:cNvSpPr>
            <p:nvPr/>
          </p:nvSpPr>
          <p:spPr bwMode="auto">
            <a:xfrm>
              <a:off x="2796553" y="1756378"/>
              <a:ext cx="1690315" cy="1346754"/>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15875" algn="ctr">
              <a:solidFill>
                <a:srgbClr val="33CCCC"/>
              </a:solidFill>
              <a:prstDash val="sysDot"/>
              <a:round/>
              <a:headEnd/>
              <a:tailEnd/>
            </a:ln>
          </p:spPr>
          <p:txBody>
            <a:bodyPr wrap="none" lIns="91241" tIns="45624" rIns="91241" bIns="45624" anchor="ctr"/>
            <a:lstStyle/>
            <a:p>
              <a:pPr algn="ctr"/>
              <a:endParaRPr lang="ja-JP" altLang="en-US">
                <a:solidFill>
                  <a:srgbClr val="000000"/>
                </a:solidFill>
                <a:latin typeface="+mn-lt"/>
                <a:ea typeface="+mn-ea"/>
                <a:cs typeface="Arial" pitchFamily="34" charset="0"/>
              </a:endParaRPr>
            </a:p>
          </p:txBody>
        </p:sp>
        <p:pic>
          <p:nvPicPr>
            <p:cNvPr id="1099" name="Picture 6" descr="30-Pin-RAM-icon"/>
            <p:cNvPicPr>
              <a:picLocks noChangeAspect="1" noChangeArrowheads="1"/>
            </p:cNvPicPr>
            <p:nvPr/>
          </p:nvPicPr>
          <p:blipFill>
            <a:blip r:embed="rId4" cstate="print"/>
            <a:srcRect/>
            <a:stretch>
              <a:fillRect/>
            </a:stretch>
          </p:blipFill>
          <p:spPr bwMode="auto">
            <a:xfrm>
              <a:off x="3183399" y="2711102"/>
              <a:ext cx="320041" cy="330196"/>
            </a:xfrm>
            <a:prstGeom prst="rect">
              <a:avLst/>
            </a:prstGeom>
            <a:noFill/>
            <a:ln w="9525">
              <a:noFill/>
              <a:miter lim="800000"/>
              <a:headEnd/>
              <a:tailEnd/>
            </a:ln>
          </p:spPr>
        </p:pic>
        <p:pic>
          <p:nvPicPr>
            <p:cNvPr id="1100" name="Picture 7" descr="Hardware-Chip-32x32"/>
            <p:cNvPicPr>
              <a:picLocks noChangeAspect="1" noChangeArrowheads="1"/>
            </p:cNvPicPr>
            <p:nvPr/>
          </p:nvPicPr>
          <p:blipFill>
            <a:blip r:embed="rId5" cstate="print"/>
            <a:srcRect/>
            <a:stretch>
              <a:fillRect/>
            </a:stretch>
          </p:blipFill>
          <p:spPr bwMode="auto">
            <a:xfrm>
              <a:off x="2796553" y="2711102"/>
              <a:ext cx="321595" cy="330196"/>
            </a:xfrm>
            <a:prstGeom prst="rect">
              <a:avLst/>
            </a:prstGeom>
            <a:noFill/>
            <a:ln w="9525">
              <a:noFill/>
              <a:miter lim="800000"/>
              <a:headEnd/>
              <a:tailEnd/>
            </a:ln>
          </p:spPr>
        </p:pic>
        <p:graphicFrame>
          <p:nvGraphicFramePr>
            <p:cNvPr id="1028" name="Object 4"/>
            <p:cNvGraphicFramePr>
              <a:graphicFrameLocks noChangeAspect="1"/>
            </p:cNvGraphicFramePr>
            <p:nvPr>
              <p:extLst>
                <p:ext uri="{D42A27DB-BD31-4B8C-83A1-F6EECF244321}">
                  <p14:modId xmlns:p14="http://schemas.microsoft.com/office/powerpoint/2010/main" val="4238368968"/>
                </p:ext>
              </p:extLst>
            </p:nvPr>
          </p:nvGraphicFramePr>
          <p:xfrm>
            <a:off x="3568691" y="2703681"/>
            <a:ext cx="411703" cy="390794"/>
          </p:xfrm>
          <a:graphic>
            <a:graphicData uri="http://schemas.openxmlformats.org/presentationml/2006/ole">
              <mc:AlternateContent xmlns:mc="http://schemas.openxmlformats.org/markup-compatibility/2006">
                <mc:Choice xmlns:v="urn:schemas-microsoft-com:vml" Requires="v">
                  <p:oleObj spid="_x0000_s1027" name="BMP 图像" r:id="rId9" imgW="495369" imgH="457143" progId="PBrush">
                    <p:embed/>
                  </p:oleObj>
                </mc:Choice>
                <mc:Fallback>
                  <p:oleObj name="BMP 图像" r:id="rId9" imgW="495369" imgH="457143" progId="PBrush">
                    <p:embed/>
                    <p:pic>
                      <p:nvPicPr>
                        <p:cNvPr id="102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8691" y="2703681"/>
                          <a:ext cx="411703" cy="390794"/>
                        </a:xfrm>
                        <a:prstGeom prst="rect">
                          <a:avLst/>
                        </a:prstGeom>
                        <a:solidFill>
                          <a:srgbClr val="C0C0C0"/>
                        </a:solidFill>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1" name="Rectangle 16"/>
            <p:cNvSpPr>
              <a:spLocks noChangeArrowheads="1"/>
            </p:cNvSpPr>
            <p:nvPr/>
          </p:nvSpPr>
          <p:spPr bwMode="gray">
            <a:xfrm>
              <a:off x="2833839" y="2516941"/>
              <a:ext cx="1580009" cy="190450"/>
            </a:xfrm>
            <a:prstGeom prst="rect">
              <a:avLst/>
            </a:prstGeom>
            <a:solidFill>
              <a:srgbClr val="1C8EE4"/>
            </a:solidFill>
            <a:ln w="15875" algn="ctr">
              <a:solidFill>
                <a:schemeClr val="tx1">
                  <a:alpha val="70195"/>
                </a:schemeClr>
              </a:solidFill>
              <a:prstDash val="dash"/>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虚拟化层</a:t>
              </a:r>
            </a:p>
          </p:txBody>
        </p:sp>
        <p:pic>
          <p:nvPicPr>
            <p:cNvPr id="1102" name="Picture 78" descr="Storage_icon_01"/>
            <p:cNvPicPr>
              <a:picLocks noChangeAspect="1" noChangeArrowheads="1"/>
            </p:cNvPicPr>
            <p:nvPr/>
          </p:nvPicPr>
          <p:blipFill>
            <a:blip r:embed="rId8" cstate="print"/>
            <a:srcRect/>
            <a:stretch>
              <a:fillRect/>
            </a:stretch>
          </p:blipFill>
          <p:spPr bwMode="auto">
            <a:xfrm>
              <a:off x="4047199" y="2711102"/>
              <a:ext cx="366649" cy="348746"/>
            </a:xfrm>
            <a:prstGeom prst="rect">
              <a:avLst/>
            </a:prstGeom>
            <a:noFill/>
            <a:ln w="9525">
              <a:noFill/>
              <a:miter lim="800000"/>
              <a:headEnd/>
              <a:tailEnd/>
            </a:ln>
          </p:spPr>
        </p:pic>
        <p:sp>
          <p:nvSpPr>
            <p:cNvPr id="1103" name="Rectangle 18"/>
            <p:cNvSpPr>
              <a:spLocks noChangeArrowheads="1"/>
            </p:cNvSpPr>
            <p:nvPr/>
          </p:nvSpPr>
          <p:spPr bwMode="auto">
            <a:xfrm>
              <a:off x="2833839" y="1756378"/>
              <a:ext cx="494044" cy="760564"/>
            </a:xfrm>
            <a:prstGeom prst="rect">
              <a:avLst/>
            </a:prstGeom>
            <a:solidFill>
              <a:srgbClr val="C0C0C0"/>
            </a:solidFill>
            <a:ln w="9525" algn="ctr">
              <a:solidFill>
                <a:schemeClr val="tx1"/>
              </a:solidFill>
              <a:prstDash val="dash"/>
              <a:miter lim="800000"/>
              <a:headEnd/>
              <a:tailEnd/>
            </a:ln>
          </p:spPr>
          <p:txBody>
            <a:bodyPr wrap="none" lIns="87801" tIns="43900" rIns="87801" bIns="43900" anchor="ctr"/>
            <a:lstStyle/>
            <a:p>
              <a:endParaRPr lang="zh-CN" altLang="en-US">
                <a:solidFill>
                  <a:srgbClr val="000000"/>
                </a:solidFill>
                <a:latin typeface="+mn-lt"/>
                <a:ea typeface="+mn-ea"/>
              </a:endParaRPr>
            </a:p>
          </p:txBody>
        </p:sp>
        <p:sp>
          <p:nvSpPr>
            <p:cNvPr id="1104" name="Rectangle 22"/>
            <p:cNvSpPr>
              <a:spLocks noChangeArrowheads="1"/>
            </p:cNvSpPr>
            <p:nvPr/>
          </p:nvSpPr>
          <p:spPr bwMode="gray">
            <a:xfrm>
              <a:off x="2903751" y="1812029"/>
              <a:ext cx="385292" cy="320302"/>
            </a:xfrm>
            <a:prstGeom prst="rect">
              <a:avLst/>
            </a:prstGeom>
            <a:solidFill>
              <a:srgbClr val="79A400">
                <a:alpha val="70195"/>
              </a:srgbClr>
            </a:solidFill>
            <a:ln w="12700" algn="ctr">
              <a:solidFill>
                <a:schemeClr val="tx1"/>
              </a:solidFill>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应用</a:t>
              </a:r>
            </a:p>
          </p:txBody>
        </p:sp>
        <p:sp>
          <p:nvSpPr>
            <p:cNvPr id="1105" name="Rectangle 22"/>
            <p:cNvSpPr>
              <a:spLocks noChangeArrowheads="1"/>
            </p:cNvSpPr>
            <p:nvPr/>
          </p:nvSpPr>
          <p:spPr bwMode="gray">
            <a:xfrm>
              <a:off x="2903751" y="2164485"/>
              <a:ext cx="385292" cy="322776"/>
            </a:xfrm>
            <a:prstGeom prst="rect">
              <a:avLst/>
            </a:prstGeom>
            <a:gradFill rotWithShape="1">
              <a:gsLst>
                <a:gs pos="0">
                  <a:srgbClr val="6AB7EC"/>
                </a:gs>
                <a:gs pos="100000">
                  <a:srgbClr val="31556D"/>
                </a:gs>
              </a:gsLst>
              <a:lin ang="2700000" scaled="1"/>
            </a:gradFill>
            <a:ln w="9525" algn="ctr">
              <a:solidFill>
                <a:schemeClr val="tx1"/>
              </a:solidFill>
              <a:miter lim="800000"/>
              <a:headEnd/>
              <a:tailEnd/>
            </a:ln>
          </p:spPr>
          <p:txBody>
            <a:bodyPr wrap="none" lIns="91422" tIns="45712" rIns="91422" bIns="45712" anchor="ctr"/>
            <a:lstStyle/>
            <a:p>
              <a:pPr algn="ctr" defTabSz="801688"/>
              <a:r>
                <a:rPr lang="zh-CN" altLang="en-US">
                  <a:solidFill>
                    <a:srgbClr val="000000"/>
                  </a:solidFill>
                  <a:latin typeface="+mn-lt"/>
                  <a:ea typeface="+mn-ea"/>
                  <a:cs typeface="Arial" pitchFamily="34" charset="0"/>
                </a:rPr>
                <a:t>操作</a:t>
              </a:r>
            </a:p>
            <a:p>
              <a:pPr algn="ctr" defTabSz="801688"/>
              <a:r>
                <a:rPr lang="zh-CN" altLang="en-US">
                  <a:solidFill>
                    <a:srgbClr val="000000"/>
                  </a:solidFill>
                  <a:latin typeface="+mn-lt"/>
                  <a:ea typeface="+mn-ea"/>
                  <a:cs typeface="Arial" pitchFamily="34" charset="0"/>
                </a:rPr>
                <a:t>系统</a:t>
              </a:r>
            </a:p>
          </p:txBody>
        </p:sp>
        <p:sp>
          <p:nvSpPr>
            <p:cNvPr id="1106" name="Rectangle 22"/>
            <p:cNvSpPr>
              <a:spLocks noChangeArrowheads="1"/>
            </p:cNvSpPr>
            <p:nvPr/>
          </p:nvSpPr>
          <p:spPr bwMode="gray">
            <a:xfrm>
              <a:off x="3994377" y="1786058"/>
              <a:ext cx="385292" cy="324013"/>
            </a:xfrm>
            <a:prstGeom prst="rect">
              <a:avLst/>
            </a:prstGeom>
            <a:solidFill>
              <a:srgbClr val="79A400">
                <a:alpha val="70195"/>
              </a:srgbClr>
            </a:solidFill>
            <a:ln w="12700" algn="ctr">
              <a:solidFill>
                <a:schemeClr val="tx1"/>
              </a:solidFill>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应用</a:t>
              </a:r>
            </a:p>
          </p:txBody>
        </p:sp>
        <p:sp>
          <p:nvSpPr>
            <p:cNvPr id="1107" name="Rectangle 22"/>
            <p:cNvSpPr>
              <a:spLocks noChangeArrowheads="1"/>
            </p:cNvSpPr>
            <p:nvPr/>
          </p:nvSpPr>
          <p:spPr bwMode="gray">
            <a:xfrm>
              <a:off x="3994377" y="2140988"/>
              <a:ext cx="385292" cy="494676"/>
            </a:xfrm>
            <a:prstGeom prst="rect">
              <a:avLst/>
            </a:prstGeom>
            <a:gradFill rotWithShape="1">
              <a:gsLst>
                <a:gs pos="0">
                  <a:srgbClr val="6AB7EC"/>
                </a:gs>
                <a:gs pos="100000">
                  <a:srgbClr val="31556D"/>
                </a:gs>
              </a:gsLst>
              <a:lin ang="2700000" scaled="1"/>
            </a:gradFill>
            <a:ln w="9525" algn="ctr">
              <a:solidFill>
                <a:schemeClr val="tx1"/>
              </a:solidFill>
              <a:miter lim="800000"/>
              <a:headEnd/>
              <a:tailEnd/>
            </a:ln>
          </p:spPr>
          <p:txBody>
            <a:bodyPr wrap="none" lIns="91422" tIns="45712" rIns="91422" bIns="45712" anchor="ctr"/>
            <a:lstStyle/>
            <a:p>
              <a:pPr algn="ctr" defTabSz="801688"/>
              <a:r>
                <a:rPr lang="zh-CN" altLang="en-US" dirty="0">
                  <a:solidFill>
                    <a:srgbClr val="000000"/>
                  </a:solidFill>
                  <a:latin typeface="+mn-lt"/>
                  <a:ea typeface="+mn-ea"/>
                  <a:cs typeface="Arial" pitchFamily="34" charset="0"/>
                </a:rPr>
                <a:t>服务</a:t>
              </a:r>
            </a:p>
            <a:p>
              <a:pPr algn="ctr" defTabSz="801688"/>
              <a:r>
                <a:rPr lang="zh-CN" altLang="en-US" dirty="0">
                  <a:solidFill>
                    <a:srgbClr val="000000"/>
                  </a:solidFill>
                  <a:latin typeface="+mn-lt"/>
                  <a:ea typeface="+mn-ea"/>
                  <a:cs typeface="Arial" pitchFamily="34" charset="0"/>
                </a:rPr>
                <a:t>控制</a:t>
              </a:r>
            </a:p>
            <a:p>
              <a:pPr algn="ctr" defTabSz="801688"/>
              <a:r>
                <a:rPr lang="zh-CN" altLang="en-US" dirty="0">
                  <a:solidFill>
                    <a:srgbClr val="000000"/>
                  </a:solidFill>
                  <a:latin typeface="+mn-lt"/>
                  <a:ea typeface="+mn-ea"/>
                  <a:cs typeface="Arial" pitchFamily="34" charset="0"/>
                </a:rPr>
                <a:t>台</a:t>
              </a:r>
            </a:p>
          </p:txBody>
        </p:sp>
        <p:sp>
          <p:nvSpPr>
            <p:cNvPr id="1108" name="Rectangle 18"/>
            <p:cNvSpPr>
              <a:spLocks noChangeArrowheads="1"/>
            </p:cNvSpPr>
            <p:nvPr/>
          </p:nvSpPr>
          <p:spPr bwMode="auto">
            <a:xfrm>
              <a:off x="3394688" y="1756378"/>
              <a:ext cx="494044" cy="760564"/>
            </a:xfrm>
            <a:prstGeom prst="rect">
              <a:avLst/>
            </a:prstGeom>
            <a:solidFill>
              <a:srgbClr val="C0C0C0"/>
            </a:solidFill>
            <a:ln w="9525" algn="ctr">
              <a:solidFill>
                <a:schemeClr val="tx1"/>
              </a:solidFill>
              <a:prstDash val="dash"/>
              <a:miter lim="800000"/>
              <a:headEnd/>
              <a:tailEnd/>
            </a:ln>
          </p:spPr>
          <p:txBody>
            <a:bodyPr wrap="none" lIns="87801" tIns="43900" rIns="87801" bIns="43900" anchor="ctr"/>
            <a:lstStyle/>
            <a:p>
              <a:endParaRPr lang="zh-CN" altLang="en-US">
                <a:solidFill>
                  <a:srgbClr val="000000"/>
                </a:solidFill>
                <a:latin typeface="+mn-lt"/>
                <a:ea typeface="+mn-ea"/>
              </a:endParaRPr>
            </a:p>
          </p:txBody>
        </p:sp>
        <p:sp>
          <p:nvSpPr>
            <p:cNvPr id="1109" name="Rectangle 22"/>
            <p:cNvSpPr>
              <a:spLocks noChangeArrowheads="1"/>
            </p:cNvSpPr>
            <p:nvPr/>
          </p:nvSpPr>
          <p:spPr bwMode="gray">
            <a:xfrm>
              <a:off x="3464600" y="1812029"/>
              <a:ext cx="386846" cy="320302"/>
            </a:xfrm>
            <a:prstGeom prst="rect">
              <a:avLst/>
            </a:prstGeom>
            <a:solidFill>
              <a:srgbClr val="79A400">
                <a:alpha val="70195"/>
              </a:srgbClr>
            </a:solidFill>
            <a:ln w="12700" algn="ctr">
              <a:solidFill>
                <a:schemeClr val="tx1"/>
              </a:solidFill>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应用</a:t>
              </a:r>
            </a:p>
          </p:txBody>
        </p:sp>
        <p:sp>
          <p:nvSpPr>
            <p:cNvPr id="1110" name="Rectangle 22"/>
            <p:cNvSpPr>
              <a:spLocks noChangeArrowheads="1"/>
            </p:cNvSpPr>
            <p:nvPr/>
          </p:nvSpPr>
          <p:spPr bwMode="gray">
            <a:xfrm>
              <a:off x="3464600" y="2164485"/>
              <a:ext cx="386846" cy="322776"/>
            </a:xfrm>
            <a:prstGeom prst="rect">
              <a:avLst/>
            </a:prstGeom>
            <a:gradFill rotWithShape="1">
              <a:gsLst>
                <a:gs pos="0">
                  <a:srgbClr val="6AB7EC"/>
                </a:gs>
                <a:gs pos="100000">
                  <a:srgbClr val="31556D"/>
                </a:gs>
              </a:gsLst>
              <a:lin ang="2700000" scaled="1"/>
            </a:gradFill>
            <a:ln w="9525" algn="ctr">
              <a:solidFill>
                <a:schemeClr val="tx1"/>
              </a:solidFill>
              <a:miter lim="800000"/>
              <a:headEnd/>
              <a:tailEnd/>
            </a:ln>
          </p:spPr>
          <p:txBody>
            <a:bodyPr wrap="none" lIns="91422" tIns="45712" rIns="91422" bIns="45712" anchor="ctr"/>
            <a:lstStyle/>
            <a:p>
              <a:pPr algn="ctr" defTabSz="801688"/>
              <a:r>
                <a:rPr lang="zh-CN" altLang="en-US" dirty="0">
                  <a:solidFill>
                    <a:srgbClr val="000000"/>
                  </a:solidFill>
                  <a:latin typeface="+mn-lt"/>
                  <a:ea typeface="+mn-ea"/>
                  <a:cs typeface="Arial" pitchFamily="34" charset="0"/>
                </a:rPr>
                <a:t>操作</a:t>
              </a:r>
            </a:p>
            <a:p>
              <a:pPr algn="ctr" defTabSz="801688"/>
              <a:r>
                <a:rPr lang="zh-CN" altLang="en-US" dirty="0">
                  <a:solidFill>
                    <a:srgbClr val="000000"/>
                  </a:solidFill>
                  <a:latin typeface="+mn-lt"/>
                  <a:ea typeface="+mn-ea"/>
                  <a:cs typeface="Arial" pitchFamily="34" charset="0"/>
                </a:rPr>
                <a:t>系统</a:t>
              </a:r>
            </a:p>
          </p:txBody>
        </p:sp>
        <p:sp>
          <p:nvSpPr>
            <p:cNvPr id="1085" name="Rectangle 160"/>
            <p:cNvSpPr>
              <a:spLocks noChangeArrowheads="1"/>
            </p:cNvSpPr>
            <p:nvPr/>
          </p:nvSpPr>
          <p:spPr bwMode="gray">
            <a:xfrm>
              <a:off x="4741156" y="1418761"/>
              <a:ext cx="1691869" cy="265888"/>
            </a:xfrm>
            <a:prstGeom prst="rect">
              <a:avLst/>
            </a:prstGeom>
            <a:solidFill>
              <a:srgbClr val="79A400"/>
            </a:solidFill>
            <a:ln w="9525" algn="ctr">
              <a:noFill/>
              <a:miter lim="800000"/>
              <a:headEnd/>
              <a:tailEnd/>
            </a:ln>
          </p:spPr>
          <p:txBody>
            <a:bodyPr wrap="none" lIns="91422" tIns="45712" rIns="91422" bIns="45712" anchor="ctr"/>
            <a:lstStyle/>
            <a:p>
              <a:pPr algn="ctr" defTabSz="801688">
                <a:spcBef>
                  <a:spcPct val="50000"/>
                </a:spcBef>
              </a:pPr>
              <a:r>
                <a:rPr lang="zh-CN" altLang="en-US" dirty="0">
                  <a:solidFill>
                    <a:srgbClr val="000000"/>
                  </a:solidFill>
                  <a:latin typeface="+mn-lt"/>
                  <a:ea typeface="+mn-ea"/>
                </a:rPr>
                <a:t>操作系统虚拟化</a:t>
              </a:r>
            </a:p>
          </p:txBody>
        </p:sp>
        <p:sp>
          <p:nvSpPr>
            <p:cNvPr id="1086" name="AutoShape 25"/>
            <p:cNvSpPr>
              <a:spLocks noChangeArrowheads="1"/>
            </p:cNvSpPr>
            <p:nvPr/>
          </p:nvSpPr>
          <p:spPr bwMode="auto">
            <a:xfrm>
              <a:off x="4728728" y="1756377"/>
              <a:ext cx="1690315" cy="1346754"/>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15875" algn="ctr">
              <a:solidFill>
                <a:srgbClr val="33CCCC"/>
              </a:solidFill>
              <a:prstDash val="sysDot"/>
              <a:round/>
              <a:headEnd/>
              <a:tailEnd/>
            </a:ln>
          </p:spPr>
          <p:txBody>
            <a:bodyPr wrap="none" lIns="91241" tIns="45624" rIns="91241" bIns="45624" anchor="ctr"/>
            <a:lstStyle/>
            <a:p>
              <a:pPr algn="ctr"/>
              <a:endParaRPr lang="ja-JP" altLang="en-US">
                <a:solidFill>
                  <a:srgbClr val="000000"/>
                </a:solidFill>
                <a:latin typeface="+mn-lt"/>
                <a:ea typeface="+mn-ea"/>
                <a:cs typeface="Arial" pitchFamily="34" charset="0"/>
              </a:endParaRPr>
            </a:p>
          </p:txBody>
        </p:sp>
        <p:pic>
          <p:nvPicPr>
            <p:cNvPr id="1087" name="Picture 6" descr="30-Pin-RAM-icon"/>
            <p:cNvPicPr>
              <a:picLocks noChangeAspect="1" noChangeArrowheads="1"/>
            </p:cNvPicPr>
            <p:nvPr/>
          </p:nvPicPr>
          <p:blipFill>
            <a:blip r:embed="rId4" cstate="print"/>
            <a:srcRect/>
            <a:stretch>
              <a:fillRect/>
            </a:stretch>
          </p:blipFill>
          <p:spPr bwMode="auto">
            <a:xfrm>
              <a:off x="5114020" y="2711101"/>
              <a:ext cx="320041" cy="330196"/>
            </a:xfrm>
            <a:prstGeom prst="rect">
              <a:avLst/>
            </a:prstGeom>
            <a:noFill/>
            <a:ln w="9525">
              <a:noFill/>
              <a:miter lim="800000"/>
              <a:headEnd/>
              <a:tailEnd/>
            </a:ln>
          </p:spPr>
        </p:pic>
        <p:pic>
          <p:nvPicPr>
            <p:cNvPr id="1088" name="Picture 7" descr="Hardware-Chip-32x32"/>
            <p:cNvPicPr>
              <a:picLocks noChangeAspect="1" noChangeArrowheads="1"/>
            </p:cNvPicPr>
            <p:nvPr/>
          </p:nvPicPr>
          <p:blipFill>
            <a:blip r:embed="rId5" cstate="print"/>
            <a:srcRect/>
            <a:stretch>
              <a:fillRect/>
            </a:stretch>
          </p:blipFill>
          <p:spPr bwMode="auto">
            <a:xfrm>
              <a:off x="4727174" y="2711101"/>
              <a:ext cx="321595" cy="330196"/>
            </a:xfrm>
            <a:prstGeom prst="rect">
              <a:avLst/>
            </a:prstGeom>
            <a:noFill/>
            <a:ln w="9525">
              <a:noFill/>
              <a:miter lim="800000"/>
              <a:headEnd/>
              <a:tailEnd/>
            </a:ln>
          </p:spPr>
        </p:pic>
        <p:graphicFrame>
          <p:nvGraphicFramePr>
            <p:cNvPr id="1027" name="Object 3"/>
            <p:cNvGraphicFramePr>
              <a:graphicFrameLocks noChangeAspect="1"/>
            </p:cNvGraphicFramePr>
            <p:nvPr>
              <p:extLst>
                <p:ext uri="{D42A27DB-BD31-4B8C-83A1-F6EECF244321}">
                  <p14:modId xmlns:p14="http://schemas.microsoft.com/office/powerpoint/2010/main" val="3430518400"/>
                </p:ext>
              </p:extLst>
            </p:nvPr>
          </p:nvGraphicFramePr>
          <p:xfrm>
            <a:off x="5500866" y="2703681"/>
            <a:ext cx="410150" cy="390794"/>
          </p:xfrm>
          <a:graphic>
            <a:graphicData uri="http://schemas.openxmlformats.org/presentationml/2006/ole">
              <mc:AlternateContent xmlns:mc="http://schemas.openxmlformats.org/markup-compatibility/2006">
                <mc:Choice xmlns:v="urn:schemas-microsoft-com:vml" Requires="v">
                  <p:oleObj spid="_x0000_s1028" name="BMP 图像" r:id="rId10" imgW="495369" imgH="457143" progId="PBrush">
                    <p:embed/>
                  </p:oleObj>
                </mc:Choice>
                <mc:Fallback>
                  <p:oleObj name="BMP 图像" r:id="rId10" imgW="495369" imgH="457143" progId="PBrush">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0866" y="2703681"/>
                          <a:ext cx="410150" cy="390794"/>
                        </a:xfrm>
                        <a:prstGeom prst="rect">
                          <a:avLst/>
                        </a:prstGeom>
                        <a:solidFill>
                          <a:srgbClr val="C0C0C0"/>
                        </a:solidFill>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89" name="Picture 78" descr="Storage_icon_01"/>
            <p:cNvPicPr>
              <a:picLocks noChangeAspect="1" noChangeArrowheads="1"/>
            </p:cNvPicPr>
            <p:nvPr/>
          </p:nvPicPr>
          <p:blipFill>
            <a:blip r:embed="rId8" cstate="print"/>
            <a:srcRect/>
            <a:stretch>
              <a:fillRect/>
            </a:stretch>
          </p:blipFill>
          <p:spPr bwMode="auto">
            <a:xfrm>
              <a:off x="5977821" y="2711101"/>
              <a:ext cx="366649" cy="348746"/>
            </a:xfrm>
            <a:prstGeom prst="rect">
              <a:avLst/>
            </a:prstGeom>
            <a:noFill/>
            <a:ln w="9525">
              <a:noFill/>
              <a:miter lim="800000"/>
              <a:headEnd/>
              <a:tailEnd/>
            </a:ln>
          </p:spPr>
        </p:pic>
        <p:sp>
          <p:nvSpPr>
            <p:cNvPr id="1090" name="Rectangle 16"/>
            <p:cNvSpPr>
              <a:spLocks noChangeArrowheads="1"/>
            </p:cNvSpPr>
            <p:nvPr/>
          </p:nvSpPr>
          <p:spPr bwMode="gray">
            <a:xfrm>
              <a:off x="4769121" y="2536728"/>
              <a:ext cx="1580010" cy="190450"/>
            </a:xfrm>
            <a:prstGeom prst="rect">
              <a:avLst/>
            </a:prstGeom>
            <a:solidFill>
              <a:srgbClr val="1C8EE4"/>
            </a:solidFill>
            <a:ln w="15875" algn="ctr">
              <a:solidFill>
                <a:schemeClr val="tx1">
                  <a:alpha val="70195"/>
                </a:schemeClr>
              </a:solidFill>
              <a:prstDash val="dash"/>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宿主操作系统</a:t>
              </a:r>
            </a:p>
          </p:txBody>
        </p:sp>
        <p:sp>
          <p:nvSpPr>
            <p:cNvPr id="1091" name="Rectangle 18"/>
            <p:cNvSpPr>
              <a:spLocks noChangeArrowheads="1"/>
            </p:cNvSpPr>
            <p:nvPr/>
          </p:nvSpPr>
          <p:spPr bwMode="auto">
            <a:xfrm>
              <a:off x="4779996" y="1766271"/>
              <a:ext cx="775246" cy="760564"/>
            </a:xfrm>
            <a:prstGeom prst="rect">
              <a:avLst/>
            </a:prstGeom>
            <a:solidFill>
              <a:srgbClr val="C0C0C0"/>
            </a:solidFill>
            <a:ln w="9525" algn="ctr">
              <a:solidFill>
                <a:schemeClr val="tx1"/>
              </a:solidFill>
              <a:prstDash val="dash"/>
              <a:miter lim="800000"/>
              <a:headEnd/>
              <a:tailEnd/>
            </a:ln>
          </p:spPr>
          <p:txBody>
            <a:bodyPr wrap="none" lIns="87801" tIns="43900" rIns="87801" bIns="43900" anchor="b" anchorCtr="1"/>
            <a:lstStyle/>
            <a:p>
              <a:r>
                <a:rPr lang="zh-CN" altLang="en-US" sz="800" dirty="0">
                  <a:solidFill>
                    <a:srgbClr val="000000"/>
                  </a:solidFill>
                  <a:latin typeface="+mn-lt"/>
                  <a:ea typeface="+mn-ea"/>
                </a:rPr>
                <a:t>虚拟容器</a:t>
              </a:r>
            </a:p>
          </p:txBody>
        </p:sp>
        <p:sp>
          <p:nvSpPr>
            <p:cNvPr id="1092" name="Rectangle 22"/>
            <p:cNvSpPr>
              <a:spLocks noChangeArrowheads="1"/>
            </p:cNvSpPr>
            <p:nvPr/>
          </p:nvSpPr>
          <p:spPr bwMode="gray">
            <a:xfrm>
              <a:off x="4839033" y="1819448"/>
              <a:ext cx="655619" cy="230024"/>
            </a:xfrm>
            <a:prstGeom prst="rect">
              <a:avLst/>
            </a:prstGeom>
            <a:solidFill>
              <a:srgbClr val="79A400">
                <a:alpha val="70195"/>
              </a:srgbClr>
            </a:solidFill>
            <a:ln w="12700" algn="ctr">
              <a:solidFill>
                <a:schemeClr val="tx1"/>
              </a:solidFill>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应用</a:t>
              </a:r>
            </a:p>
          </p:txBody>
        </p:sp>
        <p:sp>
          <p:nvSpPr>
            <p:cNvPr id="1093" name="Rectangle 22"/>
            <p:cNvSpPr>
              <a:spLocks noChangeArrowheads="1"/>
            </p:cNvSpPr>
            <p:nvPr/>
          </p:nvSpPr>
          <p:spPr bwMode="gray">
            <a:xfrm>
              <a:off x="4839033" y="2066786"/>
              <a:ext cx="655619" cy="284438"/>
            </a:xfrm>
            <a:prstGeom prst="rect">
              <a:avLst/>
            </a:prstGeom>
            <a:gradFill rotWithShape="1">
              <a:gsLst>
                <a:gs pos="0">
                  <a:srgbClr val="6AB7EC"/>
                </a:gs>
                <a:gs pos="100000">
                  <a:srgbClr val="31556D"/>
                </a:gs>
              </a:gsLst>
              <a:lin ang="2700000" scaled="1"/>
            </a:gradFill>
            <a:ln w="9525" algn="ctr">
              <a:solidFill>
                <a:schemeClr val="tx1"/>
              </a:solidFill>
              <a:miter lim="800000"/>
              <a:headEnd/>
              <a:tailEnd/>
            </a:ln>
          </p:spPr>
          <p:txBody>
            <a:bodyPr wrap="none" lIns="91422" tIns="45712" rIns="91422" bIns="45712" anchor="ctr"/>
            <a:lstStyle/>
            <a:p>
              <a:pPr algn="ctr" defTabSz="801688"/>
              <a:r>
                <a:rPr lang="zh-CN" altLang="en-US" dirty="0">
                  <a:solidFill>
                    <a:srgbClr val="000000"/>
                  </a:solidFill>
                  <a:latin typeface="+mn-lt"/>
                  <a:ea typeface="+mn-ea"/>
                  <a:cs typeface="Arial" pitchFamily="34" charset="0"/>
                </a:rPr>
                <a:t>系统模板库</a:t>
              </a:r>
            </a:p>
          </p:txBody>
        </p:sp>
        <p:sp>
          <p:nvSpPr>
            <p:cNvPr id="1094" name="Rectangle 18"/>
            <p:cNvSpPr>
              <a:spLocks noChangeArrowheads="1"/>
            </p:cNvSpPr>
            <p:nvPr/>
          </p:nvSpPr>
          <p:spPr bwMode="auto">
            <a:xfrm>
              <a:off x="5606511" y="1756377"/>
              <a:ext cx="775246" cy="760564"/>
            </a:xfrm>
            <a:prstGeom prst="rect">
              <a:avLst/>
            </a:prstGeom>
            <a:solidFill>
              <a:srgbClr val="C0C0C0"/>
            </a:solidFill>
            <a:ln w="9525" algn="ctr">
              <a:solidFill>
                <a:schemeClr val="tx1"/>
              </a:solidFill>
              <a:prstDash val="dash"/>
              <a:miter lim="800000"/>
              <a:headEnd/>
              <a:tailEnd/>
            </a:ln>
          </p:spPr>
          <p:txBody>
            <a:bodyPr wrap="none" lIns="87801" tIns="43900" rIns="87801" bIns="43900" anchor="b" anchorCtr="1"/>
            <a:lstStyle/>
            <a:p>
              <a:r>
                <a:rPr lang="zh-CN" altLang="en-US" sz="800" dirty="0">
                  <a:solidFill>
                    <a:srgbClr val="000000"/>
                  </a:solidFill>
                  <a:latin typeface="+mn-lt"/>
                  <a:ea typeface="+mn-ea"/>
                </a:rPr>
                <a:t>虚拟容器</a:t>
              </a:r>
            </a:p>
          </p:txBody>
        </p:sp>
        <p:sp>
          <p:nvSpPr>
            <p:cNvPr id="1095" name="Rectangle 22"/>
            <p:cNvSpPr>
              <a:spLocks noChangeArrowheads="1"/>
            </p:cNvSpPr>
            <p:nvPr/>
          </p:nvSpPr>
          <p:spPr bwMode="gray">
            <a:xfrm>
              <a:off x="5665547" y="1812028"/>
              <a:ext cx="655619" cy="227551"/>
            </a:xfrm>
            <a:prstGeom prst="rect">
              <a:avLst/>
            </a:prstGeom>
            <a:solidFill>
              <a:srgbClr val="79A400">
                <a:alpha val="70195"/>
              </a:srgbClr>
            </a:solidFill>
            <a:ln w="12700" algn="ctr">
              <a:solidFill>
                <a:schemeClr val="tx1"/>
              </a:solidFill>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应用</a:t>
              </a:r>
            </a:p>
          </p:txBody>
        </p:sp>
        <p:sp>
          <p:nvSpPr>
            <p:cNvPr id="1096" name="Rectangle 22"/>
            <p:cNvSpPr>
              <a:spLocks noChangeArrowheads="1"/>
            </p:cNvSpPr>
            <p:nvPr/>
          </p:nvSpPr>
          <p:spPr bwMode="gray">
            <a:xfrm>
              <a:off x="5665547" y="2056892"/>
              <a:ext cx="655619" cy="284438"/>
            </a:xfrm>
            <a:prstGeom prst="rect">
              <a:avLst/>
            </a:prstGeom>
            <a:gradFill rotWithShape="1">
              <a:gsLst>
                <a:gs pos="0">
                  <a:srgbClr val="6AB7EC"/>
                </a:gs>
                <a:gs pos="100000">
                  <a:srgbClr val="31556D"/>
                </a:gs>
              </a:gsLst>
              <a:lin ang="2700000" scaled="1"/>
            </a:gradFill>
            <a:ln w="9525" algn="ctr">
              <a:solidFill>
                <a:schemeClr val="tx1"/>
              </a:solidFill>
              <a:miter lim="800000"/>
              <a:headEnd/>
              <a:tailEnd/>
            </a:ln>
          </p:spPr>
          <p:txBody>
            <a:bodyPr wrap="none" lIns="91422" tIns="45712" rIns="91422" bIns="45712" anchor="ctr"/>
            <a:lstStyle/>
            <a:p>
              <a:pPr algn="ctr" defTabSz="801688"/>
              <a:r>
                <a:rPr lang="zh-CN" altLang="en-US" dirty="0">
                  <a:solidFill>
                    <a:srgbClr val="000000"/>
                  </a:solidFill>
                  <a:latin typeface="+mn-lt"/>
                  <a:ea typeface="+mn-ea"/>
                  <a:cs typeface="Arial" pitchFamily="34" charset="0"/>
                </a:rPr>
                <a:t>系统模板库</a:t>
              </a:r>
            </a:p>
          </p:txBody>
        </p:sp>
        <p:sp>
          <p:nvSpPr>
            <p:cNvPr id="1069" name="Rectangle 161"/>
            <p:cNvSpPr>
              <a:spLocks noChangeArrowheads="1"/>
            </p:cNvSpPr>
            <p:nvPr/>
          </p:nvSpPr>
          <p:spPr bwMode="auto">
            <a:xfrm>
              <a:off x="6669122" y="1434164"/>
              <a:ext cx="1691869" cy="233846"/>
            </a:xfrm>
            <a:prstGeom prst="rect">
              <a:avLst/>
            </a:prstGeom>
            <a:solidFill>
              <a:srgbClr val="6AB7EC"/>
            </a:solidFill>
            <a:ln w="9525" algn="ctr">
              <a:noFill/>
              <a:miter lim="800000"/>
              <a:headEnd/>
              <a:tailEnd/>
            </a:ln>
          </p:spPr>
          <p:txBody>
            <a:bodyPr lIns="79185" tIns="39592" rIns="79185" bIns="39592" anchor="ctr">
              <a:spAutoFit/>
            </a:bodyPr>
            <a:lstStyle/>
            <a:p>
              <a:pPr algn="ctr" defTabSz="801688"/>
              <a:r>
                <a:rPr lang="zh-CN" altLang="en-US" dirty="0">
                  <a:solidFill>
                    <a:srgbClr val="000000"/>
                  </a:solidFill>
                  <a:latin typeface="+mn-lt"/>
                  <a:ea typeface="+mn-ea"/>
                </a:rPr>
                <a:t>混合虚拟化</a:t>
              </a:r>
            </a:p>
          </p:txBody>
        </p:sp>
        <p:sp>
          <p:nvSpPr>
            <p:cNvPr id="1070" name="AutoShape 25"/>
            <p:cNvSpPr>
              <a:spLocks noChangeArrowheads="1"/>
            </p:cNvSpPr>
            <p:nvPr/>
          </p:nvSpPr>
          <p:spPr bwMode="auto">
            <a:xfrm>
              <a:off x="6670676" y="1756378"/>
              <a:ext cx="1688762" cy="1346754"/>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15875" algn="ctr">
              <a:solidFill>
                <a:srgbClr val="33CCCC"/>
              </a:solidFill>
              <a:prstDash val="sysDot"/>
              <a:round/>
              <a:headEnd/>
              <a:tailEnd/>
            </a:ln>
          </p:spPr>
          <p:txBody>
            <a:bodyPr wrap="none" lIns="91241" tIns="45624" rIns="91241" bIns="45624" anchor="ctr"/>
            <a:lstStyle/>
            <a:p>
              <a:pPr algn="ctr"/>
              <a:endParaRPr lang="ja-JP" altLang="en-US">
                <a:solidFill>
                  <a:srgbClr val="000000"/>
                </a:solidFill>
                <a:latin typeface="+mn-lt"/>
                <a:ea typeface="+mn-ea"/>
                <a:cs typeface="Arial" pitchFamily="34" charset="0"/>
              </a:endParaRPr>
            </a:p>
          </p:txBody>
        </p:sp>
        <p:pic>
          <p:nvPicPr>
            <p:cNvPr id="1071" name="Picture 6" descr="30-Pin-RAM-icon"/>
            <p:cNvPicPr>
              <a:picLocks noChangeAspect="1" noChangeArrowheads="1"/>
            </p:cNvPicPr>
            <p:nvPr/>
          </p:nvPicPr>
          <p:blipFill>
            <a:blip r:embed="rId4" cstate="print"/>
            <a:srcRect/>
            <a:stretch>
              <a:fillRect/>
            </a:stretch>
          </p:blipFill>
          <p:spPr bwMode="auto">
            <a:xfrm>
              <a:off x="7055968" y="2711102"/>
              <a:ext cx="321595" cy="330196"/>
            </a:xfrm>
            <a:prstGeom prst="rect">
              <a:avLst/>
            </a:prstGeom>
            <a:noFill/>
            <a:ln w="9525">
              <a:noFill/>
              <a:miter lim="800000"/>
              <a:headEnd/>
              <a:tailEnd/>
            </a:ln>
          </p:spPr>
        </p:pic>
        <p:pic>
          <p:nvPicPr>
            <p:cNvPr id="1072" name="Picture 7" descr="Hardware-Chip-32x32"/>
            <p:cNvPicPr>
              <a:picLocks noChangeAspect="1" noChangeArrowheads="1"/>
            </p:cNvPicPr>
            <p:nvPr/>
          </p:nvPicPr>
          <p:blipFill>
            <a:blip r:embed="rId5" cstate="print"/>
            <a:srcRect/>
            <a:stretch>
              <a:fillRect/>
            </a:stretch>
          </p:blipFill>
          <p:spPr bwMode="auto">
            <a:xfrm>
              <a:off x="6669122" y="2711102"/>
              <a:ext cx="321595" cy="330196"/>
            </a:xfrm>
            <a:prstGeom prst="rect">
              <a:avLst/>
            </a:prstGeom>
            <a:noFill/>
            <a:ln w="9525">
              <a:noFill/>
              <a:miter lim="800000"/>
              <a:headEnd/>
              <a:tailEnd/>
            </a:ln>
          </p:spPr>
        </p:pic>
        <p:graphicFrame>
          <p:nvGraphicFramePr>
            <p:cNvPr id="1026" name="Object 5"/>
            <p:cNvGraphicFramePr>
              <a:graphicFrameLocks noChangeAspect="1"/>
            </p:cNvGraphicFramePr>
            <p:nvPr>
              <p:extLst>
                <p:ext uri="{D42A27DB-BD31-4B8C-83A1-F6EECF244321}">
                  <p14:modId xmlns:p14="http://schemas.microsoft.com/office/powerpoint/2010/main" val="1386946754"/>
                </p:ext>
              </p:extLst>
            </p:nvPr>
          </p:nvGraphicFramePr>
          <p:xfrm>
            <a:off x="7441261" y="2703681"/>
            <a:ext cx="411704" cy="390794"/>
          </p:xfrm>
          <a:graphic>
            <a:graphicData uri="http://schemas.openxmlformats.org/presentationml/2006/ole">
              <mc:AlternateContent xmlns:mc="http://schemas.openxmlformats.org/markup-compatibility/2006">
                <mc:Choice xmlns:v="urn:schemas-microsoft-com:vml" Requires="v">
                  <p:oleObj spid="_x0000_s1029" name="BMP 图像" r:id="rId11" imgW="495369" imgH="457143" progId="PBrush">
                    <p:embed/>
                  </p:oleObj>
                </mc:Choice>
                <mc:Fallback>
                  <p:oleObj name="BMP 图像" r:id="rId11" imgW="495369" imgH="457143" progId="PBrush">
                    <p:embed/>
                    <p:pic>
                      <p:nvPicPr>
                        <p:cNvPr id="102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1261" y="2703681"/>
                          <a:ext cx="411704" cy="390794"/>
                        </a:xfrm>
                        <a:prstGeom prst="rect">
                          <a:avLst/>
                        </a:prstGeom>
                        <a:solidFill>
                          <a:srgbClr val="C0C0C0"/>
                        </a:solidFill>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73" name="Picture 78" descr="Storage_icon_01"/>
            <p:cNvPicPr>
              <a:picLocks noChangeAspect="1" noChangeArrowheads="1"/>
            </p:cNvPicPr>
            <p:nvPr/>
          </p:nvPicPr>
          <p:blipFill>
            <a:blip r:embed="rId8" cstate="print"/>
            <a:srcRect/>
            <a:stretch>
              <a:fillRect/>
            </a:stretch>
          </p:blipFill>
          <p:spPr bwMode="auto">
            <a:xfrm>
              <a:off x="7919769" y="2711102"/>
              <a:ext cx="366649" cy="348746"/>
            </a:xfrm>
            <a:prstGeom prst="rect">
              <a:avLst/>
            </a:prstGeom>
            <a:noFill/>
            <a:ln w="9525">
              <a:noFill/>
              <a:miter lim="800000"/>
              <a:headEnd/>
              <a:tailEnd/>
            </a:ln>
          </p:spPr>
        </p:pic>
        <p:sp>
          <p:nvSpPr>
            <p:cNvPr id="1074" name="Rectangle 16"/>
            <p:cNvSpPr>
              <a:spLocks noChangeArrowheads="1"/>
            </p:cNvSpPr>
            <p:nvPr/>
          </p:nvSpPr>
          <p:spPr bwMode="gray">
            <a:xfrm>
              <a:off x="6739034" y="2536728"/>
              <a:ext cx="1580010" cy="211474"/>
            </a:xfrm>
            <a:prstGeom prst="rect">
              <a:avLst/>
            </a:prstGeom>
            <a:solidFill>
              <a:srgbClr val="1C8EE4"/>
            </a:solidFill>
            <a:ln w="15875" algn="ctr">
              <a:solidFill>
                <a:schemeClr val="tx1">
                  <a:alpha val="70195"/>
                </a:schemeClr>
              </a:solidFill>
              <a:prstDash val="dash"/>
              <a:miter lim="800000"/>
              <a:headEnd/>
              <a:tailEnd/>
            </a:ln>
          </p:spPr>
          <p:txBody>
            <a:bodyPr wrap="none" lIns="91422" tIns="45712" rIns="91422" bIns="45712" anchor="ctr"/>
            <a:lstStyle/>
            <a:p>
              <a:pPr defTabSz="801688">
                <a:spcBef>
                  <a:spcPct val="50000"/>
                </a:spcBef>
              </a:pPr>
              <a:r>
                <a:rPr lang="zh-CN" altLang="en-US" dirty="0">
                  <a:solidFill>
                    <a:srgbClr val="000000"/>
                  </a:solidFill>
                  <a:latin typeface="+mn-lt"/>
                  <a:ea typeface="+mn-ea"/>
                  <a:cs typeface="Arial" pitchFamily="34" charset="0"/>
                </a:rPr>
                <a:t>宿主操作系统</a:t>
              </a:r>
            </a:p>
          </p:txBody>
        </p:sp>
        <p:sp>
          <p:nvSpPr>
            <p:cNvPr id="1075" name="Rectangle 18"/>
            <p:cNvSpPr>
              <a:spLocks noChangeArrowheads="1"/>
            </p:cNvSpPr>
            <p:nvPr/>
          </p:nvSpPr>
          <p:spPr bwMode="auto">
            <a:xfrm>
              <a:off x="6712623" y="1788532"/>
              <a:ext cx="494044" cy="748197"/>
            </a:xfrm>
            <a:prstGeom prst="rect">
              <a:avLst/>
            </a:prstGeom>
            <a:solidFill>
              <a:srgbClr val="C0C0C0"/>
            </a:solidFill>
            <a:ln w="9525" algn="ctr">
              <a:solidFill>
                <a:schemeClr val="tx1"/>
              </a:solidFill>
              <a:prstDash val="dash"/>
              <a:miter lim="800000"/>
              <a:headEnd/>
              <a:tailEnd/>
            </a:ln>
          </p:spPr>
          <p:txBody>
            <a:bodyPr wrap="none" lIns="87801" tIns="43900" rIns="87801" bIns="43900" anchor="ctr"/>
            <a:lstStyle/>
            <a:p>
              <a:endParaRPr lang="zh-CN" altLang="en-US">
                <a:solidFill>
                  <a:srgbClr val="000000"/>
                </a:solidFill>
                <a:latin typeface="+mn-lt"/>
                <a:ea typeface="+mn-ea"/>
              </a:endParaRPr>
            </a:p>
          </p:txBody>
        </p:sp>
        <p:sp>
          <p:nvSpPr>
            <p:cNvPr id="1076" name="Rectangle 22"/>
            <p:cNvSpPr>
              <a:spLocks noChangeArrowheads="1"/>
            </p:cNvSpPr>
            <p:nvPr/>
          </p:nvSpPr>
          <p:spPr bwMode="gray">
            <a:xfrm>
              <a:off x="6780981" y="1841709"/>
              <a:ext cx="386846" cy="317829"/>
            </a:xfrm>
            <a:prstGeom prst="rect">
              <a:avLst/>
            </a:prstGeom>
            <a:solidFill>
              <a:srgbClr val="79A400">
                <a:alpha val="70195"/>
              </a:srgbClr>
            </a:solidFill>
            <a:ln w="12700" algn="ctr">
              <a:solidFill>
                <a:schemeClr val="tx1"/>
              </a:solidFill>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应用</a:t>
              </a:r>
            </a:p>
          </p:txBody>
        </p:sp>
        <p:sp>
          <p:nvSpPr>
            <p:cNvPr id="1077" name="Rectangle 22"/>
            <p:cNvSpPr>
              <a:spLocks noChangeArrowheads="1"/>
            </p:cNvSpPr>
            <p:nvPr/>
          </p:nvSpPr>
          <p:spPr bwMode="gray">
            <a:xfrm>
              <a:off x="6780981" y="2189219"/>
              <a:ext cx="386846" cy="317829"/>
            </a:xfrm>
            <a:prstGeom prst="rect">
              <a:avLst/>
            </a:prstGeom>
            <a:gradFill rotWithShape="1">
              <a:gsLst>
                <a:gs pos="0">
                  <a:srgbClr val="6AB7EC"/>
                </a:gs>
                <a:gs pos="100000">
                  <a:srgbClr val="31556D"/>
                </a:gs>
              </a:gsLst>
              <a:lin ang="2700000" scaled="1"/>
            </a:gradFill>
            <a:ln w="9525" algn="ctr">
              <a:solidFill>
                <a:schemeClr val="tx1"/>
              </a:solidFill>
              <a:miter lim="800000"/>
              <a:headEnd/>
              <a:tailEnd/>
            </a:ln>
          </p:spPr>
          <p:txBody>
            <a:bodyPr wrap="none" lIns="91422" tIns="45712" rIns="91422" bIns="45712" anchor="ctr"/>
            <a:lstStyle/>
            <a:p>
              <a:pPr algn="ctr" defTabSz="801688"/>
              <a:r>
                <a:rPr lang="zh-CN" altLang="en-US">
                  <a:solidFill>
                    <a:srgbClr val="000000"/>
                  </a:solidFill>
                  <a:latin typeface="+mn-lt"/>
                  <a:ea typeface="+mn-ea"/>
                  <a:cs typeface="Arial" pitchFamily="34" charset="0"/>
                </a:rPr>
                <a:t>操作</a:t>
              </a:r>
            </a:p>
            <a:p>
              <a:pPr algn="ctr" defTabSz="801688"/>
              <a:r>
                <a:rPr lang="zh-CN" altLang="en-US">
                  <a:solidFill>
                    <a:srgbClr val="000000"/>
                  </a:solidFill>
                  <a:latin typeface="+mn-lt"/>
                  <a:ea typeface="+mn-ea"/>
                  <a:cs typeface="Arial" pitchFamily="34" charset="0"/>
                </a:rPr>
                <a:t>系统</a:t>
              </a:r>
            </a:p>
          </p:txBody>
        </p:sp>
        <p:sp>
          <p:nvSpPr>
            <p:cNvPr id="1078" name="Rectangle 18"/>
            <p:cNvSpPr>
              <a:spLocks noChangeArrowheads="1"/>
            </p:cNvSpPr>
            <p:nvPr/>
          </p:nvSpPr>
          <p:spPr bwMode="auto">
            <a:xfrm>
              <a:off x="7279686" y="1788532"/>
              <a:ext cx="494044" cy="748197"/>
            </a:xfrm>
            <a:prstGeom prst="rect">
              <a:avLst/>
            </a:prstGeom>
            <a:solidFill>
              <a:srgbClr val="C0C0C0"/>
            </a:solidFill>
            <a:ln w="9525" algn="ctr">
              <a:solidFill>
                <a:schemeClr val="tx1"/>
              </a:solidFill>
              <a:prstDash val="dash"/>
              <a:miter lim="800000"/>
              <a:headEnd/>
              <a:tailEnd/>
            </a:ln>
          </p:spPr>
          <p:txBody>
            <a:bodyPr wrap="none" lIns="87801" tIns="43900" rIns="87801" bIns="43900" anchor="ctr"/>
            <a:lstStyle/>
            <a:p>
              <a:endParaRPr lang="zh-CN" altLang="en-US">
                <a:solidFill>
                  <a:srgbClr val="000000"/>
                </a:solidFill>
                <a:latin typeface="+mn-lt"/>
                <a:ea typeface="+mn-ea"/>
              </a:endParaRPr>
            </a:p>
          </p:txBody>
        </p:sp>
        <p:sp>
          <p:nvSpPr>
            <p:cNvPr id="1079" name="Rectangle 22"/>
            <p:cNvSpPr>
              <a:spLocks noChangeArrowheads="1"/>
            </p:cNvSpPr>
            <p:nvPr/>
          </p:nvSpPr>
          <p:spPr bwMode="gray">
            <a:xfrm>
              <a:off x="7348045" y="1841709"/>
              <a:ext cx="386846" cy="317829"/>
            </a:xfrm>
            <a:prstGeom prst="rect">
              <a:avLst/>
            </a:prstGeom>
            <a:solidFill>
              <a:srgbClr val="79A400">
                <a:alpha val="70195"/>
              </a:srgbClr>
            </a:solidFill>
            <a:ln w="12700" algn="ctr">
              <a:solidFill>
                <a:schemeClr val="tx1"/>
              </a:solidFill>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应用</a:t>
              </a:r>
            </a:p>
          </p:txBody>
        </p:sp>
        <p:sp>
          <p:nvSpPr>
            <p:cNvPr id="1080" name="Rectangle 22"/>
            <p:cNvSpPr>
              <a:spLocks noChangeArrowheads="1"/>
            </p:cNvSpPr>
            <p:nvPr/>
          </p:nvSpPr>
          <p:spPr bwMode="gray">
            <a:xfrm>
              <a:off x="7348045" y="2189219"/>
              <a:ext cx="386846" cy="317829"/>
            </a:xfrm>
            <a:prstGeom prst="rect">
              <a:avLst/>
            </a:prstGeom>
            <a:gradFill rotWithShape="1">
              <a:gsLst>
                <a:gs pos="0">
                  <a:srgbClr val="6AB7EC"/>
                </a:gs>
                <a:gs pos="100000">
                  <a:srgbClr val="31556D"/>
                </a:gs>
              </a:gsLst>
              <a:lin ang="2700000" scaled="1"/>
            </a:gradFill>
            <a:ln w="9525" algn="ctr">
              <a:solidFill>
                <a:schemeClr val="tx1"/>
              </a:solidFill>
              <a:miter lim="800000"/>
              <a:headEnd/>
              <a:tailEnd/>
            </a:ln>
          </p:spPr>
          <p:txBody>
            <a:bodyPr wrap="none" lIns="91422" tIns="45712" rIns="91422" bIns="45712" anchor="ctr"/>
            <a:lstStyle/>
            <a:p>
              <a:pPr algn="ctr" defTabSz="801688"/>
              <a:r>
                <a:rPr lang="zh-CN" altLang="en-US">
                  <a:solidFill>
                    <a:srgbClr val="000000"/>
                  </a:solidFill>
                  <a:latin typeface="+mn-lt"/>
                  <a:ea typeface="+mn-ea"/>
                  <a:cs typeface="Arial" pitchFamily="34" charset="0"/>
                </a:rPr>
                <a:t>操作</a:t>
              </a:r>
            </a:p>
            <a:p>
              <a:pPr algn="ctr" defTabSz="801688"/>
              <a:r>
                <a:rPr lang="zh-CN" altLang="en-US">
                  <a:solidFill>
                    <a:srgbClr val="000000"/>
                  </a:solidFill>
                  <a:latin typeface="+mn-lt"/>
                  <a:ea typeface="+mn-ea"/>
                  <a:cs typeface="Arial" pitchFamily="34" charset="0"/>
                </a:rPr>
                <a:t>系统</a:t>
              </a:r>
            </a:p>
          </p:txBody>
        </p:sp>
        <p:sp>
          <p:nvSpPr>
            <p:cNvPr id="1081" name="Rectangle 18"/>
            <p:cNvSpPr>
              <a:spLocks noChangeArrowheads="1"/>
            </p:cNvSpPr>
            <p:nvPr/>
          </p:nvSpPr>
          <p:spPr bwMode="auto">
            <a:xfrm>
              <a:off x="7849857" y="1788532"/>
              <a:ext cx="492491" cy="748197"/>
            </a:xfrm>
            <a:prstGeom prst="rect">
              <a:avLst/>
            </a:prstGeom>
            <a:solidFill>
              <a:srgbClr val="C0C0C0"/>
            </a:solidFill>
            <a:ln w="9525" algn="ctr">
              <a:solidFill>
                <a:schemeClr val="tx1"/>
              </a:solidFill>
              <a:prstDash val="dash"/>
              <a:miter lim="800000"/>
              <a:headEnd/>
              <a:tailEnd/>
            </a:ln>
          </p:spPr>
          <p:txBody>
            <a:bodyPr wrap="none" lIns="87801" tIns="43900" rIns="87801" bIns="43900" anchor="ctr"/>
            <a:lstStyle/>
            <a:p>
              <a:endParaRPr lang="zh-CN" altLang="en-US">
                <a:solidFill>
                  <a:srgbClr val="000000"/>
                </a:solidFill>
                <a:latin typeface="+mn-lt"/>
                <a:ea typeface="+mn-ea"/>
              </a:endParaRPr>
            </a:p>
          </p:txBody>
        </p:sp>
        <p:sp>
          <p:nvSpPr>
            <p:cNvPr id="1082" name="Rectangle 22"/>
            <p:cNvSpPr>
              <a:spLocks noChangeArrowheads="1"/>
            </p:cNvSpPr>
            <p:nvPr/>
          </p:nvSpPr>
          <p:spPr bwMode="gray">
            <a:xfrm>
              <a:off x="7918215" y="1841709"/>
              <a:ext cx="385292" cy="317829"/>
            </a:xfrm>
            <a:prstGeom prst="rect">
              <a:avLst/>
            </a:prstGeom>
            <a:solidFill>
              <a:srgbClr val="79A400">
                <a:alpha val="70195"/>
              </a:srgbClr>
            </a:solidFill>
            <a:ln w="12700" algn="ctr">
              <a:solidFill>
                <a:schemeClr val="tx1"/>
              </a:solidFill>
              <a:miter lim="800000"/>
              <a:headEnd/>
              <a:tailEnd/>
            </a:ln>
          </p:spPr>
          <p:txBody>
            <a:bodyPr wrap="none" lIns="91422" tIns="45712" rIns="91422" bIns="45712" anchor="ctr"/>
            <a:lstStyle/>
            <a:p>
              <a:pPr algn="ctr" defTabSz="801688">
                <a:spcBef>
                  <a:spcPct val="50000"/>
                </a:spcBef>
              </a:pPr>
              <a:r>
                <a:rPr lang="zh-CN" altLang="en-US">
                  <a:solidFill>
                    <a:srgbClr val="000000"/>
                  </a:solidFill>
                  <a:latin typeface="+mn-lt"/>
                  <a:ea typeface="+mn-ea"/>
                  <a:cs typeface="Arial" pitchFamily="34" charset="0"/>
                </a:rPr>
                <a:t>应用</a:t>
              </a:r>
            </a:p>
          </p:txBody>
        </p:sp>
        <p:sp>
          <p:nvSpPr>
            <p:cNvPr id="1083" name="Rectangle 22"/>
            <p:cNvSpPr>
              <a:spLocks noChangeArrowheads="1"/>
            </p:cNvSpPr>
            <p:nvPr/>
          </p:nvSpPr>
          <p:spPr bwMode="gray">
            <a:xfrm>
              <a:off x="7918215" y="2189219"/>
              <a:ext cx="385292" cy="317829"/>
            </a:xfrm>
            <a:prstGeom prst="rect">
              <a:avLst/>
            </a:prstGeom>
            <a:gradFill rotWithShape="1">
              <a:gsLst>
                <a:gs pos="0">
                  <a:srgbClr val="6AB7EC"/>
                </a:gs>
                <a:gs pos="100000">
                  <a:srgbClr val="31556D"/>
                </a:gs>
              </a:gsLst>
              <a:lin ang="2700000" scaled="1"/>
            </a:gradFill>
            <a:ln w="9525" algn="ctr">
              <a:solidFill>
                <a:schemeClr val="tx1"/>
              </a:solidFill>
              <a:miter lim="800000"/>
              <a:headEnd/>
              <a:tailEnd/>
            </a:ln>
          </p:spPr>
          <p:txBody>
            <a:bodyPr wrap="none" lIns="91422" tIns="45712" rIns="91422" bIns="45712" anchor="ctr"/>
            <a:lstStyle/>
            <a:p>
              <a:pPr algn="ctr" defTabSz="801688"/>
              <a:r>
                <a:rPr lang="zh-CN" altLang="en-US">
                  <a:solidFill>
                    <a:srgbClr val="000000"/>
                  </a:solidFill>
                  <a:latin typeface="+mn-lt"/>
                  <a:ea typeface="+mn-ea"/>
                  <a:cs typeface="Arial" pitchFamily="34" charset="0"/>
                </a:rPr>
                <a:t>操作</a:t>
              </a:r>
            </a:p>
            <a:p>
              <a:pPr algn="ctr" defTabSz="801688"/>
              <a:r>
                <a:rPr lang="zh-CN" altLang="en-US">
                  <a:solidFill>
                    <a:srgbClr val="000000"/>
                  </a:solidFill>
                  <a:latin typeface="+mn-lt"/>
                  <a:ea typeface="+mn-ea"/>
                  <a:cs typeface="Arial" pitchFamily="34" charset="0"/>
                </a:rPr>
                <a:t>系统</a:t>
              </a:r>
            </a:p>
          </p:txBody>
        </p:sp>
        <p:sp>
          <p:nvSpPr>
            <p:cNvPr id="1084" name="Rectangle 21"/>
            <p:cNvSpPr>
              <a:spLocks noChangeArrowheads="1"/>
            </p:cNvSpPr>
            <p:nvPr/>
          </p:nvSpPr>
          <p:spPr bwMode="gray">
            <a:xfrm>
              <a:off x="7652550" y="2562697"/>
              <a:ext cx="633868" cy="140983"/>
            </a:xfrm>
            <a:prstGeom prst="rect">
              <a:avLst/>
            </a:prstGeom>
            <a:solidFill>
              <a:srgbClr val="79A400">
                <a:alpha val="92940"/>
              </a:srgbClr>
            </a:solidFill>
            <a:ln w="12700" algn="ctr">
              <a:solidFill>
                <a:schemeClr val="tx1"/>
              </a:solidFill>
              <a:prstDash val="sysDot"/>
              <a:miter lim="800000"/>
              <a:headEnd/>
              <a:tailEnd/>
            </a:ln>
          </p:spPr>
          <p:txBody>
            <a:bodyPr wrap="none" lIns="91422" tIns="45712" rIns="91422" bIns="45712" anchor="ctr"/>
            <a:lstStyle/>
            <a:p>
              <a:pPr algn="ctr" defTabSz="801688">
                <a:spcBef>
                  <a:spcPct val="50000"/>
                </a:spcBef>
              </a:pPr>
              <a:r>
                <a:rPr lang="zh-CN" altLang="en-US" sz="800" dirty="0">
                  <a:solidFill>
                    <a:srgbClr val="000000"/>
                  </a:solidFill>
                  <a:latin typeface="+mn-lt"/>
                  <a:ea typeface="+mn-ea"/>
                  <a:cs typeface="Arial" pitchFamily="34" charset="0"/>
                </a:rPr>
                <a:t>虚拟硬件管理</a:t>
              </a:r>
            </a:p>
          </p:txBody>
        </p:sp>
      </p:grpSp>
      <p:graphicFrame>
        <p:nvGraphicFramePr>
          <p:cNvPr id="556" name="Group 436"/>
          <p:cNvGraphicFramePr>
            <a:graphicFrameLocks noGrp="1"/>
          </p:cNvGraphicFramePr>
          <p:nvPr>
            <p:extLst>
              <p:ext uri="{D42A27DB-BD31-4B8C-83A1-F6EECF244321}">
                <p14:modId xmlns:p14="http://schemas.microsoft.com/office/powerpoint/2010/main" val="1677799110"/>
              </p:ext>
            </p:extLst>
          </p:nvPr>
        </p:nvGraphicFramePr>
        <p:xfrm>
          <a:off x="874548" y="3277659"/>
          <a:ext cx="7681705" cy="2455597"/>
        </p:xfrm>
        <a:graphic>
          <a:graphicData uri="http://schemas.openxmlformats.org/drawingml/2006/table">
            <a:tbl>
              <a:tblPr/>
              <a:tblGrid>
                <a:gridCol w="474179">
                  <a:extLst>
                    <a:ext uri="{9D8B030D-6E8A-4147-A177-3AD203B41FA5}">
                      <a16:colId xmlns:a16="http://schemas.microsoft.com/office/drawing/2014/main" val="20000"/>
                    </a:ext>
                  </a:extLst>
                </a:gridCol>
                <a:gridCol w="1838710">
                  <a:extLst>
                    <a:ext uri="{9D8B030D-6E8A-4147-A177-3AD203B41FA5}">
                      <a16:colId xmlns:a16="http://schemas.microsoft.com/office/drawing/2014/main" val="20001"/>
                    </a:ext>
                  </a:extLst>
                </a:gridCol>
                <a:gridCol w="2056601">
                  <a:extLst>
                    <a:ext uri="{9D8B030D-6E8A-4147-A177-3AD203B41FA5}">
                      <a16:colId xmlns:a16="http://schemas.microsoft.com/office/drawing/2014/main" val="20002"/>
                    </a:ext>
                  </a:extLst>
                </a:gridCol>
                <a:gridCol w="1480013">
                  <a:extLst>
                    <a:ext uri="{9D8B030D-6E8A-4147-A177-3AD203B41FA5}">
                      <a16:colId xmlns:a16="http://schemas.microsoft.com/office/drawing/2014/main" val="20003"/>
                    </a:ext>
                  </a:extLst>
                </a:gridCol>
                <a:gridCol w="1832202">
                  <a:extLst>
                    <a:ext uri="{9D8B030D-6E8A-4147-A177-3AD203B41FA5}">
                      <a16:colId xmlns:a16="http://schemas.microsoft.com/office/drawing/2014/main" val="20004"/>
                    </a:ext>
                  </a:extLst>
                </a:gridCol>
              </a:tblGrid>
              <a:tr h="334299">
                <a:tc>
                  <a:txBody>
                    <a:bodyPr/>
                    <a:lstStyle/>
                    <a:p>
                      <a:pPr marL="0" marR="0" lvl="0" indent="0" algn="ctr" defTabSz="877888" rtl="0" eaLnBrk="1" fontAlgn="base" latinLnBrk="0" hangingPunct="1">
                        <a:lnSpc>
                          <a:spcPct val="12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FrutigerNext LT Regular" pitchFamily="34" charset="0"/>
                        <a:ea typeface="华文细黑" pitchFamily="2" charset="-122"/>
                      </a:endParaRP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877888" rtl="0" eaLnBrk="1" fontAlgn="base" latinLnBrk="0" hangingPunct="1">
                        <a:lnSpc>
                          <a:spcPct val="12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FrutigerNext LT Regular" pitchFamily="34" charset="0"/>
                          <a:ea typeface="华文细黑" pitchFamily="2" charset="-122"/>
                        </a:rPr>
                        <a:t>寄居虚拟化</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877888" rtl="0" eaLnBrk="1" fontAlgn="base" latinLnBrk="0" hangingPunct="1">
                        <a:lnSpc>
                          <a:spcPct val="12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FrutigerNext LT Regular" pitchFamily="34" charset="0"/>
                          <a:ea typeface="华文细黑" pitchFamily="2" charset="-122"/>
                        </a:rPr>
                        <a:t>裸金属虚拟化</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877888" rtl="0" eaLnBrk="1" fontAlgn="base" latinLnBrk="0" hangingPunct="1">
                        <a:lnSpc>
                          <a:spcPct val="12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FrutigerNext LT Regular" pitchFamily="34" charset="0"/>
                          <a:ea typeface="华文细黑" pitchFamily="2" charset="-122"/>
                        </a:rPr>
                        <a:t>操作系统虚拟化</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877888" rtl="0" eaLnBrk="1" fontAlgn="base" latinLnBrk="0" hangingPunct="1">
                        <a:lnSpc>
                          <a:spcPct val="12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FrutigerNext LT Regular" pitchFamily="34" charset="0"/>
                          <a:ea typeface="华文细黑" pitchFamily="2" charset="-122"/>
                        </a:rPr>
                        <a:t>混合虚拟化</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589914">
                <a:tc>
                  <a:txBody>
                    <a:bodyPr/>
                    <a:lstStyle/>
                    <a:p>
                      <a:pPr marL="0" marR="0" lvl="0" indent="0" algn="ctr" defTabSz="877888" rtl="0" eaLnBrk="1" fontAlgn="base" latinLnBrk="0" hangingPunct="1">
                        <a:lnSpc>
                          <a:spcPct val="12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FrutigerNext LT Regular" pitchFamily="34" charset="0"/>
                          <a:ea typeface="华文细黑" pitchFamily="2" charset="-122"/>
                        </a:rPr>
                        <a:t>优点</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简单、易于实现。</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虚拟机不依赖于操作系统。</a:t>
                      </a:r>
                    </a:p>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支持多种操作系统，多种应用 。</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简单、易于实现。</a:t>
                      </a:r>
                    </a:p>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管理开销非常低。 </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cap="none" normalizeH="0" baseline="0" dirty="0">
                          <a:ln>
                            <a:noFill/>
                          </a:ln>
                          <a:solidFill>
                            <a:schemeClr val="tx1"/>
                          </a:solidFill>
                          <a:effectLst/>
                          <a:latin typeface="FrutigerNext LT Regular" pitchFamily="34" charset="0"/>
                          <a:ea typeface="华文细黑" pitchFamily="2" charset="-122"/>
                        </a:rPr>
                        <a:t>相对于寄居虚拟化架构，没有冗余，性能高。</a:t>
                      </a:r>
                    </a:p>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cap="none" normalizeH="0" baseline="0" dirty="0">
                          <a:ln>
                            <a:noFill/>
                          </a:ln>
                          <a:solidFill>
                            <a:schemeClr val="tx1"/>
                          </a:solidFill>
                          <a:effectLst/>
                          <a:latin typeface="FrutigerNext LT Regular" pitchFamily="34" charset="0"/>
                          <a:ea typeface="华文细黑" pitchFamily="2" charset="-122"/>
                        </a:rPr>
                        <a:t>可支持多种操作系统。</a:t>
                      </a:r>
                      <a:endParaRPr kumimoji="0" lang="zh-CN" altLang="en-US" sz="1200" b="1" i="0" u="none" strike="noStrike" cap="none" normalizeH="0" baseline="0" dirty="0">
                        <a:ln>
                          <a:noFill/>
                        </a:ln>
                        <a:solidFill>
                          <a:schemeClr val="tx1"/>
                        </a:solidFill>
                        <a:effectLst/>
                        <a:latin typeface="FrutigerNext LT Regular" pitchFamily="34" charset="0"/>
                        <a:ea typeface="华文细黑" pitchFamily="2" charset="-122"/>
                      </a:endParaRP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839442">
                <a:tc>
                  <a:txBody>
                    <a:bodyPr/>
                    <a:lstStyle/>
                    <a:p>
                      <a:pPr marL="0" marR="0" lvl="0" indent="0" algn="ctr" defTabSz="877888" rtl="0" eaLnBrk="1" fontAlgn="base" latinLnBrk="0" hangingPunct="1">
                        <a:lnSpc>
                          <a:spcPct val="12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FrutigerNext LT Regular" pitchFamily="34" charset="0"/>
                          <a:ea typeface="华文细黑" pitchFamily="2" charset="-122"/>
                        </a:rPr>
                        <a:t>缺点</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安装和运行应用程序依赖于主机操作系统对设备的支持。</a:t>
                      </a:r>
                    </a:p>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管理开销较大，性能损耗大。</a:t>
                      </a:r>
                      <a:endPar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endParaRP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虚拟层内核开发难度大。</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隔离性差，多容器共享同一操作系统。</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需底层硬件支持虚拟化扩展功能。</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589914">
                <a:tc>
                  <a:txBody>
                    <a:bodyPr/>
                    <a:lstStyle/>
                    <a:p>
                      <a:pPr marL="0" marR="0" lvl="0" indent="0" algn="ctr" defTabSz="877888" rtl="0" eaLnBrk="1" fontAlgn="base" latinLnBrk="0" hangingPunct="1">
                        <a:lnSpc>
                          <a:spcPct val="12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FrutigerNext LT Regular" pitchFamily="34" charset="0"/>
                          <a:ea typeface="华文细黑" pitchFamily="2" charset="-122"/>
                        </a:rPr>
                        <a:t>厂家</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VMware Workstation</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en-US" altLang="zh-CN" sz="1200" b="0" i="0" u="none" strike="noStrike" kern="1200" cap="none" normalizeH="0" baseline="0" dirty="0" err="1">
                          <a:ln>
                            <a:noFill/>
                          </a:ln>
                          <a:solidFill>
                            <a:schemeClr val="tx1"/>
                          </a:solidFill>
                          <a:effectLst/>
                          <a:latin typeface="FrutigerNext LT Regular" pitchFamily="34" charset="0"/>
                          <a:ea typeface="华文细黑" pitchFamily="2" charset="-122"/>
                          <a:cs typeface="+mn-cs"/>
                        </a:rPr>
                        <a:t>WMware</a:t>
                      </a:r>
                      <a:r>
                        <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 </a:t>
                      </a:r>
                      <a:r>
                        <a:rPr kumimoji="0" lang="en-US" altLang="zh-CN" sz="1200" b="0" i="0" u="none" strike="noStrike" kern="1200" cap="none" normalizeH="0" baseline="0" dirty="0" err="1">
                          <a:ln>
                            <a:noFill/>
                          </a:ln>
                          <a:solidFill>
                            <a:schemeClr val="tx1"/>
                          </a:solidFill>
                          <a:effectLst/>
                          <a:latin typeface="FrutigerNext LT Regular" pitchFamily="34" charset="0"/>
                          <a:ea typeface="华文细黑" pitchFamily="2" charset="-122"/>
                          <a:cs typeface="+mn-cs"/>
                        </a:rPr>
                        <a:t>ESXServer</a:t>
                      </a:r>
                      <a:endPar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endParaRPr>
                    </a:p>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Citrix </a:t>
                      </a:r>
                      <a:r>
                        <a:rPr kumimoji="0" lang="en-US" altLang="zh-CN" sz="1200" b="0" i="0" u="none" strike="noStrike" kern="1200" cap="none" normalizeH="0" baseline="0" dirty="0" err="1">
                          <a:ln>
                            <a:noFill/>
                          </a:ln>
                          <a:solidFill>
                            <a:schemeClr val="tx1"/>
                          </a:solidFill>
                          <a:effectLst/>
                          <a:latin typeface="FrutigerNext LT Regular" pitchFamily="34" charset="0"/>
                          <a:ea typeface="华文细黑" pitchFamily="2" charset="-122"/>
                          <a:cs typeface="+mn-cs"/>
                        </a:rPr>
                        <a:t>XenServer</a:t>
                      </a:r>
                      <a:endPar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endParaRPr>
                    </a:p>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华为 </a:t>
                      </a:r>
                      <a:r>
                        <a:rPr kumimoji="0" lang="en-US" altLang="zh-CN" sz="1200" b="0" i="0" u="none" strike="noStrike" kern="1200" cap="none" normalizeH="0" baseline="0" dirty="0" err="1">
                          <a:ln>
                            <a:noFill/>
                          </a:ln>
                          <a:solidFill>
                            <a:schemeClr val="tx1"/>
                          </a:solidFill>
                          <a:effectLst/>
                          <a:latin typeface="FrutigerNext LT Regular" pitchFamily="34" charset="0"/>
                          <a:ea typeface="华文细黑" pitchFamily="2" charset="-122"/>
                          <a:cs typeface="+mn-cs"/>
                        </a:rPr>
                        <a:t>FusionSphere</a:t>
                      </a:r>
                      <a:endPar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endParaRP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en-US" altLang="zh-CN" sz="1200" b="0" i="0" u="none" strike="noStrike" kern="1200" cap="none" normalizeH="0" baseline="0" dirty="0" err="1">
                          <a:ln>
                            <a:noFill/>
                          </a:ln>
                          <a:solidFill>
                            <a:schemeClr val="tx1"/>
                          </a:solidFill>
                          <a:effectLst/>
                          <a:latin typeface="FrutigerNext LT Regular" pitchFamily="34" charset="0"/>
                          <a:ea typeface="华文细黑" pitchFamily="2" charset="-122"/>
                          <a:cs typeface="+mn-cs"/>
                        </a:rPr>
                        <a:t>Virtuozzo</a:t>
                      </a:r>
                      <a:endPar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endParaRPr>
                    </a:p>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IBM ICP</a:t>
                      </a:r>
                    </a:p>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zh-CN" altLang="en-US"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华为</a:t>
                      </a:r>
                      <a:r>
                        <a:rPr kumimoji="0" lang="en-US" altLang="zh-CN" sz="1200" b="0" i="0" u="none" strike="noStrike" kern="1200" cap="none" normalizeH="0" baseline="0" dirty="0" err="1">
                          <a:ln>
                            <a:noFill/>
                          </a:ln>
                          <a:solidFill>
                            <a:schemeClr val="tx1"/>
                          </a:solidFill>
                          <a:effectLst/>
                          <a:latin typeface="FrutigerNext LT Regular" pitchFamily="34" charset="0"/>
                          <a:ea typeface="华文细黑" pitchFamily="2" charset="-122"/>
                          <a:cs typeface="+mn-cs"/>
                        </a:rPr>
                        <a:t>FusionStage</a:t>
                      </a:r>
                      <a:endPar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endParaRP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tc>
                  <a:txBody>
                    <a:bodyPr/>
                    <a:lstStyle/>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en-US" altLang="zh-CN" sz="1200" b="0" i="0" u="none" strike="noStrike" kern="1200" cap="none" normalizeH="0" baseline="0" dirty="0" err="1">
                          <a:ln>
                            <a:noFill/>
                          </a:ln>
                          <a:solidFill>
                            <a:schemeClr val="tx1"/>
                          </a:solidFill>
                          <a:effectLst/>
                          <a:latin typeface="FrutigerNext LT Regular" pitchFamily="34" charset="0"/>
                          <a:ea typeface="华文细黑" pitchFamily="2" charset="-122"/>
                          <a:cs typeface="+mn-cs"/>
                        </a:rPr>
                        <a:t>Redhat</a:t>
                      </a:r>
                      <a:r>
                        <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 KVM</a:t>
                      </a:r>
                    </a:p>
                    <a:p>
                      <a:pPr marL="171450" marR="0" lvl="0" indent="-171450" algn="l" defTabSz="877888" rtl="0" eaLnBrk="1" fontAlgn="base" latinLnBrk="0" hangingPunct="1">
                        <a:lnSpc>
                          <a:spcPts val="1200"/>
                        </a:lnSpc>
                        <a:spcBef>
                          <a:spcPct val="0"/>
                        </a:spcBef>
                        <a:spcAft>
                          <a:spcPct val="0"/>
                        </a:spcAft>
                        <a:buClr>
                          <a:schemeClr val="bg1">
                            <a:lumMod val="50000"/>
                          </a:schemeClr>
                        </a:buClr>
                        <a:buSzPct val="60000"/>
                        <a:buFont typeface="Wingdings" panose="05000000000000000000" pitchFamily="2" charset="2"/>
                        <a:buChar char="l"/>
                        <a:tabLst/>
                      </a:pPr>
                      <a:r>
                        <a:rPr kumimoji="0" lang="en-US" altLang="zh-CN" sz="1200" b="0" i="0" u="none" strike="noStrike" kern="1200" cap="none" normalizeH="0" baseline="0" dirty="0" err="1">
                          <a:ln>
                            <a:noFill/>
                          </a:ln>
                          <a:solidFill>
                            <a:schemeClr val="tx1"/>
                          </a:solidFill>
                          <a:effectLst/>
                          <a:latin typeface="FrutigerNext LT Regular" pitchFamily="34" charset="0"/>
                          <a:ea typeface="华文细黑" pitchFamily="2" charset="-122"/>
                          <a:cs typeface="+mn-cs"/>
                        </a:rPr>
                        <a:t>Suse</a:t>
                      </a:r>
                      <a:r>
                        <a:rPr kumimoji="0" lang="en-US" altLang="zh-CN" sz="1200" b="0" i="0" u="none" strike="noStrike" kern="1200" cap="none" normalizeH="0" baseline="0" dirty="0">
                          <a:ln>
                            <a:noFill/>
                          </a:ln>
                          <a:solidFill>
                            <a:schemeClr val="tx1"/>
                          </a:solidFill>
                          <a:effectLst/>
                          <a:latin typeface="FrutigerNext LT Regular" pitchFamily="34" charset="0"/>
                          <a:ea typeface="华文细黑" pitchFamily="2" charset="-122"/>
                          <a:cs typeface="+mn-cs"/>
                        </a:rPr>
                        <a:t> KVM</a:t>
                      </a:r>
                    </a:p>
                  </a:txBody>
                  <a:tcPr marL="78812" marR="78812" marT="39406" marB="39406" anchor="ctr" horzOverflow="overflow">
                    <a:lnL w="12700" cap="flat" cmpd="sng" algn="ctr">
                      <a:solidFill>
                        <a:srgbClr val="33CC33"/>
                      </a:solidFill>
                      <a:prstDash val="solid"/>
                      <a:round/>
                      <a:headEnd type="none" w="med" len="med"/>
                      <a:tailEnd type="none" w="med" len="med"/>
                    </a:lnL>
                    <a:lnR w="12700" cap="flat" cmpd="sng" algn="ctr">
                      <a:solidFill>
                        <a:srgbClr val="33CC33"/>
                      </a:solidFill>
                      <a:prstDash val="solid"/>
                      <a:round/>
                      <a:headEnd type="none" w="med" len="med"/>
                      <a:tailEnd type="none" w="med" len="med"/>
                    </a:lnR>
                    <a:lnT w="12700" cap="flat" cmpd="sng" algn="ctr">
                      <a:solidFill>
                        <a:srgbClr val="33CC33"/>
                      </a:solidFill>
                      <a:prstDash val="solid"/>
                      <a:round/>
                      <a:headEnd type="none" w="med" len="med"/>
                      <a:tailEnd type="none" w="med" len="med"/>
                    </a:lnT>
                    <a:lnB w="12700" cap="flat" cmpd="sng" algn="ctr">
                      <a:solidFill>
                        <a:srgbClr val="33CC33"/>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bl>
          </a:graphicData>
        </a:graphic>
      </p:graphicFrame>
      <p:sp>
        <p:nvSpPr>
          <p:cNvPr id="67" name="灯片编号占位符 3">
            <a:extLst>
              <a:ext uri="{FF2B5EF4-FFF2-40B4-BE49-F238E27FC236}">
                <a16:creationId xmlns:a16="http://schemas.microsoft.com/office/drawing/2014/main" id="{C78F8069-E444-46BE-BE39-565FB10FDB4B}"/>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11</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415314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48207-D5F2-452C-A74C-132087D120EA}"/>
              </a:ext>
            </a:extLst>
          </p:cNvPr>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虚拟化的基本架构（</a:t>
            </a:r>
            <a:r>
              <a:rPr lang="en-US" altLang="zh-CN" sz="2800" dirty="0"/>
              <a:t>1/2</a:t>
            </a:r>
            <a:r>
              <a:rPr lang="zh-CN" altLang="en-US" sz="2800" dirty="0"/>
              <a:t>）</a:t>
            </a:r>
          </a:p>
        </p:txBody>
      </p:sp>
      <p:sp>
        <p:nvSpPr>
          <p:cNvPr id="8" name="灯片编号占位符 3">
            <a:extLst>
              <a:ext uri="{FF2B5EF4-FFF2-40B4-BE49-F238E27FC236}">
                <a16:creationId xmlns:a16="http://schemas.microsoft.com/office/drawing/2014/main" id="{64623854-1D99-4208-AC33-AA6CF5FA6EAF}"/>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12</a:t>
            </a:fld>
            <a:endParaRPr lang="en-US" altLang="zh-CN" sz="1800" dirty="0">
              <a:latin typeface="Gill Sans MT"/>
              <a:ea typeface="华文新魏" panose="02010800040101010101" pitchFamily="2" charset="-122"/>
            </a:endParaRPr>
          </a:p>
        </p:txBody>
      </p:sp>
      <p:pic>
        <p:nvPicPr>
          <p:cNvPr id="11" name="图片 10">
            <a:extLst>
              <a:ext uri="{FF2B5EF4-FFF2-40B4-BE49-F238E27FC236}">
                <a16:creationId xmlns:a16="http://schemas.microsoft.com/office/drawing/2014/main" id="{754538E0-89C1-47B2-887F-712AA71DC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675" y="1196752"/>
            <a:ext cx="5060649" cy="4984953"/>
          </a:xfrm>
          <a:prstGeom prst="rect">
            <a:avLst/>
          </a:prstGeom>
        </p:spPr>
      </p:pic>
    </p:spTree>
    <p:extLst>
      <p:ext uri="{BB962C8B-B14F-4D97-AF65-F5344CB8AC3E}">
        <p14:creationId xmlns:p14="http://schemas.microsoft.com/office/powerpoint/2010/main" val="1445213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48207-D5F2-452C-A74C-132087D120EA}"/>
              </a:ext>
            </a:extLst>
          </p:cNvPr>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虚拟化的基本架构（</a:t>
            </a:r>
            <a:r>
              <a:rPr lang="en-US" altLang="zh-CN" sz="2800" dirty="0"/>
              <a:t>2/2</a:t>
            </a:r>
            <a:r>
              <a:rPr lang="zh-CN" altLang="en-US" sz="2800" dirty="0"/>
              <a:t>）</a:t>
            </a:r>
          </a:p>
        </p:txBody>
      </p:sp>
      <p:sp>
        <p:nvSpPr>
          <p:cNvPr id="3" name="文本占位符 2">
            <a:extLst>
              <a:ext uri="{FF2B5EF4-FFF2-40B4-BE49-F238E27FC236}">
                <a16:creationId xmlns:a16="http://schemas.microsoft.com/office/drawing/2014/main" id="{78471059-000B-429F-B216-85198CF8B35E}"/>
              </a:ext>
            </a:extLst>
          </p:cNvPr>
          <p:cNvSpPr>
            <a:spLocks noGrp="1"/>
          </p:cNvSpPr>
          <p:nvPr>
            <p:ph type="body" sz="quarter" idx="10"/>
          </p:nvPr>
        </p:nvSpPr>
        <p:spPr>
          <a:xfrm>
            <a:off x="694908" y="1436687"/>
            <a:ext cx="7920037" cy="4608921"/>
          </a:xfrm>
        </p:spPr>
        <p:txBody>
          <a:bodyPr/>
          <a:lstStyle/>
          <a:p>
            <a:pPr marL="0" indent="0">
              <a:buNone/>
            </a:pPr>
            <a:r>
              <a:rPr lang="zh-CN" altLang="en-US" dirty="0"/>
              <a:t>根据</a:t>
            </a:r>
            <a:r>
              <a:rPr lang="en-US" altLang="zh-CN" dirty="0"/>
              <a:t>Hypervisor</a:t>
            </a:r>
            <a:r>
              <a:rPr lang="zh-CN" altLang="en-US" dirty="0"/>
              <a:t>的实现方式和所处的位置</a:t>
            </a:r>
            <a:endParaRPr lang="en-US" altLang="zh-CN" dirty="0"/>
          </a:p>
          <a:p>
            <a:endParaRPr lang="zh-CN" altLang="en-US" dirty="0"/>
          </a:p>
        </p:txBody>
      </p:sp>
      <p:pic>
        <p:nvPicPr>
          <p:cNvPr id="4" name="图片 3">
            <a:extLst>
              <a:ext uri="{FF2B5EF4-FFF2-40B4-BE49-F238E27FC236}">
                <a16:creationId xmlns:a16="http://schemas.microsoft.com/office/drawing/2014/main" id="{C527CCEE-6B47-454D-9575-883E005D7BC5}"/>
              </a:ext>
            </a:extLst>
          </p:cNvPr>
          <p:cNvPicPr>
            <a:picLocks noChangeAspect="1"/>
          </p:cNvPicPr>
          <p:nvPr/>
        </p:nvPicPr>
        <p:blipFill>
          <a:blip r:embed="rId3"/>
          <a:stretch>
            <a:fillRect/>
          </a:stretch>
        </p:blipFill>
        <p:spPr>
          <a:xfrm>
            <a:off x="852315" y="2724875"/>
            <a:ext cx="3683681" cy="2696437"/>
          </a:xfrm>
          <a:prstGeom prst="rect">
            <a:avLst/>
          </a:prstGeom>
        </p:spPr>
      </p:pic>
      <p:pic>
        <p:nvPicPr>
          <p:cNvPr id="5" name="图片 4">
            <a:extLst>
              <a:ext uri="{FF2B5EF4-FFF2-40B4-BE49-F238E27FC236}">
                <a16:creationId xmlns:a16="http://schemas.microsoft.com/office/drawing/2014/main" id="{9F239105-FB62-4B57-9C03-09D747B64FAD}"/>
              </a:ext>
            </a:extLst>
          </p:cNvPr>
          <p:cNvPicPr>
            <a:picLocks noChangeAspect="1"/>
          </p:cNvPicPr>
          <p:nvPr/>
        </p:nvPicPr>
        <p:blipFill>
          <a:blip r:embed="rId4"/>
          <a:stretch>
            <a:fillRect/>
          </a:stretch>
        </p:blipFill>
        <p:spPr>
          <a:xfrm>
            <a:off x="4644230" y="2708920"/>
            <a:ext cx="3888210" cy="2712393"/>
          </a:xfrm>
          <a:prstGeom prst="rect">
            <a:avLst/>
          </a:prstGeom>
        </p:spPr>
      </p:pic>
      <p:sp>
        <p:nvSpPr>
          <p:cNvPr id="6" name="文本框 5">
            <a:extLst>
              <a:ext uri="{FF2B5EF4-FFF2-40B4-BE49-F238E27FC236}">
                <a16:creationId xmlns:a16="http://schemas.microsoft.com/office/drawing/2014/main" id="{C3D030D8-3E6B-4B02-9DC5-B6488D1A1739}"/>
              </a:ext>
            </a:extLst>
          </p:cNvPr>
          <p:cNvSpPr txBox="1"/>
          <p:nvPr/>
        </p:nvSpPr>
        <p:spPr bwMode="auto">
          <a:xfrm>
            <a:off x="852315" y="2155173"/>
            <a:ext cx="1907509" cy="408725"/>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en-US" altLang="zh-CN" sz="2000" dirty="0">
                <a:solidFill>
                  <a:srgbClr val="000000"/>
                </a:solidFill>
                <a:latin typeface="+mn-lt"/>
                <a:ea typeface="+mn-ea"/>
                <a:cs typeface="Arial" pitchFamily="34" charset="0"/>
              </a:rPr>
              <a:t>XEN</a:t>
            </a:r>
            <a:r>
              <a:rPr lang="zh-CN" altLang="en-US" sz="2000" dirty="0">
                <a:solidFill>
                  <a:srgbClr val="000000"/>
                </a:solidFill>
                <a:latin typeface="+mn-lt"/>
                <a:ea typeface="+mn-ea"/>
                <a:cs typeface="Arial" pitchFamily="34" charset="0"/>
              </a:rPr>
              <a:t>架构虚拟化</a:t>
            </a:r>
          </a:p>
        </p:txBody>
      </p:sp>
      <p:sp>
        <p:nvSpPr>
          <p:cNvPr id="7" name="文本框 6">
            <a:extLst>
              <a:ext uri="{FF2B5EF4-FFF2-40B4-BE49-F238E27FC236}">
                <a16:creationId xmlns:a16="http://schemas.microsoft.com/office/drawing/2014/main" id="{67CD84ED-4F94-4F3F-BA85-423CB737EAFF}"/>
              </a:ext>
            </a:extLst>
          </p:cNvPr>
          <p:cNvSpPr txBox="1"/>
          <p:nvPr/>
        </p:nvSpPr>
        <p:spPr bwMode="auto">
          <a:xfrm>
            <a:off x="4644230" y="2155173"/>
            <a:ext cx="1982849" cy="408725"/>
          </a:xfrm>
          <a:prstGeom prst="rect">
            <a:avLst/>
          </a:prstGeom>
          <a:noFill/>
          <a:ln w="9525">
            <a:noFill/>
            <a:miter lim="800000"/>
            <a:headEnd/>
            <a:tailEnd/>
          </a:ln>
        </p:spPr>
        <p:txBody>
          <a:bodyPr wrap="none" lIns="99980" tIns="49986" rIns="99980" bIns="49986" rtlCol="0">
            <a:spAutoFit/>
          </a:bodyPr>
          <a:lstStyle/>
          <a:p>
            <a:pPr algn="ctr" defTabSz="1001649" eaLnBrk="0" hangingPunct="0"/>
            <a:r>
              <a:rPr lang="en-US" altLang="zh-CN" sz="2000" dirty="0">
                <a:solidFill>
                  <a:srgbClr val="000000"/>
                </a:solidFill>
                <a:latin typeface="+mn-lt"/>
                <a:ea typeface="+mn-ea"/>
                <a:cs typeface="Arial" pitchFamily="34" charset="0"/>
              </a:rPr>
              <a:t>KVM</a:t>
            </a:r>
            <a:r>
              <a:rPr lang="zh-CN" altLang="en-US" sz="2000" dirty="0">
                <a:solidFill>
                  <a:srgbClr val="000000"/>
                </a:solidFill>
                <a:latin typeface="+mn-lt"/>
                <a:ea typeface="+mn-ea"/>
                <a:cs typeface="Arial" pitchFamily="34" charset="0"/>
              </a:rPr>
              <a:t>架构虚拟化</a:t>
            </a:r>
          </a:p>
        </p:txBody>
      </p:sp>
      <p:sp>
        <p:nvSpPr>
          <p:cNvPr id="8" name="灯片编号占位符 3">
            <a:extLst>
              <a:ext uri="{FF2B5EF4-FFF2-40B4-BE49-F238E27FC236}">
                <a16:creationId xmlns:a16="http://schemas.microsoft.com/office/drawing/2014/main" id="{64623854-1D99-4208-AC33-AA6CF5FA6EAF}"/>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13</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406856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XEN</a:t>
            </a:r>
            <a:endParaRPr lang="zh-CN" altLang="en-US" sz="2800" dirty="0"/>
          </a:p>
        </p:txBody>
      </p:sp>
      <p:grpSp>
        <p:nvGrpSpPr>
          <p:cNvPr id="5" name="组合 4">
            <a:extLst>
              <a:ext uri="{FF2B5EF4-FFF2-40B4-BE49-F238E27FC236}">
                <a16:creationId xmlns:a16="http://schemas.microsoft.com/office/drawing/2014/main" id="{06915F6F-FE30-4743-9C6E-0D75C9C00BE8}"/>
              </a:ext>
            </a:extLst>
          </p:cNvPr>
          <p:cNvGrpSpPr/>
          <p:nvPr/>
        </p:nvGrpSpPr>
        <p:grpSpPr>
          <a:xfrm>
            <a:off x="791852" y="1119025"/>
            <a:ext cx="7714324" cy="4902262"/>
            <a:chOff x="431539" y="907258"/>
            <a:chExt cx="8010764" cy="3678357"/>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39" y="1127363"/>
              <a:ext cx="4161912" cy="3458252"/>
            </a:xfrm>
            <a:prstGeom prst="rect">
              <a:avLst/>
            </a:prstGeom>
          </p:spPr>
        </p:pic>
        <p:sp>
          <p:nvSpPr>
            <p:cNvPr id="6" name="文本框 5"/>
            <p:cNvSpPr txBox="1"/>
            <p:nvPr/>
          </p:nvSpPr>
          <p:spPr bwMode="auto">
            <a:xfrm>
              <a:off x="4599349" y="907258"/>
              <a:ext cx="3842954" cy="2985547"/>
            </a:xfrm>
            <a:prstGeom prst="rect">
              <a:avLst/>
            </a:prstGeom>
            <a:noFill/>
            <a:ln w="9525">
              <a:noFill/>
              <a:miter lim="800000"/>
              <a:headEnd/>
              <a:tailEnd/>
            </a:ln>
          </p:spPr>
          <p:txBody>
            <a:bodyPr wrap="square" lIns="99980" tIns="49986" rIns="99980" bIns="49986" rtlCol="0">
              <a:spAutoFit/>
            </a:bodyPr>
            <a:lstStyle/>
            <a:p>
              <a:pPr>
                <a:lnSpc>
                  <a:spcPct val="150000"/>
                </a:lnSpc>
              </a:pPr>
              <a:r>
                <a:rPr lang="en-US" altLang="zh-CN" sz="1400" b="1" dirty="0">
                  <a:latin typeface="+mn-lt"/>
                  <a:ea typeface="+mn-ea"/>
                </a:rPr>
                <a:t>Xen Hypervisor</a:t>
              </a:r>
              <a:r>
                <a:rPr lang="zh-CN" altLang="en-US" sz="1400" dirty="0">
                  <a:latin typeface="+mn-lt"/>
                  <a:ea typeface="+mn-ea"/>
                </a:rPr>
                <a:t>：直接运行于硬件之上，是</a:t>
              </a:r>
              <a:r>
                <a:rPr lang="en-US" altLang="zh-CN" sz="1400" dirty="0">
                  <a:latin typeface="+mn-lt"/>
                  <a:ea typeface="+mn-ea"/>
                </a:rPr>
                <a:t>Xen</a:t>
              </a:r>
              <a:r>
                <a:rPr lang="zh-CN" altLang="en-US" sz="1400" dirty="0">
                  <a:latin typeface="+mn-lt"/>
                  <a:ea typeface="+mn-ea"/>
                </a:rPr>
                <a:t>客户操作系统与硬件资源之间的访问接口。通过将客户操作系统与硬件进行分类，</a:t>
              </a:r>
              <a:r>
                <a:rPr lang="en-US" altLang="zh-CN" sz="1400" dirty="0">
                  <a:latin typeface="+mn-lt"/>
                  <a:ea typeface="+mn-ea"/>
                </a:rPr>
                <a:t>Xen</a:t>
              </a:r>
              <a:r>
                <a:rPr lang="zh-CN" altLang="en-US" sz="1400" dirty="0">
                  <a:latin typeface="+mn-lt"/>
                  <a:ea typeface="+mn-ea"/>
                </a:rPr>
                <a:t>管理系统可以允许客户操作系统安全，独立的运行在相同硬件环境之上。 </a:t>
              </a:r>
            </a:p>
            <a:p>
              <a:pPr>
                <a:lnSpc>
                  <a:spcPct val="150000"/>
                </a:lnSpc>
              </a:pPr>
              <a:r>
                <a:rPr lang="en-US" altLang="zh-CN" sz="1400" b="1" dirty="0">
                  <a:latin typeface="+mn-lt"/>
                  <a:ea typeface="+mn-ea"/>
                </a:rPr>
                <a:t>Domain 0</a:t>
              </a:r>
              <a:r>
                <a:rPr lang="zh-CN" altLang="en-US" sz="1400" b="1" dirty="0">
                  <a:latin typeface="+mn-lt"/>
                  <a:ea typeface="+mn-ea"/>
                </a:rPr>
                <a:t>：</a:t>
              </a:r>
              <a:r>
                <a:rPr lang="zh-CN" altLang="en-US" sz="1400" dirty="0">
                  <a:latin typeface="+mn-lt"/>
                  <a:ea typeface="+mn-ea"/>
                </a:rPr>
                <a:t>运行在</a:t>
              </a:r>
              <a:r>
                <a:rPr lang="en-US" altLang="zh-CN" sz="1400" dirty="0">
                  <a:latin typeface="+mn-lt"/>
                  <a:ea typeface="+mn-ea"/>
                </a:rPr>
                <a:t>Xen</a:t>
              </a:r>
              <a:r>
                <a:rPr lang="zh-CN" altLang="en-US" sz="1400" dirty="0">
                  <a:latin typeface="+mn-lt"/>
                  <a:ea typeface="+mn-ea"/>
                </a:rPr>
                <a:t>管理程序之上，具有直接访问硬件和管理其他客户操作系统的特权的客户操作系统。 </a:t>
              </a:r>
            </a:p>
            <a:p>
              <a:pPr>
                <a:lnSpc>
                  <a:spcPct val="150000"/>
                </a:lnSpc>
              </a:pPr>
              <a:r>
                <a:rPr lang="en-US" altLang="zh-CN" sz="1400" b="1" dirty="0">
                  <a:latin typeface="+mn-lt"/>
                  <a:ea typeface="+mn-ea"/>
                </a:rPr>
                <a:t>Domain U</a:t>
              </a:r>
              <a:r>
                <a:rPr lang="zh-CN" altLang="en-US" sz="1400" b="1" dirty="0">
                  <a:latin typeface="+mn-lt"/>
                  <a:ea typeface="+mn-ea"/>
                </a:rPr>
                <a:t>：</a:t>
              </a:r>
              <a:r>
                <a:rPr lang="zh-CN" altLang="en-US" sz="1400" dirty="0">
                  <a:latin typeface="+mn-lt"/>
                  <a:ea typeface="+mn-ea"/>
                </a:rPr>
                <a:t>运行在</a:t>
              </a:r>
              <a:r>
                <a:rPr lang="en-US" altLang="zh-CN" sz="1400" dirty="0">
                  <a:latin typeface="+mn-lt"/>
                  <a:ea typeface="+mn-ea"/>
                </a:rPr>
                <a:t>Xen</a:t>
              </a:r>
              <a:r>
                <a:rPr lang="zh-CN" altLang="en-US" sz="1400" dirty="0">
                  <a:latin typeface="+mn-lt"/>
                  <a:ea typeface="+mn-ea"/>
                </a:rPr>
                <a:t>管理程序之上的普通客户操作系统或业务操作系统，不能直接访问硬件资源（如：内存，硬盘等），但可以独立并行的存在多个。</a:t>
              </a:r>
            </a:p>
          </p:txBody>
        </p:sp>
      </p:grpSp>
      <p:sp>
        <p:nvSpPr>
          <p:cNvPr id="7" name="灯片编号占位符 3">
            <a:extLst>
              <a:ext uri="{FF2B5EF4-FFF2-40B4-BE49-F238E27FC236}">
                <a16:creationId xmlns:a16="http://schemas.microsoft.com/office/drawing/2014/main" id="{F3671FD6-7C1B-4C19-B67F-286533FA5B8B}"/>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14</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11980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KVM</a:t>
            </a:r>
            <a:endParaRPr lang="zh-CN" altLang="en-US" sz="2800" dirty="0"/>
          </a:p>
        </p:txBody>
      </p:sp>
      <p:grpSp>
        <p:nvGrpSpPr>
          <p:cNvPr id="6" name="组合 5">
            <a:extLst>
              <a:ext uri="{FF2B5EF4-FFF2-40B4-BE49-F238E27FC236}">
                <a16:creationId xmlns:a16="http://schemas.microsoft.com/office/drawing/2014/main" id="{B4BBD054-CCE9-406D-9193-474D81BC7A97}"/>
              </a:ext>
            </a:extLst>
          </p:cNvPr>
          <p:cNvGrpSpPr/>
          <p:nvPr/>
        </p:nvGrpSpPr>
        <p:grpSpPr>
          <a:xfrm>
            <a:off x="775653" y="1366255"/>
            <a:ext cx="7715335" cy="4425221"/>
            <a:chOff x="667965" y="1129079"/>
            <a:chExt cx="7816675" cy="3260887"/>
          </a:xfrm>
        </p:grpSpPr>
        <p:pic>
          <p:nvPicPr>
            <p:cNvPr id="2" name="图片 1"/>
            <p:cNvPicPr>
              <a:picLocks noChangeAspect="1"/>
            </p:cNvPicPr>
            <p:nvPr/>
          </p:nvPicPr>
          <p:blipFill>
            <a:blip r:embed="rId3"/>
            <a:stretch>
              <a:fillRect/>
            </a:stretch>
          </p:blipFill>
          <p:spPr>
            <a:xfrm>
              <a:off x="667965" y="1366140"/>
              <a:ext cx="4142848" cy="3023826"/>
            </a:xfrm>
            <a:prstGeom prst="rect">
              <a:avLst/>
            </a:prstGeom>
          </p:spPr>
        </p:pic>
        <p:sp>
          <p:nvSpPr>
            <p:cNvPr id="5" name="文本框 4"/>
            <p:cNvSpPr txBox="1"/>
            <p:nvPr/>
          </p:nvSpPr>
          <p:spPr bwMode="auto">
            <a:xfrm>
              <a:off x="4920244" y="1129079"/>
              <a:ext cx="3564396" cy="2932023"/>
            </a:xfrm>
            <a:prstGeom prst="rect">
              <a:avLst/>
            </a:prstGeom>
            <a:noFill/>
            <a:ln w="9525">
              <a:noFill/>
              <a:miter lim="800000"/>
              <a:headEnd/>
              <a:tailEnd/>
            </a:ln>
          </p:spPr>
          <p:txBody>
            <a:bodyPr wrap="square" lIns="99980" tIns="49986" rIns="99980" bIns="49986" rtlCol="0">
              <a:spAutoFit/>
            </a:bodyPr>
            <a:lstStyle/>
            <a:p>
              <a:pPr>
                <a:lnSpc>
                  <a:spcPct val="150000"/>
                </a:lnSpc>
              </a:pPr>
              <a:r>
                <a:rPr lang="en-US" altLang="zh-CN" sz="1400" b="1" dirty="0">
                  <a:latin typeface="+mn-lt"/>
                  <a:ea typeface="+mn-ea"/>
                </a:rPr>
                <a:t>Guest</a:t>
              </a:r>
              <a:r>
                <a:rPr lang="zh-CN" altLang="en-US" sz="1400" dirty="0">
                  <a:latin typeface="+mn-lt"/>
                  <a:ea typeface="+mn-ea"/>
                </a:rPr>
                <a:t>：客户机系统，包括</a:t>
              </a:r>
              <a:r>
                <a:rPr lang="en-US" altLang="zh-CN" sz="1400" dirty="0">
                  <a:latin typeface="+mn-lt"/>
                  <a:ea typeface="+mn-ea"/>
                </a:rPr>
                <a:t>CPU</a:t>
              </a:r>
              <a:r>
                <a:rPr lang="zh-CN" altLang="en-US" sz="1400" dirty="0">
                  <a:latin typeface="+mn-lt"/>
                  <a:ea typeface="+mn-ea"/>
                </a:rPr>
                <a:t>（</a:t>
              </a:r>
              <a:r>
                <a:rPr lang="en-US" altLang="zh-CN" sz="1400" dirty="0">
                  <a:latin typeface="+mn-lt"/>
                  <a:ea typeface="+mn-ea"/>
                </a:rPr>
                <a:t>vCPU</a:t>
              </a:r>
              <a:r>
                <a:rPr lang="zh-CN" altLang="en-US" sz="1400" dirty="0">
                  <a:latin typeface="+mn-lt"/>
                  <a:ea typeface="+mn-ea"/>
                </a:rPr>
                <a:t>）、内存、驱动（</a:t>
              </a:r>
              <a:r>
                <a:rPr lang="en-US" altLang="zh-CN" sz="1400" dirty="0">
                  <a:latin typeface="+mn-lt"/>
                  <a:ea typeface="+mn-ea"/>
                </a:rPr>
                <a:t>Console</a:t>
              </a:r>
              <a:r>
                <a:rPr lang="zh-CN" altLang="en-US" sz="1400" dirty="0">
                  <a:latin typeface="+mn-lt"/>
                  <a:ea typeface="+mn-ea"/>
                </a:rPr>
                <a:t>、网卡、</a:t>
              </a:r>
              <a:r>
                <a:rPr lang="en-US" altLang="zh-CN" sz="1400" dirty="0">
                  <a:latin typeface="+mn-lt"/>
                  <a:ea typeface="+mn-ea"/>
                </a:rPr>
                <a:t>I/O </a:t>
              </a:r>
              <a:r>
                <a:rPr lang="zh-CN" altLang="en-US" sz="1400" dirty="0">
                  <a:latin typeface="+mn-lt"/>
                  <a:ea typeface="+mn-ea"/>
                </a:rPr>
                <a:t>设备驱动等），被 </a:t>
              </a:r>
              <a:r>
                <a:rPr lang="en-US" altLang="zh-CN" sz="1400" dirty="0">
                  <a:latin typeface="+mn-lt"/>
                  <a:ea typeface="+mn-ea"/>
                </a:rPr>
                <a:t>KVM </a:t>
              </a:r>
              <a:r>
                <a:rPr lang="zh-CN" altLang="en-US" sz="1400" dirty="0">
                  <a:latin typeface="+mn-lt"/>
                  <a:ea typeface="+mn-ea"/>
                </a:rPr>
                <a:t>置于一种受限制的 </a:t>
              </a:r>
              <a:r>
                <a:rPr lang="en-US" altLang="zh-CN" sz="1400" dirty="0">
                  <a:latin typeface="+mn-lt"/>
                  <a:ea typeface="+mn-ea"/>
                </a:rPr>
                <a:t>CPU </a:t>
              </a:r>
              <a:r>
                <a:rPr lang="zh-CN" altLang="en-US" sz="1400" dirty="0">
                  <a:latin typeface="+mn-lt"/>
                  <a:ea typeface="+mn-ea"/>
                </a:rPr>
                <a:t>模式下运行。</a:t>
              </a:r>
            </a:p>
            <a:p>
              <a:pPr>
                <a:lnSpc>
                  <a:spcPct val="150000"/>
                </a:lnSpc>
              </a:pPr>
              <a:r>
                <a:rPr lang="en-US" altLang="zh-CN" sz="1400" b="1" dirty="0">
                  <a:latin typeface="+mn-lt"/>
                  <a:ea typeface="+mn-ea"/>
                </a:rPr>
                <a:t>KVM</a:t>
              </a:r>
              <a:r>
                <a:rPr lang="zh-CN" altLang="en-US" sz="1400" dirty="0">
                  <a:latin typeface="+mn-lt"/>
                  <a:ea typeface="+mn-ea"/>
                </a:rPr>
                <a:t>：运行在内核空间，提供</a:t>
              </a:r>
              <a:r>
                <a:rPr lang="en-US" altLang="zh-CN" sz="1400" dirty="0">
                  <a:latin typeface="+mn-lt"/>
                  <a:ea typeface="+mn-ea"/>
                </a:rPr>
                <a:t>CPU </a:t>
              </a:r>
              <a:r>
                <a:rPr lang="zh-CN" altLang="en-US" sz="1400" dirty="0">
                  <a:latin typeface="+mn-lt"/>
                  <a:ea typeface="+mn-ea"/>
                </a:rPr>
                <a:t>和内存的虚级化，以及客户机的 </a:t>
              </a:r>
              <a:r>
                <a:rPr lang="en-US" altLang="zh-CN" sz="1400" dirty="0">
                  <a:latin typeface="+mn-lt"/>
                  <a:ea typeface="+mn-ea"/>
                </a:rPr>
                <a:t>I/O </a:t>
              </a:r>
              <a:r>
                <a:rPr lang="zh-CN" altLang="en-US" sz="1400" dirty="0">
                  <a:latin typeface="+mn-lt"/>
                  <a:ea typeface="+mn-ea"/>
                </a:rPr>
                <a:t>拦截。</a:t>
              </a:r>
              <a:r>
                <a:rPr lang="en-US" altLang="zh-CN" sz="1400" dirty="0">
                  <a:latin typeface="+mn-lt"/>
                  <a:ea typeface="+mn-ea"/>
                </a:rPr>
                <a:t>Guest </a:t>
              </a:r>
              <a:r>
                <a:rPr lang="zh-CN" altLang="en-US" sz="1400" dirty="0">
                  <a:latin typeface="+mn-lt"/>
                  <a:ea typeface="+mn-ea"/>
                </a:rPr>
                <a:t>的 </a:t>
              </a:r>
              <a:r>
                <a:rPr lang="en-US" altLang="zh-CN" sz="1400" dirty="0">
                  <a:latin typeface="+mn-lt"/>
                  <a:ea typeface="+mn-ea"/>
                </a:rPr>
                <a:t>I/O </a:t>
              </a:r>
              <a:r>
                <a:rPr lang="zh-CN" altLang="en-US" sz="1400" dirty="0">
                  <a:latin typeface="+mn-lt"/>
                  <a:ea typeface="+mn-ea"/>
                </a:rPr>
                <a:t>被 </a:t>
              </a:r>
              <a:r>
                <a:rPr lang="en-US" altLang="zh-CN" sz="1400" dirty="0">
                  <a:latin typeface="+mn-lt"/>
                  <a:ea typeface="+mn-ea"/>
                </a:rPr>
                <a:t>KVM </a:t>
              </a:r>
              <a:r>
                <a:rPr lang="zh-CN" altLang="en-US" sz="1400" dirty="0">
                  <a:latin typeface="+mn-lt"/>
                  <a:ea typeface="+mn-ea"/>
                </a:rPr>
                <a:t>拦截后，交给 </a:t>
              </a:r>
              <a:r>
                <a:rPr lang="en-US" altLang="zh-CN" sz="1400" dirty="0">
                  <a:latin typeface="+mn-lt"/>
                  <a:ea typeface="+mn-ea"/>
                </a:rPr>
                <a:t>QEMU </a:t>
              </a:r>
              <a:r>
                <a:rPr lang="zh-CN" altLang="en-US" sz="1400" dirty="0">
                  <a:latin typeface="+mn-lt"/>
                  <a:ea typeface="+mn-ea"/>
                </a:rPr>
                <a:t>处理。</a:t>
              </a:r>
            </a:p>
            <a:p>
              <a:pPr>
                <a:lnSpc>
                  <a:spcPct val="150000"/>
                </a:lnSpc>
              </a:pPr>
              <a:r>
                <a:rPr lang="en-US" altLang="zh-CN" sz="1400" b="1" dirty="0">
                  <a:latin typeface="+mn-lt"/>
                  <a:ea typeface="+mn-ea"/>
                </a:rPr>
                <a:t>QEMU</a:t>
              </a:r>
              <a:r>
                <a:rPr lang="zh-CN" altLang="en-US" sz="1400" dirty="0">
                  <a:latin typeface="+mn-lt"/>
                  <a:ea typeface="+mn-ea"/>
                </a:rPr>
                <a:t>：修改过的为 </a:t>
              </a:r>
              <a:r>
                <a:rPr lang="en-US" altLang="zh-CN" sz="1400" dirty="0">
                  <a:latin typeface="+mn-lt"/>
                  <a:ea typeface="+mn-ea"/>
                </a:rPr>
                <a:t>KVM </a:t>
              </a:r>
              <a:r>
                <a:rPr lang="zh-CN" altLang="en-US" sz="1400" dirty="0">
                  <a:latin typeface="+mn-lt"/>
                  <a:ea typeface="+mn-ea"/>
                </a:rPr>
                <a:t>虚机使用的 </a:t>
              </a:r>
              <a:r>
                <a:rPr lang="en-US" altLang="zh-CN" sz="1400" dirty="0">
                  <a:latin typeface="+mn-lt"/>
                  <a:ea typeface="+mn-ea"/>
                </a:rPr>
                <a:t>QEMU </a:t>
              </a:r>
              <a:r>
                <a:rPr lang="zh-CN" altLang="en-US" sz="1400" dirty="0">
                  <a:latin typeface="+mn-lt"/>
                  <a:ea typeface="+mn-ea"/>
                </a:rPr>
                <a:t>代码，运行在用户空间，提供硬件 </a:t>
              </a:r>
              <a:r>
                <a:rPr lang="en-US" altLang="zh-CN" sz="1400" dirty="0">
                  <a:latin typeface="+mn-lt"/>
                  <a:ea typeface="+mn-ea"/>
                </a:rPr>
                <a:t>I/O </a:t>
              </a:r>
              <a:r>
                <a:rPr lang="zh-CN" altLang="en-US" sz="1400" dirty="0">
                  <a:latin typeface="+mn-lt"/>
                  <a:ea typeface="+mn-ea"/>
                </a:rPr>
                <a:t>虚拟化，通过 </a:t>
              </a:r>
              <a:r>
                <a:rPr lang="en-US" altLang="zh-CN" sz="1400" dirty="0">
                  <a:latin typeface="+mn-lt"/>
                  <a:ea typeface="+mn-ea"/>
                </a:rPr>
                <a:t>IOCTL /dev/</a:t>
              </a:r>
              <a:r>
                <a:rPr lang="en-US" altLang="zh-CN" sz="1400" dirty="0" err="1">
                  <a:latin typeface="+mn-lt"/>
                  <a:ea typeface="+mn-ea"/>
                </a:rPr>
                <a:t>kvm</a:t>
              </a:r>
              <a:r>
                <a:rPr lang="en-US" altLang="zh-CN" sz="1400" dirty="0">
                  <a:latin typeface="+mn-lt"/>
                  <a:ea typeface="+mn-ea"/>
                </a:rPr>
                <a:t> </a:t>
              </a:r>
              <a:r>
                <a:rPr lang="zh-CN" altLang="en-US" sz="1400" dirty="0">
                  <a:latin typeface="+mn-lt"/>
                  <a:ea typeface="+mn-ea"/>
                </a:rPr>
                <a:t>设备和 </a:t>
              </a:r>
              <a:r>
                <a:rPr lang="en-US" altLang="zh-CN" sz="1400" dirty="0">
                  <a:latin typeface="+mn-lt"/>
                  <a:ea typeface="+mn-ea"/>
                </a:rPr>
                <a:t>KVM </a:t>
              </a:r>
              <a:r>
                <a:rPr lang="zh-CN" altLang="en-US" sz="1400" dirty="0">
                  <a:latin typeface="+mn-lt"/>
                  <a:ea typeface="+mn-ea"/>
                </a:rPr>
                <a:t>交互。</a:t>
              </a:r>
            </a:p>
            <a:p>
              <a:pPr algn="ctr" defTabSz="1001649" eaLnBrk="0" hangingPunct="0">
                <a:lnSpc>
                  <a:spcPct val="150000"/>
                </a:lnSpc>
              </a:pPr>
              <a:endParaRPr lang="zh-CN" altLang="en-US" sz="1400" dirty="0">
                <a:solidFill>
                  <a:srgbClr val="000000"/>
                </a:solidFill>
                <a:latin typeface="+mn-lt"/>
                <a:ea typeface="+mn-ea"/>
                <a:cs typeface="Arial" pitchFamily="34" charset="0"/>
              </a:endParaRPr>
            </a:p>
          </p:txBody>
        </p:sp>
      </p:grpSp>
      <p:sp>
        <p:nvSpPr>
          <p:cNvPr id="7" name="灯片编号占位符 3">
            <a:extLst>
              <a:ext uri="{FF2B5EF4-FFF2-40B4-BE49-F238E27FC236}">
                <a16:creationId xmlns:a16="http://schemas.microsoft.com/office/drawing/2014/main" id="{49196C96-BF3A-406C-B08B-26A00AE24BD0}"/>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15</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980395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KVM</a:t>
            </a:r>
            <a:r>
              <a:rPr lang="zh-CN" altLang="en-US" sz="2800" dirty="0"/>
              <a:t>架构 </a:t>
            </a:r>
            <a:r>
              <a:rPr lang="en-US" altLang="zh-CN" sz="2800" dirty="0"/>
              <a:t>VS Xen</a:t>
            </a:r>
            <a:r>
              <a:rPr lang="zh-CN" altLang="en-US" sz="2800" dirty="0"/>
              <a:t>架构</a:t>
            </a:r>
          </a:p>
        </p:txBody>
      </p:sp>
      <p:sp>
        <p:nvSpPr>
          <p:cNvPr id="3" name="内容占位符 2"/>
          <p:cNvSpPr>
            <a:spLocks noGrp="1"/>
          </p:cNvSpPr>
          <p:nvPr>
            <p:ph idx="4294967295"/>
          </p:nvPr>
        </p:nvSpPr>
        <p:spPr>
          <a:xfrm>
            <a:off x="690460" y="3753477"/>
            <a:ext cx="3744415" cy="2232224"/>
          </a:xfrm>
        </p:spPr>
        <p:txBody>
          <a:bodyPr/>
          <a:lstStyle/>
          <a:p>
            <a:r>
              <a:rPr lang="en-US" altLang="zh-CN" sz="1600" b="1" dirty="0"/>
              <a:t>KVM</a:t>
            </a:r>
          </a:p>
          <a:p>
            <a:pPr lvl="1">
              <a:lnSpc>
                <a:spcPts val="1300"/>
              </a:lnSpc>
            </a:pPr>
            <a:r>
              <a:rPr lang="zh-CN" altLang="en-US" sz="1400" dirty="0"/>
              <a:t>内核模块</a:t>
            </a:r>
            <a:r>
              <a:rPr lang="en-US" altLang="zh-CN" sz="1400" dirty="0"/>
              <a:t>,</a:t>
            </a:r>
            <a:r>
              <a:rPr lang="zh-CN" altLang="en-US" sz="1400" dirty="0"/>
              <a:t>使得内核成为</a:t>
            </a:r>
            <a:r>
              <a:rPr lang="en-US" altLang="zh-CN" sz="1400" dirty="0"/>
              <a:t>hypervisor</a:t>
            </a:r>
          </a:p>
          <a:p>
            <a:pPr lvl="2">
              <a:lnSpc>
                <a:spcPts val="1300"/>
              </a:lnSpc>
            </a:pPr>
            <a:r>
              <a:rPr lang="zh-CN" altLang="en-US" sz="1200" dirty="0">
                <a:latin typeface="+mn-lt"/>
              </a:rPr>
              <a:t>呈现给用户空间字符设备</a:t>
            </a:r>
            <a:r>
              <a:rPr lang="en-US" altLang="zh-CN" sz="1200" dirty="0">
                <a:latin typeface="+mn-lt"/>
              </a:rPr>
              <a:t>/dev/</a:t>
            </a:r>
            <a:r>
              <a:rPr lang="en-US" altLang="zh-CN" sz="1200" dirty="0" err="1">
                <a:latin typeface="+mn-lt"/>
              </a:rPr>
              <a:t>kvm</a:t>
            </a:r>
            <a:endParaRPr lang="en-US" altLang="zh-CN" sz="1200" dirty="0">
              <a:latin typeface="+mn-lt"/>
            </a:endParaRPr>
          </a:p>
          <a:p>
            <a:pPr lvl="2">
              <a:lnSpc>
                <a:spcPts val="1300"/>
              </a:lnSpc>
            </a:pPr>
            <a:r>
              <a:rPr lang="zh-CN" altLang="en-US" sz="1200" dirty="0">
                <a:latin typeface="+mn-lt"/>
              </a:rPr>
              <a:t>用户空间通过</a:t>
            </a:r>
            <a:r>
              <a:rPr lang="en-US" altLang="zh-CN" sz="1200" dirty="0" err="1">
                <a:latin typeface="+mn-lt"/>
              </a:rPr>
              <a:t>ioctl</a:t>
            </a:r>
            <a:r>
              <a:rPr lang="en-US" altLang="zh-CN" sz="1200" dirty="0">
                <a:latin typeface="+mn-lt"/>
              </a:rPr>
              <a:t>()</a:t>
            </a:r>
            <a:r>
              <a:rPr lang="zh-CN" altLang="en-US" sz="1200" dirty="0">
                <a:latin typeface="+mn-lt"/>
              </a:rPr>
              <a:t>访问</a:t>
            </a:r>
            <a:endParaRPr lang="en-US" altLang="zh-CN" sz="1200" dirty="0">
              <a:latin typeface="+mn-lt"/>
            </a:endParaRPr>
          </a:p>
          <a:p>
            <a:pPr lvl="1">
              <a:lnSpc>
                <a:spcPts val="1300"/>
              </a:lnSpc>
            </a:pPr>
            <a:r>
              <a:rPr lang="en-US" altLang="zh-CN" sz="1400" dirty="0"/>
              <a:t>Guest</a:t>
            </a:r>
            <a:r>
              <a:rPr lang="zh-CN" altLang="en-US" sz="1400" dirty="0"/>
              <a:t>是一个普通的进程</a:t>
            </a:r>
            <a:endParaRPr lang="en-US" altLang="zh-CN" sz="1400" dirty="0"/>
          </a:p>
          <a:p>
            <a:pPr lvl="2">
              <a:lnSpc>
                <a:spcPts val="1300"/>
              </a:lnSpc>
            </a:pPr>
            <a:r>
              <a:rPr lang="en-US" altLang="zh-CN" sz="1200" dirty="0" err="1">
                <a:latin typeface="+mn-lt"/>
              </a:rPr>
              <a:t>vcpu</a:t>
            </a:r>
            <a:r>
              <a:rPr lang="zh-CN" altLang="en-US" sz="1200" dirty="0">
                <a:latin typeface="+mn-lt"/>
              </a:rPr>
              <a:t>是一个线程</a:t>
            </a:r>
            <a:endParaRPr lang="en-US" altLang="zh-CN" sz="1200" dirty="0">
              <a:latin typeface="+mn-lt"/>
            </a:endParaRPr>
          </a:p>
          <a:p>
            <a:pPr lvl="1">
              <a:lnSpc>
                <a:spcPts val="1300"/>
              </a:lnSpc>
            </a:pPr>
            <a:r>
              <a:rPr lang="zh-CN" altLang="en-US" sz="1400" dirty="0"/>
              <a:t>充分利用</a:t>
            </a:r>
            <a:r>
              <a:rPr lang="en-US" altLang="zh-CN" sz="1400" dirty="0" err="1"/>
              <a:t>linux</a:t>
            </a:r>
            <a:r>
              <a:rPr lang="zh-CN" altLang="en-US" sz="1400" dirty="0"/>
              <a:t>内核支持</a:t>
            </a:r>
            <a:endParaRPr lang="en-US" altLang="zh-CN" sz="1400" dirty="0"/>
          </a:p>
          <a:p>
            <a:pPr lvl="2">
              <a:lnSpc>
                <a:spcPts val="1300"/>
              </a:lnSpc>
            </a:pPr>
            <a:r>
              <a:rPr lang="zh-CN" altLang="en-US" sz="1200" dirty="0">
                <a:latin typeface="+mn-lt"/>
              </a:rPr>
              <a:t>调度，内存共享，</a:t>
            </a:r>
            <a:r>
              <a:rPr lang="en-US" altLang="zh-CN" sz="1200" dirty="0" err="1">
                <a:latin typeface="+mn-lt"/>
              </a:rPr>
              <a:t>QoS</a:t>
            </a:r>
            <a:r>
              <a:rPr lang="zh-CN" altLang="en-US" sz="1200" dirty="0">
                <a:latin typeface="+mn-lt"/>
              </a:rPr>
              <a:t>，电源管理等</a:t>
            </a:r>
            <a:endParaRPr lang="en-US" altLang="zh-CN" sz="1200" dirty="0">
              <a:latin typeface="+mn-lt"/>
            </a:endParaRPr>
          </a:p>
          <a:p>
            <a:pPr lvl="1">
              <a:lnSpc>
                <a:spcPts val="1300"/>
              </a:lnSpc>
            </a:pPr>
            <a:r>
              <a:rPr lang="zh-CN" altLang="en-US" sz="1400" dirty="0"/>
              <a:t>仅支持全虚拟化</a:t>
            </a:r>
            <a:r>
              <a:rPr lang="en-US" altLang="zh-CN" sz="1400" dirty="0"/>
              <a:t>(Intel VT/AMD-V)</a:t>
            </a:r>
          </a:p>
          <a:p>
            <a:pPr marL="401637" lvl="1" indent="0">
              <a:buNone/>
            </a:pPr>
            <a:endParaRPr lang="zh-CN" altLang="en-US" sz="1400" dirty="0"/>
          </a:p>
        </p:txBody>
      </p:sp>
      <p:sp>
        <p:nvSpPr>
          <p:cNvPr id="7" name="内容占位符 2"/>
          <p:cNvSpPr txBox="1">
            <a:spLocks/>
          </p:cNvSpPr>
          <p:nvPr/>
        </p:nvSpPr>
        <p:spPr bwMode="auto">
          <a:xfrm>
            <a:off x="4790068" y="3753477"/>
            <a:ext cx="3682429" cy="2232224"/>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1625" indent="-301625" defTabSz="801688" eaLnBrk="1" fontAlgn="base" hangingPunct="1">
              <a:lnSpc>
                <a:spcPct val="140000"/>
              </a:lnSpc>
              <a:spcBef>
                <a:spcPct val="30000"/>
              </a:spcBef>
              <a:buClr>
                <a:schemeClr val="bg1">
                  <a:lumMod val="50000"/>
                </a:schemeClr>
              </a:buClr>
              <a:buSzPct val="60000"/>
              <a:buFont typeface="Wingdings" pitchFamily="2" charset="2"/>
              <a:buChar char="l"/>
              <a:defRPr sz="1600" b="1">
                <a:latin typeface="+mn-lt"/>
                <a:ea typeface="+mn-ea"/>
              </a:defRPr>
            </a:lvl1pPr>
            <a:lvl2pPr marL="654050" lvl="1" indent="-252413" defTabSz="801688" eaLnBrk="1" fontAlgn="base" hangingPunct="1">
              <a:lnSpc>
                <a:spcPct val="140000"/>
              </a:lnSpc>
              <a:spcBef>
                <a:spcPct val="30000"/>
              </a:spcBef>
              <a:buClr>
                <a:schemeClr val="tx1"/>
              </a:buClr>
              <a:buSzPct val="50000"/>
              <a:buFont typeface="Wingdings" pitchFamily="2" charset="2"/>
              <a:buChar char="p"/>
              <a:defRPr sz="1400">
                <a:latin typeface="+mn-lt"/>
                <a:ea typeface="+mn-ea"/>
              </a:defRPr>
            </a:lvl2pPr>
            <a:lvl3pPr marL="1003300" lvl="2" indent="-201613" defTabSz="801688" eaLnBrk="1" fontAlgn="base" hangingPunct="1">
              <a:lnSpc>
                <a:spcPct val="140000"/>
              </a:lnSpc>
              <a:spcBef>
                <a:spcPct val="30000"/>
              </a:spcBef>
              <a:buSzPct val="50000"/>
              <a:buFont typeface="Wingdings" pitchFamily="2" charset="2"/>
              <a:buChar char="n"/>
              <a:defRPr sz="1200">
                <a:latin typeface="+mn-lt"/>
                <a:ea typeface="+mn-ea"/>
              </a:defRPr>
            </a:lvl3pPr>
            <a:lvl4pPr marL="1400175" indent="-198438" defTabSz="801688" eaLnBrk="1" fontAlgn="base" hangingPunct="1">
              <a:lnSpc>
                <a:spcPct val="140000"/>
              </a:lnSpc>
              <a:spcBef>
                <a:spcPct val="30000"/>
              </a:spcBef>
              <a:buChar char="–"/>
              <a:defRPr sz="1600">
                <a:latin typeface="+mj-lt"/>
                <a:ea typeface="+mn-ea"/>
              </a:defRPr>
            </a:lvl4pPr>
            <a:lvl5pPr marL="1801813" indent="-201613" defTabSz="801688" eaLnBrk="1" fontAlgn="base" hangingPunct="1">
              <a:lnSpc>
                <a:spcPct val="140000"/>
              </a:lnSpc>
              <a:spcBef>
                <a:spcPct val="30000"/>
              </a:spcBef>
              <a:buFont typeface="FrutigerNext LT Medium" pitchFamily="34" charset="0"/>
              <a:buChar char="~"/>
              <a:defRPr sz="1600">
                <a:latin typeface="+mj-lt"/>
                <a:ea typeface="+mn-ea"/>
              </a:defRPr>
            </a:lvl5pPr>
            <a:lvl6pPr marL="2259013" indent="-201613" defTabSz="801688" fontAlgn="base">
              <a:lnSpc>
                <a:spcPct val="140000"/>
              </a:lnSpc>
              <a:spcBef>
                <a:spcPct val="30000"/>
              </a:spcBef>
              <a:spcAft>
                <a:spcPct val="0"/>
              </a:spcAft>
              <a:buFont typeface="FrutigerNext LT Medium" pitchFamily="34" charset="0"/>
              <a:buChar char="~"/>
              <a:defRPr sz="1600">
                <a:latin typeface="+mj-lt"/>
                <a:ea typeface="+mn-ea"/>
              </a:defRPr>
            </a:lvl6pPr>
            <a:lvl7pPr marL="2716213" indent="-201613" defTabSz="801688" fontAlgn="base">
              <a:lnSpc>
                <a:spcPct val="140000"/>
              </a:lnSpc>
              <a:spcBef>
                <a:spcPct val="30000"/>
              </a:spcBef>
              <a:spcAft>
                <a:spcPct val="0"/>
              </a:spcAft>
              <a:buFont typeface="FrutigerNext LT Medium" pitchFamily="34" charset="0"/>
              <a:buChar char="~"/>
              <a:defRPr sz="1600">
                <a:latin typeface="+mj-lt"/>
                <a:ea typeface="+mn-ea"/>
              </a:defRPr>
            </a:lvl7pPr>
            <a:lvl8pPr marL="3173413" indent="-201613" defTabSz="801688" fontAlgn="base">
              <a:lnSpc>
                <a:spcPct val="140000"/>
              </a:lnSpc>
              <a:spcBef>
                <a:spcPct val="30000"/>
              </a:spcBef>
              <a:spcAft>
                <a:spcPct val="0"/>
              </a:spcAft>
              <a:buFont typeface="FrutigerNext LT Medium" pitchFamily="34" charset="0"/>
              <a:buChar char="~"/>
              <a:defRPr sz="1600">
                <a:latin typeface="+mj-lt"/>
                <a:ea typeface="+mn-ea"/>
              </a:defRPr>
            </a:lvl8pPr>
            <a:lvl9pPr marL="3630613" indent="-201613" defTabSz="801688" fontAlgn="base">
              <a:lnSpc>
                <a:spcPct val="140000"/>
              </a:lnSpc>
              <a:spcBef>
                <a:spcPct val="30000"/>
              </a:spcBef>
              <a:spcAft>
                <a:spcPct val="0"/>
              </a:spcAft>
              <a:buFont typeface="FrutigerNext LT Medium" pitchFamily="34" charset="0"/>
              <a:buChar char="~"/>
              <a:defRPr sz="1600">
                <a:latin typeface="+mj-lt"/>
                <a:ea typeface="+mn-ea"/>
              </a:defRPr>
            </a:lvl9pPr>
          </a:lstStyle>
          <a:p>
            <a:r>
              <a:rPr lang="en-US" altLang="zh-CN" dirty="0"/>
              <a:t>Xen</a:t>
            </a:r>
          </a:p>
          <a:p>
            <a:pPr lvl="1">
              <a:lnSpc>
                <a:spcPts val="1300"/>
              </a:lnSpc>
            </a:pPr>
            <a:r>
              <a:rPr lang="zh-CN" altLang="en-US" dirty="0"/>
              <a:t>轻量级</a:t>
            </a:r>
            <a:r>
              <a:rPr lang="en-US" altLang="zh-CN" dirty="0"/>
              <a:t>hypervisor</a:t>
            </a:r>
          </a:p>
          <a:p>
            <a:pPr lvl="2">
              <a:lnSpc>
                <a:spcPts val="1300"/>
              </a:lnSpc>
            </a:pPr>
            <a:r>
              <a:rPr lang="zh-CN" altLang="en-US" dirty="0"/>
              <a:t>直接运行在硬件上</a:t>
            </a:r>
            <a:endParaRPr lang="en-US" altLang="zh-CN" dirty="0"/>
          </a:p>
          <a:p>
            <a:pPr lvl="2">
              <a:lnSpc>
                <a:spcPts val="1300"/>
              </a:lnSpc>
            </a:pPr>
            <a:r>
              <a:rPr lang="en-US" altLang="zh-CN" dirty="0"/>
              <a:t>CPU</a:t>
            </a:r>
            <a:r>
              <a:rPr lang="zh-CN" altLang="en-US" dirty="0"/>
              <a:t>虚拟化、内存虚拟化</a:t>
            </a:r>
            <a:endParaRPr lang="en-US" altLang="zh-CN" dirty="0"/>
          </a:p>
          <a:p>
            <a:pPr lvl="1">
              <a:lnSpc>
                <a:spcPts val="1300"/>
              </a:lnSpc>
            </a:pPr>
            <a:r>
              <a:rPr lang="zh-CN" altLang="en-US" dirty="0"/>
              <a:t>特权虚拟机</a:t>
            </a:r>
            <a:r>
              <a:rPr lang="en-US" altLang="zh-CN" dirty="0"/>
              <a:t>Domain0</a:t>
            </a:r>
          </a:p>
          <a:p>
            <a:pPr lvl="2">
              <a:lnSpc>
                <a:spcPts val="1300"/>
              </a:lnSpc>
            </a:pPr>
            <a:r>
              <a:rPr lang="en-US" altLang="zh-CN" dirty="0"/>
              <a:t>IO</a:t>
            </a:r>
            <a:r>
              <a:rPr lang="zh-CN" altLang="en-US" dirty="0"/>
              <a:t>虚拟化</a:t>
            </a:r>
            <a:endParaRPr lang="en-US" altLang="zh-CN" dirty="0"/>
          </a:p>
          <a:p>
            <a:pPr lvl="2">
              <a:lnSpc>
                <a:spcPts val="1300"/>
              </a:lnSpc>
            </a:pPr>
            <a:r>
              <a:rPr lang="zh-CN" altLang="en-US" dirty="0"/>
              <a:t>虚拟机管理</a:t>
            </a:r>
            <a:endParaRPr lang="en-US" altLang="zh-CN" dirty="0"/>
          </a:p>
          <a:p>
            <a:pPr lvl="1">
              <a:lnSpc>
                <a:spcPts val="1300"/>
              </a:lnSpc>
            </a:pPr>
            <a:r>
              <a:rPr lang="zh-CN" altLang="en-US" dirty="0"/>
              <a:t>支持全虚拟化</a:t>
            </a:r>
            <a:r>
              <a:rPr lang="en-US" altLang="zh-CN" dirty="0"/>
              <a:t>+</a:t>
            </a:r>
            <a:r>
              <a:rPr lang="zh-CN" altLang="en-US" dirty="0"/>
              <a:t>半虚拟化</a:t>
            </a:r>
            <a:endParaRPr lang="en-US" altLang="zh-CN" dirty="0"/>
          </a:p>
          <a:p>
            <a:pPr lvl="2">
              <a:lnSpc>
                <a:spcPts val="1300"/>
              </a:lnSpc>
            </a:pPr>
            <a:r>
              <a:rPr lang="zh-CN" altLang="en-US" dirty="0"/>
              <a:t>非硬件虚拟化平台</a:t>
            </a:r>
            <a:r>
              <a:rPr lang="en-US" altLang="zh-CN" dirty="0"/>
              <a:t>: PV Guest</a:t>
            </a:r>
            <a:endParaRPr lang="zh-CN" altLang="en-US" dirty="0"/>
          </a:p>
          <a:p>
            <a:pPr lvl="2"/>
            <a:endParaRPr lang="zh-CN" altLang="en-US" dirty="0"/>
          </a:p>
          <a:p>
            <a:pPr lvl="1"/>
            <a:endParaRPr lang="zh-CN" altLang="en-US" dirty="0"/>
          </a:p>
        </p:txBody>
      </p:sp>
      <p:pic>
        <p:nvPicPr>
          <p:cNvPr id="33" name="图片 32" descr="Xen.png"/>
          <p:cNvPicPr>
            <a:picLocks noChangeAspect="1"/>
          </p:cNvPicPr>
          <p:nvPr/>
        </p:nvPicPr>
        <p:blipFill>
          <a:blip r:embed="rId3" cstate="print"/>
          <a:stretch>
            <a:fillRect/>
          </a:stretch>
        </p:blipFill>
        <p:spPr>
          <a:xfrm>
            <a:off x="4724084" y="1124744"/>
            <a:ext cx="3887645" cy="2718312"/>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752673" y="1136980"/>
            <a:ext cx="4065973" cy="2736713"/>
          </a:xfrm>
          <a:prstGeom prst="rect">
            <a:avLst/>
          </a:prstGeom>
          <a:noFill/>
          <a:ln w="9525">
            <a:noFill/>
            <a:miter lim="800000"/>
            <a:headEnd/>
            <a:tailEnd/>
          </a:ln>
        </p:spPr>
      </p:pic>
      <p:sp>
        <p:nvSpPr>
          <p:cNvPr id="8" name="灯片编号占位符 3">
            <a:extLst>
              <a:ext uri="{FF2B5EF4-FFF2-40B4-BE49-F238E27FC236}">
                <a16:creationId xmlns:a16="http://schemas.microsoft.com/office/drawing/2014/main" id="{7FEF8519-F1AB-47C4-80E1-E3CF7225EA1B}"/>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16</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40063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 name="TextBox 216"/>
          <p:cNvSpPr txBox="1"/>
          <p:nvPr/>
        </p:nvSpPr>
        <p:spPr>
          <a:xfrm>
            <a:off x="2998087" y="1640288"/>
            <a:ext cx="1600044" cy="276987"/>
          </a:xfrm>
          <a:prstGeom prst="rect">
            <a:avLst/>
          </a:prstGeom>
          <a:noFill/>
        </p:spPr>
        <p:txBody>
          <a:bodyPr wrap="square" lIns="91427" tIns="45714" rIns="91427" bIns="45714" rtlCol="0">
            <a:spAutoFit/>
          </a:bodyPr>
          <a:lstStyle/>
          <a:p>
            <a:pPr algn="just"/>
            <a:r>
              <a:rPr lang="zh-CN" altLang="en-US" sz="1200" dirty="0">
                <a:solidFill>
                  <a:srgbClr val="C00000"/>
                </a:solidFill>
                <a:latin typeface="+mn-lt"/>
                <a:ea typeface="+mn-ea"/>
              </a:rPr>
              <a:t>内存共享</a:t>
            </a:r>
            <a:r>
              <a:rPr lang="en-US" altLang="zh-CN" sz="1200" dirty="0">
                <a:solidFill>
                  <a:srgbClr val="C00000"/>
                </a:solidFill>
                <a:latin typeface="+mn-lt"/>
                <a:ea typeface="+mn-ea"/>
              </a:rPr>
              <a:t>(Grant</a:t>
            </a:r>
            <a:r>
              <a:rPr lang="zh-CN" altLang="en-US" sz="1200" dirty="0">
                <a:solidFill>
                  <a:srgbClr val="C00000"/>
                </a:solidFill>
                <a:latin typeface="+mn-lt"/>
                <a:ea typeface="+mn-ea"/>
              </a:rPr>
              <a:t>机制</a:t>
            </a:r>
            <a:r>
              <a:rPr lang="en-US" altLang="zh-CN" sz="1200" dirty="0">
                <a:solidFill>
                  <a:srgbClr val="C00000"/>
                </a:solidFill>
                <a:latin typeface="+mn-lt"/>
                <a:ea typeface="+mn-ea"/>
              </a:rPr>
              <a:t>)</a:t>
            </a:r>
            <a:endParaRPr lang="zh-CN" altLang="en-US" sz="1200" dirty="0">
              <a:solidFill>
                <a:srgbClr val="C00000"/>
              </a:solidFill>
              <a:latin typeface="+mn-lt"/>
              <a:ea typeface="+mn-ea"/>
            </a:endParaRPr>
          </a:p>
        </p:txBody>
      </p:sp>
      <p:grpSp>
        <p:nvGrpSpPr>
          <p:cNvPr id="7" name="组合 6">
            <a:extLst>
              <a:ext uri="{FF2B5EF4-FFF2-40B4-BE49-F238E27FC236}">
                <a16:creationId xmlns:a16="http://schemas.microsoft.com/office/drawing/2014/main" id="{F6438B9E-3187-4B77-9944-908835BFE5FB}"/>
              </a:ext>
            </a:extLst>
          </p:cNvPr>
          <p:cNvGrpSpPr/>
          <p:nvPr/>
        </p:nvGrpSpPr>
        <p:grpSpPr>
          <a:xfrm>
            <a:off x="710296" y="1153308"/>
            <a:ext cx="3814961" cy="4552259"/>
            <a:chOff x="479334" y="1561579"/>
            <a:chExt cx="3814961" cy="3622871"/>
          </a:xfrm>
        </p:grpSpPr>
        <p:sp>
          <p:nvSpPr>
            <p:cNvPr id="263" name="矩形 262"/>
            <p:cNvSpPr/>
            <p:nvPr/>
          </p:nvSpPr>
          <p:spPr>
            <a:xfrm>
              <a:off x="2009084" y="1561579"/>
              <a:ext cx="1301933" cy="389681"/>
            </a:xfrm>
            <a:prstGeom prst="rect">
              <a:avLst/>
            </a:prstGeom>
          </p:spPr>
          <p:txBody>
            <a:bodyPr wrap="none" lIns="91427" tIns="45714" rIns="91427" bIns="45714">
              <a:spAutoFit/>
            </a:bodyPr>
            <a:lstStyle/>
            <a:p>
              <a:r>
                <a:rPr lang="en-US" altLang="zh-CN" sz="2400" dirty="0">
                  <a:latin typeface="+mn-lt"/>
                  <a:ea typeface="+mn-ea"/>
                </a:rPr>
                <a:t>Xen</a:t>
              </a:r>
              <a:r>
                <a:rPr lang="zh-CN" altLang="en-US" sz="2400" dirty="0">
                  <a:latin typeface="+mn-lt"/>
                  <a:ea typeface="+mn-ea"/>
                </a:rPr>
                <a:t>平台</a:t>
              </a:r>
            </a:p>
          </p:txBody>
        </p:sp>
        <p:sp>
          <p:nvSpPr>
            <p:cNvPr id="63" name="TextBox 62"/>
            <p:cNvSpPr txBox="1"/>
            <p:nvPr/>
          </p:nvSpPr>
          <p:spPr>
            <a:xfrm>
              <a:off x="600759" y="2928204"/>
              <a:ext cx="2162319" cy="367480"/>
            </a:xfrm>
            <a:prstGeom prst="rect">
              <a:avLst/>
            </a:prstGeom>
            <a:solidFill>
              <a:srgbClr val="0086EA"/>
            </a:solidFill>
          </p:spPr>
          <p:txBody>
            <a:bodyPr wrap="square" lIns="91427" tIns="45714" rIns="91427" bIns="45714" rtlCol="0">
              <a:noAutofit/>
            </a:bodyPr>
            <a:lstStyle/>
            <a:p>
              <a:r>
                <a:rPr lang="en-US" altLang="zh-CN" sz="1200" dirty="0">
                  <a:solidFill>
                    <a:srgbClr val="FF0000"/>
                  </a:solidFill>
                  <a:latin typeface="+mn-lt"/>
                  <a:ea typeface="+mn-ea"/>
                </a:rPr>
                <a:t>Linux (pvops)</a:t>
              </a:r>
            </a:p>
            <a:p>
              <a:endParaRPr lang="zh-CN" altLang="en-US" sz="1200" dirty="0">
                <a:solidFill>
                  <a:srgbClr val="FFFFFF"/>
                </a:solidFill>
                <a:latin typeface="+mn-lt"/>
                <a:ea typeface="+mn-ea"/>
              </a:endParaRPr>
            </a:p>
          </p:txBody>
        </p:sp>
        <p:sp>
          <p:nvSpPr>
            <p:cNvPr id="210" name="TextBox 209"/>
            <p:cNvSpPr txBox="1"/>
            <p:nvPr/>
          </p:nvSpPr>
          <p:spPr>
            <a:xfrm>
              <a:off x="548642" y="3394284"/>
              <a:ext cx="3672176" cy="298870"/>
            </a:xfrm>
            <a:prstGeom prst="rect">
              <a:avLst/>
            </a:prstGeom>
            <a:solidFill>
              <a:srgbClr val="7030A0"/>
            </a:solidFill>
          </p:spPr>
          <p:txBody>
            <a:bodyPr wrap="square" lIns="91427" tIns="45714" rIns="91427" bIns="45714" rtlCol="0">
              <a:noAutofit/>
            </a:bodyPr>
            <a:lstStyle/>
            <a:p>
              <a:endParaRPr lang="zh-CN" altLang="en-US" sz="1200" dirty="0">
                <a:solidFill>
                  <a:srgbClr val="FFFFFF"/>
                </a:solidFill>
                <a:latin typeface="+mn-lt"/>
                <a:ea typeface="+mn-ea"/>
              </a:endParaRPr>
            </a:p>
          </p:txBody>
        </p:sp>
        <p:sp>
          <p:nvSpPr>
            <p:cNvPr id="211" name="TextBox 210"/>
            <p:cNvSpPr txBox="1"/>
            <p:nvPr/>
          </p:nvSpPr>
          <p:spPr>
            <a:xfrm>
              <a:off x="2948611" y="2415633"/>
              <a:ext cx="1182106" cy="857310"/>
            </a:xfrm>
            <a:prstGeom prst="rect">
              <a:avLst/>
            </a:prstGeom>
            <a:solidFill>
              <a:schemeClr val="bg1">
                <a:lumMod val="65000"/>
              </a:schemeClr>
            </a:solidFill>
          </p:spPr>
          <p:txBody>
            <a:bodyPr wrap="square" lIns="91427" tIns="45714" rIns="91427" bIns="45714" rtlCol="0">
              <a:spAutoFit/>
            </a:bodyPr>
            <a:lstStyle/>
            <a:p>
              <a:r>
                <a:rPr lang="en-US" altLang="zh-CN" sz="1200" dirty="0">
                  <a:solidFill>
                    <a:srgbClr val="FFFFFF"/>
                  </a:solidFill>
                  <a:latin typeface="+mn-lt"/>
                  <a:ea typeface="+mn-ea"/>
                </a:rPr>
                <a:t>Guest</a:t>
              </a:r>
            </a:p>
            <a:p>
              <a:endParaRPr lang="en-US" altLang="zh-CN" sz="1200" dirty="0">
                <a:solidFill>
                  <a:srgbClr val="FFFFFF"/>
                </a:solidFill>
                <a:latin typeface="+mn-lt"/>
                <a:ea typeface="+mn-ea"/>
              </a:endParaRPr>
            </a:p>
            <a:p>
              <a:endParaRPr lang="en-US" altLang="zh-CN" sz="1200" dirty="0">
                <a:solidFill>
                  <a:srgbClr val="FFFFFF"/>
                </a:solidFill>
                <a:latin typeface="+mn-lt"/>
                <a:ea typeface="+mn-ea"/>
              </a:endParaRPr>
            </a:p>
            <a:p>
              <a:endParaRPr lang="en-US" altLang="zh-CN" sz="1200" dirty="0">
                <a:solidFill>
                  <a:srgbClr val="FFFFFF"/>
                </a:solidFill>
                <a:latin typeface="+mn-lt"/>
                <a:ea typeface="+mn-ea"/>
              </a:endParaRPr>
            </a:p>
            <a:p>
              <a:endParaRPr lang="en-US" altLang="zh-CN" sz="1200" dirty="0">
                <a:solidFill>
                  <a:srgbClr val="FFFFFF"/>
                </a:solidFill>
                <a:latin typeface="+mn-lt"/>
                <a:ea typeface="+mn-ea"/>
              </a:endParaRPr>
            </a:p>
          </p:txBody>
        </p:sp>
        <p:sp>
          <p:nvSpPr>
            <p:cNvPr id="213" name="TextBox 212"/>
            <p:cNvSpPr txBox="1"/>
            <p:nvPr/>
          </p:nvSpPr>
          <p:spPr>
            <a:xfrm>
              <a:off x="532273" y="3419038"/>
              <a:ext cx="1448192" cy="233804"/>
            </a:xfrm>
            <a:prstGeom prst="rect">
              <a:avLst/>
            </a:prstGeom>
            <a:noFill/>
          </p:spPr>
          <p:txBody>
            <a:bodyPr wrap="square" lIns="91427" tIns="45714" rIns="91427" bIns="45714" rtlCol="0">
              <a:spAutoFit/>
            </a:bodyPr>
            <a:lstStyle/>
            <a:p>
              <a:r>
                <a:rPr lang="en-US" altLang="zh-CN" sz="1200" dirty="0">
                  <a:solidFill>
                    <a:srgbClr val="FFFFFF"/>
                  </a:solidFill>
                  <a:latin typeface="+mn-lt"/>
                  <a:ea typeface="+mn-ea"/>
                </a:rPr>
                <a:t>XEN Hypervisor</a:t>
              </a:r>
              <a:endParaRPr lang="zh-CN" altLang="en-US" sz="1200" dirty="0">
                <a:solidFill>
                  <a:srgbClr val="FFFFFF"/>
                </a:solidFill>
                <a:latin typeface="+mn-lt"/>
                <a:ea typeface="+mn-ea"/>
              </a:endParaRPr>
            </a:p>
          </p:txBody>
        </p:sp>
        <p:sp>
          <p:nvSpPr>
            <p:cNvPr id="214" name="TextBox 213"/>
            <p:cNvSpPr txBox="1"/>
            <p:nvPr/>
          </p:nvSpPr>
          <p:spPr>
            <a:xfrm>
              <a:off x="596237" y="3738037"/>
              <a:ext cx="797904" cy="233804"/>
            </a:xfrm>
            <a:prstGeom prst="rect">
              <a:avLst/>
            </a:prstGeom>
            <a:noFill/>
          </p:spPr>
          <p:txBody>
            <a:bodyPr wrap="square" lIns="91427" tIns="45714" rIns="91427" bIns="45714" rtlCol="0">
              <a:spAutoFit/>
            </a:bodyPr>
            <a:lstStyle/>
            <a:p>
              <a:r>
                <a:rPr lang="en-US" altLang="zh-CN" sz="1200" dirty="0">
                  <a:solidFill>
                    <a:srgbClr val="FFFFFF"/>
                  </a:solidFill>
                  <a:latin typeface="+mn-lt"/>
                  <a:ea typeface="+mn-ea"/>
                </a:rPr>
                <a:t>H/W</a:t>
              </a:r>
            </a:p>
          </p:txBody>
        </p:sp>
        <p:grpSp>
          <p:nvGrpSpPr>
            <p:cNvPr id="3" name="组合 161"/>
            <p:cNvGrpSpPr/>
            <p:nvPr/>
          </p:nvGrpSpPr>
          <p:grpSpPr>
            <a:xfrm>
              <a:off x="2626788" y="2924726"/>
              <a:ext cx="388082" cy="364340"/>
              <a:chOff x="3402410" y="2137134"/>
              <a:chExt cx="414669" cy="404037"/>
            </a:xfrm>
          </p:grpSpPr>
          <p:sp>
            <p:nvSpPr>
              <p:cNvPr id="221" name="椭圆 220"/>
              <p:cNvSpPr/>
              <p:nvPr/>
            </p:nvSpPr>
            <p:spPr>
              <a:xfrm>
                <a:off x="3402410" y="2137134"/>
                <a:ext cx="414669" cy="404037"/>
              </a:xfrm>
              <a:prstGeom prst="ellipse">
                <a:avLst/>
              </a:prstGeom>
              <a:ln w="19050">
                <a:solidFill>
                  <a:srgbClr val="00B0F0"/>
                </a:solidFill>
              </a:ln>
            </p:spPr>
            <p:txBody>
              <a:bodyPr wrap="square" rtlCol="0" anchor="ctr">
                <a:noAutofit/>
              </a:bodyPr>
              <a:lstStyle/>
              <a:p>
                <a:pPr algn="ctr"/>
                <a:endParaRPr lang="zh-CN" altLang="en-US" sz="1050" dirty="0">
                  <a:latin typeface="+mn-lt"/>
                  <a:ea typeface="+mn-ea"/>
                </a:endParaRPr>
              </a:p>
            </p:txBody>
          </p:sp>
          <p:sp>
            <p:nvSpPr>
              <p:cNvPr id="222" name="椭圆 221"/>
              <p:cNvSpPr/>
              <p:nvPr/>
            </p:nvSpPr>
            <p:spPr>
              <a:xfrm>
                <a:off x="3537811" y="2269064"/>
                <a:ext cx="152327" cy="148422"/>
              </a:xfrm>
              <a:prstGeom prst="ellipse">
                <a:avLst/>
              </a:prstGeom>
              <a:ln w="19050">
                <a:solidFill>
                  <a:srgbClr val="00B0F0"/>
                </a:solidFill>
              </a:ln>
            </p:spPr>
            <p:txBody>
              <a:bodyPr wrap="square" rtlCol="0" anchor="ctr">
                <a:noAutofit/>
              </a:bodyPr>
              <a:lstStyle/>
              <a:p>
                <a:pPr algn="ctr"/>
                <a:endParaRPr lang="zh-CN" altLang="en-US" sz="1050" dirty="0">
                  <a:latin typeface="+mn-lt"/>
                  <a:ea typeface="+mn-ea"/>
                </a:endParaRPr>
              </a:p>
            </p:txBody>
          </p:sp>
          <p:cxnSp>
            <p:nvCxnSpPr>
              <p:cNvPr id="223" name="直接连接符 222"/>
              <p:cNvCxnSpPr>
                <a:stCxn id="222" idx="6"/>
                <a:endCxn id="221" idx="6"/>
              </p:cNvCxnSpPr>
              <p:nvPr/>
            </p:nvCxnSpPr>
            <p:spPr bwMode="auto">
              <a:xfrm flipV="1">
                <a:off x="3690139" y="2339153"/>
                <a:ext cx="126940" cy="4122"/>
              </a:xfrm>
              <a:prstGeom prst="line">
                <a:avLst/>
              </a:prstGeom>
              <a:noFill/>
              <a:ln w="19050" cap="flat" cmpd="sng" algn="ctr">
                <a:solidFill>
                  <a:srgbClr val="00B0F0"/>
                </a:solidFill>
                <a:prstDash val="solid"/>
                <a:round/>
                <a:headEnd type="none" w="med" len="med"/>
                <a:tailEnd type="none" w="med" len="med"/>
              </a:ln>
              <a:effectLst/>
            </p:spPr>
          </p:cxnSp>
          <p:cxnSp>
            <p:nvCxnSpPr>
              <p:cNvPr id="224" name="直接连接符 223"/>
              <p:cNvCxnSpPr>
                <a:stCxn id="222" idx="4"/>
                <a:endCxn id="221" idx="4"/>
              </p:cNvCxnSpPr>
              <p:nvPr/>
            </p:nvCxnSpPr>
            <p:spPr bwMode="auto">
              <a:xfrm flipH="1">
                <a:off x="3609745" y="2417486"/>
                <a:ext cx="4230" cy="123685"/>
              </a:xfrm>
              <a:prstGeom prst="line">
                <a:avLst/>
              </a:prstGeom>
              <a:noFill/>
              <a:ln w="19050" cap="flat" cmpd="sng" algn="ctr">
                <a:solidFill>
                  <a:srgbClr val="00B0F0"/>
                </a:solidFill>
                <a:prstDash val="solid"/>
                <a:round/>
                <a:headEnd type="none" w="med" len="med"/>
                <a:tailEnd type="none" w="med" len="med"/>
              </a:ln>
              <a:effectLst/>
            </p:spPr>
          </p:cxnSp>
          <p:cxnSp>
            <p:nvCxnSpPr>
              <p:cNvPr id="225" name="直接连接符 224"/>
              <p:cNvCxnSpPr>
                <a:stCxn id="222" idx="2"/>
                <a:endCxn id="221" idx="2"/>
              </p:cNvCxnSpPr>
              <p:nvPr/>
            </p:nvCxnSpPr>
            <p:spPr bwMode="auto">
              <a:xfrm flipH="1" flipV="1">
                <a:off x="3402410" y="2339153"/>
                <a:ext cx="135401" cy="4122"/>
              </a:xfrm>
              <a:prstGeom prst="line">
                <a:avLst/>
              </a:prstGeom>
              <a:noFill/>
              <a:ln w="19050" cap="flat" cmpd="sng" algn="ctr">
                <a:solidFill>
                  <a:srgbClr val="00B0F0"/>
                </a:solidFill>
                <a:prstDash val="solid"/>
                <a:round/>
                <a:headEnd type="none" w="med" len="med"/>
                <a:tailEnd type="none" w="med" len="med"/>
              </a:ln>
              <a:effectLst/>
            </p:spPr>
          </p:cxnSp>
          <p:cxnSp>
            <p:nvCxnSpPr>
              <p:cNvPr id="226" name="直接连接符 225"/>
              <p:cNvCxnSpPr>
                <a:stCxn id="221" idx="0"/>
                <a:endCxn id="222" idx="0"/>
              </p:cNvCxnSpPr>
              <p:nvPr/>
            </p:nvCxnSpPr>
            <p:spPr bwMode="auto">
              <a:xfrm>
                <a:off x="3609745" y="2137134"/>
                <a:ext cx="4230" cy="131930"/>
              </a:xfrm>
              <a:prstGeom prst="line">
                <a:avLst/>
              </a:prstGeom>
              <a:noFill/>
              <a:ln w="19050" cap="flat" cmpd="sng" algn="ctr">
                <a:solidFill>
                  <a:srgbClr val="00B0F0"/>
                </a:solidFill>
                <a:prstDash val="solid"/>
                <a:round/>
                <a:headEnd type="none" w="med" len="med"/>
                <a:tailEnd type="none" w="med" len="med"/>
              </a:ln>
              <a:effectLst/>
            </p:spPr>
          </p:cxnSp>
          <p:cxnSp>
            <p:nvCxnSpPr>
              <p:cNvPr id="227" name="直接连接符 226"/>
              <p:cNvCxnSpPr>
                <a:stCxn id="221" idx="1"/>
                <a:endCxn id="222" idx="1"/>
              </p:cNvCxnSpPr>
              <p:nvPr/>
            </p:nvCxnSpPr>
            <p:spPr bwMode="auto">
              <a:xfrm>
                <a:off x="3463137" y="2196304"/>
                <a:ext cx="96982" cy="94496"/>
              </a:xfrm>
              <a:prstGeom prst="line">
                <a:avLst/>
              </a:prstGeom>
              <a:noFill/>
              <a:ln w="19050" cap="flat" cmpd="sng" algn="ctr">
                <a:solidFill>
                  <a:srgbClr val="00B0F0"/>
                </a:solidFill>
                <a:prstDash val="solid"/>
                <a:round/>
                <a:headEnd type="none" w="med" len="med"/>
                <a:tailEnd type="none" w="med" len="med"/>
              </a:ln>
              <a:effectLst/>
            </p:spPr>
          </p:cxnSp>
          <p:cxnSp>
            <p:nvCxnSpPr>
              <p:cNvPr id="228" name="直接连接符 227"/>
              <p:cNvCxnSpPr>
                <a:stCxn id="221" idx="3"/>
                <a:endCxn id="222" idx="3"/>
              </p:cNvCxnSpPr>
              <p:nvPr/>
            </p:nvCxnSpPr>
            <p:spPr bwMode="auto">
              <a:xfrm flipV="1">
                <a:off x="3463137" y="2395750"/>
                <a:ext cx="96982" cy="86251"/>
              </a:xfrm>
              <a:prstGeom prst="line">
                <a:avLst/>
              </a:prstGeom>
              <a:noFill/>
              <a:ln w="19050" cap="flat" cmpd="sng" algn="ctr">
                <a:solidFill>
                  <a:srgbClr val="00B0F0"/>
                </a:solidFill>
                <a:prstDash val="solid"/>
                <a:round/>
                <a:headEnd type="none" w="med" len="med"/>
                <a:tailEnd type="none" w="med" len="med"/>
              </a:ln>
              <a:effectLst/>
            </p:spPr>
          </p:cxnSp>
          <p:cxnSp>
            <p:nvCxnSpPr>
              <p:cNvPr id="229" name="直接连接符 228"/>
              <p:cNvCxnSpPr>
                <a:stCxn id="221" idx="5"/>
                <a:endCxn id="222" idx="5"/>
              </p:cNvCxnSpPr>
              <p:nvPr/>
            </p:nvCxnSpPr>
            <p:spPr bwMode="auto">
              <a:xfrm flipH="1" flipV="1">
                <a:off x="3667830" y="2395750"/>
                <a:ext cx="88522" cy="86251"/>
              </a:xfrm>
              <a:prstGeom prst="line">
                <a:avLst/>
              </a:prstGeom>
              <a:noFill/>
              <a:ln w="19050" cap="flat" cmpd="sng" algn="ctr">
                <a:solidFill>
                  <a:srgbClr val="00B0F0"/>
                </a:solidFill>
                <a:prstDash val="solid"/>
                <a:round/>
                <a:headEnd type="none" w="med" len="med"/>
                <a:tailEnd type="none" w="med" len="med"/>
              </a:ln>
              <a:effectLst/>
            </p:spPr>
          </p:cxnSp>
          <p:cxnSp>
            <p:nvCxnSpPr>
              <p:cNvPr id="230" name="直接连接符 229"/>
              <p:cNvCxnSpPr>
                <a:stCxn id="221" idx="7"/>
                <a:endCxn id="222" idx="7"/>
              </p:cNvCxnSpPr>
              <p:nvPr/>
            </p:nvCxnSpPr>
            <p:spPr bwMode="auto">
              <a:xfrm flipH="1">
                <a:off x="3667830" y="2196304"/>
                <a:ext cx="88522" cy="94496"/>
              </a:xfrm>
              <a:prstGeom prst="line">
                <a:avLst/>
              </a:prstGeom>
              <a:noFill/>
              <a:ln w="19050" cap="flat" cmpd="sng" algn="ctr">
                <a:solidFill>
                  <a:srgbClr val="00B0F0"/>
                </a:solidFill>
                <a:prstDash val="solid"/>
                <a:round/>
                <a:headEnd type="none" w="med" len="med"/>
                <a:tailEnd type="none" w="med" len="med"/>
              </a:ln>
              <a:effectLst/>
            </p:spPr>
          </p:cxnSp>
        </p:grpSp>
        <p:cxnSp>
          <p:nvCxnSpPr>
            <p:cNvPr id="219" name="直接箭头连接符 218"/>
            <p:cNvCxnSpPr>
              <a:stCxn id="64" idx="3"/>
              <a:endCxn id="221" idx="2"/>
            </p:cNvCxnSpPr>
            <p:nvPr/>
          </p:nvCxnSpPr>
          <p:spPr bwMode="auto">
            <a:xfrm flipV="1">
              <a:off x="2461720" y="3106896"/>
              <a:ext cx="165068" cy="41070"/>
            </a:xfrm>
            <a:prstGeom prst="straightConnector1">
              <a:avLst/>
            </a:prstGeom>
            <a:noFill/>
            <a:ln w="19050" cap="flat" cmpd="sng" algn="ctr">
              <a:solidFill>
                <a:srgbClr val="002060"/>
              </a:solidFill>
              <a:prstDash val="solid"/>
              <a:round/>
              <a:headEnd type="arrow" w="med" len="med"/>
              <a:tailEnd type="arrow" w="med" len="med"/>
            </a:ln>
            <a:effectLst/>
          </p:spPr>
        </p:cxnSp>
        <p:cxnSp>
          <p:nvCxnSpPr>
            <p:cNvPr id="220" name="直接箭头连接符 219"/>
            <p:cNvCxnSpPr>
              <a:stCxn id="221" idx="6"/>
              <a:endCxn id="70" idx="1"/>
            </p:cNvCxnSpPr>
            <p:nvPr/>
          </p:nvCxnSpPr>
          <p:spPr bwMode="auto">
            <a:xfrm flipV="1">
              <a:off x="3014870" y="3011553"/>
              <a:ext cx="261561" cy="95344"/>
            </a:xfrm>
            <a:prstGeom prst="straightConnector1">
              <a:avLst/>
            </a:prstGeom>
            <a:noFill/>
            <a:ln w="19050" cap="flat" cmpd="sng" algn="ctr">
              <a:solidFill>
                <a:srgbClr val="002060"/>
              </a:solidFill>
              <a:prstDash val="solid"/>
              <a:round/>
              <a:headEnd type="arrow" w="med" len="med"/>
              <a:tailEnd type="arrow" w="med" len="med"/>
            </a:ln>
            <a:effectLst/>
          </p:spPr>
        </p:cxnSp>
        <p:sp>
          <p:nvSpPr>
            <p:cNvPr id="64" name="TextBox 63"/>
            <p:cNvSpPr txBox="1"/>
            <p:nvPr/>
          </p:nvSpPr>
          <p:spPr>
            <a:xfrm>
              <a:off x="1661527" y="3031064"/>
              <a:ext cx="800193" cy="233804"/>
            </a:xfrm>
            <a:prstGeom prst="rect">
              <a:avLst/>
            </a:prstGeom>
            <a:noFill/>
            <a:ln w="9525">
              <a:solidFill>
                <a:schemeClr val="bg1"/>
              </a:solidFill>
              <a:prstDash val="dash"/>
            </a:ln>
          </p:spPr>
          <p:txBody>
            <a:bodyPr wrap="none" lIns="91427" tIns="45714" rIns="91427" bIns="45714" rtlCol="0">
              <a:spAutoFit/>
            </a:bodyPr>
            <a:lstStyle/>
            <a:p>
              <a:r>
                <a:rPr lang="zh-CN" altLang="en-US" sz="1200" dirty="0">
                  <a:solidFill>
                    <a:srgbClr val="FFFFFF"/>
                  </a:solidFill>
                  <a:latin typeface="+mn-lt"/>
                  <a:ea typeface="+mn-ea"/>
                </a:rPr>
                <a:t>后端驱动</a:t>
              </a:r>
            </a:p>
          </p:txBody>
        </p:sp>
        <p:sp>
          <p:nvSpPr>
            <p:cNvPr id="70" name="TextBox 69"/>
            <p:cNvSpPr txBox="1"/>
            <p:nvPr/>
          </p:nvSpPr>
          <p:spPr>
            <a:xfrm>
              <a:off x="3276431" y="2894651"/>
              <a:ext cx="800193" cy="233804"/>
            </a:xfrm>
            <a:prstGeom prst="rect">
              <a:avLst/>
            </a:prstGeom>
            <a:solidFill>
              <a:srgbClr val="00B0F0"/>
            </a:solidFill>
            <a:ln>
              <a:noFill/>
            </a:ln>
          </p:spPr>
          <p:txBody>
            <a:bodyPr wrap="none" lIns="91427" tIns="45714" rIns="91427" bIns="45714" rtlCol="0">
              <a:spAutoFit/>
            </a:bodyPr>
            <a:lstStyle/>
            <a:p>
              <a:r>
                <a:rPr lang="zh-CN" altLang="en-US" sz="1200" dirty="0">
                  <a:solidFill>
                    <a:srgbClr val="FFFFFF"/>
                  </a:solidFill>
                  <a:latin typeface="+mn-lt"/>
                  <a:ea typeface="+mn-ea"/>
                </a:rPr>
                <a:t>前端驱动</a:t>
              </a:r>
            </a:p>
          </p:txBody>
        </p:sp>
        <p:sp>
          <p:nvSpPr>
            <p:cNvPr id="85" name="TextBox 84"/>
            <p:cNvSpPr txBox="1"/>
            <p:nvPr/>
          </p:nvSpPr>
          <p:spPr>
            <a:xfrm>
              <a:off x="701247" y="2547325"/>
              <a:ext cx="1392601" cy="233804"/>
            </a:xfrm>
            <a:prstGeom prst="rect">
              <a:avLst/>
            </a:prstGeom>
            <a:solidFill>
              <a:schemeClr val="accent2">
                <a:lumMod val="40000"/>
                <a:lumOff val="60000"/>
              </a:schemeClr>
            </a:solidFill>
            <a:ln>
              <a:noFill/>
            </a:ln>
          </p:spPr>
          <p:txBody>
            <a:bodyPr wrap="square" lIns="91427" tIns="45714" rIns="91427" bIns="45714" rtlCol="0">
              <a:spAutoFit/>
            </a:bodyPr>
            <a:lstStyle/>
            <a:p>
              <a:pPr algn="ctr"/>
              <a:r>
                <a:rPr lang="en-US" altLang="zh-CN" sz="1200" dirty="0" err="1">
                  <a:solidFill>
                    <a:srgbClr val="000000"/>
                  </a:solidFill>
                  <a:latin typeface="+mn-lt"/>
                  <a:ea typeface="+mn-ea"/>
                </a:rPr>
                <a:t>toolstack</a:t>
              </a:r>
              <a:endParaRPr lang="zh-CN" altLang="en-US" sz="1200" dirty="0">
                <a:solidFill>
                  <a:srgbClr val="000000"/>
                </a:solidFill>
                <a:latin typeface="+mn-lt"/>
                <a:ea typeface="+mn-ea"/>
              </a:endParaRPr>
            </a:p>
          </p:txBody>
        </p:sp>
        <p:sp>
          <p:nvSpPr>
            <p:cNvPr id="88" name="矩形 87"/>
            <p:cNvSpPr/>
            <p:nvPr/>
          </p:nvSpPr>
          <p:spPr bwMode="auto">
            <a:xfrm>
              <a:off x="562506" y="2143044"/>
              <a:ext cx="2253581" cy="1205635"/>
            </a:xfrm>
            <a:prstGeom prst="rect">
              <a:avLst/>
            </a:prstGeom>
            <a:noFill/>
            <a:ln w="19050" cap="flat" cmpd="sng" algn="ctr">
              <a:solidFill>
                <a:schemeClr val="bg1">
                  <a:lumMod val="75000"/>
                </a:schemeClr>
              </a:solidFill>
              <a:prstDash val="dash"/>
              <a:round/>
              <a:headEnd type="none" w="med" len="med"/>
              <a:tailEnd type="none" w="med" len="med"/>
            </a:ln>
            <a:effectLst/>
          </p:spPr>
          <p:txBody>
            <a:bodyPr vert="horz" wrap="square" lIns="79189" tIns="39595" rIns="79189" bIns="39595" numCol="1" rtlCol="0" anchor="t" anchorCtr="0" compatLnSpc="1">
              <a:prstTxWarp prst="textNoShape">
                <a:avLst/>
              </a:prstTxWarp>
              <a:noAutofit/>
            </a:bodyPr>
            <a:lstStyle/>
            <a:p>
              <a:pPr defTabSz="601021"/>
              <a:endParaRPr lang="zh-CN" altLang="en-US" sz="1200" dirty="0">
                <a:solidFill>
                  <a:srgbClr val="000000"/>
                </a:solidFill>
                <a:latin typeface="+mn-lt"/>
                <a:ea typeface="+mn-ea"/>
              </a:endParaRPr>
            </a:p>
          </p:txBody>
        </p:sp>
        <p:sp>
          <p:nvSpPr>
            <p:cNvPr id="89" name="TextBox 88"/>
            <p:cNvSpPr txBox="1"/>
            <p:nvPr/>
          </p:nvSpPr>
          <p:spPr>
            <a:xfrm>
              <a:off x="479334" y="1925185"/>
              <a:ext cx="1479738" cy="220437"/>
            </a:xfrm>
            <a:prstGeom prst="rect">
              <a:avLst/>
            </a:prstGeom>
            <a:noFill/>
          </p:spPr>
          <p:txBody>
            <a:bodyPr wrap="none" lIns="91427" tIns="45714" rIns="91427" bIns="45714" rtlCol="0">
              <a:spAutoFit/>
            </a:bodyPr>
            <a:lstStyle/>
            <a:p>
              <a:r>
                <a:rPr lang="en-US" altLang="zh-CN" sz="1200" b="1" dirty="0">
                  <a:solidFill>
                    <a:schemeClr val="bg1">
                      <a:lumMod val="50000"/>
                    </a:schemeClr>
                  </a:solidFill>
                  <a:latin typeface="+mn-lt"/>
                  <a:ea typeface="+mn-ea"/>
                </a:rPr>
                <a:t>Domain0 </a:t>
              </a:r>
              <a:r>
                <a:rPr lang="zh-CN" altLang="en-US" sz="1200" b="1" dirty="0">
                  <a:solidFill>
                    <a:schemeClr val="bg1">
                      <a:lumMod val="50000"/>
                    </a:schemeClr>
                  </a:solidFill>
                  <a:latin typeface="+mn-lt"/>
                  <a:ea typeface="+mn-ea"/>
                </a:rPr>
                <a:t>特权</a:t>
              </a:r>
              <a:r>
                <a:rPr lang="en-US" altLang="zh-CN" sz="1200" b="1" dirty="0">
                  <a:solidFill>
                    <a:schemeClr val="bg1">
                      <a:lumMod val="50000"/>
                    </a:schemeClr>
                  </a:solidFill>
                  <a:latin typeface="+mn-lt"/>
                  <a:ea typeface="+mn-ea"/>
                </a:rPr>
                <a:t>Guest</a:t>
              </a:r>
              <a:endParaRPr lang="zh-CN" altLang="en-US" sz="1200" b="1" dirty="0">
                <a:solidFill>
                  <a:schemeClr val="bg1">
                    <a:lumMod val="50000"/>
                  </a:schemeClr>
                </a:solidFill>
                <a:latin typeface="+mn-lt"/>
                <a:ea typeface="+mn-ea"/>
              </a:endParaRPr>
            </a:p>
          </p:txBody>
        </p:sp>
        <p:sp>
          <p:nvSpPr>
            <p:cNvPr id="94" name="TextBox 93"/>
            <p:cNvSpPr txBox="1"/>
            <p:nvPr/>
          </p:nvSpPr>
          <p:spPr>
            <a:xfrm>
              <a:off x="541127" y="3754144"/>
              <a:ext cx="3692943" cy="233804"/>
            </a:xfrm>
            <a:prstGeom prst="rect">
              <a:avLst/>
            </a:prstGeom>
            <a:solidFill>
              <a:schemeClr val="tx1">
                <a:lumMod val="50000"/>
                <a:lumOff val="50000"/>
              </a:schemeClr>
            </a:solidFill>
          </p:spPr>
          <p:txBody>
            <a:bodyPr wrap="square" lIns="91427" tIns="45714" rIns="91427" bIns="45714" rtlCol="0">
              <a:spAutoFit/>
            </a:bodyPr>
            <a:lstStyle/>
            <a:p>
              <a:r>
                <a:rPr lang="en-US" altLang="zh-CN" sz="1200" dirty="0">
                  <a:solidFill>
                    <a:srgbClr val="FFFFFF"/>
                  </a:solidFill>
                  <a:latin typeface="+mn-lt"/>
                  <a:ea typeface="+mn-ea"/>
                </a:rPr>
                <a:t>H/W</a:t>
              </a:r>
              <a:endParaRPr lang="zh-CN" altLang="en-US" sz="1200" dirty="0">
                <a:solidFill>
                  <a:srgbClr val="FFFFFF"/>
                </a:solidFill>
                <a:latin typeface="+mn-lt"/>
                <a:ea typeface="+mn-ea"/>
              </a:endParaRPr>
            </a:p>
          </p:txBody>
        </p:sp>
        <p:cxnSp>
          <p:nvCxnSpPr>
            <p:cNvPr id="216" name="曲线连接符 215"/>
            <p:cNvCxnSpPr>
              <a:stCxn id="221" idx="0"/>
              <a:endCxn id="65" idx="2"/>
            </p:cNvCxnSpPr>
            <p:nvPr/>
          </p:nvCxnSpPr>
          <p:spPr bwMode="auto">
            <a:xfrm rot="5400000" flipH="1" flipV="1">
              <a:off x="2617200" y="2586457"/>
              <a:ext cx="541899" cy="134640"/>
            </a:xfrm>
            <a:prstGeom prst="curvedConnector3">
              <a:avLst>
                <a:gd name="adj1" fmla="val 50000"/>
              </a:avLst>
            </a:prstGeom>
            <a:noFill/>
            <a:ln w="12700" cap="flat" cmpd="sng" algn="ctr">
              <a:solidFill>
                <a:srgbClr val="FF0000"/>
              </a:solidFill>
              <a:prstDash val="solid"/>
              <a:round/>
              <a:headEnd type="none" w="med" len="med"/>
              <a:tailEnd type="arrow"/>
            </a:ln>
            <a:effectLst/>
          </p:spPr>
        </p:cxnSp>
        <p:sp>
          <p:nvSpPr>
            <p:cNvPr id="65" name="矩形 64"/>
            <p:cNvSpPr/>
            <p:nvPr/>
          </p:nvSpPr>
          <p:spPr>
            <a:xfrm>
              <a:off x="2786204" y="2149024"/>
              <a:ext cx="338529" cy="233804"/>
            </a:xfrm>
            <a:prstGeom prst="rect">
              <a:avLst/>
            </a:prstGeom>
          </p:spPr>
          <p:txBody>
            <a:bodyPr wrap="none" lIns="91427" tIns="45714" rIns="91427" bIns="45714">
              <a:spAutoFit/>
            </a:bodyPr>
            <a:lstStyle/>
            <a:p>
              <a:pPr algn="ctr"/>
              <a:r>
                <a:rPr lang="zh-CN" altLang="en-US" sz="1200" b="1" dirty="0">
                  <a:solidFill>
                    <a:schemeClr val="tx2">
                      <a:lumMod val="60000"/>
                      <a:lumOff val="40000"/>
                    </a:schemeClr>
                  </a:solidFill>
                  <a:latin typeface="+mn-lt"/>
                  <a:ea typeface="+mn-ea"/>
                </a:rPr>
                <a:t>①</a:t>
              </a:r>
            </a:p>
          </p:txBody>
        </p:sp>
        <p:sp>
          <p:nvSpPr>
            <p:cNvPr id="66" name="矩形 65"/>
            <p:cNvSpPr/>
            <p:nvPr/>
          </p:nvSpPr>
          <p:spPr>
            <a:xfrm>
              <a:off x="534223" y="2753498"/>
              <a:ext cx="269442" cy="220437"/>
            </a:xfrm>
            <a:prstGeom prst="rect">
              <a:avLst/>
            </a:prstGeom>
          </p:spPr>
          <p:txBody>
            <a:bodyPr wrap="square" lIns="91427" tIns="45714" rIns="91427" bIns="45714">
              <a:spAutoFit/>
            </a:bodyPr>
            <a:lstStyle/>
            <a:p>
              <a:pPr algn="ctr"/>
              <a:r>
                <a:rPr lang="zh-CN" altLang="en-US" sz="1200" b="1" dirty="0">
                  <a:solidFill>
                    <a:schemeClr val="tx2">
                      <a:lumMod val="60000"/>
                      <a:lumOff val="40000"/>
                    </a:schemeClr>
                  </a:solidFill>
                  <a:latin typeface="+mn-lt"/>
                  <a:ea typeface="+mn-ea"/>
                </a:rPr>
                <a:t>②</a:t>
              </a:r>
            </a:p>
          </p:txBody>
        </p:sp>
        <p:sp>
          <p:nvSpPr>
            <p:cNvPr id="58" name="TextBox 57"/>
            <p:cNvSpPr txBox="1"/>
            <p:nvPr/>
          </p:nvSpPr>
          <p:spPr>
            <a:xfrm>
              <a:off x="534281" y="4149436"/>
              <a:ext cx="3760014" cy="1035014"/>
            </a:xfrm>
            <a:prstGeom prst="rect">
              <a:avLst/>
            </a:prstGeom>
            <a:solidFill>
              <a:schemeClr val="bg1">
                <a:lumMod val="95000"/>
              </a:schemeClr>
            </a:solidFill>
          </p:spPr>
          <p:txBody>
            <a:bodyPr wrap="square" lIns="68552" tIns="34277" rIns="68552" bIns="34277" rtlCol="0">
              <a:noAutofit/>
            </a:bodyPr>
            <a:lstStyle/>
            <a:p>
              <a:r>
                <a:rPr lang="en-US" altLang="zh-CN" sz="2000" b="1" dirty="0">
                  <a:solidFill>
                    <a:srgbClr val="C00000"/>
                  </a:solidFill>
                  <a:latin typeface="+mn-lt"/>
                  <a:ea typeface="+mn-ea"/>
                </a:rPr>
                <a:t>Xen</a:t>
              </a:r>
              <a:r>
                <a:rPr lang="zh-CN" altLang="en-US" sz="2000" b="1" dirty="0">
                  <a:solidFill>
                    <a:srgbClr val="C00000"/>
                  </a:solidFill>
                  <a:latin typeface="+mn-lt"/>
                  <a:ea typeface="+mn-ea"/>
                </a:rPr>
                <a:t>平台架构侧重安全性：</a:t>
              </a:r>
              <a:endParaRPr lang="en-US" altLang="zh-CN" sz="2000" b="1" dirty="0">
                <a:solidFill>
                  <a:srgbClr val="C00000"/>
                </a:solidFill>
                <a:latin typeface="+mn-lt"/>
                <a:ea typeface="+mn-ea"/>
              </a:endParaRPr>
            </a:p>
            <a:p>
              <a:pPr>
                <a:lnSpc>
                  <a:spcPct val="150000"/>
                </a:lnSpc>
              </a:pPr>
              <a:r>
                <a:rPr lang="zh-CN" altLang="en-US" sz="1400" dirty="0">
                  <a:latin typeface="+mn-lt"/>
                  <a:ea typeface="+mn-ea"/>
                </a:rPr>
                <a:t>为保证安全性，各</a:t>
              </a:r>
              <a:r>
                <a:rPr lang="en-US" altLang="zh-CN" sz="1400" dirty="0">
                  <a:latin typeface="+mn-lt"/>
                  <a:ea typeface="+mn-ea"/>
                </a:rPr>
                <a:t>Domain</a:t>
              </a:r>
              <a:r>
                <a:rPr lang="zh-CN" altLang="en-US" sz="1400" dirty="0">
                  <a:latin typeface="+mn-lt"/>
                  <a:ea typeface="+mn-ea"/>
                </a:rPr>
                <a:t>之间对共享区域的访问和映射必须</a:t>
              </a:r>
              <a:r>
                <a:rPr lang="zh-CN" altLang="en-US" sz="1400" dirty="0">
                  <a:solidFill>
                    <a:srgbClr val="C00000"/>
                  </a:solidFill>
                  <a:latin typeface="+mn-lt"/>
                  <a:ea typeface="+mn-ea"/>
                </a:rPr>
                <a:t>通过</a:t>
              </a:r>
              <a:r>
                <a:rPr lang="en-US" altLang="zh-CN" sz="1400" dirty="0">
                  <a:solidFill>
                    <a:srgbClr val="C00000"/>
                  </a:solidFill>
                  <a:latin typeface="+mn-lt"/>
                  <a:ea typeface="+mn-ea"/>
                </a:rPr>
                <a:t>Hypervisor</a:t>
              </a:r>
              <a:r>
                <a:rPr lang="zh-CN" altLang="en-US" sz="1400" dirty="0">
                  <a:solidFill>
                    <a:srgbClr val="C00000"/>
                  </a:solidFill>
                  <a:latin typeface="+mn-lt"/>
                  <a:ea typeface="+mn-ea"/>
                </a:rPr>
                <a:t>授权</a:t>
              </a:r>
              <a:r>
                <a:rPr lang="zh-CN" altLang="en-US" sz="1400" dirty="0">
                  <a:latin typeface="+mn-lt"/>
                  <a:ea typeface="+mn-ea"/>
                </a:rPr>
                <a:t>。</a:t>
              </a:r>
              <a:endParaRPr lang="en-US" altLang="zh-CN" sz="1400" dirty="0">
                <a:latin typeface="+mn-lt"/>
                <a:ea typeface="+mn-ea"/>
              </a:endParaRPr>
            </a:p>
          </p:txBody>
        </p:sp>
      </p:grpSp>
      <p:grpSp>
        <p:nvGrpSpPr>
          <p:cNvPr id="9" name="组合 8">
            <a:extLst>
              <a:ext uri="{FF2B5EF4-FFF2-40B4-BE49-F238E27FC236}">
                <a16:creationId xmlns:a16="http://schemas.microsoft.com/office/drawing/2014/main" id="{68FDAE3C-0FCB-44C8-88F6-016DE7D45527}"/>
              </a:ext>
            </a:extLst>
          </p:cNvPr>
          <p:cNvGrpSpPr/>
          <p:nvPr/>
        </p:nvGrpSpPr>
        <p:grpSpPr>
          <a:xfrm>
            <a:off x="4759110" y="1153308"/>
            <a:ext cx="3781246" cy="4553134"/>
            <a:chOff x="4673642" y="1547467"/>
            <a:chExt cx="3781246" cy="4025069"/>
          </a:xfrm>
        </p:grpSpPr>
        <p:sp>
          <p:nvSpPr>
            <p:cNvPr id="249" name="TextBox 248"/>
            <p:cNvSpPr txBox="1"/>
            <p:nvPr/>
          </p:nvSpPr>
          <p:spPr>
            <a:xfrm>
              <a:off x="4673642" y="1945060"/>
              <a:ext cx="511652" cy="250339"/>
            </a:xfrm>
            <a:prstGeom prst="rect">
              <a:avLst/>
            </a:prstGeom>
            <a:noFill/>
          </p:spPr>
          <p:txBody>
            <a:bodyPr wrap="none" lIns="91427" tIns="45714" rIns="91427" bIns="45714" rtlCol="0">
              <a:spAutoFit/>
            </a:bodyPr>
            <a:lstStyle/>
            <a:p>
              <a:r>
                <a:rPr lang="en-US" altLang="zh-CN" sz="1200" b="1" dirty="0">
                  <a:solidFill>
                    <a:schemeClr val="bg1">
                      <a:lumMod val="50000"/>
                    </a:schemeClr>
                  </a:solidFill>
                  <a:latin typeface="+mn-lt"/>
                  <a:ea typeface="+mn-ea"/>
                </a:rPr>
                <a:t>Host</a:t>
              </a:r>
              <a:endParaRPr lang="zh-CN" altLang="en-US" sz="1200" b="1" dirty="0">
                <a:solidFill>
                  <a:schemeClr val="bg1">
                    <a:lumMod val="50000"/>
                  </a:schemeClr>
                </a:solidFill>
                <a:latin typeface="+mn-lt"/>
                <a:ea typeface="+mn-ea"/>
              </a:endParaRPr>
            </a:p>
          </p:txBody>
        </p:sp>
        <p:grpSp>
          <p:nvGrpSpPr>
            <p:cNvPr id="8" name="组合 7">
              <a:extLst>
                <a:ext uri="{FF2B5EF4-FFF2-40B4-BE49-F238E27FC236}">
                  <a16:creationId xmlns:a16="http://schemas.microsoft.com/office/drawing/2014/main" id="{36FFDEF7-10F1-4F1F-AA1C-0FF3F257F929}"/>
                </a:ext>
              </a:extLst>
            </p:cNvPr>
            <p:cNvGrpSpPr/>
            <p:nvPr/>
          </p:nvGrpSpPr>
          <p:grpSpPr>
            <a:xfrm>
              <a:off x="4726007" y="1547467"/>
              <a:ext cx="3728881" cy="4025069"/>
              <a:chOff x="4726007" y="1547535"/>
              <a:chExt cx="3728881" cy="3673051"/>
            </a:xfrm>
          </p:grpSpPr>
          <p:sp>
            <p:nvSpPr>
              <p:cNvPr id="107" name="TextBox 106"/>
              <p:cNvSpPr txBox="1"/>
              <p:nvPr/>
            </p:nvSpPr>
            <p:spPr>
              <a:xfrm>
                <a:off x="4821590" y="2967951"/>
                <a:ext cx="2162319" cy="367480"/>
              </a:xfrm>
              <a:prstGeom prst="rect">
                <a:avLst/>
              </a:prstGeom>
              <a:solidFill>
                <a:srgbClr val="0086EA"/>
              </a:solidFill>
            </p:spPr>
            <p:txBody>
              <a:bodyPr wrap="square" lIns="91427" tIns="45714" rIns="91427" bIns="45714" rtlCol="0">
                <a:noAutofit/>
              </a:bodyPr>
              <a:lstStyle/>
              <a:p>
                <a:r>
                  <a:rPr lang="en-US" altLang="zh-CN" sz="1200" dirty="0">
                    <a:solidFill>
                      <a:srgbClr val="FF0000"/>
                    </a:solidFill>
                    <a:latin typeface="+mn-lt"/>
                    <a:ea typeface="+mn-ea"/>
                  </a:rPr>
                  <a:t>Linux (baremetal)</a:t>
                </a:r>
              </a:p>
              <a:p>
                <a:endParaRPr lang="zh-CN" altLang="en-US" sz="1200" dirty="0">
                  <a:solidFill>
                    <a:srgbClr val="FF0000"/>
                  </a:solidFill>
                  <a:latin typeface="+mn-lt"/>
                  <a:ea typeface="+mn-ea"/>
                </a:endParaRPr>
              </a:p>
            </p:txBody>
          </p:sp>
          <p:sp>
            <p:nvSpPr>
              <p:cNvPr id="86" name="TextBox 85"/>
              <p:cNvSpPr txBox="1"/>
              <p:nvPr/>
            </p:nvSpPr>
            <p:spPr>
              <a:xfrm>
                <a:off x="7177908" y="2350405"/>
                <a:ext cx="1182106" cy="837658"/>
              </a:xfrm>
              <a:prstGeom prst="rect">
                <a:avLst/>
              </a:prstGeom>
              <a:solidFill>
                <a:schemeClr val="bg1">
                  <a:lumMod val="65000"/>
                </a:schemeClr>
              </a:solidFill>
            </p:spPr>
            <p:txBody>
              <a:bodyPr wrap="square" lIns="91427" tIns="45714" rIns="91427" bIns="45714" rtlCol="0">
                <a:spAutoFit/>
              </a:bodyPr>
              <a:lstStyle/>
              <a:p>
                <a:r>
                  <a:rPr lang="en-US" altLang="zh-CN" sz="1200" dirty="0">
                    <a:solidFill>
                      <a:srgbClr val="FFFFFF"/>
                    </a:solidFill>
                    <a:latin typeface="+mn-lt"/>
                    <a:ea typeface="+mn-ea"/>
                  </a:rPr>
                  <a:t>Guest</a:t>
                </a:r>
              </a:p>
              <a:p>
                <a:endParaRPr lang="en-US" altLang="zh-CN" sz="1200" dirty="0">
                  <a:solidFill>
                    <a:srgbClr val="FFFFFF"/>
                  </a:solidFill>
                  <a:latin typeface="+mn-lt"/>
                  <a:ea typeface="+mn-ea"/>
                </a:endParaRPr>
              </a:p>
              <a:p>
                <a:endParaRPr lang="en-US" altLang="zh-CN" sz="1200" dirty="0">
                  <a:solidFill>
                    <a:srgbClr val="FFFFFF"/>
                  </a:solidFill>
                  <a:latin typeface="+mn-lt"/>
                  <a:ea typeface="+mn-ea"/>
                </a:endParaRPr>
              </a:p>
              <a:p>
                <a:endParaRPr lang="en-US" altLang="zh-CN" sz="1200" dirty="0">
                  <a:solidFill>
                    <a:srgbClr val="FFFFFF"/>
                  </a:solidFill>
                  <a:latin typeface="+mn-lt"/>
                  <a:ea typeface="+mn-ea"/>
                </a:endParaRPr>
              </a:p>
              <a:p>
                <a:endParaRPr lang="en-US" altLang="zh-CN" sz="1200" dirty="0">
                  <a:solidFill>
                    <a:srgbClr val="FFFFFF"/>
                  </a:solidFill>
                  <a:latin typeface="+mn-lt"/>
                  <a:ea typeface="+mn-ea"/>
                </a:endParaRPr>
              </a:p>
            </p:txBody>
          </p:sp>
          <p:sp>
            <p:nvSpPr>
              <p:cNvPr id="237" name="TextBox 236"/>
              <p:cNvSpPr txBox="1"/>
              <p:nvPr/>
            </p:nvSpPr>
            <p:spPr>
              <a:xfrm>
                <a:off x="4821576" y="3246181"/>
                <a:ext cx="3560424" cy="436674"/>
              </a:xfrm>
              <a:prstGeom prst="rect">
                <a:avLst/>
              </a:prstGeom>
              <a:solidFill>
                <a:srgbClr val="0086EA"/>
              </a:solidFill>
            </p:spPr>
            <p:txBody>
              <a:bodyPr wrap="square" lIns="91427" tIns="45714" rIns="91427" bIns="45714" rtlCol="0">
                <a:noAutofit/>
              </a:bodyPr>
              <a:lstStyle/>
              <a:p>
                <a:endParaRPr lang="zh-CN" altLang="en-US" sz="1200" dirty="0">
                  <a:solidFill>
                    <a:srgbClr val="FF0000"/>
                  </a:solidFill>
                  <a:latin typeface="+mn-lt"/>
                  <a:ea typeface="+mn-ea"/>
                </a:endParaRPr>
              </a:p>
            </p:txBody>
          </p:sp>
          <p:sp>
            <p:nvSpPr>
              <p:cNvPr id="238" name="TextBox 237"/>
              <p:cNvSpPr txBox="1"/>
              <p:nvPr/>
            </p:nvSpPr>
            <p:spPr>
              <a:xfrm>
                <a:off x="4761945" y="3754144"/>
                <a:ext cx="3692943" cy="228445"/>
              </a:xfrm>
              <a:prstGeom prst="rect">
                <a:avLst/>
              </a:prstGeom>
              <a:solidFill>
                <a:schemeClr val="tx1">
                  <a:lumMod val="50000"/>
                  <a:lumOff val="50000"/>
                </a:schemeClr>
              </a:solidFill>
            </p:spPr>
            <p:txBody>
              <a:bodyPr wrap="square" lIns="91427" tIns="45714" rIns="91427" bIns="45714" rtlCol="0">
                <a:spAutoFit/>
              </a:bodyPr>
              <a:lstStyle/>
              <a:p>
                <a:r>
                  <a:rPr lang="en-US" altLang="zh-CN" sz="1200" dirty="0">
                    <a:solidFill>
                      <a:srgbClr val="FFFFFF"/>
                    </a:solidFill>
                    <a:latin typeface="+mn-lt"/>
                    <a:ea typeface="+mn-ea"/>
                  </a:rPr>
                  <a:t>H/W</a:t>
                </a:r>
                <a:endParaRPr lang="zh-CN" altLang="en-US" sz="1200" dirty="0">
                  <a:solidFill>
                    <a:srgbClr val="FFFFFF"/>
                  </a:solidFill>
                  <a:latin typeface="+mn-lt"/>
                  <a:ea typeface="+mn-ea"/>
                </a:endParaRPr>
              </a:p>
            </p:txBody>
          </p:sp>
          <p:sp>
            <p:nvSpPr>
              <p:cNvPr id="241" name="TextBox 240"/>
              <p:cNvSpPr txBox="1"/>
              <p:nvPr/>
            </p:nvSpPr>
            <p:spPr>
              <a:xfrm>
                <a:off x="7267588" y="3332119"/>
                <a:ext cx="1058317" cy="342140"/>
              </a:xfrm>
              <a:prstGeom prst="rect">
                <a:avLst/>
              </a:prstGeom>
              <a:solidFill>
                <a:srgbClr val="7030A0"/>
              </a:solidFill>
            </p:spPr>
            <p:txBody>
              <a:bodyPr wrap="square" lIns="91427" tIns="45714" rIns="91427" bIns="45714" rtlCol="0">
                <a:noAutofit/>
              </a:bodyPr>
              <a:lstStyle/>
              <a:p>
                <a:r>
                  <a:rPr lang="en-US" altLang="zh-CN" sz="1200" dirty="0">
                    <a:solidFill>
                      <a:srgbClr val="FFFFFF"/>
                    </a:solidFill>
                    <a:latin typeface="+mn-lt"/>
                    <a:ea typeface="+mn-ea"/>
                  </a:rPr>
                  <a:t>KVM Hypervisor</a:t>
                </a:r>
                <a:endParaRPr lang="zh-CN" altLang="en-US" sz="1200" dirty="0">
                  <a:solidFill>
                    <a:srgbClr val="FFFFFF"/>
                  </a:solidFill>
                  <a:latin typeface="+mn-lt"/>
                  <a:ea typeface="+mn-ea"/>
                </a:endParaRPr>
              </a:p>
            </p:txBody>
          </p:sp>
          <p:sp>
            <p:nvSpPr>
              <p:cNvPr id="242" name="TextBox 241"/>
              <p:cNvSpPr txBox="1"/>
              <p:nvPr/>
            </p:nvSpPr>
            <p:spPr>
              <a:xfrm>
                <a:off x="7497245" y="2868161"/>
                <a:ext cx="800193" cy="228445"/>
              </a:xfrm>
              <a:prstGeom prst="rect">
                <a:avLst/>
              </a:prstGeom>
              <a:solidFill>
                <a:srgbClr val="00B0F0"/>
              </a:solidFill>
              <a:ln>
                <a:noFill/>
              </a:ln>
            </p:spPr>
            <p:txBody>
              <a:bodyPr wrap="none" lIns="91427" tIns="45714" rIns="91427" bIns="45714" rtlCol="0">
                <a:spAutoFit/>
              </a:bodyPr>
              <a:lstStyle/>
              <a:p>
                <a:r>
                  <a:rPr lang="zh-CN" altLang="en-US" sz="1200" dirty="0">
                    <a:solidFill>
                      <a:srgbClr val="FFFFFF"/>
                    </a:solidFill>
                    <a:latin typeface="+mn-lt"/>
                    <a:ea typeface="+mn-ea"/>
                  </a:rPr>
                  <a:t>前端驱动</a:t>
                </a:r>
              </a:p>
            </p:txBody>
          </p:sp>
          <p:sp>
            <p:nvSpPr>
              <p:cNvPr id="244" name="矩形 243"/>
              <p:cNvSpPr/>
              <p:nvPr/>
            </p:nvSpPr>
            <p:spPr bwMode="auto">
              <a:xfrm>
                <a:off x="4770788" y="2150987"/>
                <a:ext cx="3664226" cy="1548791"/>
              </a:xfrm>
              <a:prstGeom prst="rect">
                <a:avLst/>
              </a:prstGeom>
              <a:noFill/>
              <a:ln w="19050" cap="flat" cmpd="sng" algn="ctr">
                <a:solidFill>
                  <a:schemeClr val="bg1">
                    <a:lumMod val="75000"/>
                  </a:schemeClr>
                </a:solidFill>
                <a:prstDash val="dash"/>
                <a:round/>
                <a:headEnd type="none" w="med" len="med"/>
                <a:tailEnd type="none" w="med" len="med"/>
              </a:ln>
              <a:effectLst/>
            </p:spPr>
            <p:txBody>
              <a:bodyPr vert="horz" wrap="square" lIns="79189" tIns="39595" rIns="79189" bIns="39595" numCol="1" rtlCol="0" anchor="t" anchorCtr="0" compatLnSpc="1">
                <a:prstTxWarp prst="textNoShape">
                  <a:avLst/>
                </a:prstTxWarp>
                <a:noAutofit/>
              </a:bodyPr>
              <a:lstStyle/>
              <a:p>
                <a:pPr defTabSz="601021"/>
                <a:endParaRPr lang="zh-CN" altLang="en-US" sz="1200" dirty="0">
                  <a:solidFill>
                    <a:srgbClr val="000000"/>
                  </a:solidFill>
                  <a:latin typeface="+mn-lt"/>
                  <a:ea typeface="+mn-ea"/>
                </a:endParaRPr>
              </a:p>
            </p:txBody>
          </p:sp>
          <p:sp>
            <p:nvSpPr>
              <p:cNvPr id="248" name="TextBox 247"/>
              <p:cNvSpPr txBox="1"/>
              <p:nvPr/>
            </p:nvSpPr>
            <p:spPr>
              <a:xfrm>
                <a:off x="4935327" y="2580442"/>
                <a:ext cx="1392601" cy="228445"/>
              </a:xfrm>
              <a:prstGeom prst="rect">
                <a:avLst/>
              </a:prstGeom>
              <a:solidFill>
                <a:schemeClr val="accent2">
                  <a:lumMod val="40000"/>
                  <a:lumOff val="60000"/>
                </a:schemeClr>
              </a:solidFill>
              <a:ln>
                <a:noFill/>
              </a:ln>
            </p:spPr>
            <p:txBody>
              <a:bodyPr wrap="square" lIns="91427" tIns="45714" rIns="91427" bIns="45714" rtlCol="0">
                <a:spAutoFit/>
              </a:bodyPr>
              <a:lstStyle/>
              <a:p>
                <a:pPr algn="ctr"/>
                <a:r>
                  <a:rPr lang="en-US" altLang="zh-CN" sz="1200" dirty="0" err="1">
                    <a:solidFill>
                      <a:srgbClr val="000000"/>
                    </a:solidFill>
                    <a:latin typeface="+mn-lt"/>
                    <a:ea typeface="+mn-ea"/>
                  </a:rPr>
                  <a:t>toolstack</a:t>
                </a:r>
                <a:endParaRPr lang="zh-CN" altLang="en-US" sz="1200" dirty="0">
                  <a:solidFill>
                    <a:srgbClr val="000000"/>
                  </a:solidFill>
                  <a:latin typeface="+mn-lt"/>
                  <a:ea typeface="+mn-ea"/>
                </a:endParaRPr>
              </a:p>
            </p:txBody>
          </p:sp>
          <p:grpSp>
            <p:nvGrpSpPr>
              <p:cNvPr id="2" name="组合 162"/>
              <p:cNvGrpSpPr/>
              <p:nvPr/>
            </p:nvGrpSpPr>
            <p:grpSpPr>
              <a:xfrm>
                <a:off x="6856475" y="2940360"/>
                <a:ext cx="386009" cy="376417"/>
                <a:chOff x="3402410" y="2137134"/>
                <a:chExt cx="414669" cy="404037"/>
              </a:xfrm>
            </p:grpSpPr>
            <p:sp>
              <p:nvSpPr>
                <p:cNvPr id="253" name="椭圆 252"/>
                <p:cNvSpPr/>
                <p:nvPr/>
              </p:nvSpPr>
              <p:spPr>
                <a:xfrm>
                  <a:off x="3402410" y="2137134"/>
                  <a:ext cx="414669" cy="404037"/>
                </a:xfrm>
                <a:prstGeom prst="ellipse">
                  <a:avLst/>
                </a:prstGeom>
                <a:ln w="19050">
                  <a:solidFill>
                    <a:srgbClr val="00B0F0"/>
                  </a:solidFill>
                </a:ln>
              </p:spPr>
              <p:txBody>
                <a:bodyPr wrap="square" rtlCol="0" anchor="ctr">
                  <a:noAutofit/>
                </a:bodyPr>
                <a:lstStyle/>
                <a:p>
                  <a:pPr algn="ctr"/>
                  <a:endParaRPr lang="zh-CN" altLang="en-US" sz="1050" dirty="0">
                    <a:latin typeface="+mn-lt"/>
                    <a:ea typeface="+mn-ea"/>
                  </a:endParaRPr>
                </a:p>
              </p:txBody>
            </p:sp>
            <p:sp>
              <p:nvSpPr>
                <p:cNvPr id="254" name="椭圆 253"/>
                <p:cNvSpPr/>
                <p:nvPr/>
              </p:nvSpPr>
              <p:spPr>
                <a:xfrm>
                  <a:off x="3537811" y="2269064"/>
                  <a:ext cx="152327" cy="148422"/>
                </a:xfrm>
                <a:prstGeom prst="ellipse">
                  <a:avLst/>
                </a:prstGeom>
                <a:ln w="19050">
                  <a:solidFill>
                    <a:srgbClr val="00B0F0"/>
                  </a:solidFill>
                </a:ln>
              </p:spPr>
              <p:txBody>
                <a:bodyPr wrap="square" rtlCol="0" anchor="ctr">
                  <a:noAutofit/>
                </a:bodyPr>
                <a:lstStyle/>
                <a:p>
                  <a:pPr algn="ctr"/>
                  <a:endParaRPr lang="zh-CN" altLang="en-US" sz="1050" dirty="0">
                    <a:latin typeface="+mn-lt"/>
                    <a:ea typeface="+mn-ea"/>
                  </a:endParaRPr>
                </a:p>
              </p:txBody>
            </p:sp>
            <p:cxnSp>
              <p:nvCxnSpPr>
                <p:cNvPr id="255" name="直接连接符 254"/>
                <p:cNvCxnSpPr>
                  <a:stCxn id="254" idx="6"/>
                  <a:endCxn id="253" idx="6"/>
                </p:cNvCxnSpPr>
                <p:nvPr/>
              </p:nvCxnSpPr>
              <p:spPr bwMode="auto">
                <a:xfrm flipV="1">
                  <a:off x="3690139" y="2339153"/>
                  <a:ext cx="126940" cy="4122"/>
                </a:xfrm>
                <a:prstGeom prst="line">
                  <a:avLst/>
                </a:prstGeom>
                <a:noFill/>
                <a:ln w="19050" cap="flat" cmpd="sng" algn="ctr">
                  <a:solidFill>
                    <a:srgbClr val="00B0F0"/>
                  </a:solidFill>
                  <a:prstDash val="solid"/>
                  <a:round/>
                  <a:headEnd type="none" w="med" len="med"/>
                  <a:tailEnd type="none" w="med" len="med"/>
                </a:ln>
                <a:effectLst/>
              </p:spPr>
            </p:cxnSp>
            <p:cxnSp>
              <p:nvCxnSpPr>
                <p:cNvPr id="256" name="直接连接符 255"/>
                <p:cNvCxnSpPr>
                  <a:stCxn id="254" idx="4"/>
                  <a:endCxn id="253" idx="4"/>
                </p:cNvCxnSpPr>
                <p:nvPr/>
              </p:nvCxnSpPr>
              <p:spPr bwMode="auto">
                <a:xfrm flipH="1">
                  <a:off x="3609745" y="2417486"/>
                  <a:ext cx="4230" cy="123685"/>
                </a:xfrm>
                <a:prstGeom prst="line">
                  <a:avLst/>
                </a:prstGeom>
                <a:noFill/>
                <a:ln w="19050" cap="flat" cmpd="sng" algn="ctr">
                  <a:solidFill>
                    <a:srgbClr val="00B0F0"/>
                  </a:solidFill>
                  <a:prstDash val="solid"/>
                  <a:round/>
                  <a:headEnd type="none" w="med" len="med"/>
                  <a:tailEnd type="none" w="med" len="med"/>
                </a:ln>
                <a:effectLst/>
              </p:spPr>
            </p:cxnSp>
            <p:cxnSp>
              <p:nvCxnSpPr>
                <p:cNvPr id="257" name="直接连接符 256"/>
                <p:cNvCxnSpPr>
                  <a:stCxn id="254" idx="2"/>
                  <a:endCxn id="253" idx="2"/>
                </p:cNvCxnSpPr>
                <p:nvPr/>
              </p:nvCxnSpPr>
              <p:spPr bwMode="auto">
                <a:xfrm flipH="1" flipV="1">
                  <a:off x="3402410" y="2339153"/>
                  <a:ext cx="135401" cy="4122"/>
                </a:xfrm>
                <a:prstGeom prst="line">
                  <a:avLst/>
                </a:prstGeom>
                <a:noFill/>
                <a:ln w="19050" cap="flat" cmpd="sng" algn="ctr">
                  <a:solidFill>
                    <a:srgbClr val="00B0F0"/>
                  </a:solidFill>
                  <a:prstDash val="solid"/>
                  <a:round/>
                  <a:headEnd type="none" w="med" len="med"/>
                  <a:tailEnd type="none" w="med" len="med"/>
                </a:ln>
                <a:effectLst/>
              </p:spPr>
            </p:cxnSp>
            <p:cxnSp>
              <p:nvCxnSpPr>
                <p:cNvPr id="258" name="直接连接符 257"/>
                <p:cNvCxnSpPr>
                  <a:stCxn id="253" idx="0"/>
                  <a:endCxn id="254" idx="0"/>
                </p:cNvCxnSpPr>
                <p:nvPr/>
              </p:nvCxnSpPr>
              <p:spPr bwMode="auto">
                <a:xfrm>
                  <a:off x="3609745" y="2137134"/>
                  <a:ext cx="4230" cy="131930"/>
                </a:xfrm>
                <a:prstGeom prst="line">
                  <a:avLst/>
                </a:prstGeom>
                <a:noFill/>
                <a:ln w="19050" cap="flat" cmpd="sng" algn="ctr">
                  <a:solidFill>
                    <a:srgbClr val="00B0F0"/>
                  </a:solidFill>
                  <a:prstDash val="solid"/>
                  <a:round/>
                  <a:headEnd type="none" w="med" len="med"/>
                  <a:tailEnd type="none" w="med" len="med"/>
                </a:ln>
                <a:effectLst/>
              </p:spPr>
            </p:cxnSp>
            <p:cxnSp>
              <p:nvCxnSpPr>
                <p:cNvPr id="259" name="直接连接符 258"/>
                <p:cNvCxnSpPr>
                  <a:stCxn id="253" idx="1"/>
                  <a:endCxn id="254" idx="1"/>
                </p:cNvCxnSpPr>
                <p:nvPr/>
              </p:nvCxnSpPr>
              <p:spPr bwMode="auto">
                <a:xfrm>
                  <a:off x="3463137" y="2196304"/>
                  <a:ext cx="96982" cy="94496"/>
                </a:xfrm>
                <a:prstGeom prst="line">
                  <a:avLst/>
                </a:prstGeom>
                <a:noFill/>
                <a:ln w="19050" cap="flat" cmpd="sng" algn="ctr">
                  <a:solidFill>
                    <a:srgbClr val="00B0F0"/>
                  </a:solidFill>
                  <a:prstDash val="solid"/>
                  <a:round/>
                  <a:headEnd type="none" w="med" len="med"/>
                  <a:tailEnd type="none" w="med" len="med"/>
                </a:ln>
                <a:effectLst/>
              </p:spPr>
            </p:cxnSp>
            <p:cxnSp>
              <p:nvCxnSpPr>
                <p:cNvPr id="260" name="直接连接符 259"/>
                <p:cNvCxnSpPr>
                  <a:stCxn id="253" idx="3"/>
                  <a:endCxn id="254" idx="3"/>
                </p:cNvCxnSpPr>
                <p:nvPr/>
              </p:nvCxnSpPr>
              <p:spPr bwMode="auto">
                <a:xfrm flipV="1">
                  <a:off x="3463137" y="2395750"/>
                  <a:ext cx="96982" cy="86251"/>
                </a:xfrm>
                <a:prstGeom prst="line">
                  <a:avLst/>
                </a:prstGeom>
                <a:noFill/>
                <a:ln w="19050" cap="flat" cmpd="sng" algn="ctr">
                  <a:solidFill>
                    <a:srgbClr val="00B0F0"/>
                  </a:solidFill>
                  <a:prstDash val="solid"/>
                  <a:round/>
                  <a:headEnd type="none" w="med" len="med"/>
                  <a:tailEnd type="none" w="med" len="med"/>
                </a:ln>
                <a:effectLst/>
              </p:spPr>
            </p:cxnSp>
            <p:cxnSp>
              <p:nvCxnSpPr>
                <p:cNvPr id="261" name="直接连接符 260"/>
                <p:cNvCxnSpPr>
                  <a:stCxn id="253" idx="5"/>
                  <a:endCxn id="254" idx="5"/>
                </p:cNvCxnSpPr>
                <p:nvPr/>
              </p:nvCxnSpPr>
              <p:spPr bwMode="auto">
                <a:xfrm flipH="1" flipV="1">
                  <a:off x="3667830" y="2395750"/>
                  <a:ext cx="88522" cy="86251"/>
                </a:xfrm>
                <a:prstGeom prst="line">
                  <a:avLst/>
                </a:prstGeom>
                <a:noFill/>
                <a:ln w="19050" cap="flat" cmpd="sng" algn="ctr">
                  <a:solidFill>
                    <a:srgbClr val="00B0F0"/>
                  </a:solidFill>
                  <a:prstDash val="solid"/>
                  <a:round/>
                  <a:headEnd type="none" w="med" len="med"/>
                  <a:tailEnd type="none" w="med" len="med"/>
                </a:ln>
                <a:effectLst/>
              </p:spPr>
            </p:cxnSp>
            <p:cxnSp>
              <p:nvCxnSpPr>
                <p:cNvPr id="262" name="直接连接符 261"/>
                <p:cNvCxnSpPr>
                  <a:stCxn id="253" idx="7"/>
                  <a:endCxn id="254" idx="7"/>
                </p:cNvCxnSpPr>
                <p:nvPr/>
              </p:nvCxnSpPr>
              <p:spPr bwMode="auto">
                <a:xfrm flipH="1">
                  <a:off x="3667830" y="2196304"/>
                  <a:ext cx="88522" cy="94496"/>
                </a:xfrm>
                <a:prstGeom prst="line">
                  <a:avLst/>
                </a:prstGeom>
                <a:noFill/>
                <a:ln w="19050" cap="flat" cmpd="sng" algn="ctr">
                  <a:solidFill>
                    <a:srgbClr val="00B0F0"/>
                  </a:solidFill>
                  <a:prstDash val="solid"/>
                  <a:round/>
                  <a:headEnd type="none" w="med" len="med"/>
                  <a:tailEnd type="none" w="med" len="med"/>
                </a:ln>
                <a:effectLst/>
              </p:spPr>
            </p:cxnSp>
          </p:grpSp>
          <p:cxnSp>
            <p:nvCxnSpPr>
              <p:cNvPr id="251" name="直接箭头连接符 250"/>
              <p:cNvCxnSpPr>
                <a:stCxn id="108" idx="3"/>
                <a:endCxn id="253" idx="2"/>
              </p:cNvCxnSpPr>
              <p:nvPr/>
            </p:nvCxnSpPr>
            <p:spPr bwMode="auto">
              <a:xfrm flipV="1">
                <a:off x="6773368" y="3128569"/>
                <a:ext cx="83107" cy="135180"/>
              </a:xfrm>
              <a:prstGeom prst="straightConnector1">
                <a:avLst/>
              </a:prstGeom>
              <a:noFill/>
              <a:ln w="19050" cap="flat" cmpd="sng" algn="ctr">
                <a:solidFill>
                  <a:srgbClr val="002060"/>
                </a:solidFill>
                <a:prstDash val="solid"/>
                <a:round/>
                <a:headEnd type="arrow" w="med" len="med"/>
                <a:tailEnd type="arrow" w="med" len="med"/>
              </a:ln>
              <a:effectLst/>
            </p:spPr>
          </p:cxnSp>
          <p:cxnSp>
            <p:nvCxnSpPr>
              <p:cNvPr id="252" name="直接箭头连接符 251"/>
              <p:cNvCxnSpPr>
                <a:stCxn id="253" idx="6"/>
                <a:endCxn id="242" idx="1"/>
              </p:cNvCxnSpPr>
              <p:nvPr/>
            </p:nvCxnSpPr>
            <p:spPr bwMode="auto">
              <a:xfrm flipV="1">
                <a:off x="7242484" y="2982384"/>
                <a:ext cx="254761" cy="146184"/>
              </a:xfrm>
              <a:prstGeom prst="straightConnector1">
                <a:avLst/>
              </a:prstGeom>
              <a:noFill/>
              <a:ln w="19050" cap="flat" cmpd="sng" algn="ctr">
                <a:solidFill>
                  <a:srgbClr val="002060"/>
                </a:solidFill>
                <a:prstDash val="solid"/>
                <a:round/>
                <a:headEnd type="arrow" w="med" len="med"/>
                <a:tailEnd type="arrow" w="med" len="med"/>
              </a:ln>
              <a:effectLst/>
            </p:spPr>
          </p:cxnSp>
          <p:sp>
            <p:nvSpPr>
              <p:cNvPr id="264" name="矩形 263"/>
              <p:cNvSpPr/>
              <p:nvPr/>
            </p:nvSpPr>
            <p:spPr>
              <a:xfrm>
                <a:off x="5834209" y="1547535"/>
                <a:ext cx="1433379" cy="380748"/>
              </a:xfrm>
              <a:prstGeom prst="rect">
                <a:avLst/>
              </a:prstGeom>
            </p:spPr>
            <p:txBody>
              <a:bodyPr wrap="none" lIns="91427" tIns="45714" rIns="91427" bIns="45714">
                <a:spAutoFit/>
              </a:bodyPr>
              <a:lstStyle/>
              <a:p>
                <a:r>
                  <a:rPr lang="en-US" altLang="zh-CN" sz="2400" dirty="0">
                    <a:latin typeface="+mn-lt"/>
                    <a:ea typeface="+mn-ea"/>
                  </a:rPr>
                  <a:t>KVM</a:t>
                </a:r>
                <a:r>
                  <a:rPr lang="zh-CN" altLang="en-US" sz="2400" dirty="0">
                    <a:latin typeface="+mn-lt"/>
                    <a:ea typeface="+mn-ea"/>
                  </a:rPr>
                  <a:t>平台</a:t>
                </a:r>
              </a:p>
            </p:txBody>
          </p:sp>
          <p:sp>
            <p:nvSpPr>
              <p:cNvPr id="108" name="TextBox 107"/>
              <p:cNvSpPr txBox="1"/>
              <p:nvPr/>
            </p:nvSpPr>
            <p:spPr>
              <a:xfrm>
                <a:off x="5973175" y="3149526"/>
                <a:ext cx="800193" cy="228445"/>
              </a:xfrm>
              <a:prstGeom prst="rect">
                <a:avLst/>
              </a:prstGeom>
              <a:noFill/>
              <a:ln w="9525">
                <a:solidFill>
                  <a:schemeClr val="bg1"/>
                </a:solidFill>
                <a:prstDash val="dash"/>
              </a:ln>
            </p:spPr>
            <p:txBody>
              <a:bodyPr wrap="none" lIns="91427" tIns="45714" rIns="91427" bIns="45714" rtlCol="0">
                <a:spAutoFit/>
              </a:bodyPr>
              <a:lstStyle/>
              <a:p>
                <a:r>
                  <a:rPr lang="zh-CN" altLang="en-US" sz="1200" dirty="0">
                    <a:solidFill>
                      <a:srgbClr val="FFFFFF"/>
                    </a:solidFill>
                    <a:latin typeface="+mn-lt"/>
                    <a:ea typeface="+mn-ea"/>
                  </a:rPr>
                  <a:t>后端驱动</a:t>
                </a:r>
              </a:p>
            </p:txBody>
          </p:sp>
          <p:sp>
            <p:nvSpPr>
              <p:cNvPr id="59" name="TextBox 58"/>
              <p:cNvSpPr txBox="1"/>
              <p:nvPr/>
            </p:nvSpPr>
            <p:spPr>
              <a:xfrm>
                <a:off x="4726007" y="4171438"/>
                <a:ext cx="3669375" cy="1049148"/>
              </a:xfrm>
              <a:prstGeom prst="rect">
                <a:avLst/>
              </a:prstGeom>
              <a:solidFill>
                <a:schemeClr val="bg1">
                  <a:lumMod val="95000"/>
                </a:schemeClr>
              </a:solidFill>
            </p:spPr>
            <p:txBody>
              <a:bodyPr wrap="square" lIns="68552" tIns="34277" rIns="68552" bIns="34277" rtlCol="0">
                <a:noAutofit/>
              </a:bodyPr>
              <a:lstStyle/>
              <a:p>
                <a:r>
                  <a:rPr lang="en-US" altLang="zh-CN" sz="2000" b="1" dirty="0">
                    <a:solidFill>
                      <a:srgbClr val="C00000"/>
                    </a:solidFill>
                    <a:latin typeface="+mn-lt"/>
                    <a:ea typeface="+mn-ea"/>
                  </a:rPr>
                  <a:t>KVM</a:t>
                </a:r>
                <a:r>
                  <a:rPr lang="zh-CN" altLang="en-US" sz="2000" b="1" dirty="0">
                    <a:solidFill>
                      <a:srgbClr val="C00000"/>
                    </a:solidFill>
                    <a:latin typeface="+mn-lt"/>
                    <a:ea typeface="+mn-ea"/>
                  </a:rPr>
                  <a:t>平台架构侧重性能：</a:t>
                </a:r>
                <a:endParaRPr lang="en-US" altLang="zh-CN" sz="2000" b="1" dirty="0">
                  <a:solidFill>
                    <a:srgbClr val="C00000"/>
                  </a:solidFill>
                  <a:latin typeface="+mn-lt"/>
                  <a:ea typeface="+mn-ea"/>
                </a:endParaRPr>
              </a:p>
              <a:p>
                <a:pPr>
                  <a:lnSpc>
                    <a:spcPct val="150000"/>
                  </a:lnSpc>
                </a:pPr>
                <a:r>
                  <a:rPr lang="en-US" altLang="zh-CN" sz="1200" dirty="0">
                    <a:latin typeface="+mn-lt"/>
                    <a:ea typeface="+mn-ea"/>
                  </a:rPr>
                  <a:t>VM</a:t>
                </a:r>
                <a:r>
                  <a:rPr lang="zh-CN" altLang="en-US" sz="1200" dirty="0">
                    <a:latin typeface="+mn-lt"/>
                    <a:ea typeface="+mn-ea"/>
                  </a:rPr>
                  <a:t>之间以及与</a:t>
                </a:r>
                <a:r>
                  <a:rPr lang="en-US" altLang="zh-CN" sz="1200" dirty="0">
                    <a:latin typeface="+mn-lt"/>
                    <a:ea typeface="+mn-ea"/>
                  </a:rPr>
                  <a:t>Host Kernel</a:t>
                </a:r>
                <a:r>
                  <a:rPr lang="zh-CN" altLang="en-US" sz="1200" dirty="0">
                    <a:latin typeface="+mn-lt"/>
                    <a:ea typeface="+mn-ea"/>
                  </a:rPr>
                  <a:t>之间对共享区域的访问和映射</a:t>
                </a:r>
                <a:r>
                  <a:rPr lang="zh-CN" altLang="en-US" sz="1200" dirty="0">
                    <a:solidFill>
                      <a:srgbClr val="C00000"/>
                    </a:solidFill>
                    <a:latin typeface="+mn-lt"/>
                    <a:ea typeface="+mn-ea"/>
                  </a:rPr>
                  <a:t>无需</a:t>
                </a:r>
                <a:r>
                  <a:rPr lang="en-US" altLang="zh-CN" sz="1200" dirty="0">
                    <a:solidFill>
                      <a:srgbClr val="C00000"/>
                    </a:solidFill>
                    <a:latin typeface="+mn-lt"/>
                    <a:ea typeface="+mn-ea"/>
                  </a:rPr>
                  <a:t>Hypervisor</a:t>
                </a:r>
                <a:r>
                  <a:rPr lang="zh-CN" altLang="en-US" sz="1200" dirty="0">
                    <a:solidFill>
                      <a:srgbClr val="C00000"/>
                    </a:solidFill>
                    <a:latin typeface="+mn-lt"/>
                    <a:ea typeface="+mn-ea"/>
                  </a:rPr>
                  <a:t>进行授权</a:t>
                </a:r>
                <a:r>
                  <a:rPr lang="zh-CN" altLang="en-US" sz="1200" dirty="0">
                    <a:latin typeface="+mn-lt"/>
                    <a:ea typeface="+mn-ea"/>
                  </a:rPr>
                  <a:t>，故整个访问路径较短</a:t>
                </a:r>
                <a:endParaRPr lang="en-US" altLang="zh-CN" sz="1200" dirty="0">
                  <a:latin typeface="+mn-lt"/>
                  <a:ea typeface="+mn-ea"/>
                </a:endParaRPr>
              </a:p>
              <a:p>
                <a:pPr>
                  <a:lnSpc>
                    <a:spcPct val="150000"/>
                  </a:lnSpc>
                </a:pPr>
                <a:r>
                  <a:rPr lang="zh-CN" altLang="en-US" sz="1200" dirty="0">
                    <a:latin typeface="+mn-lt"/>
                    <a:ea typeface="+mn-ea"/>
                  </a:rPr>
                  <a:t>使用</a:t>
                </a:r>
                <a:r>
                  <a:rPr lang="en-US" altLang="zh-CN" sz="1200" dirty="0">
                    <a:latin typeface="+mn-lt"/>
                    <a:ea typeface="+mn-ea"/>
                  </a:rPr>
                  <a:t>Linux baremetal</a:t>
                </a:r>
                <a:r>
                  <a:rPr lang="zh-CN" altLang="en-US" sz="1200" dirty="0">
                    <a:latin typeface="+mn-lt"/>
                    <a:ea typeface="+mn-ea"/>
                  </a:rPr>
                  <a:t>内核，无</a:t>
                </a:r>
                <a:r>
                  <a:rPr lang="en-US" altLang="zh-CN" sz="1200" dirty="0">
                    <a:latin typeface="+mn-lt"/>
                    <a:ea typeface="+mn-ea"/>
                  </a:rPr>
                  <a:t>pvops</a:t>
                </a:r>
                <a:r>
                  <a:rPr lang="zh-CN" altLang="en-US" sz="1200" dirty="0">
                    <a:latin typeface="+mn-lt"/>
                    <a:ea typeface="+mn-ea"/>
                  </a:rPr>
                  <a:t>性能损耗。</a:t>
                </a:r>
                <a:endParaRPr lang="en-US" altLang="zh-CN" sz="1200" dirty="0">
                  <a:latin typeface="+mn-lt"/>
                  <a:ea typeface="+mn-ea"/>
                </a:endParaRPr>
              </a:p>
            </p:txBody>
          </p:sp>
        </p:grpSp>
      </p:grpSp>
      <p:sp>
        <p:nvSpPr>
          <p:cNvPr id="5" name="标题 4">
            <a:extLst>
              <a:ext uri="{FF2B5EF4-FFF2-40B4-BE49-F238E27FC236}">
                <a16:creationId xmlns:a16="http://schemas.microsoft.com/office/drawing/2014/main" id="{AC4E3F14-2EEB-49DB-A7D7-9F4B6171C07B}"/>
              </a:ext>
            </a:extLst>
          </p:cNvPr>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Xen</a:t>
            </a:r>
            <a:r>
              <a:rPr lang="zh-CN" altLang="en-US" sz="2800" dirty="0"/>
              <a:t>、</a:t>
            </a:r>
            <a:r>
              <a:rPr lang="en-US" altLang="zh-CN" sz="2800" dirty="0"/>
              <a:t>KVM</a:t>
            </a:r>
            <a:r>
              <a:rPr lang="zh-CN" altLang="en-US" sz="2800" dirty="0"/>
              <a:t>架构各有所长</a:t>
            </a:r>
          </a:p>
        </p:txBody>
      </p:sp>
      <p:sp>
        <p:nvSpPr>
          <p:cNvPr id="61" name="灯片编号占位符 3">
            <a:extLst>
              <a:ext uri="{FF2B5EF4-FFF2-40B4-BE49-F238E27FC236}">
                <a16:creationId xmlns:a16="http://schemas.microsoft.com/office/drawing/2014/main" id="{FE99B237-C35E-40A8-8140-AA02CFCCEDEF}"/>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17</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243453157"/>
      </p:ext>
    </p:extLst>
  </p:cSld>
  <p:clrMapOvr>
    <a:masterClrMapping/>
  </p:clrMapOvr>
  <p:transition advClick="0" advTm="8000">
    <p:cove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计算虚拟化趋势</a:t>
            </a:r>
          </a:p>
        </p:txBody>
      </p:sp>
      <p:sp>
        <p:nvSpPr>
          <p:cNvPr id="34" name="文本占位符 33"/>
          <p:cNvSpPr>
            <a:spLocks noGrp="1"/>
          </p:cNvSpPr>
          <p:nvPr>
            <p:ph type="body" sz="quarter" idx="10"/>
          </p:nvPr>
        </p:nvSpPr>
        <p:spPr>
          <a:xfrm>
            <a:off x="695034" y="3650309"/>
            <a:ext cx="6248395" cy="1819399"/>
          </a:xfrm>
        </p:spPr>
        <p:txBody>
          <a:bodyPr/>
          <a:lstStyle/>
          <a:p>
            <a:r>
              <a:rPr lang="zh-CN" altLang="en-US" dirty="0"/>
              <a:t>物理机：应用独享设备</a:t>
            </a:r>
            <a:endParaRPr lang="en-US" altLang="zh-CN" dirty="0"/>
          </a:p>
          <a:p>
            <a:r>
              <a:rPr lang="zh-CN" altLang="en-US" dirty="0"/>
              <a:t>虚拟化：不同应用共享设备</a:t>
            </a:r>
            <a:endParaRPr lang="en-US" altLang="zh-CN" dirty="0"/>
          </a:p>
          <a:p>
            <a:r>
              <a:rPr lang="zh-CN" altLang="en-US" dirty="0"/>
              <a:t>容器：不同应用共享</a:t>
            </a:r>
            <a:r>
              <a:rPr lang="en-US" altLang="zh-CN" dirty="0"/>
              <a:t>OS</a:t>
            </a:r>
            <a:endParaRPr lang="zh-CN" altLang="en-US" dirty="0"/>
          </a:p>
        </p:txBody>
      </p:sp>
      <p:sp>
        <p:nvSpPr>
          <p:cNvPr id="4" name="矩形 3"/>
          <p:cNvSpPr/>
          <p:nvPr/>
        </p:nvSpPr>
        <p:spPr bwMode="auto">
          <a:xfrm>
            <a:off x="1170782" y="2597330"/>
            <a:ext cx="1188132" cy="396044"/>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mn-lt"/>
                <a:ea typeface="+mn-ea"/>
              </a:rPr>
              <a:t>Hardware</a:t>
            </a:r>
            <a:endParaRPr kumimoji="0" lang="zh-CN" altLang="en-US" sz="1600" b="1" i="0" u="none" strike="noStrike" cap="none" normalizeH="0" baseline="0" dirty="0">
              <a:ln>
                <a:noFill/>
              </a:ln>
              <a:solidFill>
                <a:schemeClr val="tx1"/>
              </a:solidFill>
              <a:effectLst/>
              <a:latin typeface="+mn-lt"/>
              <a:ea typeface="+mn-ea"/>
            </a:endParaRPr>
          </a:p>
        </p:txBody>
      </p:sp>
      <p:sp>
        <p:nvSpPr>
          <p:cNvPr id="5" name="矩形 4"/>
          <p:cNvSpPr/>
          <p:nvPr/>
        </p:nvSpPr>
        <p:spPr bwMode="auto">
          <a:xfrm>
            <a:off x="1165913" y="2229054"/>
            <a:ext cx="1188132" cy="396044"/>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accent3"/>
                </a:solidFill>
                <a:effectLst/>
                <a:latin typeface="+mn-lt"/>
                <a:ea typeface="+mn-ea"/>
              </a:rPr>
              <a:t>OS</a:t>
            </a:r>
            <a:endParaRPr kumimoji="0" lang="zh-CN" altLang="en-US" sz="2000" b="1" i="0" u="none" strike="noStrike" cap="none" normalizeH="0" baseline="0" dirty="0">
              <a:ln>
                <a:noFill/>
              </a:ln>
              <a:solidFill>
                <a:schemeClr val="accent3"/>
              </a:solidFill>
              <a:effectLst/>
              <a:latin typeface="+mn-lt"/>
              <a:ea typeface="+mn-ea"/>
            </a:endParaRPr>
          </a:p>
        </p:txBody>
      </p:sp>
      <p:sp>
        <p:nvSpPr>
          <p:cNvPr id="6" name="矩形 5"/>
          <p:cNvSpPr/>
          <p:nvPr/>
        </p:nvSpPr>
        <p:spPr bwMode="auto">
          <a:xfrm>
            <a:off x="1170782" y="1860778"/>
            <a:ext cx="1188132" cy="396044"/>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Runtime</a:t>
            </a:r>
            <a:r>
              <a:rPr lang="en-US" altLang="zh-CN" sz="1400" b="1" dirty="0">
                <a:solidFill>
                  <a:schemeClr val="accent4">
                    <a:lumMod val="85000"/>
                    <a:lumOff val="15000"/>
                  </a:schemeClr>
                </a:solidFill>
                <a:latin typeface="+mn-lt"/>
                <a:ea typeface="+mn-ea"/>
              </a:rPr>
              <a:t>/</a:t>
            </a:r>
          </a:p>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Framework</a:t>
            </a:r>
            <a:endParaRPr kumimoji="0" lang="zh-CN" altLang="en-US" sz="1400" b="1" i="0" u="none" strike="noStrike" cap="none" normalizeH="0" baseline="0" dirty="0">
              <a:ln>
                <a:noFill/>
              </a:ln>
              <a:solidFill>
                <a:schemeClr val="accent4">
                  <a:lumMod val="85000"/>
                  <a:lumOff val="15000"/>
                </a:schemeClr>
              </a:solidFill>
              <a:effectLst/>
              <a:latin typeface="+mn-lt"/>
              <a:ea typeface="+mn-ea"/>
            </a:endParaRPr>
          </a:p>
        </p:txBody>
      </p:sp>
      <p:sp>
        <p:nvSpPr>
          <p:cNvPr id="7" name="矩形 6"/>
          <p:cNvSpPr/>
          <p:nvPr/>
        </p:nvSpPr>
        <p:spPr bwMode="auto">
          <a:xfrm>
            <a:off x="1170782" y="1460609"/>
            <a:ext cx="1188132" cy="396044"/>
          </a:xfrm>
          <a:prstGeom prst="rect">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mn-lt"/>
                <a:ea typeface="+mn-ea"/>
              </a:rPr>
              <a:t>APP1</a:t>
            </a:r>
            <a:endParaRPr kumimoji="0" lang="zh-CN" altLang="en-US" sz="1600" b="1" i="0" u="none" strike="noStrike" cap="none" normalizeH="0" baseline="0" dirty="0">
              <a:ln>
                <a:noFill/>
              </a:ln>
              <a:solidFill>
                <a:schemeClr val="tx1"/>
              </a:solidFill>
              <a:effectLst/>
              <a:latin typeface="+mn-lt"/>
              <a:ea typeface="+mn-ea"/>
            </a:endParaRPr>
          </a:p>
        </p:txBody>
      </p:sp>
      <p:sp>
        <p:nvSpPr>
          <p:cNvPr id="8" name="矩形 7"/>
          <p:cNvSpPr/>
          <p:nvPr/>
        </p:nvSpPr>
        <p:spPr bwMode="auto">
          <a:xfrm>
            <a:off x="2543803" y="2598464"/>
            <a:ext cx="1188132" cy="396044"/>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mn-lt"/>
                <a:ea typeface="+mn-ea"/>
              </a:rPr>
              <a:t>Hardware</a:t>
            </a:r>
            <a:endParaRPr kumimoji="0" lang="zh-CN" altLang="en-US" sz="1600" b="1" i="0" u="none" strike="noStrike" cap="none" normalizeH="0" baseline="0" dirty="0">
              <a:ln>
                <a:noFill/>
              </a:ln>
              <a:solidFill>
                <a:schemeClr val="tx1"/>
              </a:solidFill>
              <a:effectLst/>
              <a:latin typeface="+mn-lt"/>
              <a:ea typeface="+mn-ea"/>
            </a:endParaRPr>
          </a:p>
        </p:txBody>
      </p:sp>
      <p:sp>
        <p:nvSpPr>
          <p:cNvPr id="9" name="矩形 8"/>
          <p:cNvSpPr/>
          <p:nvPr/>
        </p:nvSpPr>
        <p:spPr bwMode="auto">
          <a:xfrm>
            <a:off x="2538934" y="2230188"/>
            <a:ext cx="1188132" cy="396044"/>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accent3"/>
                </a:solidFill>
                <a:effectLst/>
                <a:latin typeface="+mn-lt"/>
                <a:ea typeface="+mn-ea"/>
              </a:rPr>
              <a:t>OS</a:t>
            </a:r>
            <a:endParaRPr kumimoji="0" lang="zh-CN" altLang="en-US" sz="2000" b="1" i="0" u="none" strike="noStrike" cap="none" normalizeH="0" baseline="0" dirty="0">
              <a:ln>
                <a:noFill/>
              </a:ln>
              <a:solidFill>
                <a:schemeClr val="accent3"/>
              </a:solidFill>
              <a:effectLst/>
              <a:latin typeface="+mn-lt"/>
              <a:ea typeface="+mn-ea"/>
            </a:endParaRPr>
          </a:p>
        </p:txBody>
      </p:sp>
      <p:sp>
        <p:nvSpPr>
          <p:cNvPr id="10" name="矩形 9"/>
          <p:cNvSpPr/>
          <p:nvPr/>
        </p:nvSpPr>
        <p:spPr bwMode="auto">
          <a:xfrm>
            <a:off x="2543803" y="1861912"/>
            <a:ext cx="1188132" cy="396044"/>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Runtime</a:t>
            </a:r>
            <a:r>
              <a:rPr lang="en-US" altLang="zh-CN" sz="1400" b="1" dirty="0">
                <a:solidFill>
                  <a:schemeClr val="accent4">
                    <a:lumMod val="85000"/>
                    <a:lumOff val="15000"/>
                  </a:schemeClr>
                </a:solidFill>
                <a:latin typeface="+mn-lt"/>
                <a:ea typeface="+mn-ea"/>
              </a:rPr>
              <a:t>/</a:t>
            </a:r>
          </a:p>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Framework</a:t>
            </a:r>
            <a:endParaRPr kumimoji="0" lang="zh-CN" altLang="en-US" sz="1400" b="1" i="0" u="none" strike="noStrike" cap="none" normalizeH="0" baseline="0" dirty="0">
              <a:ln>
                <a:noFill/>
              </a:ln>
              <a:solidFill>
                <a:schemeClr val="accent4">
                  <a:lumMod val="85000"/>
                  <a:lumOff val="15000"/>
                </a:schemeClr>
              </a:solidFill>
              <a:effectLst/>
              <a:latin typeface="+mn-lt"/>
              <a:ea typeface="+mn-ea"/>
            </a:endParaRPr>
          </a:p>
        </p:txBody>
      </p:sp>
      <p:sp>
        <p:nvSpPr>
          <p:cNvPr id="11" name="矩形 10"/>
          <p:cNvSpPr/>
          <p:nvPr/>
        </p:nvSpPr>
        <p:spPr bwMode="auto">
          <a:xfrm>
            <a:off x="2543803" y="1461743"/>
            <a:ext cx="1188132" cy="396044"/>
          </a:xfrm>
          <a:prstGeom prst="rect">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mn-lt"/>
                <a:ea typeface="+mn-ea"/>
              </a:rPr>
              <a:t>APP2</a:t>
            </a:r>
            <a:endParaRPr kumimoji="0" lang="zh-CN" altLang="en-US" sz="1600" b="1" i="0" u="none" strike="noStrike" cap="none" normalizeH="0" baseline="0" dirty="0">
              <a:ln>
                <a:noFill/>
              </a:ln>
              <a:solidFill>
                <a:schemeClr val="tx1"/>
              </a:solidFill>
              <a:effectLst/>
              <a:latin typeface="+mn-lt"/>
              <a:ea typeface="+mn-ea"/>
            </a:endParaRPr>
          </a:p>
        </p:txBody>
      </p:sp>
      <p:sp>
        <p:nvSpPr>
          <p:cNvPr id="12" name="矩形 11"/>
          <p:cNvSpPr/>
          <p:nvPr/>
        </p:nvSpPr>
        <p:spPr bwMode="auto">
          <a:xfrm>
            <a:off x="5316111" y="2398174"/>
            <a:ext cx="1188132" cy="308302"/>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mn-lt"/>
                <a:ea typeface="+mn-ea"/>
              </a:rPr>
              <a:t>VM</a:t>
            </a:r>
          </a:p>
        </p:txBody>
      </p:sp>
      <p:sp>
        <p:nvSpPr>
          <p:cNvPr id="13" name="矩形 12"/>
          <p:cNvSpPr/>
          <p:nvPr/>
        </p:nvSpPr>
        <p:spPr bwMode="auto">
          <a:xfrm>
            <a:off x="5311242" y="2029898"/>
            <a:ext cx="1188132" cy="396044"/>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accent3"/>
                </a:solidFill>
                <a:effectLst/>
                <a:latin typeface="+mn-lt"/>
                <a:ea typeface="+mn-ea"/>
              </a:rPr>
              <a:t>OS</a:t>
            </a:r>
            <a:endParaRPr kumimoji="0" lang="zh-CN" altLang="en-US" sz="2000" b="1" i="0" u="none" strike="noStrike" cap="none" normalizeH="0" baseline="0" dirty="0">
              <a:ln>
                <a:noFill/>
              </a:ln>
              <a:solidFill>
                <a:schemeClr val="accent3"/>
              </a:solidFill>
              <a:effectLst/>
              <a:latin typeface="+mn-lt"/>
              <a:ea typeface="+mn-ea"/>
            </a:endParaRPr>
          </a:p>
        </p:txBody>
      </p:sp>
      <p:sp>
        <p:nvSpPr>
          <p:cNvPr id="14" name="矩形 13"/>
          <p:cNvSpPr/>
          <p:nvPr/>
        </p:nvSpPr>
        <p:spPr bwMode="auto">
          <a:xfrm>
            <a:off x="5316111" y="1661622"/>
            <a:ext cx="1188132" cy="396044"/>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Runtime</a:t>
            </a:r>
            <a:r>
              <a:rPr lang="en-US" altLang="zh-CN" sz="1400" b="1" dirty="0">
                <a:solidFill>
                  <a:schemeClr val="accent4">
                    <a:lumMod val="85000"/>
                    <a:lumOff val="15000"/>
                  </a:schemeClr>
                </a:solidFill>
                <a:latin typeface="+mn-lt"/>
                <a:ea typeface="+mn-ea"/>
              </a:rPr>
              <a:t>/</a:t>
            </a:r>
          </a:p>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Framework</a:t>
            </a:r>
            <a:endParaRPr kumimoji="0" lang="zh-CN" altLang="en-US" sz="1400" b="1" i="0" u="none" strike="noStrike" cap="none" normalizeH="0" baseline="0" dirty="0">
              <a:ln>
                <a:noFill/>
              </a:ln>
              <a:solidFill>
                <a:schemeClr val="accent4">
                  <a:lumMod val="85000"/>
                  <a:lumOff val="15000"/>
                </a:schemeClr>
              </a:solidFill>
              <a:effectLst/>
              <a:latin typeface="+mn-lt"/>
              <a:ea typeface="+mn-ea"/>
            </a:endParaRPr>
          </a:p>
        </p:txBody>
      </p:sp>
      <p:sp>
        <p:nvSpPr>
          <p:cNvPr id="15" name="矩形 14"/>
          <p:cNvSpPr/>
          <p:nvPr/>
        </p:nvSpPr>
        <p:spPr bwMode="auto">
          <a:xfrm>
            <a:off x="5316111" y="1261453"/>
            <a:ext cx="1188132" cy="396044"/>
          </a:xfrm>
          <a:prstGeom prst="rect">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mn-lt"/>
                <a:ea typeface="+mn-ea"/>
              </a:rPr>
              <a:t>APP1</a:t>
            </a:r>
            <a:endParaRPr kumimoji="0" lang="zh-CN" altLang="en-US" sz="1600" b="1" i="0" u="none" strike="noStrike" cap="none" normalizeH="0" baseline="0" dirty="0">
              <a:ln>
                <a:noFill/>
              </a:ln>
              <a:solidFill>
                <a:schemeClr val="tx1"/>
              </a:solidFill>
              <a:effectLst/>
              <a:latin typeface="+mn-lt"/>
              <a:ea typeface="+mn-ea"/>
            </a:endParaRPr>
          </a:p>
        </p:txBody>
      </p:sp>
      <p:sp>
        <p:nvSpPr>
          <p:cNvPr id="16" name="矩形 15"/>
          <p:cNvSpPr/>
          <p:nvPr/>
        </p:nvSpPr>
        <p:spPr bwMode="auto">
          <a:xfrm>
            <a:off x="6689132" y="2399308"/>
            <a:ext cx="1188132" cy="307168"/>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mn-lt"/>
                <a:ea typeface="+mn-ea"/>
              </a:rPr>
              <a:t>VM</a:t>
            </a:r>
          </a:p>
        </p:txBody>
      </p:sp>
      <p:sp>
        <p:nvSpPr>
          <p:cNvPr id="17" name="矩形 16"/>
          <p:cNvSpPr/>
          <p:nvPr/>
        </p:nvSpPr>
        <p:spPr bwMode="auto">
          <a:xfrm>
            <a:off x="6684263" y="2031032"/>
            <a:ext cx="1188132" cy="396044"/>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accent3"/>
                </a:solidFill>
                <a:effectLst/>
                <a:latin typeface="+mn-lt"/>
                <a:ea typeface="+mn-ea"/>
              </a:rPr>
              <a:t>OS</a:t>
            </a:r>
            <a:endParaRPr kumimoji="0" lang="zh-CN" altLang="en-US" sz="2000" b="1" i="0" u="none" strike="noStrike" cap="none" normalizeH="0" baseline="0" dirty="0">
              <a:ln>
                <a:noFill/>
              </a:ln>
              <a:solidFill>
                <a:schemeClr val="accent3"/>
              </a:solidFill>
              <a:effectLst/>
              <a:latin typeface="+mn-lt"/>
              <a:ea typeface="+mn-ea"/>
            </a:endParaRPr>
          </a:p>
        </p:txBody>
      </p:sp>
      <p:sp>
        <p:nvSpPr>
          <p:cNvPr id="18" name="矩形 17"/>
          <p:cNvSpPr/>
          <p:nvPr/>
        </p:nvSpPr>
        <p:spPr bwMode="auto">
          <a:xfrm>
            <a:off x="6689132" y="1662756"/>
            <a:ext cx="1188132" cy="396044"/>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Runtime</a:t>
            </a:r>
            <a:r>
              <a:rPr lang="en-US" altLang="zh-CN" sz="1400" b="1" dirty="0">
                <a:solidFill>
                  <a:schemeClr val="accent4">
                    <a:lumMod val="85000"/>
                    <a:lumOff val="15000"/>
                  </a:schemeClr>
                </a:solidFill>
                <a:latin typeface="+mn-lt"/>
                <a:ea typeface="+mn-ea"/>
              </a:rPr>
              <a:t>/</a:t>
            </a:r>
          </a:p>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Framework</a:t>
            </a:r>
            <a:endParaRPr kumimoji="0" lang="zh-CN" altLang="en-US" sz="1400" b="1" i="0" u="none" strike="noStrike" cap="none" normalizeH="0" baseline="0" dirty="0">
              <a:ln>
                <a:noFill/>
              </a:ln>
              <a:solidFill>
                <a:schemeClr val="accent4">
                  <a:lumMod val="85000"/>
                  <a:lumOff val="15000"/>
                </a:schemeClr>
              </a:solidFill>
              <a:effectLst/>
              <a:latin typeface="+mn-lt"/>
              <a:ea typeface="+mn-ea"/>
            </a:endParaRPr>
          </a:p>
        </p:txBody>
      </p:sp>
      <p:sp>
        <p:nvSpPr>
          <p:cNvPr id="19" name="矩形 18"/>
          <p:cNvSpPr/>
          <p:nvPr/>
        </p:nvSpPr>
        <p:spPr bwMode="auto">
          <a:xfrm>
            <a:off x="6689132" y="1262587"/>
            <a:ext cx="1188132" cy="396044"/>
          </a:xfrm>
          <a:prstGeom prst="rect">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mn-lt"/>
                <a:ea typeface="+mn-ea"/>
              </a:rPr>
              <a:t>APP2</a:t>
            </a:r>
            <a:endParaRPr kumimoji="0" lang="zh-CN" altLang="en-US" sz="1600" b="1" i="0" u="none" strike="noStrike" cap="none" normalizeH="0" baseline="0" dirty="0">
              <a:ln>
                <a:noFill/>
              </a:ln>
              <a:solidFill>
                <a:schemeClr val="tx1"/>
              </a:solidFill>
              <a:effectLst/>
              <a:latin typeface="+mn-lt"/>
              <a:ea typeface="+mn-ea"/>
            </a:endParaRPr>
          </a:p>
        </p:txBody>
      </p:sp>
      <p:sp>
        <p:nvSpPr>
          <p:cNvPr id="20" name="矩形 19"/>
          <p:cNvSpPr/>
          <p:nvPr/>
        </p:nvSpPr>
        <p:spPr bwMode="auto">
          <a:xfrm>
            <a:off x="5311242" y="2886496"/>
            <a:ext cx="2561153" cy="360040"/>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lt"/>
                <a:ea typeface="+mn-ea"/>
              </a:rPr>
              <a:t>Hardware</a:t>
            </a:r>
            <a:endParaRPr kumimoji="0" lang="zh-CN" altLang="en-US" sz="2000" b="0" i="0" u="none" strike="noStrike" cap="none" normalizeH="0" baseline="0" dirty="0">
              <a:ln>
                <a:noFill/>
              </a:ln>
              <a:solidFill>
                <a:schemeClr val="tx1"/>
              </a:solidFill>
              <a:effectLst/>
              <a:latin typeface="+mn-lt"/>
              <a:ea typeface="+mn-ea"/>
            </a:endParaRPr>
          </a:p>
        </p:txBody>
      </p:sp>
      <p:sp>
        <p:nvSpPr>
          <p:cNvPr id="23" name="矩形 22"/>
          <p:cNvSpPr/>
          <p:nvPr/>
        </p:nvSpPr>
        <p:spPr bwMode="auto">
          <a:xfrm>
            <a:off x="5335145" y="4397884"/>
            <a:ext cx="1188132" cy="396044"/>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Runtime</a:t>
            </a:r>
            <a:r>
              <a:rPr lang="en-US" altLang="zh-CN" sz="1400" b="1" dirty="0">
                <a:solidFill>
                  <a:schemeClr val="accent4">
                    <a:lumMod val="85000"/>
                    <a:lumOff val="15000"/>
                  </a:schemeClr>
                </a:solidFill>
                <a:latin typeface="+mn-lt"/>
                <a:ea typeface="+mn-ea"/>
              </a:rPr>
              <a:t>/</a:t>
            </a:r>
          </a:p>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Framework</a:t>
            </a:r>
            <a:endParaRPr kumimoji="0" lang="zh-CN" altLang="en-US" sz="1400" b="1" i="0" u="none" strike="noStrike" cap="none" normalizeH="0" baseline="0" dirty="0">
              <a:ln>
                <a:noFill/>
              </a:ln>
              <a:solidFill>
                <a:schemeClr val="accent4">
                  <a:lumMod val="85000"/>
                  <a:lumOff val="15000"/>
                </a:schemeClr>
              </a:solidFill>
              <a:effectLst/>
              <a:latin typeface="+mn-lt"/>
              <a:ea typeface="+mn-ea"/>
            </a:endParaRPr>
          </a:p>
        </p:txBody>
      </p:sp>
      <p:sp>
        <p:nvSpPr>
          <p:cNvPr id="24" name="矩形 23"/>
          <p:cNvSpPr/>
          <p:nvPr/>
        </p:nvSpPr>
        <p:spPr bwMode="auto">
          <a:xfrm>
            <a:off x="5335145" y="3997715"/>
            <a:ext cx="1188132" cy="396044"/>
          </a:xfrm>
          <a:prstGeom prst="rect">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mn-lt"/>
                <a:ea typeface="+mn-ea"/>
              </a:rPr>
              <a:t>APP1</a:t>
            </a:r>
            <a:endParaRPr kumimoji="0" lang="zh-CN" altLang="en-US" sz="1600" b="1" i="0" u="none" strike="noStrike" cap="none" normalizeH="0" baseline="0" dirty="0">
              <a:ln>
                <a:noFill/>
              </a:ln>
              <a:solidFill>
                <a:schemeClr val="tx1"/>
              </a:solidFill>
              <a:effectLst/>
              <a:latin typeface="+mn-lt"/>
              <a:ea typeface="+mn-ea"/>
            </a:endParaRPr>
          </a:p>
        </p:txBody>
      </p:sp>
      <p:sp>
        <p:nvSpPr>
          <p:cNvPr id="27" name="矩形 26"/>
          <p:cNvSpPr/>
          <p:nvPr/>
        </p:nvSpPr>
        <p:spPr bwMode="auto">
          <a:xfrm>
            <a:off x="6708166" y="4399018"/>
            <a:ext cx="1188132" cy="396044"/>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Runtime</a:t>
            </a:r>
            <a:r>
              <a:rPr lang="en-US" altLang="zh-CN" sz="1400" b="1" dirty="0">
                <a:solidFill>
                  <a:schemeClr val="accent4">
                    <a:lumMod val="85000"/>
                    <a:lumOff val="15000"/>
                  </a:schemeClr>
                </a:solidFill>
                <a:latin typeface="+mn-lt"/>
                <a:ea typeface="+mn-ea"/>
              </a:rPr>
              <a:t>/</a:t>
            </a:r>
          </a:p>
          <a:p>
            <a:pPr marL="0" marR="0" indent="0" algn="ctr" defTabSz="914400" rtl="0" eaLnBrk="1" fontAlgn="t"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accent4">
                    <a:lumMod val="85000"/>
                    <a:lumOff val="15000"/>
                  </a:schemeClr>
                </a:solidFill>
                <a:effectLst/>
                <a:latin typeface="+mn-lt"/>
                <a:ea typeface="+mn-ea"/>
              </a:rPr>
              <a:t>Framework</a:t>
            </a:r>
            <a:endParaRPr kumimoji="0" lang="zh-CN" altLang="en-US" sz="1400" b="1" i="0" u="none" strike="noStrike" cap="none" normalizeH="0" baseline="0" dirty="0">
              <a:ln>
                <a:noFill/>
              </a:ln>
              <a:solidFill>
                <a:schemeClr val="accent4">
                  <a:lumMod val="85000"/>
                  <a:lumOff val="15000"/>
                </a:schemeClr>
              </a:solidFill>
              <a:effectLst/>
              <a:latin typeface="+mn-lt"/>
              <a:ea typeface="+mn-ea"/>
            </a:endParaRPr>
          </a:p>
        </p:txBody>
      </p:sp>
      <p:sp>
        <p:nvSpPr>
          <p:cNvPr id="28" name="矩形 27"/>
          <p:cNvSpPr/>
          <p:nvPr/>
        </p:nvSpPr>
        <p:spPr bwMode="auto">
          <a:xfrm>
            <a:off x="6708166" y="3998849"/>
            <a:ext cx="1188132" cy="396044"/>
          </a:xfrm>
          <a:prstGeom prst="rect">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mn-lt"/>
                <a:ea typeface="+mn-ea"/>
              </a:rPr>
              <a:t>APP1</a:t>
            </a:r>
            <a:endParaRPr kumimoji="0" lang="zh-CN" altLang="en-US" sz="1600" b="1" i="0" u="none" strike="noStrike" cap="none" normalizeH="0" baseline="0" dirty="0">
              <a:ln>
                <a:noFill/>
              </a:ln>
              <a:solidFill>
                <a:schemeClr val="tx1"/>
              </a:solidFill>
              <a:effectLst/>
              <a:latin typeface="+mn-lt"/>
              <a:ea typeface="+mn-ea"/>
            </a:endParaRPr>
          </a:p>
        </p:txBody>
      </p:sp>
      <p:sp>
        <p:nvSpPr>
          <p:cNvPr id="29" name="矩形 28"/>
          <p:cNvSpPr/>
          <p:nvPr/>
        </p:nvSpPr>
        <p:spPr bwMode="auto">
          <a:xfrm>
            <a:off x="5330276" y="5314975"/>
            <a:ext cx="2561153" cy="360040"/>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lt"/>
                <a:ea typeface="+mn-ea"/>
              </a:rPr>
              <a:t>Hardware</a:t>
            </a:r>
            <a:endParaRPr kumimoji="0" lang="zh-CN" altLang="en-US" sz="2000" b="0" i="0" u="none" strike="noStrike" cap="none" normalizeH="0" baseline="0" dirty="0">
              <a:ln>
                <a:noFill/>
              </a:ln>
              <a:solidFill>
                <a:schemeClr val="tx1"/>
              </a:solidFill>
              <a:effectLst/>
              <a:latin typeface="+mn-lt"/>
              <a:ea typeface="+mn-ea"/>
            </a:endParaRPr>
          </a:p>
        </p:txBody>
      </p:sp>
      <p:sp>
        <p:nvSpPr>
          <p:cNvPr id="22" name="矩形 21"/>
          <p:cNvSpPr/>
          <p:nvPr/>
        </p:nvSpPr>
        <p:spPr bwMode="auto">
          <a:xfrm>
            <a:off x="5330276" y="4921184"/>
            <a:ext cx="2561153" cy="396044"/>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t"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accent3"/>
                </a:solidFill>
                <a:effectLst/>
                <a:latin typeface="+mn-lt"/>
                <a:ea typeface="+mn-ea"/>
              </a:rPr>
              <a:t>OS</a:t>
            </a:r>
            <a:endParaRPr kumimoji="0" lang="zh-CN" altLang="en-US" sz="2000" b="1" i="0" u="none" strike="noStrike" cap="none" normalizeH="0" baseline="0" dirty="0">
              <a:ln>
                <a:noFill/>
              </a:ln>
              <a:solidFill>
                <a:schemeClr val="accent3"/>
              </a:solidFill>
              <a:effectLst/>
              <a:latin typeface="+mn-lt"/>
              <a:ea typeface="+mn-ea"/>
            </a:endParaRPr>
          </a:p>
        </p:txBody>
      </p:sp>
      <p:sp>
        <p:nvSpPr>
          <p:cNvPr id="30" name="右箭头 29"/>
          <p:cNvSpPr/>
          <p:nvPr/>
        </p:nvSpPr>
        <p:spPr bwMode="auto">
          <a:xfrm>
            <a:off x="4120675" y="1990145"/>
            <a:ext cx="792088" cy="47555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a:ln>
                <a:noFill/>
              </a:ln>
              <a:solidFill>
                <a:schemeClr val="tx1"/>
              </a:solidFill>
              <a:effectLst/>
              <a:latin typeface="+mn-lt"/>
              <a:ea typeface="+mn-ea"/>
            </a:endParaRPr>
          </a:p>
        </p:txBody>
      </p:sp>
      <p:sp>
        <p:nvSpPr>
          <p:cNvPr id="31" name="右箭头 30"/>
          <p:cNvSpPr/>
          <p:nvPr/>
        </p:nvSpPr>
        <p:spPr bwMode="auto">
          <a:xfrm rot="5400000">
            <a:off x="6287175" y="3393059"/>
            <a:ext cx="647353" cy="47555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000" b="0" i="0" u="none" strike="noStrike" cap="none" normalizeH="0" baseline="0">
              <a:ln>
                <a:noFill/>
              </a:ln>
              <a:solidFill>
                <a:schemeClr val="tx1"/>
              </a:solidFill>
              <a:effectLst/>
              <a:latin typeface="+mn-lt"/>
              <a:ea typeface="+mn-ea"/>
            </a:endParaRPr>
          </a:p>
        </p:txBody>
      </p:sp>
      <p:sp>
        <p:nvSpPr>
          <p:cNvPr id="32" name="灯片编号占位符 3">
            <a:extLst>
              <a:ext uri="{FF2B5EF4-FFF2-40B4-BE49-F238E27FC236}">
                <a16:creationId xmlns:a16="http://schemas.microsoft.com/office/drawing/2014/main" id="{BC6482E4-20D0-4401-978C-4BD50EC18E4D}"/>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18</a:t>
            </a:fld>
            <a:endParaRPr lang="en-US" altLang="zh-CN" sz="1800" dirty="0">
              <a:latin typeface="Gill Sans MT"/>
              <a:ea typeface="华文新魏" panose="0201080004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计算虚拟化和存储虚拟化提供云计算中的计算和存储资源，而网络资源则通过网络虚拟化来提供。</a:t>
            </a:r>
            <a:endParaRPr lang="en-US" altLang="zh-CN" dirty="0"/>
          </a:p>
          <a:p>
            <a:r>
              <a:rPr lang="zh-CN" altLang="en-US" dirty="0"/>
              <a:t>如何呈现和管理网络复杂的拓扑结构和繁多的硬件设备是首要难题，在本章节中介绍了集中云数据中心中的常用虚拟化和网络虚拟化技术。</a:t>
            </a:r>
          </a:p>
        </p:txBody>
      </p:sp>
      <p:sp>
        <p:nvSpPr>
          <p:cNvPr id="5" name="Rectangle 2">
            <a:extLst>
              <a:ext uri="{FF2B5EF4-FFF2-40B4-BE49-F238E27FC236}">
                <a16:creationId xmlns:a16="http://schemas.microsoft.com/office/drawing/2014/main" id="{FF4874A4-2269-4550-A37B-D5284C151119}"/>
              </a:ext>
            </a:extLst>
          </p:cNvPr>
          <p:cNvSpPr txBox="1">
            <a:spLocks noChangeArrowheads="1"/>
          </p:cNvSpPr>
          <p:nvPr/>
        </p:nvSpPr>
        <p:spPr bwMode="auto">
          <a:xfrm>
            <a:off x="684213" y="463550"/>
            <a:ext cx="2051695" cy="823912"/>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pPr algn="ctr" eaLnBrk="1" hangingPunct="1">
              <a:defRPr/>
            </a:pPr>
            <a:r>
              <a:rPr lang="zh-CN" altLang="en-US" sz="4800" kern="0" dirty="0">
                <a:solidFill>
                  <a:schemeClr val="tx1"/>
                </a:solidFill>
                <a:effectLst>
                  <a:outerShdw blurRad="38100" dist="38100" dir="2700000" algn="tl">
                    <a:srgbClr val="C0C0C0"/>
                  </a:outerShdw>
                </a:effectLst>
                <a:latin typeface="华文琥珀" panose="02010800040101010101" pitchFamily="2" charset="-122"/>
                <a:ea typeface="华文琥珀" panose="02010800040101010101" pitchFamily="2" charset="-122"/>
              </a:rPr>
              <a:t>概述</a:t>
            </a:r>
          </a:p>
        </p:txBody>
      </p:sp>
      <p:sp>
        <p:nvSpPr>
          <p:cNvPr id="7" name="灯片编号占位符 3">
            <a:extLst>
              <a:ext uri="{FF2B5EF4-FFF2-40B4-BE49-F238E27FC236}">
                <a16:creationId xmlns:a16="http://schemas.microsoft.com/office/drawing/2014/main" id="{3EBACE4D-52FE-4651-9979-6D5CB9B019BF}"/>
              </a:ext>
            </a:extLst>
          </p:cNvPr>
          <p:cNvSpPr txBox="1">
            <a:spLocks/>
          </p:cNvSpPr>
          <p:nvPr/>
        </p:nvSpPr>
        <p:spPr>
          <a:xfrm>
            <a:off x="8136396"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1</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094019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p:cNvSpPr>
            <a:spLocks noGrp="1"/>
          </p:cNvSpPr>
          <p:nvPr>
            <p:ph type="title"/>
          </p:nvPr>
        </p:nvSpPr>
        <p:spPr>
          <a:xfrm>
            <a:off x="746827" y="387350"/>
            <a:ext cx="7651048" cy="868363"/>
          </a:xfrm>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容器是操作系统内核自带能力</a:t>
            </a:r>
            <a:endParaRPr lang="en-US" altLang="zh-CN" sz="2800" dirty="0"/>
          </a:p>
        </p:txBody>
      </p:sp>
      <p:sp>
        <p:nvSpPr>
          <p:cNvPr id="3" name="Content Placeholder 2"/>
          <p:cNvSpPr>
            <a:spLocks noGrp="1"/>
          </p:cNvSpPr>
          <p:nvPr>
            <p:ph type="body" sz="quarter" idx="10"/>
          </p:nvPr>
        </p:nvSpPr>
        <p:spPr>
          <a:xfrm>
            <a:off x="776118" y="1255713"/>
            <a:ext cx="3816351" cy="3411917"/>
          </a:xfrm>
        </p:spPr>
        <p:txBody>
          <a:bodyPr/>
          <a:lstStyle/>
          <a:p>
            <a:pPr>
              <a:lnSpc>
                <a:spcPts val="2100"/>
              </a:lnSpc>
              <a:defRPr/>
            </a:pPr>
            <a:r>
              <a:rPr lang="zh-CN" altLang="en-US" sz="1200" dirty="0"/>
              <a:t>容器是基于一些 </a:t>
            </a:r>
            <a:r>
              <a:rPr lang="en-US" altLang="zh-CN" sz="1200" dirty="0"/>
              <a:t>Linux </a:t>
            </a:r>
            <a:r>
              <a:rPr lang="zh-CN" altLang="en-US" sz="1200" dirty="0"/>
              <a:t>内核的特性构建而成</a:t>
            </a:r>
            <a:r>
              <a:rPr lang="en-US" altLang="zh-CN" sz="1200" dirty="0"/>
              <a:t>,  </a:t>
            </a:r>
            <a:r>
              <a:rPr lang="en-US" altLang="zh-CN" sz="1200" dirty="0" err="1"/>
              <a:t>Docker</a:t>
            </a:r>
            <a:r>
              <a:rPr lang="zh-CN" altLang="en-US" sz="1200" dirty="0"/>
              <a:t>并没有重新发明这些特性。</a:t>
            </a:r>
            <a:endParaRPr lang="en-US" sz="1200" dirty="0"/>
          </a:p>
          <a:p>
            <a:pPr lvl="1">
              <a:lnSpc>
                <a:spcPts val="2100"/>
              </a:lnSpc>
              <a:defRPr/>
            </a:pPr>
            <a:r>
              <a:rPr lang="en-US" altLang="zh-CN" sz="1200" dirty="0" err="1">
                <a:solidFill>
                  <a:srgbClr val="C00000"/>
                </a:solidFill>
              </a:rPr>
              <a:t>c</a:t>
            </a:r>
            <a:r>
              <a:rPr lang="en-US" sz="1200" dirty="0" err="1">
                <a:solidFill>
                  <a:srgbClr val="C00000"/>
                </a:solidFill>
              </a:rPr>
              <a:t>groups</a:t>
            </a:r>
            <a:r>
              <a:rPr lang="en-US" sz="1200" dirty="0">
                <a:solidFill>
                  <a:srgbClr val="C00000"/>
                </a:solidFill>
              </a:rPr>
              <a:t>:   </a:t>
            </a:r>
            <a:r>
              <a:rPr lang="zh-CN" altLang="en-US" sz="1200" dirty="0"/>
              <a:t>主要做资源控制</a:t>
            </a:r>
            <a:endParaRPr lang="en-US" sz="1200" dirty="0"/>
          </a:p>
          <a:p>
            <a:pPr lvl="1">
              <a:lnSpc>
                <a:spcPts val="2100"/>
              </a:lnSpc>
              <a:defRPr/>
            </a:pPr>
            <a:r>
              <a:rPr lang="en-US" altLang="zh-CN" sz="1200" dirty="0">
                <a:solidFill>
                  <a:srgbClr val="C00000"/>
                </a:solidFill>
              </a:rPr>
              <a:t>n</a:t>
            </a:r>
            <a:r>
              <a:rPr lang="en-US" sz="1200" dirty="0">
                <a:solidFill>
                  <a:srgbClr val="C00000"/>
                </a:solidFill>
              </a:rPr>
              <a:t>amespaces:  </a:t>
            </a:r>
            <a:r>
              <a:rPr lang="zh-CN" altLang="en-US" sz="1200" dirty="0"/>
              <a:t>主要做访问隔离</a:t>
            </a:r>
            <a:endParaRPr lang="en-US" sz="1200" dirty="0"/>
          </a:p>
          <a:p>
            <a:pPr>
              <a:lnSpc>
                <a:spcPts val="2100"/>
              </a:lnSpc>
              <a:defRPr/>
            </a:pPr>
            <a:r>
              <a:rPr lang="en-US" sz="1200" dirty="0"/>
              <a:t>LXC (Linu</a:t>
            </a:r>
            <a:r>
              <a:rPr lang="en-US" altLang="zh-CN" sz="1200" dirty="0"/>
              <a:t>x</a:t>
            </a:r>
            <a:r>
              <a:rPr lang="en-US" sz="1200" dirty="0"/>
              <a:t> Containers) tools</a:t>
            </a:r>
          </a:p>
          <a:p>
            <a:pPr lvl="1">
              <a:lnSpc>
                <a:spcPts val="2100"/>
              </a:lnSpc>
              <a:defRPr/>
            </a:pPr>
            <a:r>
              <a:rPr lang="en-US" altLang="zh-CN" sz="1200" dirty="0"/>
              <a:t>Linux Container</a:t>
            </a:r>
            <a:r>
              <a:rPr lang="zh-CN" altLang="en-US" sz="1200" dirty="0"/>
              <a:t>容器是一种内核虚拟化技术，可以提供轻量级的虚拟化，以便隔离进程和资源。</a:t>
            </a:r>
            <a:endParaRPr lang="en-US" sz="1200" dirty="0"/>
          </a:p>
          <a:p>
            <a:pPr>
              <a:lnSpc>
                <a:spcPts val="2100"/>
              </a:lnSpc>
              <a:defRPr/>
            </a:pPr>
            <a:r>
              <a:rPr lang="zh-CN" altLang="en-US" sz="1200" dirty="0"/>
              <a:t>已有的容器技术</a:t>
            </a:r>
            <a:endParaRPr lang="en-US" sz="1200" dirty="0"/>
          </a:p>
          <a:p>
            <a:pPr lvl="1">
              <a:lnSpc>
                <a:spcPts val="2100"/>
              </a:lnSpc>
              <a:defRPr/>
            </a:pPr>
            <a:r>
              <a:rPr lang="en-US" sz="1200" dirty="0" err="1"/>
              <a:t>Docker</a:t>
            </a:r>
            <a:endParaRPr lang="en-US" sz="1200" dirty="0"/>
          </a:p>
          <a:p>
            <a:pPr lvl="1">
              <a:lnSpc>
                <a:spcPts val="2100"/>
              </a:lnSpc>
              <a:defRPr/>
            </a:pPr>
            <a:r>
              <a:rPr lang="en-US" sz="1200" dirty="0"/>
              <a:t>Rocket</a:t>
            </a:r>
          </a:p>
        </p:txBody>
      </p:sp>
      <p:grpSp>
        <p:nvGrpSpPr>
          <p:cNvPr id="2" name="组合 13"/>
          <p:cNvGrpSpPr/>
          <p:nvPr/>
        </p:nvGrpSpPr>
        <p:grpSpPr>
          <a:xfrm>
            <a:off x="4592469" y="1255713"/>
            <a:ext cx="3804704" cy="2336741"/>
            <a:chOff x="6707346" y="3236979"/>
            <a:chExt cx="5182949" cy="2819400"/>
          </a:xfrm>
        </p:grpSpPr>
        <p:sp>
          <p:nvSpPr>
            <p:cNvPr id="4" name="Rectangle 3"/>
            <p:cNvSpPr/>
            <p:nvPr/>
          </p:nvSpPr>
          <p:spPr bwMode="auto">
            <a:xfrm>
              <a:off x="6707346" y="5522979"/>
              <a:ext cx="5182949" cy="533400"/>
            </a:xfrm>
            <a:prstGeom prst="rect">
              <a:avLst/>
            </a:prstGeom>
            <a:solidFill>
              <a:schemeClr val="bg1">
                <a:lumMod val="95000"/>
              </a:schemeClr>
            </a:solidFill>
            <a:ln>
              <a:solidFill>
                <a:schemeClr val="bg1">
                  <a:lumMod val="50000"/>
                </a:schemeClr>
              </a:solidFill>
            </a:ln>
            <a:effectLst/>
            <a:extLst/>
          </p:spPr>
          <p:txBody>
            <a:bodyPr lIns="91427" tIns="45714" rIns="91427" bIns="45714" anchor="ctr"/>
            <a:lstStyle/>
            <a:p>
              <a:pPr algn="ctr">
                <a:lnSpc>
                  <a:spcPct val="90000"/>
                </a:lnSpc>
                <a:defRPr/>
              </a:pPr>
              <a:r>
                <a:rPr lang="en-US" sz="1600" dirty="0">
                  <a:latin typeface="+mn-lt"/>
                  <a:ea typeface="+mn-ea"/>
                </a:rPr>
                <a:t>Host / Hardware</a:t>
              </a:r>
            </a:p>
          </p:txBody>
        </p:sp>
        <p:sp>
          <p:nvSpPr>
            <p:cNvPr id="5" name="Rectangle 4"/>
            <p:cNvSpPr/>
            <p:nvPr/>
          </p:nvSpPr>
          <p:spPr bwMode="auto">
            <a:xfrm>
              <a:off x="6707346" y="4608579"/>
              <a:ext cx="5182949" cy="914400"/>
            </a:xfrm>
            <a:prstGeom prst="rect">
              <a:avLst/>
            </a:prstGeom>
            <a:solidFill>
              <a:schemeClr val="accent1">
                <a:lumMod val="75000"/>
                <a:alpha val="40000"/>
              </a:schemeClr>
            </a:solidFill>
            <a:ln w="28575">
              <a:solidFill>
                <a:schemeClr val="tx1"/>
              </a:solidFill>
            </a:ln>
            <a:effectLst/>
            <a:extLst/>
          </p:spPr>
          <p:txBody>
            <a:bodyPr lIns="91427" tIns="45714" rIns="91427" bIns="45714" anchor="b"/>
            <a:lstStyle/>
            <a:p>
              <a:pPr algn="ctr">
                <a:lnSpc>
                  <a:spcPct val="90000"/>
                </a:lnSpc>
                <a:defRPr/>
              </a:pPr>
              <a:r>
                <a:rPr lang="en-US" sz="1600" dirty="0">
                  <a:latin typeface="+mn-lt"/>
                  <a:ea typeface="+mn-ea"/>
                </a:rPr>
                <a:t>Linux Kernel</a:t>
              </a:r>
            </a:p>
          </p:txBody>
        </p:sp>
        <p:sp>
          <p:nvSpPr>
            <p:cNvPr id="6" name="Rectangle 5"/>
            <p:cNvSpPr/>
            <p:nvPr/>
          </p:nvSpPr>
          <p:spPr bwMode="auto">
            <a:xfrm>
              <a:off x="6707346" y="4151379"/>
              <a:ext cx="5182949" cy="457200"/>
            </a:xfrm>
            <a:prstGeom prst="rect">
              <a:avLst/>
            </a:prstGeom>
            <a:solidFill>
              <a:schemeClr val="tx2">
                <a:lumMod val="75000"/>
                <a:alpha val="40000"/>
              </a:schemeClr>
            </a:solidFill>
            <a:ln w="19050">
              <a:solidFill>
                <a:schemeClr val="tx1"/>
              </a:solidFill>
            </a:ln>
            <a:effectLst/>
            <a:extLst/>
          </p:spPr>
          <p:txBody>
            <a:bodyPr lIns="91427" tIns="45714" rIns="91427" bIns="45714" anchor="ctr"/>
            <a:lstStyle/>
            <a:p>
              <a:pPr algn="ctr">
                <a:lnSpc>
                  <a:spcPct val="90000"/>
                </a:lnSpc>
                <a:defRPr/>
              </a:pPr>
              <a:r>
                <a:rPr lang="en-US" sz="1400" dirty="0">
                  <a:latin typeface="+mn-lt"/>
                  <a:ea typeface="+mn-ea"/>
                </a:rPr>
                <a:t>cgroups/namespaces interface (userspace tools)</a:t>
              </a:r>
            </a:p>
          </p:txBody>
        </p:sp>
        <p:sp>
          <p:nvSpPr>
            <p:cNvPr id="7" name="Rectangle 6"/>
            <p:cNvSpPr/>
            <p:nvPr/>
          </p:nvSpPr>
          <p:spPr bwMode="auto">
            <a:xfrm>
              <a:off x="7012225" y="4760979"/>
              <a:ext cx="2134156" cy="304800"/>
            </a:xfrm>
            <a:prstGeom prst="rect">
              <a:avLst/>
            </a:prstGeom>
            <a:solidFill>
              <a:schemeClr val="bg1">
                <a:alpha val="40000"/>
              </a:schemeClr>
            </a:solidFill>
            <a:ln>
              <a:solidFill>
                <a:schemeClr val="bg1">
                  <a:lumMod val="50000"/>
                </a:schemeClr>
              </a:solidFill>
            </a:ln>
            <a:effectLst/>
            <a:extLst/>
          </p:spPr>
          <p:txBody>
            <a:bodyPr lIns="91427" tIns="45714" rIns="91427" bIns="45714" anchor="ctr"/>
            <a:lstStyle/>
            <a:p>
              <a:pPr algn="ctr">
                <a:lnSpc>
                  <a:spcPct val="90000"/>
                </a:lnSpc>
                <a:defRPr/>
              </a:pPr>
              <a:r>
                <a:rPr lang="en-US" sz="1400" dirty="0">
                  <a:latin typeface="+mn-lt"/>
                  <a:ea typeface="+mn-ea"/>
                </a:rPr>
                <a:t>cgroups</a:t>
              </a:r>
            </a:p>
          </p:txBody>
        </p:sp>
        <p:sp>
          <p:nvSpPr>
            <p:cNvPr id="8" name="Rectangle 7"/>
            <p:cNvSpPr/>
            <p:nvPr/>
          </p:nvSpPr>
          <p:spPr bwMode="auto">
            <a:xfrm>
              <a:off x="9451260" y="4760979"/>
              <a:ext cx="2134156" cy="304800"/>
            </a:xfrm>
            <a:prstGeom prst="rect">
              <a:avLst/>
            </a:prstGeom>
            <a:solidFill>
              <a:schemeClr val="bg1">
                <a:alpha val="40000"/>
              </a:schemeClr>
            </a:solidFill>
            <a:ln>
              <a:solidFill>
                <a:schemeClr val="bg1">
                  <a:lumMod val="50000"/>
                </a:schemeClr>
              </a:solidFill>
            </a:ln>
            <a:effectLst/>
            <a:extLst/>
          </p:spPr>
          <p:txBody>
            <a:bodyPr lIns="91427" tIns="45714" rIns="91427" bIns="45714" anchor="ctr"/>
            <a:lstStyle/>
            <a:p>
              <a:pPr algn="ctr">
                <a:lnSpc>
                  <a:spcPct val="90000"/>
                </a:lnSpc>
                <a:defRPr/>
              </a:pPr>
              <a:r>
                <a:rPr lang="en-US" sz="1400" dirty="0">
                  <a:latin typeface="+mn-lt"/>
                  <a:ea typeface="+mn-ea"/>
                </a:rPr>
                <a:t>namespaces</a:t>
              </a:r>
            </a:p>
          </p:txBody>
        </p:sp>
        <p:sp>
          <p:nvSpPr>
            <p:cNvPr id="9" name="Rectangle 8"/>
            <p:cNvSpPr/>
            <p:nvPr/>
          </p:nvSpPr>
          <p:spPr bwMode="auto">
            <a:xfrm>
              <a:off x="6707346" y="3694179"/>
              <a:ext cx="5182949" cy="457200"/>
            </a:xfrm>
            <a:prstGeom prst="rect">
              <a:avLst/>
            </a:prstGeom>
            <a:solidFill>
              <a:schemeClr val="accent1">
                <a:lumMod val="50000"/>
                <a:alpha val="40000"/>
              </a:schemeClr>
            </a:solidFill>
            <a:ln w="28575">
              <a:solidFill>
                <a:schemeClr val="tx1"/>
              </a:solidFill>
            </a:ln>
            <a:effectLst/>
            <a:extLst/>
          </p:spPr>
          <p:txBody>
            <a:bodyPr lIns="91427" tIns="45714" rIns="91427" bIns="45714" anchor="ctr"/>
            <a:lstStyle/>
            <a:p>
              <a:pPr algn="ctr">
                <a:lnSpc>
                  <a:spcPct val="90000"/>
                </a:lnSpc>
                <a:defRPr/>
              </a:pPr>
              <a:r>
                <a:rPr lang="en-US" sz="1400" dirty="0">
                  <a:latin typeface="+mn-lt"/>
                  <a:ea typeface="+mn-ea"/>
                </a:rPr>
                <a:t>“LXC tools” and others</a:t>
              </a:r>
            </a:p>
          </p:txBody>
        </p:sp>
        <p:sp>
          <p:nvSpPr>
            <p:cNvPr id="10" name="Rectangle 9"/>
            <p:cNvSpPr/>
            <p:nvPr/>
          </p:nvSpPr>
          <p:spPr bwMode="auto">
            <a:xfrm>
              <a:off x="6707346" y="3236979"/>
              <a:ext cx="5182949" cy="457200"/>
            </a:xfrm>
            <a:prstGeom prst="rect">
              <a:avLst/>
            </a:prstGeom>
            <a:solidFill>
              <a:srgbClr val="00B0F0">
                <a:alpha val="40000"/>
              </a:srgbClr>
            </a:solidFill>
            <a:ln w="28575">
              <a:solidFill>
                <a:srgbClr val="0070C0"/>
              </a:solidFill>
            </a:ln>
            <a:effectLst/>
            <a:extLst/>
          </p:spPr>
          <p:txBody>
            <a:bodyPr lIns="91427" tIns="45714" rIns="91427" bIns="45714" anchor="ctr"/>
            <a:lstStyle/>
            <a:p>
              <a:pPr algn="ctr">
                <a:lnSpc>
                  <a:spcPct val="90000"/>
                </a:lnSpc>
                <a:defRPr/>
              </a:pPr>
              <a:r>
                <a:rPr lang="en-US" sz="1400" dirty="0">
                  <a:latin typeface="+mn-lt"/>
                  <a:ea typeface="+mn-ea"/>
                </a:rPr>
                <a:t>LXC tools commoditization (Docker, Rocket, etc)</a:t>
              </a:r>
            </a:p>
          </p:txBody>
        </p:sp>
      </p:grpSp>
      <p:sp>
        <p:nvSpPr>
          <p:cNvPr id="11" name="TextBox 10"/>
          <p:cNvSpPr txBox="1"/>
          <p:nvPr/>
        </p:nvSpPr>
        <p:spPr>
          <a:xfrm>
            <a:off x="767296" y="4634695"/>
            <a:ext cx="3825173" cy="1323427"/>
          </a:xfrm>
          <a:prstGeom prst="rect">
            <a:avLst/>
          </a:prstGeom>
          <a:noFill/>
        </p:spPr>
        <p:txBody>
          <a:bodyPr wrap="square" lIns="91427" tIns="45714" rIns="91427" bIns="45714" rtlCol="0">
            <a:spAutoFit/>
          </a:bodyPr>
          <a:lstStyle/>
          <a:p>
            <a:pPr marL="342809" indent="-342809">
              <a:buFont typeface="+mj-lt"/>
              <a:buAutoNum type="arabicPeriod"/>
            </a:pPr>
            <a:r>
              <a:rPr lang="en-US" altLang="zh-CN" sz="1600" dirty="0">
                <a:solidFill>
                  <a:srgbClr val="C00000"/>
                </a:solidFill>
                <a:latin typeface="+mn-lt"/>
                <a:ea typeface="+mn-ea"/>
              </a:rPr>
              <a:t>Docker </a:t>
            </a:r>
            <a:r>
              <a:rPr lang="zh-CN" altLang="en-US" sz="1600" dirty="0">
                <a:solidFill>
                  <a:srgbClr val="C00000"/>
                </a:solidFill>
                <a:latin typeface="+mn-lt"/>
                <a:ea typeface="+mn-ea"/>
              </a:rPr>
              <a:t>并没有发明容器，更像是容器的前端和外围工具。</a:t>
            </a:r>
            <a:endParaRPr lang="en-US" altLang="zh-CN" sz="1600" dirty="0">
              <a:solidFill>
                <a:srgbClr val="C00000"/>
              </a:solidFill>
              <a:latin typeface="+mn-lt"/>
              <a:ea typeface="+mn-ea"/>
            </a:endParaRPr>
          </a:p>
          <a:p>
            <a:pPr marL="342809" indent="-342809">
              <a:buFont typeface="+mj-lt"/>
              <a:buAutoNum type="arabicPeriod"/>
            </a:pPr>
            <a:r>
              <a:rPr lang="en-US" altLang="zh-CN" sz="1600" dirty="0">
                <a:solidFill>
                  <a:srgbClr val="C00000"/>
                </a:solidFill>
                <a:latin typeface="+mn-lt"/>
                <a:ea typeface="+mn-ea"/>
              </a:rPr>
              <a:t>Docker </a:t>
            </a:r>
            <a:r>
              <a:rPr lang="zh-CN" altLang="en-US" sz="1600" dirty="0">
                <a:solidFill>
                  <a:srgbClr val="C00000"/>
                </a:solidFill>
                <a:latin typeface="+mn-lt"/>
                <a:ea typeface="+mn-ea"/>
              </a:rPr>
              <a:t>核心在于实现应用与运行环境整体打包以及打包格式统一。</a:t>
            </a:r>
            <a:endParaRPr lang="en-US" altLang="zh-CN" sz="1600" dirty="0">
              <a:solidFill>
                <a:srgbClr val="C00000"/>
              </a:solidFill>
              <a:latin typeface="+mn-lt"/>
              <a:ea typeface="+mn-ea"/>
            </a:endParaRPr>
          </a:p>
          <a:p>
            <a:pPr marL="342809" indent="-342809">
              <a:buFont typeface="+mj-lt"/>
              <a:buAutoNum type="arabicPeriod"/>
            </a:pPr>
            <a:r>
              <a:rPr lang="en-US" altLang="zh-CN" sz="1600" dirty="0">
                <a:solidFill>
                  <a:srgbClr val="C00000"/>
                </a:solidFill>
                <a:latin typeface="+mn-lt"/>
                <a:ea typeface="+mn-ea"/>
              </a:rPr>
              <a:t>Docker </a:t>
            </a:r>
            <a:r>
              <a:rPr lang="zh-CN" altLang="en-US" sz="1600" dirty="0">
                <a:solidFill>
                  <a:srgbClr val="C00000"/>
                </a:solidFill>
                <a:latin typeface="+mn-lt"/>
                <a:ea typeface="+mn-ea"/>
              </a:rPr>
              <a:t>并不是容器技术的唯一选择。</a:t>
            </a:r>
          </a:p>
        </p:txBody>
      </p:sp>
      <p:grpSp>
        <p:nvGrpSpPr>
          <p:cNvPr id="12" name="组合 66"/>
          <p:cNvGrpSpPr/>
          <p:nvPr/>
        </p:nvGrpSpPr>
        <p:grpSpPr>
          <a:xfrm>
            <a:off x="4477081" y="3612024"/>
            <a:ext cx="3842669" cy="2451512"/>
            <a:chOff x="8846288" y="1731117"/>
            <a:chExt cx="5124893" cy="3659587"/>
          </a:xfrm>
        </p:grpSpPr>
        <p:sp>
          <p:nvSpPr>
            <p:cNvPr id="37" name="矩形 36"/>
            <p:cNvSpPr/>
            <p:nvPr/>
          </p:nvSpPr>
          <p:spPr bwMode="auto">
            <a:xfrm>
              <a:off x="9451362" y="3743882"/>
              <a:ext cx="1514909" cy="328824"/>
            </a:xfrm>
            <a:prstGeom prst="rect">
              <a:avLst/>
            </a:prstGeom>
            <a:solidFill>
              <a:schemeClr val="bg1">
                <a:lumMod val="7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algn="ctr"/>
              <a:endParaRPr lang="zh-CN" altLang="en-US" sz="1200">
                <a:solidFill>
                  <a:srgbClr val="000000"/>
                </a:solidFill>
                <a:latin typeface="+mn-lt"/>
                <a:ea typeface="+mn-ea"/>
              </a:endParaRPr>
            </a:p>
          </p:txBody>
        </p:sp>
        <p:sp>
          <p:nvSpPr>
            <p:cNvPr id="38" name="矩形 37"/>
            <p:cNvSpPr/>
            <p:nvPr/>
          </p:nvSpPr>
          <p:spPr bwMode="auto">
            <a:xfrm>
              <a:off x="9451362" y="3030453"/>
              <a:ext cx="1514909" cy="713428"/>
            </a:xfrm>
            <a:prstGeom prst="rect">
              <a:avLst/>
            </a:prstGeom>
            <a:solidFill>
              <a:schemeClr val="bg1">
                <a:lumMod val="7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algn="ctr"/>
              <a:endParaRPr lang="zh-CN" altLang="en-US" sz="1200">
                <a:solidFill>
                  <a:srgbClr val="000000"/>
                </a:solidFill>
                <a:latin typeface="+mn-lt"/>
                <a:ea typeface="+mn-ea"/>
              </a:endParaRPr>
            </a:p>
          </p:txBody>
        </p:sp>
        <p:sp>
          <p:nvSpPr>
            <p:cNvPr id="39" name="TextBox 38"/>
            <p:cNvSpPr txBox="1"/>
            <p:nvPr/>
          </p:nvSpPr>
          <p:spPr>
            <a:xfrm>
              <a:off x="9845099" y="3696756"/>
              <a:ext cx="767933" cy="413501"/>
            </a:xfrm>
            <a:prstGeom prst="rect">
              <a:avLst/>
            </a:prstGeom>
            <a:noFill/>
          </p:spPr>
          <p:txBody>
            <a:bodyPr wrap="none" rtlCol="0">
              <a:spAutoFit/>
            </a:bodyPr>
            <a:lstStyle/>
            <a:p>
              <a:pPr algn="ctr">
                <a:buFont typeface="Wingdings" pitchFamily="2" charset="2"/>
                <a:buNone/>
              </a:pPr>
              <a:r>
                <a:rPr lang="en-US" altLang="zh-CN" sz="1200" dirty="0">
                  <a:solidFill>
                    <a:srgbClr val="000000"/>
                  </a:solidFill>
                  <a:latin typeface="+mn-lt"/>
                  <a:ea typeface="+mn-ea"/>
                </a:rPr>
                <a:t>kernel</a:t>
              </a:r>
              <a:endParaRPr lang="zh-CN" altLang="en-US" sz="1200" dirty="0">
                <a:solidFill>
                  <a:srgbClr val="000000"/>
                </a:solidFill>
                <a:latin typeface="+mn-lt"/>
                <a:ea typeface="+mn-ea"/>
              </a:endParaRPr>
            </a:p>
          </p:txBody>
        </p:sp>
        <p:sp>
          <p:nvSpPr>
            <p:cNvPr id="40" name="TextBox 39"/>
            <p:cNvSpPr txBox="1"/>
            <p:nvPr/>
          </p:nvSpPr>
          <p:spPr>
            <a:xfrm>
              <a:off x="9508818" y="3211949"/>
              <a:ext cx="1514057" cy="413501"/>
            </a:xfrm>
            <a:prstGeom prst="rect">
              <a:avLst/>
            </a:prstGeom>
            <a:noFill/>
          </p:spPr>
          <p:txBody>
            <a:bodyPr wrap="none" rtlCol="0">
              <a:spAutoFit/>
            </a:bodyPr>
            <a:lstStyle/>
            <a:p>
              <a:pPr algn="ctr">
                <a:buFont typeface="Wingdings" pitchFamily="2" charset="2"/>
                <a:buNone/>
              </a:pPr>
              <a:r>
                <a:rPr lang="en-US" altLang="zh-CN" sz="1200" dirty="0">
                  <a:solidFill>
                    <a:srgbClr val="000000"/>
                  </a:solidFill>
                  <a:latin typeface="+mn-lt"/>
                  <a:ea typeface="+mn-ea"/>
                </a:rPr>
                <a:t>OS</a:t>
              </a:r>
              <a:r>
                <a:rPr lang="zh-CN" altLang="en-US" sz="1200" dirty="0">
                  <a:solidFill>
                    <a:srgbClr val="000000"/>
                  </a:solidFill>
                  <a:latin typeface="+mn-lt"/>
                  <a:ea typeface="+mn-ea"/>
                </a:rPr>
                <a:t>库、工具等</a:t>
              </a:r>
            </a:p>
          </p:txBody>
        </p:sp>
        <p:sp>
          <p:nvSpPr>
            <p:cNvPr id="41" name="矩形 40"/>
            <p:cNvSpPr/>
            <p:nvPr/>
          </p:nvSpPr>
          <p:spPr bwMode="auto">
            <a:xfrm>
              <a:off x="9451363" y="1888926"/>
              <a:ext cx="633455" cy="1134876"/>
            </a:xfrm>
            <a:prstGeom prst="rect">
              <a:avLst/>
            </a:prstGeom>
            <a:solidFill>
              <a:srgbClr val="FF9900"/>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endParaRPr lang="zh-CN" altLang="en-US" sz="1200">
                <a:solidFill>
                  <a:srgbClr val="000000"/>
                </a:solidFill>
                <a:latin typeface="+mn-lt"/>
                <a:ea typeface="+mn-ea"/>
              </a:endParaRPr>
            </a:p>
          </p:txBody>
        </p:sp>
        <p:sp>
          <p:nvSpPr>
            <p:cNvPr id="42" name="TextBox 41"/>
            <p:cNvSpPr txBox="1"/>
            <p:nvPr/>
          </p:nvSpPr>
          <p:spPr>
            <a:xfrm>
              <a:off x="9519475" y="2314758"/>
              <a:ext cx="569108" cy="413501"/>
            </a:xfrm>
            <a:prstGeom prst="rect">
              <a:avLst/>
            </a:prstGeom>
            <a:noFill/>
          </p:spPr>
          <p:txBody>
            <a:bodyPr wrap="none" rtlCol="0">
              <a:spAutoFit/>
            </a:bodyPr>
            <a:lstStyle/>
            <a:p>
              <a:pPr>
                <a:buFont typeface="Wingdings" pitchFamily="2" charset="2"/>
                <a:buNone/>
              </a:pPr>
              <a:r>
                <a:rPr lang="en-US" altLang="zh-CN" sz="1200" dirty="0">
                  <a:solidFill>
                    <a:srgbClr val="000000"/>
                  </a:solidFill>
                  <a:latin typeface="+mn-lt"/>
                  <a:ea typeface="+mn-ea"/>
                </a:rPr>
                <a:t>app</a:t>
              </a:r>
              <a:endParaRPr lang="zh-CN" altLang="en-US" sz="1200" dirty="0">
                <a:solidFill>
                  <a:srgbClr val="000000"/>
                </a:solidFill>
                <a:latin typeface="+mn-lt"/>
                <a:ea typeface="+mn-ea"/>
              </a:endParaRPr>
            </a:p>
          </p:txBody>
        </p:sp>
        <p:sp>
          <p:nvSpPr>
            <p:cNvPr id="43" name="矩形 42"/>
            <p:cNvSpPr/>
            <p:nvPr/>
          </p:nvSpPr>
          <p:spPr bwMode="auto">
            <a:xfrm>
              <a:off x="10332816" y="1888926"/>
              <a:ext cx="633455" cy="1134876"/>
            </a:xfrm>
            <a:prstGeom prst="rect">
              <a:avLst/>
            </a:prstGeom>
            <a:solidFill>
              <a:srgbClr val="FF9900"/>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endParaRPr lang="zh-CN" altLang="en-US" sz="1200">
                <a:solidFill>
                  <a:srgbClr val="000000"/>
                </a:solidFill>
                <a:latin typeface="+mn-lt"/>
                <a:ea typeface="+mn-ea"/>
              </a:endParaRPr>
            </a:p>
          </p:txBody>
        </p:sp>
        <p:sp>
          <p:nvSpPr>
            <p:cNvPr id="44" name="TextBox 43"/>
            <p:cNvSpPr txBox="1"/>
            <p:nvPr/>
          </p:nvSpPr>
          <p:spPr>
            <a:xfrm>
              <a:off x="10400927" y="2314758"/>
              <a:ext cx="569108" cy="413501"/>
            </a:xfrm>
            <a:prstGeom prst="rect">
              <a:avLst/>
            </a:prstGeom>
            <a:noFill/>
          </p:spPr>
          <p:txBody>
            <a:bodyPr wrap="none" rtlCol="0">
              <a:spAutoFit/>
            </a:bodyPr>
            <a:lstStyle/>
            <a:p>
              <a:pPr>
                <a:buFont typeface="Wingdings" pitchFamily="2" charset="2"/>
                <a:buNone/>
              </a:pPr>
              <a:r>
                <a:rPr lang="en-US" altLang="zh-CN" sz="1200" dirty="0">
                  <a:solidFill>
                    <a:srgbClr val="000000"/>
                  </a:solidFill>
                  <a:latin typeface="+mn-lt"/>
                  <a:ea typeface="+mn-ea"/>
                </a:rPr>
                <a:t>app</a:t>
              </a:r>
              <a:endParaRPr lang="zh-CN" altLang="en-US" sz="1200" dirty="0">
                <a:solidFill>
                  <a:srgbClr val="000000"/>
                </a:solidFill>
                <a:latin typeface="+mn-lt"/>
                <a:ea typeface="+mn-ea"/>
              </a:endParaRPr>
            </a:p>
          </p:txBody>
        </p:sp>
        <p:sp>
          <p:nvSpPr>
            <p:cNvPr id="45" name="右箭头 44"/>
            <p:cNvSpPr/>
            <p:nvPr/>
          </p:nvSpPr>
          <p:spPr bwMode="auto">
            <a:xfrm>
              <a:off x="11319675" y="2531135"/>
              <a:ext cx="576064" cy="924715"/>
            </a:xfrm>
            <a:prstGeom prst="righ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17" eaLnBrk="0" fontAlgn="base" hangingPunct="0"/>
              <a:endParaRPr lang="zh-CN" altLang="en-US" sz="1200">
                <a:latin typeface="+mn-lt"/>
                <a:ea typeface="+mn-ea"/>
              </a:endParaRPr>
            </a:p>
          </p:txBody>
        </p:sp>
        <p:sp>
          <p:nvSpPr>
            <p:cNvPr id="46" name="矩形 45"/>
            <p:cNvSpPr/>
            <p:nvPr/>
          </p:nvSpPr>
          <p:spPr bwMode="auto">
            <a:xfrm>
              <a:off x="12195469" y="3797110"/>
              <a:ext cx="1514909" cy="275594"/>
            </a:xfrm>
            <a:prstGeom prst="rect">
              <a:avLst/>
            </a:prstGeom>
            <a:solidFill>
              <a:schemeClr val="bg1">
                <a:lumMod val="7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algn="ctr"/>
              <a:endParaRPr lang="zh-CN" altLang="en-US" sz="1200">
                <a:solidFill>
                  <a:srgbClr val="000000"/>
                </a:solidFill>
                <a:latin typeface="+mn-lt"/>
                <a:ea typeface="+mn-ea"/>
              </a:endParaRPr>
            </a:p>
          </p:txBody>
        </p:sp>
        <p:sp>
          <p:nvSpPr>
            <p:cNvPr id="47" name="矩形 46"/>
            <p:cNvSpPr/>
            <p:nvPr/>
          </p:nvSpPr>
          <p:spPr bwMode="auto">
            <a:xfrm>
              <a:off x="12195469" y="3477916"/>
              <a:ext cx="1514909" cy="313614"/>
            </a:xfrm>
            <a:prstGeom prst="rect">
              <a:avLst/>
            </a:prstGeom>
            <a:solidFill>
              <a:schemeClr val="bg1">
                <a:lumMod val="7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algn="ctr"/>
              <a:endParaRPr lang="zh-CN" altLang="en-US" sz="1200">
                <a:solidFill>
                  <a:srgbClr val="000000"/>
                </a:solidFill>
                <a:latin typeface="+mn-lt"/>
                <a:ea typeface="+mn-ea"/>
              </a:endParaRPr>
            </a:p>
          </p:txBody>
        </p:sp>
        <p:sp>
          <p:nvSpPr>
            <p:cNvPr id="48" name="TextBox 47"/>
            <p:cNvSpPr txBox="1"/>
            <p:nvPr/>
          </p:nvSpPr>
          <p:spPr>
            <a:xfrm>
              <a:off x="12350648" y="3731194"/>
              <a:ext cx="1178407" cy="413501"/>
            </a:xfrm>
            <a:prstGeom prst="rect">
              <a:avLst/>
            </a:prstGeom>
            <a:noFill/>
          </p:spPr>
          <p:txBody>
            <a:bodyPr wrap="none" rtlCol="0">
              <a:spAutoFit/>
            </a:bodyPr>
            <a:lstStyle/>
            <a:p>
              <a:pPr algn="ctr">
                <a:buFont typeface="Wingdings" pitchFamily="2" charset="2"/>
                <a:buNone/>
              </a:pPr>
              <a:r>
                <a:rPr lang="zh-CN" altLang="en-US" sz="1200" dirty="0">
                  <a:solidFill>
                    <a:srgbClr val="000000"/>
                  </a:solidFill>
                  <a:latin typeface="+mn-lt"/>
                  <a:ea typeface="+mn-ea"/>
                </a:rPr>
                <a:t>精简</a:t>
              </a:r>
              <a:r>
                <a:rPr lang="en-US" altLang="zh-CN" sz="1200" dirty="0">
                  <a:solidFill>
                    <a:srgbClr val="000000"/>
                  </a:solidFill>
                  <a:latin typeface="+mn-lt"/>
                  <a:ea typeface="+mn-ea"/>
                </a:rPr>
                <a:t>kernel</a:t>
              </a:r>
              <a:endParaRPr lang="zh-CN" altLang="en-US" sz="1200" dirty="0">
                <a:solidFill>
                  <a:srgbClr val="000000"/>
                </a:solidFill>
                <a:latin typeface="+mn-lt"/>
                <a:ea typeface="+mn-ea"/>
              </a:endParaRPr>
            </a:p>
          </p:txBody>
        </p:sp>
        <p:sp>
          <p:nvSpPr>
            <p:cNvPr id="49" name="TextBox 48"/>
            <p:cNvSpPr txBox="1"/>
            <p:nvPr/>
          </p:nvSpPr>
          <p:spPr>
            <a:xfrm>
              <a:off x="12275419" y="3441329"/>
              <a:ext cx="1332335" cy="413501"/>
            </a:xfrm>
            <a:prstGeom prst="rect">
              <a:avLst/>
            </a:prstGeom>
            <a:noFill/>
          </p:spPr>
          <p:txBody>
            <a:bodyPr wrap="none" rtlCol="0">
              <a:spAutoFit/>
            </a:bodyPr>
            <a:lstStyle/>
            <a:p>
              <a:pPr algn="ctr">
                <a:buFont typeface="Wingdings" pitchFamily="2" charset="2"/>
                <a:buNone/>
              </a:pPr>
              <a:r>
                <a:rPr lang="zh-CN" altLang="en-US" sz="1200" dirty="0">
                  <a:solidFill>
                    <a:srgbClr val="000000"/>
                  </a:solidFill>
                  <a:latin typeface="+mn-lt"/>
                  <a:ea typeface="+mn-ea"/>
                </a:rPr>
                <a:t>精简库</a:t>
              </a:r>
              <a:r>
                <a:rPr lang="en-US" altLang="zh-CN" sz="1200" dirty="0">
                  <a:solidFill>
                    <a:srgbClr val="000000"/>
                  </a:solidFill>
                  <a:latin typeface="+mn-lt"/>
                  <a:ea typeface="+mn-ea"/>
                </a:rPr>
                <a:t>/</a:t>
              </a:r>
              <a:r>
                <a:rPr lang="zh-CN" altLang="en-US" sz="1200" dirty="0">
                  <a:solidFill>
                    <a:srgbClr val="000000"/>
                  </a:solidFill>
                  <a:latin typeface="+mn-lt"/>
                  <a:ea typeface="+mn-ea"/>
                </a:rPr>
                <a:t>工具</a:t>
              </a:r>
            </a:p>
          </p:txBody>
        </p:sp>
        <p:sp>
          <p:nvSpPr>
            <p:cNvPr id="54" name="矩形 53"/>
            <p:cNvSpPr/>
            <p:nvPr/>
          </p:nvSpPr>
          <p:spPr bwMode="auto">
            <a:xfrm>
              <a:off x="12195469" y="3211951"/>
              <a:ext cx="1514909" cy="277747"/>
            </a:xfrm>
            <a:prstGeom prst="rect">
              <a:avLst/>
            </a:prstGeom>
            <a:solidFill>
              <a:schemeClr val="bg1">
                <a:lumMod val="7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algn="ctr"/>
              <a:endParaRPr lang="zh-CN" altLang="en-US" sz="1200">
                <a:solidFill>
                  <a:srgbClr val="000000"/>
                </a:solidFill>
                <a:latin typeface="+mn-lt"/>
                <a:ea typeface="+mn-ea"/>
              </a:endParaRPr>
            </a:p>
          </p:txBody>
        </p:sp>
        <p:sp>
          <p:nvSpPr>
            <p:cNvPr id="55" name="TextBox 54"/>
            <p:cNvSpPr txBox="1"/>
            <p:nvPr/>
          </p:nvSpPr>
          <p:spPr>
            <a:xfrm>
              <a:off x="12372257" y="3172564"/>
              <a:ext cx="1067237" cy="413501"/>
            </a:xfrm>
            <a:prstGeom prst="rect">
              <a:avLst/>
            </a:prstGeom>
            <a:noFill/>
          </p:spPr>
          <p:txBody>
            <a:bodyPr wrap="none" rtlCol="0">
              <a:spAutoFit/>
            </a:bodyPr>
            <a:lstStyle/>
            <a:p>
              <a:pPr algn="ctr">
                <a:buFont typeface="Wingdings" pitchFamily="2" charset="2"/>
                <a:buNone/>
              </a:pPr>
              <a:r>
                <a:rPr lang="zh-CN" altLang="en-US" sz="1200" dirty="0">
                  <a:solidFill>
                    <a:srgbClr val="000000"/>
                  </a:solidFill>
                  <a:latin typeface="+mn-lt"/>
                  <a:ea typeface="+mn-ea"/>
                </a:rPr>
                <a:t>容器引擎</a:t>
              </a:r>
            </a:p>
          </p:txBody>
        </p:sp>
        <p:grpSp>
          <p:nvGrpSpPr>
            <p:cNvPr id="14" name="组合 65"/>
            <p:cNvGrpSpPr/>
            <p:nvPr/>
          </p:nvGrpSpPr>
          <p:grpSpPr>
            <a:xfrm>
              <a:off x="12077854" y="1731117"/>
              <a:ext cx="1778576" cy="1236514"/>
              <a:chOff x="9175166" y="2694241"/>
              <a:chExt cx="1778576" cy="1358342"/>
            </a:xfrm>
          </p:grpSpPr>
          <p:sp>
            <p:nvSpPr>
              <p:cNvPr id="50" name="矩形 49"/>
              <p:cNvSpPr/>
              <p:nvPr/>
            </p:nvSpPr>
            <p:spPr bwMode="auto">
              <a:xfrm>
                <a:off x="9292782" y="2801547"/>
                <a:ext cx="633455" cy="1127703"/>
              </a:xfrm>
              <a:prstGeom prst="rect">
                <a:avLst/>
              </a:prstGeom>
              <a:solidFill>
                <a:srgbClr val="FF9900"/>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endParaRPr lang="zh-CN" altLang="en-US" sz="1200">
                  <a:solidFill>
                    <a:srgbClr val="000000"/>
                  </a:solidFill>
                  <a:latin typeface="+mn-lt"/>
                  <a:ea typeface="+mn-ea"/>
                </a:endParaRPr>
              </a:p>
            </p:txBody>
          </p:sp>
          <p:sp>
            <p:nvSpPr>
              <p:cNvPr id="51" name="TextBox 50"/>
              <p:cNvSpPr txBox="1"/>
              <p:nvPr/>
            </p:nvSpPr>
            <p:spPr>
              <a:xfrm>
                <a:off x="9285681" y="2694241"/>
                <a:ext cx="656762" cy="757068"/>
              </a:xfrm>
              <a:prstGeom prst="rect">
                <a:avLst/>
              </a:prstGeom>
              <a:noFill/>
            </p:spPr>
            <p:txBody>
              <a:bodyPr wrap="none" rtlCol="0">
                <a:spAutoFit/>
              </a:bodyPr>
              <a:lstStyle/>
              <a:p>
                <a:pPr>
                  <a:buFont typeface="Wingdings" pitchFamily="2" charset="2"/>
                  <a:buNone/>
                </a:pPr>
                <a:r>
                  <a:rPr lang="en-US" altLang="zh-CN" sz="1200" dirty="0">
                    <a:solidFill>
                      <a:srgbClr val="000000"/>
                    </a:solidFill>
                    <a:latin typeface="+mn-lt"/>
                    <a:ea typeface="+mn-ea"/>
                  </a:rPr>
                  <a:t>App</a:t>
                </a:r>
              </a:p>
              <a:p>
                <a:pPr>
                  <a:buFont typeface="Wingdings" pitchFamily="2" charset="2"/>
                  <a:buNone/>
                </a:pPr>
                <a:r>
                  <a:rPr lang="zh-CN" altLang="en-US" sz="1200" dirty="0">
                    <a:solidFill>
                      <a:srgbClr val="000000"/>
                    </a:solidFill>
                    <a:latin typeface="+mn-lt"/>
                    <a:ea typeface="+mn-ea"/>
                  </a:rPr>
                  <a:t>容器</a:t>
                </a:r>
              </a:p>
            </p:txBody>
          </p:sp>
          <p:sp>
            <p:nvSpPr>
              <p:cNvPr id="52" name="矩形 51"/>
              <p:cNvSpPr/>
              <p:nvPr/>
            </p:nvSpPr>
            <p:spPr bwMode="auto">
              <a:xfrm>
                <a:off x="10174235" y="2801546"/>
                <a:ext cx="633455" cy="1127703"/>
              </a:xfrm>
              <a:prstGeom prst="rect">
                <a:avLst/>
              </a:prstGeom>
              <a:solidFill>
                <a:srgbClr val="FF9900"/>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endParaRPr lang="zh-CN" altLang="en-US" sz="1200">
                  <a:solidFill>
                    <a:srgbClr val="000000"/>
                  </a:solidFill>
                  <a:latin typeface="+mn-lt"/>
                  <a:ea typeface="+mn-ea"/>
                </a:endParaRPr>
              </a:p>
            </p:txBody>
          </p:sp>
          <p:sp>
            <p:nvSpPr>
              <p:cNvPr id="53" name="TextBox 52"/>
              <p:cNvSpPr txBox="1"/>
              <p:nvPr/>
            </p:nvSpPr>
            <p:spPr>
              <a:xfrm>
                <a:off x="10172443" y="2725218"/>
                <a:ext cx="656762" cy="757068"/>
              </a:xfrm>
              <a:prstGeom prst="rect">
                <a:avLst/>
              </a:prstGeom>
              <a:noFill/>
            </p:spPr>
            <p:txBody>
              <a:bodyPr wrap="none" rtlCol="0">
                <a:spAutoFit/>
              </a:bodyPr>
              <a:lstStyle/>
              <a:p>
                <a:pPr>
                  <a:buFont typeface="Wingdings" pitchFamily="2" charset="2"/>
                  <a:buNone/>
                </a:pPr>
                <a:r>
                  <a:rPr lang="en-US" altLang="zh-CN" sz="1200" dirty="0">
                    <a:solidFill>
                      <a:srgbClr val="000000"/>
                    </a:solidFill>
                    <a:latin typeface="+mn-lt"/>
                    <a:ea typeface="+mn-ea"/>
                  </a:rPr>
                  <a:t>App</a:t>
                </a:r>
              </a:p>
              <a:p>
                <a:pPr>
                  <a:buFont typeface="Wingdings" pitchFamily="2" charset="2"/>
                  <a:buNone/>
                </a:pPr>
                <a:r>
                  <a:rPr lang="zh-CN" altLang="en-US" sz="1200" dirty="0">
                    <a:solidFill>
                      <a:srgbClr val="000000"/>
                    </a:solidFill>
                    <a:latin typeface="+mn-lt"/>
                    <a:ea typeface="+mn-ea"/>
                  </a:rPr>
                  <a:t>容器</a:t>
                </a:r>
              </a:p>
            </p:txBody>
          </p:sp>
          <p:sp>
            <p:nvSpPr>
              <p:cNvPr id="56" name="圆角矩形 55"/>
              <p:cNvSpPr/>
              <p:nvPr/>
            </p:nvSpPr>
            <p:spPr bwMode="auto">
              <a:xfrm>
                <a:off x="9292781" y="3350007"/>
                <a:ext cx="633456" cy="579243"/>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17" eaLnBrk="0" fontAlgn="base" hangingPunct="0"/>
                <a:endParaRPr lang="zh-CN" altLang="en-US" sz="1200" dirty="0">
                  <a:latin typeface="+mn-lt"/>
                  <a:ea typeface="+mn-ea"/>
                </a:endParaRPr>
              </a:p>
            </p:txBody>
          </p:sp>
          <p:sp>
            <p:nvSpPr>
              <p:cNvPr id="57" name="圆角矩形 56"/>
              <p:cNvSpPr/>
              <p:nvPr/>
            </p:nvSpPr>
            <p:spPr bwMode="auto">
              <a:xfrm>
                <a:off x="10174235" y="3350007"/>
                <a:ext cx="633456" cy="579243"/>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17" eaLnBrk="0" fontAlgn="base" hangingPunct="0"/>
                <a:endParaRPr lang="zh-CN" altLang="en-US" sz="1200">
                  <a:latin typeface="+mn-lt"/>
                  <a:ea typeface="+mn-ea"/>
                </a:endParaRPr>
              </a:p>
            </p:txBody>
          </p:sp>
          <p:sp>
            <p:nvSpPr>
              <p:cNvPr id="58" name="TextBox 57"/>
              <p:cNvSpPr txBox="1"/>
              <p:nvPr/>
            </p:nvSpPr>
            <p:spPr>
              <a:xfrm>
                <a:off x="10028182" y="3257732"/>
                <a:ext cx="925560" cy="757068"/>
              </a:xfrm>
              <a:prstGeom prst="rect">
                <a:avLst/>
              </a:prstGeom>
              <a:noFill/>
            </p:spPr>
            <p:txBody>
              <a:bodyPr wrap="square" rtlCol="0">
                <a:spAutoFit/>
              </a:bodyPr>
              <a:lstStyle/>
              <a:p>
                <a:pPr algn="ctr">
                  <a:buFont typeface="Wingdings" pitchFamily="2" charset="2"/>
                  <a:buNone/>
                </a:pPr>
                <a:r>
                  <a:rPr lang="en-US" altLang="zh-CN" sz="1200" dirty="0">
                    <a:solidFill>
                      <a:srgbClr val="000000"/>
                    </a:solidFill>
                    <a:latin typeface="+mn-lt"/>
                    <a:ea typeface="+mn-ea"/>
                  </a:rPr>
                  <a:t>OS</a:t>
                </a:r>
              </a:p>
              <a:p>
                <a:pPr algn="ctr">
                  <a:buFont typeface="Wingdings" pitchFamily="2" charset="2"/>
                  <a:buNone/>
                </a:pPr>
                <a:r>
                  <a:rPr lang="zh-CN" altLang="en-US" sz="1200" dirty="0">
                    <a:solidFill>
                      <a:srgbClr val="000000"/>
                    </a:solidFill>
                    <a:latin typeface="+mn-lt"/>
                    <a:ea typeface="+mn-ea"/>
                  </a:rPr>
                  <a:t>基础库</a:t>
                </a:r>
              </a:p>
            </p:txBody>
          </p:sp>
          <p:sp>
            <p:nvSpPr>
              <p:cNvPr id="59" name="TextBox 58"/>
              <p:cNvSpPr txBox="1"/>
              <p:nvPr/>
            </p:nvSpPr>
            <p:spPr>
              <a:xfrm>
                <a:off x="9175166" y="3295515"/>
                <a:ext cx="861999" cy="757068"/>
              </a:xfrm>
              <a:prstGeom prst="rect">
                <a:avLst/>
              </a:prstGeom>
              <a:noFill/>
            </p:spPr>
            <p:txBody>
              <a:bodyPr wrap="none" rtlCol="0">
                <a:spAutoFit/>
              </a:bodyPr>
              <a:lstStyle/>
              <a:p>
                <a:pPr algn="ctr">
                  <a:buFont typeface="Wingdings" pitchFamily="2" charset="2"/>
                  <a:buNone/>
                </a:pPr>
                <a:r>
                  <a:rPr lang="en-US" altLang="zh-CN" sz="1200" dirty="0">
                    <a:solidFill>
                      <a:srgbClr val="000000"/>
                    </a:solidFill>
                    <a:latin typeface="+mn-lt"/>
                    <a:ea typeface="+mn-ea"/>
                  </a:rPr>
                  <a:t>OS</a:t>
                </a:r>
              </a:p>
              <a:p>
                <a:pPr algn="ctr">
                  <a:buFont typeface="Wingdings" pitchFamily="2" charset="2"/>
                  <a:buNone/>
                </a:pPr>
                <a:r>
                  <a:rPr lang="zh-CN" altLang="en-US" sz="1200" dirty="0">
                    <a:solidFill>
                      <a:srgbClr val="000000"/>
                    </a:solidFill>
                    <a:latin typeface="+mn-lt"/>
                    <a:ea typeface="+mn-ea"/>
                  </a:rPr>
                  <a:t>基础库</a:t>
                </a:r>
              </a:p>
            </p:txBody>
          </p:sp>
        </p:grpSp>
        <p:sp>
          <p:nvSpPr>
            <p:cNvPr id="60" name="TextBox 59"/>
            <p:cNvSpPr txBox="1"/>
            <p:nvPr/>
          </p:nvSpPr>
          <p:spPr>
            <a:xfrm>
              <a:off x="8846288" y="4413219"/>
              <a:ext cx="2958600" cy="964835"/>
            </a:xfrm>
            <a:prstGeom prst="rect">
              <a:avLst/>
            </a:prstGeom>
            <a:noFill/>
          </p:spPr>
          <p:txBody>
            <a:bodyPr wrap="square" rtlCol="0">
              <a:spAutoFit/>
            </a:bodyPr>
            <a:lstStyle/>
            <a:p>
              <a:pPr>
                <a:buClr>
                  <a:schemeClr val="tx1"/>
                </a:buClr>
                <a:buFont typeface="Wingdings" pitchFamily="2" charset="2"/>
                <a:buChar char="ü"/>
              </a:pPr>
              <a:r>
                <a:rPr lang="zh-CN" altLang="en-US" sz="1200" dirty="0">
                  <a:solidFill>
                    <a:srgbClr val="000000"/>
                  </a:solidFill>
                  <a:latin typeface="+mn-lt"/>
                  <a:ea typeface="+mn-ea"/>
                </a:rPr>
                <a:t>传统</a:t>
              </a:r>
              <a:r>
                <a:rPr lang="en-US" altLang="zh-CN" sz="1200" dirty="0">
                  <a:solidFill>
                    <a:srgbClr val="000000"/>
                  </a:solidFill>
                  <a:latin typeface="+mn-lt"/>
                  <a:ea typeface="+mn-ea"/>
                </a:rPr>
                <a:t>linux</a:t>
              </a:r>
              <a:r>
                <a:rPr lang="zh-CN" altLang="en-US" sz="1200" dirty="0">
                  <a:solidFill>
                    <a:srgbClr val="000000"/>
                  </a:solidFill>
                  <a:latin typeface="+mn-lt"/>
                  <a:ea typeface="+mn-ea"/>
                </a:rPr>
                <a:t>将内核、用户态的库、工具等打包成一体，应用与</a:t>
              </a:r>
              <a:r>
                <a:rPr lang="en-US" altLang="zh-CN" sz="1200" dirty="0">
                  <a:solidFill>
                    <a:srgbClr val="000000"/>
                  </a:solidFill>
                  <a:latin typeface="+mn-lt"/>
                  <a:ea typeface="+mn-ea"/>
                </a:rPr>
                <a:t>OS</a:t>
              </a:r>
              <a:r>
                <a:rPr lang="zh-CN" altLang="en-US" sz="1200" dirty="0">
                  <a:solidFill>
                    <a:srgbClr val="000000"/>
                  </a:solidFill>
                  <a:latin typeface="+mn-lt"/>
                  <a:ea typeface="+mn-ea"/>
                </a:rPr>
                <a:t>耦合，硬件需</a:t>
              </a:r>
              <a:r>
                <a:rPr lang="en-US" altLang="zh-CN" sz="1200" dirty="0">
                  <a:solidFill>
                    <a:srgbClr val="000000"/>
                  </a:solidFill>
                  <a:latin typeface="+mn-lt"/>
                  <a:ea typeface="+mn-ea"/>
                </a:rPr>
                <a:t>OS</a:t>
              </a:r>
              <a:r>
                <a:rPr lang="zh-CN" altLang="en-US" sz="1200" dirty="0">
                  <a:solidFill>
                    <a:srgbClr val="000000"/>
                  </a:solidFill>
                  <a:latin typeface="+mn-lt"/>
                  <a:ea typeface="+mn-ea"/>
                </a:rPr>
                <a:t>认证；</a:t>
              </a:r>
              <a:endParaRPr lang="en-US" altLang="zh-CN" sz="1200" dirty="0">
                <a:solidFill>
                  <a:srgbClr val="000000"/>
                </a:solidFill>
                <a:latin typeface="+mn-lt"/>
                <a:ea typeface="+mn-ea"/>
              </a:endParaRPr>
            </a:p>
          </p:txBody>
        </p:sp>
        <p:sp>
          <p:nvSpPr>
            <p:cNvPr id="61" name="矩形 60"/>
            <p:cNvSpPr/>
            <p:nvPr/>
          </p:nvSpPr>
          <p:spPr bwMode="auto">
            <a:xfrm>
              <a:off x="9451362" y="4063129"/>
              <a:ext cx="1514909" cy="32882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eaLnBrk="0" fontAlgn="base" hangingPunct="0"/>
              <a:r>
                <a:rPr kumimoji="0" lang="en-US" altLang="zh-CN" sz="1200" b="0" i="0" u="none" strike="noStrike" cap="none" normalizeH="0" dirty="0">
                  <a:ln>
                    <a:noFill/>
                  </a:ln>
                  <a:solidFill>
                    <a:schemeClr val="tx1"/>
                  </a:solidFill>
                  <a:effectLst/>
                  <a:latin typeface="+mn-lt"/>
                  <a:ea typeface="+mn-ea"/>
                </a:rPr>
                <a:t>HW</a:t>
              </a:r>
              <a:endParaRPr kumimoji="0" lang="zh-CN" altLang="en-US" sz="1200" b="0" i="0" u="none" strike="noStrike" cap="none" normalizeH="0" dirty="0">
                <a:ln>
                  <a:noFill/>
                </a:ln>
                <a:solidFill>
                  <a:schemeClr val="tx1"/>
                </a:solidFill>
                <a:effectLst/>
                <a:latin typeface="+mn-lt"/>
                <a:ea typeface="+mn-ea"/>
              </a:endParaRPr>
            </a:p>
          </p:txBody>
        </p:sp>
        <p:sp>
          <p:nvSpPr>
            <p:cNvPr id="62" name="矩形 61"/>
            <p:cNvSpPr/>
            <p:nvPr/>
          </p:nvSpPr>
          <p:spPr bwMode="auto">
            <a:xfrm>
              <a:off x="12195469" y="4063075"/>
              <a:ext cx="1514909" cy="35721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617" eaLnBrk="0" fontAlgn="base" hangingPunct="0"/>
              <a:r>
                <a:rPr kumimoji="0" lang="en-US" altLang="zh-CN" sz="1200" b="0" i="0" u="none" strike="noStrike" cap="none" normalizeH="0" dirty="0">
                  <a:ln>
                    <a:noFill/>
                  </a:ln>
                  <a:solidFill>
                    <a:schemeClr val="tx1"/>
                  </a:solidFill>
                  <a:effectLst/>
                  <a:latin typeface="+mn-lt"/>
                  <a:ea typeface="+mn-ea"/>
                </a:rPr>
                <a:t>HW</a:t>
              </a:r>
              <a:endParaRPr kumimoji="0" lang="zh-CN" altLang="en-US" sz="1200" b="0" i="0" u="none" strike="noStrike" cap="none" normalizeH="0" dirty="0">
                <a:ln>
                  <a:noFill/>
                </a:ln>
                <a:solidFill>
                  <a:schemeClr val="tx1"/>
                </a:solidFill>
                <a:effectLst/>
                <a:latin typeface="+mn-lt"/>
                <a:ea typeface="+mn-ea"/>
              </a:endParaRPr>
            </a:p>
          </p:txBody>
        </p:sp>
        <p:sp>
          <p:nvSpPr>
            <p:cNvPr id="63" name="TextBox 62"/>
            <p:cNvSpPr txBox="1"/>
            <p:nvPr/>
          </p:nvSpPr>
          <p:spPr>
            <a:xfrm>
              <a:off x="12004160" y="4425869"/>
              <a:ext cx="1967021" cy="964835"/>
            </a:xfrm>
            <a:prstGeom prst="rect">
              <a:avLst/>
            </a:prstGeom>
            <a:noFill/>
          </p:spPr>
          <p:txBody>
            <a:bodyPr wrap="square" rtlCol="0">
              <a:spAutoFit/>
            </a:bodyPr>
            <a:lstStyle/>
            <a:p>
              <a:pPr>
                <a:buClr>
                  <a:schemeClr val="tx1"/>
                </a:buClr>
                <a:buFont typeface="Wingdings" pitchFamily="2" charset="2"/>
                <a:buChar char="ü"/>
              </a:pPr>
              <a:r>
                <a:rPr lang="zh-CN" altLang="en-US" sz="1200" dirty="0">
                  <a:solidFill>
                    <a:srgbClr val="000000"/>
                  </a:solidFill>
                  <a:latin typeface="+mn-lt"/>
                  <a:ea typeface="+mn-ea"/>
                </a:rPr>
                <a:t>轻量级容器</a:t>
              </a:r>
              <a:r>
                <a:rPr lang="en-US" altLang="zh-CN" sz="1200" dirty="0">
                  <a:solidFill>
                    <a:srgbClr val="000000"/>
                  </a:solidFill>
                  <a:latin typeface="+mn-lt"/>
                  <a:ea typeface="+mn-ea"/>
                </a:rPr>
                <a:t>OS</a:t>
              </a:r>
              <a:r>
                <a:rPr lang="zh-CN" altLang="en-US" sz="1200" dirty="0">
                  <a:solidFill>
                    <a:srgbClr val="000000"/>
                  </a:solidFill>
                  <a:latin typeface="+mn-lt"/>
                  <a:ea typeface="+mn-ea"/>
                </a:rPr>
                <a:t>，</a:t>
              </a:r>
              <a:r>
                <a:rPr lang="en-US" altLang="zh-CN" sz="1200" dirty="0">
                  <a:solidFill>
                    <a:srgbClr val="C00000"/>
                  </a:solidFill>
                  <a:latin typeface="+mn-lt"/>
                  <a:ea typeface="+mn-ea"/>
                </a:rPr>
                <a:t>Apps</a:t>
              </a:r>
              <a:r>
                <a:rPr lang="zh-CN" altLang="en-US" sz="1200" dirty="0">
                  <a:solidFill>
                    <a:srgbClr val="C00000"/>
                  </a:solidFill>
                  <a:latin typeface="+mn-lt"/>
                  <a:ea typeface="+mn-ea"/>
                </a:rPr>
                <a:t>与</a:t>
              </a:r>
              <a:r>
                <a:rPr lang="en-US" altLang="zh-CN" sz="1200" dirty="0">
                  <a:solidFill>
                    <a:srgbClr val="C00000"/>
                  </a:solidFill>
                  <a:latin typeface="+mn-lt"/>
                  <a:ea typeface="+mn-ea"/>
                </a:rPr>
                <a:t>OS</a:t>
              </a:r>
              <a:r>
                <a:rPr lang="zh-CN" altLang="en-US" sz="1200" dirty="0">
                  <a:solidFill>
                    <a:srgbClr val="C00000"/>
                  </a:solidFill>
                  <a:latin typeface="+mn-lt"/>
                  <a:ea typeface="+mn-ea"/>
                </a:rPr>
                <a:t>解耦，无需认证；</a:t>
              </a:r>
              <a:endParaRPr lang="en-US" altLang="zh-CN" sz="1200" dirty="0">
                <a:solidFill>
                  <a:srgbClr val="C00000"/>
                </a:solidFill>
                <a:latin typeface="+mn-lt"/>
                <a:ea typeface="+mn-ea"/>
              </a:endParaRPr>
            </a:p>
          </p:txBody>
        </p:sp>
        <p:sp>
          <p:nvSpPr>
            <p:cNvPr id="64" name="乘号 63"/>
            <p:cNvSpPr/>
            <p:nvPr/>
          </p:nvSpPr>
          <p:spPr bwMode="auto">
            <a:xfrm>
              <a:off x="12255778" y="2869583"/>
              <a:ext cx="1368152" cy="372849"/>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17" eaLnBrk="0" fontAlgn="base" hangingPunct="0"/>
              <a:endParaRPr lang="zh-CN" altLang="en-US" sz="1200">
                <a:latin typeface="+mn-lt"/>
                <a:ea typeface="+mn-ea"/>
              </a:endParaRPr>
            </a:p>
          </p:txBody>
        </p:sp>
      </p:grpSp>
      <p:sp>
        <p:nvSpPr>
          <p:cNvPr id="65" name="灯片编号占位符 3">
            <a:extLst>
              <a:ext uri="{FF2B5EF4-FFF2-40B4-BE49-F238E27FC236}">
                <a16:creationId xmlns:a16="http://schemas.microsoft.com/office/drawing/2014/main" id="{CDB57432-9F16-434C-AAEB-D0C59FC21D41}"/>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19</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75935608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容器技术发展</a:t>
            </a:r>
          </a:p>
        </p:txBody>
      </p:sp>
      <p:sp>
        <p:nvSpPr>
          <p:cNvPr id="3" name="内容占位符 2"/>
          <p:cNvSpPr>
            <a:spLocks noGrp="1"/>
          </p:cNvSpPr>
          <p:nvPr>
            <p:ph type="body" sz="quarter" idx="10"/>
          </p:nvPr>
        </p:nvSpPr>
        <p:spPr/>
        <p:txBody>
          <a:bodyPr/>
          <a:lstStyle/>
          <a:p>
            <a:r>
              <a:rPr lang="en-US" altLang="zh-CN" dirty="0" err="1"/>
              <a:t>Docker</a:t>
            </a:r>
            <a:r>
              <a:rPr lang="zh-CN" altLang="en-US" dirty="0"/>
              <a:t>解决的问题</a:t>
            </a:r>
            <a:endParaRPr lang="en-US" altLang="zh-CN" dirty="0"/>
          </a:p>
          <a:p>
            <a:pPr lvl="1"/>
            <a:r>
              <a:rPr lang="zh-CN" altLang="en-US" dirty="0"/>
              <a:t>应用环境管理复杂</a:t>
            </a:r>
          </a:p>
          <a:p>
            <a:pPr lvl="2"/>
            <a:r>
              <a:rPr lang="en-US" altLang="zh-CN" dirty="0"/>
              <a:t>OS</a:t>
            </a:r>
            <a:r>
              <a:rPr lang="zh-CN" altLang="en-US" dirty="0"/>
              <a:t>，中间件，各种</a:t>
            </a:r>
            <a:r>
              <a:rPr lang="en-US" altLang="zh-CN" dirty="0"/>
              <a:t>App</a:t>
            </a:r>
          </a:p>
          <a:p>
            <a:pPr lvl="1"/>
            <a:r>
              <a:rPr lang="zh-CN" altLang="en-US" dirty="0"/>
              <a:t>减化环境管理复杂度，减化应用实例部署工作，将应用打成</a:t>
            </a:r>
            <a:r>
              <a:rPr lang="en-US" altLang="zh-CN" dirty="0"/>
              <a:t>Image</a:t>
            </a:r>
            <a:r>
              <a:rPr lang="zh-CN" altLang="en-US" dirty="0"/>
              <a:t>部署</a:t>
            </a:r>
            <a:endParaRPr lang="en-US" altLang="zh-CN" dirty="0"/>
          </a:p>
          <a:p>
            <a:pPr lvl="2"/>
            <a:r>
              <a:rPr lang="en-US" altLang="zh-CN" dirty="0"/>
              <a:t>Web</a:t>
            </a:r>
            <a:r>
              <a:rPr lang="zh-CN" altLang="en-US" dirty="0"/>
              <a:t>应用，</a:t>
            </a:r>
            <a:r>
              <a:rPr lang="en-US" altLang="zh-CN" dirty="0"/>
              <a:t>DB</a:t>
            </a:r>
            <a:r>
              <a:rPr lang="zh-CN" altLang="en-US" dirty="0"/>
              <a:t>应用，</a:t>
            </a:r>
            <a:r>
              <a:rPr lang="en-US" altLang="zh-CN" dirty="0"/>
              <a:t>Hadoop</a:t>
            </a:r>
            <a:r>
              <a:rPr lang="zh-CN" altLang="en-US" dirty="0"/>
              <a:t>应用，消息队列</a:t>
            </a:r>
          </a:p>
          <a:p>
            <a:pPr lvl="1"/>
            <a:r>
              <a:rPr lang="zh-CN" altLang="en-US" dirty="0"/>
              <a:t>提供分发和标准化管理</a:t>
            </a:r>
          </a:p>
          <a:p>
            <a:endParaRPr lang="en-US" altLang="zh-CN" dirty="0"/>
          </a:p>
        </p:txBody>
      </p:sp>
      <p:sp>
        <p:nvSpPr>
          <p:cNvPr id="4" name="灯片编号占位符 3">
            <a:extLst>
              <a:ext uri="{FF2B5EF4-FFF2-40B4-BE49-F238E27FC236}">
                <a16:creationId xmlns:a16="http://schemas.microsoft.com/office/drawing/2014/main" id="{AD6FC5C0-05D5-4A8D-BE25-A51AB431AECC}"/>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20</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199516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Docker</a:t>
            </a:r>
            <a:r>
              <a:rPr lang="zh-CN" altLang="en-US" sz="2800" dirty="0"/>
              <a:t>容器技术概述</a:t>
            </a:r>
          </a:p>
        </p:txBody>
      </p:sp>
      <p:sp>
        <p:nvSpPr>
          <p:cNvPr id="3" name="内容占位符 2"/>
          <p:cNvSpPr>
            <a:spLocks noGrp="1"/>
          </p:cNvSpPr>
          <p:nvPr>
            <p:ph type="body" sz="quarter" idx="10"/>
          </p:nvPr>
        </p:nvSpPr>
        <p:spPr>
          <a:xfrm>
            <a:off x="749843" y="1394842"/>
            <a:ext cx="3887787" cy="3924300"/>
          </a:xfrm>
        </p:spPr>
        <p:txBody>
          <a:bodyPr/>
          <a:lstStyle/>
          <a:p>
            <a:r>
              <a:rPr lang="en-US" altLang="zh-CN" sz="1800" dirty="0"/>
              <a:t>Docker</a:t>
            </a:r>
            <a:r>
              <a:rPr lang="zh-CN" altLang="en-US" sz="1800" dirty="0"/>
              <a:t>引擎</a:t>
            </a:r>
            <a:endParaRPr lang="en-US" altLang="zh-CN" sz="1800" dirty="0"/>
          </a:p>
          <a:p>
            <a:pPr lvl="1"/>
            <a:r>
              <a:rPr lang="en-US" altLang="zh-CN" sz="1800" dirty="0"/>
              <a:t>Docker </a:t>
            </a:r>
            <a:r>
              <a:rPr lang="zh-CN" altLang="en-US" sz="1800" dirty="0"/>
              <a:t>是一个开源的应用容器引擎，让开发者可以打包应用以及依赖包到一个可移植的容器中，然后发布到任何流行的 </a:t>
            </a:r>
            <a:r>
              <a:rPr lang="en-US" altLang="zh-CN" sz="1800" dirty="0"/>
              <a:t>Linux </a:t>
            </a:r>
            <a:r>
              <a:rPr lang="zh-CN" altLang="en-US" sz="1800" dirty="0"/>
              <a:t>机器上。</a:t>
            </a:r>
          </a:p>
          <a:p>
            <a:pPr lvl="1"/>
            <a:r>
              <a:rPr lang="zh-CN" altLang="en-US" sz="1800" dirty="0"/>
              <a:t>基于</a:t>
            </a:r>
            <a:r>
              <a:rPr lang="en-US" altLang="zh-CN" sz="1800" dirty="0"/>
              <a:t>Go</a:t>
            </a:r>
            <a:r>
              <a:rPr lang="zh-CN" altLang="en-US" sz="1800" dirty="0"/>
              <a:t>语言开发，遵从</a:t>
            </a:r>
            <a:r>
              <a:rPr lang="en-US" altLang="zh-CN" sz="1800" dirty="0"/>
              <a:t>Apache2.0</a:t>
            </a:r>
            <a:r>
              <a:rPr lang="zh-CN" altLang="en-US" sz="1800" dirty="0"/>
              <a:t>协议开源。</a:t>
            </a:r>
          </a:p>
          <a:p>
            <a:pPr lvl="1"/>
            <a:endParaRPr lang="en-US" altLang="zh-CN" sz="1800" dirty="0"/>
          </a:p>
          <a:p>
            <a:pPr lvl="1"/>
            <a:endParaRPr lang="en-US" altLang="zh-CN" sz="1800" dirty="0"/>
          </a:p>
          <a:p>
            <a:endParaRPr lang="en-US" altLang="zh-CN" sz="1800" dirty="0"/>
          </a:p>
        </p:txBody>
      </p:sp>
      <p:pic>
        <p:nvPicPr>
          <p:cNvPr id="5" name="内容占位符 3"/>
          <p:cNvPicPr>
            <a:picLocks noChangeAspect="1"/>
          </p:cNvPicPr>
          <p:nvPr/>
        </p:nvPicPr>
        <p:blipFill rotWithShape="1">
          <a:blip r:embed="rId3" cstate="print">
            <a:extLst>
              <a:ext uri="{28A0092B-C50C-407E-A947-70E740481C1C}">
                <a14:useLocalDpi xmlns:a14="http://schemas.microsoft.com/office/drawing/2010/main" val="0"/>
              </a:ext>
            </a:extLst>
          </a:blip>
          <a:srcRect l="3481" r="2475"/>
          <a:stretch/>
        </p:blipFill>
        <p:spPr bwMode="auto">
          <a:xfrm>
            <a:off x="4680012" y="1844824"/>
            <a:ext cx="4104456" cy="3024336"/>
          </a:xfrm>
          <a:prstGeom prst="rect">
            <a:avLst/>
          </a:prstGeom>
          <a:noFill/>
          <a:ln w="9525">
            <a:noFill/>
            <a:miter lim="800000"/>
            <a:headEnd/>
            <a:tailEnd/>
          </a:ln>
          <a:effectLst/>
        </p:spPr>
      </p:pic>
      <p:sp>
        <p:nvSpPr>
          <p:cNvPr id="6" name="灯片编号占位符 3">
            <a:extLst>
              <a:ext uri="{FF2B5EF4-FFF2-40B4-BE49-F238E27FC236}">
                <a16:creationId xmlns:a16="http://schemas.microsoft.com/office/drawing/2014/main" id="{45E07AFD-F3F6-4AF1-ACEB-B40F2577571E}"/>
              </a:ext>
            </a:extLst>
          </p:cNvPr>
          <p:cNvSpPr txBox="1">
            <a:spLocks/>
          </p:cNvSpPr>
          <p:nvPr/>
        </p:nvSpPr>
        <p:spPr>
          <a:xfrm>
            <a:off x="8057319"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21</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640643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l="2446" r="3542"/>
          <a:stretch/>
        </p:blipFill>
        <p:spPr>
          <a:xfrm>
            <a:off x="4494728" y="1255713"/>
            <a:ext cx="4032324" cy="2675248"/>
          </a:xfrm>
          <a:prstGeom prst="rect">
            <a:avLst/>
          </a:prstGeom>
        </p:spPr>
      </p:pic>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Docker VS Container</a:t>
            </a:r>
            <a:endParaRPr lang="zh-CN" altLang="en-US" sz="2800" dirty="0"/>
          </a:p>
        </p:txBody>
      </p:sp>
      <p:grpSp>
        <p:nvGrpSpPr>
          <p:cNvPr id="3" name="组合 13"/>
          <p:cNvGrpSpPr/>
          <p:nvPr/>
        </p:nvGrpSpPr>
        <p:grpSpPr>
          <a:xfrm>
            <a:off x="1254442" y="4787219"/>
            <a:ext cx="6822752" cy="936008"/>
            <a:chOff x="1775520" y="3721662"/>
            <a:chExt cx="8208904" cy="1152000"/>
          </a:xfrm>
        </p:grpSpPr>
        <p:sp>
          <p:nvSpPr>
            <p:cNvPr id="6" name="椭圆 5"/>
            <p:cNvSpPr/>
            <p:nvPr/>
          </p:nvSpPr>
          <p:spPr bwMode="auto">
            <a:xfrm>
              <a:off x="1775520" y="3721662"/>
              <a:ext cx="1152000" cy="1152000"/>
            </a:xfrm>
            <a:prstGeom prst="ellips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685800"/>
              <a:r>
                <a:rPr lang="en-US" altLang="zh-CN" sz="1200" b="1" dirty="0">
                  <a:solidFill>
                    <a:srgbClr val="C00000"/>
                  </a:solidFill>
                  <a:cs typeface="Calibri" panose="020F0502020204030204" pitchFamily="34" charset="0"/>
                </a:rPr>
                <a:t>cgroup</a:t>
              </a:r>
              <a:endParaRPr lang="zh-CN" altLang="en-US" sz="1200" b="1" dirty="0">
                <a:solidFill>
                  <a:srgbClr val="C00000"/>
                </a:solidFill>
                <a:cs typeface="Calibri" panose="020F0502020204030204" pitchFamily="34" charset="0"/>
              </a:endParaRPr>
            </a:p>
          </p:txBody>
        </p:sp>
        <p:sp>
          <p:nvSpPr>
            <p:cNvPr id="8" name="椭圆 7"/>
            <p:cNvSpPr/>
            <p:nvPr/>
          </p:nvSpPr>
          <p:spPr bwMode="auto">
            <a:xfrm>
              <a:off x="4127822" y="3721662"/>
              <a:ext cx="1152000" cy="1152000"/>
            </a:xfrm>
            <a:prstGeom prst="ellips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685800"/>
              <a:r>
                <a:rPr lang="en-US" altLang="zh-CN" sz="1200" b="1" dirty="0">
                  <a:solidFill>
                    <a:srgbClr val="C00000"/>
                  </a:solidFill>
                  <a:cs typeface="Calibri" panose="020F0502020204030204" pitchFamily="34" charset="0"/>
                </a:rPr>
                <a:t>name</a:t>
              </a:r>
            </a:p>
            <a:p>
              <a:pPr algn="ctr" defTabSz="685800"/>
              <a:r>
                <a:rPr lang="en-US" altLang="zh-CN" sz="1200" b="1" dirty="0">
                  <a:solidFill>
                    <a:srgbClr val="C00000"/>
                  </a:solidFill>
                  <a:cs typeface="Calibri" panose="020F0502020204030204" pitchFamily="34" charset="0"/>
                </a:rPr>
                <a:t>space</a:t>
              </a:r>
              <a:endParaRPr lang="zh-CN" altLang="en-US" sz="1200" b="1" dirty="0">
                <a:solidFill>
                  <a:srgbClr val="C00000"/>
                </a:solidFill>
                <a:cs typeface="Calibri" panose="020F0502020204030204" pitchFamily="34" charset="0"/>
              </a:endParaRPr>
            </a:p>
          </p:txBody>
        </p:sp>
        <p:sp>
          <p:nvSpPr>
            <p:cNvPr id="9" name="椭圆 8"/>
            <p:cNvSpPr/>
            <p:nvPr/>
          </p:nvSpPr>
          <p:spPr bwMode="auto">
            <a:xfrm>
              <a:off x="6480124" y="3721662"/>
              <a:ext cx="1152000" cy="1152000"/>
            </a:xfrm>
            <a:prstGeom prst="ellips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685800"/>
              <a:r>
                <a:rPr lang="en-US" altLang="zh-CN" sz="1200" b="1" dirty="0">
                  <a:solidFill>
                    <a:srgbClr val="C00000"/>
                  </a:solidFill>
                  <a:cs typeface="Calibri" panose="020F0502020204030204" pitchFamily="34" charset="0"/>
                </a:rPr>
                <a:t>docker</a:t>
              </a:r>
            </a:p>
            <a:p>
              <a:pPr algn="ctr" defTabSz="685800"/>
              <a:r>
                <a:rPr lang="en-US" altLang="zh-CN" sz="1200" b="1" dirty="0">
                  <a:solidFill>
                    <a:srgbClr val="C00000"/>
                  </a:solidFill>
                  <a:cs typeface="Calibri" panose="020F0502020204030204" pitchFamily="34" charset="0"/>
                </a:rPr>
                <a:t>image</a:t>
              </a:r>
              <a:endParaRPr lang="zh-CN" altLang="en-US" sz="1200" b="1" dirty="0">
                <a:solidFill>
                  <a:srgbClr val="C00000"/>
                </a:solidFill>
                <a:cs typeface="Calibri" panose="020F0502020204030204" pitchFamily="34" charset="0"/>
              </a:endParaRPr>
            </a:p>
          </p:txBody>
        </p:sp>
        <p:sp>
          <p:nvSpPr>
            <p:cNvPr id="10" name="椭圆 9"/>
            <p:cNvSpPr/>
            <p:nvPr/>
          </p:nvSpPr>
          <p:spPr bwMode="auto">
            <a:xfrm>
              <a:off x="8832424" y="3721662"/>
              <a:ext cx="1152000" cy="1152000"/>
            </a:xfrm>
            <a:prstGeom prst="ellips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685800"/>
              <a:r>
                <a:rPr lang="en-US" altLang="zh-CN" sz="1200" b="1" dirty="0">
                  <a:solidFill>
                    <a:srgbClr val="C00000"/>
                  </a:solidFill>
                  <a:cs typeface="Calibri" panose="020F0502020204030204" pitchFamily="34" charset="0"/>
                </a:rPr>
                <a:t>docker container</a:t>
              </a:r>
              <a:endParaRPr lang="zh-CN" altLang="en-US" sz="1200" b="1" dirty="0">
                <a:solidFill>
                  <a:srgbClr val="C00000"/>
                </a:solidFill>
                <a:cs typeface="Calibri" panose="020F0502020204030204" pitchFamily="34" charset="0"/>
              </a:endParaRPr>
            </a:p>
          </p:txBody>
        </p:sp>
        <p:sp>
          <p:nvSpPr>
            <p:cNvPr id="11" name="文本框 10"/>
            <p:cNvSpPr txBox="1"/>
            <p:nvPr/>
          </p:nvSpPr>
          <p:spPr bwMode="gray">
            <a:xfrm>
              <a:off x="3034471" y="3865550"/>
              <a:ext cx="914400" cy="914400"/>
            </a:xfrm>
            <a:prstGeom prst="rect">
              <a:avLst/>
            </a:prstGeom>
            <a:noFill/>
            <a:ln w="9525" algn="ctr">
              <a:noFill/>
              <a:miter lim="800000"/>
              <a:headEnd/>
              <a:tailEnd/>
            </a:ln>
          </p:spPr>
          <p:txBody>
            <a:bodyPr wrap="none" rtlCol="0" anchor="ctr">
              <a:noAutofit/>
            </a:bodyPr>
            <a:lstStyle/>
            <a:p>
              <a:pPr algn="ctr" eaLnBrk="0" hangingPunct="0"/>
              <a:r>
                <a:rPr lang="en-US" altLang="zh-CN" sz="2100" b="1" dirty="0">
                  <a:solidFill>
                    <a:srgbClr val="C00000"/>
                  </a:solidFill>
                  <a:latin typeface="+mn-lt"/>
                  <a:ea typeface="+mn-ea"/>
                  <a:cs typeface="Calibri" panose="020F0502020204030204" pitchFamily="34" charset="0"/>
                </a:rPr>
                <a:t>+</a:t>
              </a:r>
              <a:endParaRPr lang="zh-CN" altLang="en-US" sz="2100" b="1" dirty="0">
                <a:solidFill>
                  <a:srgbClr val="C00000"/>
                </a:solidFill>
                <a:latin typeface="+mn-lt"/>
                <a:ea typeface="+mn-ea"/>
                <a:cs typeface="Calibri" panose="020F0502020204030204" pitchFamily="34" charset="0"/>
              </a:endParaRPr>
            </a:p>
          </p:txBody>
        </p:sp>
        <p:sp>
          <p:nvSpPr>
            <p:cNvPr id="12" name="文本框 11"/>
            <p:cNvSpPr txBox="1"/>
            <p:nvPr/>
          </p:nvSpPr>
          <p:spPr bwMode="gray">
            <a:xfrm>
              <a:off x="5386773" y="3865550"/>
              <a:ext cx="914400" cy="914400"/>
            </a:xfrm>
            <a:prstGeom prst="rect">
              <a:avLst/>
            </a:prstGeom>
            <a:noFill/>
            <a:ln w="9525" algn="ctr">
              <a:noFill/>
              <a:miter lim="800000"/>
              <a:headEnd/>
              <a:tailEnd/>
            </a:ln>
          </p:spPr>
          <p:txBody>
            <a:bodyPr wrap="none" rtlCol="0" anchor="ctr">
              <a:noAutofit/>
            </a:bodyPr>
            <a:lstStyle/>
            <a:p>
              <a:pPr algn="ctr" eaLnBrk="0" hangingPunct="0"/>
              <a:r>
                <a:rPr lang="en-US" altLang="zh-CN" sz="2100" b="1" dirty="0">
                  <a:solidFill>
                    <a:srgbClr val="C00000"/>
                  </a:solidFill>
                  <a:latin typeface="+mn-lt"/>
                  <a:ea typeface="+mn-ea"/>
                  <a:cs typeface="Calibri" panose="020F0502020204030204" pitchFamily="34" charset="0"/>
                </a:rPr>
                <a:t>+</a:t>
              </a:r>
              <a:endParaRPr lang="zh-CN" altLang="en-US" sz="2100" b="1" dirty="0">
                <a:solidFill>
                  <a:srgbClr val="C00000"/>
                </a:solidFill>
                <a:latin typeface="+mn-lt"/>
                <a:ea typeface="+mn-ea"/>
                <a:cs typeface="Calibri" panose="020F0502020204030204" pitchFamily="34" charset="0"/>
              </a:endParaRPr>
            </a:p>
          </p:txBody>
        </p:sp>
        <p:sp>
          <p:nvSpPr>
            <p:cNvPr id="13" name="文本框 12"/>
            <p:cNvSpPr txBox="1"/>
            <p:nvPr/>
          </p:nvSpPr>
          <p:spPr bwMode="gray">
            <a:xfrm>
              <a:off x="7739075" y="3865550"/>
              <a:ext cx="914400" cy="914400"/>
            </a:xfrm>
            <a:prstGeom prst="rect">
              <a:avLst/>
            </a:prstGeom>
            <a:noFill/>
            <a:ln w="9525" algn="ctr">
              <a:noFill/>
              <a:miter lim="800000"/>
              <a:headEnd/>
              <a:tailEnd/>
            </a:ln>
          </p:spPr>
          <p:txBody>
            <a:bodyPr wrap="none" rtlCol="0" anchor="ctr">
              <a:noAutofit/>
            </a:bodyPr>
            <a:lstStyle/>
            <a:p>
              <a:pPr algn="ctr" eaLnBrk="0" hangingPunct="0"/>
              <a:r>
                <a:rPr lang="en-US" altLang="zh-CN" sz="2100" b="1" dirty="0">
                  <a:solidFill>
                    <a:srgbClr val="C00000"/>
                  </a:solidFill>
                  <a:latin typeface="+mn-lt"/>
                  <a:ea typeface="+mn-ea"/>
                  <a:cs typeface="Calibri" panose="020F0502020204030204" pitchFamily="34" charset="0"/>
                </a:rPr>
                <a:t>=</a:t>
              </a:r>
              <a:endParaRPr lang="zh-CN" altLang="en-US" sz="2100" b="1" dirty="0">
                <a:solidFill>
                  <a:srgbClr val="C00000"/>
                </a:solidFill>
                <a:latin typeface="+mn-lt"/>
                <a:ea typeface="+mn-ea"/>
                <a:cs typeface="Calibri" panose="020F0502020204030204" pitchFamily="34" charset="0"/>
              </a:endParaRPr>
            </a:p>
          </p:txBody>
        </p:sp>
      </p:grpSp>
      <p:sp>
        <p:nvSpPr>
          <p:cNvPr id="15" name="矩形 14"/>
          <p:cNvSpPr/>
          <p:nvPr/>
        </p:nvSpPr>
        <p:spPr>
          <a:xfrm>
            <a:off x="678452" y="1050800"/>
            <a:ext cx="3654333" cy="3393237"/>
          </a:xfrm>
          <a:prstGeom prst="rect">
            <a:avLst/>
          </a:prstGeom>
        </p:spPr>
        <p:txBody>
          <a:bodyPr wrap="square" lIns="68580" tIns="34290" rIns="68580" bIns="34290">
            <a:spAutoFit/>
          </a:bodyPr>
          <a:lstStyle/>
          <a:p>
            <a:pPr marL="214313" indent="-214313" fontAlgn="base">
              <a:lnSpc>
                <a:spcPct val="150000"/>
              </a:lnSpc>
              <a:buClr>
                <a:schemeClr val="bg1">
                  <a:lumMod val="50000"/>
                </a:schemeClr>
              </a:buClr>
              <a:buSzPct val="60000"/>
              <a:buFont typeface="Wingdings" panose="05000000000000000000" pitchFamily="2" charset="2"/>
              <a:buChar char="l"/>
            </a:pPr>
            <a:r>
              <a:rPr lang="zh-CN" altLang="en-US" sz="1600" dirty="0">
                <a:latin typeface="+mn-lt"/>
                <a:ea typeface="+mn-ea"/>
                <a:cs typeface="Times New Roman" panose="02020603050405020304" pitchFamily="18" charset="0"/>
              </a:rPr>
              <a:t>传统</a:t>
            </a:r>
            <a:r>
              <a:rPr lang="en-US" altLang="zh-CN" sz="1600" dirty="0">
                <a:latin typeface="+mn-lt"/>
                <a:ea typeface="+mn-ea"/>
                <a:cs typeface="Times New Roman" panose="02020603050405020304" pitchFamily="18" charset="0"/>
              </a:rPr>
              <a:t>Container</a:t>
            </a:r>
            <a:r>
              <a:rPr lang="zh-CN" altLang="en-US" sz="1600" dirty="0">
                <a:latin typeface="+mn-lt"/>
                <a:ea typeface="+mn-ea"/>
                <a:cs typeface="Times New Roman" panose="02020603050405020304" pitchFamily="18" charset="0"/>
              </a:rPr>
              <a:t>：</a:t>
            </a:r>
            <a:endParaRPr lang="en-US" altLang="zh-CN" sz="1600" dirty="0">
              <a:latin typeface="+mn-lt"/>
              <a:ea typeface="+mn-ea"/>
              <a:cs typeface="Times New Roman" panose="02020603050405020304" pitchFamily="18" charset="0"/>
            </a:endParaRPr>
          </a:p>
          <a:p>
            <a:pPr marL="557213" lvl="1" indent="-214313" fontAlgn="base">
              <a:lnSpc>
                <a:spcPct val="150000"/>
              </a:lnSpc>
              <a:buClr>
                <a:schemeClr val="bg1">
                  <a:lumMod val="50000"/>
                </a:schemeClr>
              </a:buClr>
              <a:buSzPct val="50000"/>
              <a:buFont typeface="Wingdings" panose="05000000000000000000" pitchFamily="2" charset="2"/>
              <a:buChar char="p"/>
            </a:pPr>
            <a:r>
              <a:rPr lang="zh-CN" altLang="en-US" sz="1400" dirty="0">
                <a:latin typeface="+mn-lt"/>
                <a:ea typeface="+mn-ea"/>
                <a:cs typeface="Times New Roman" panose="02020603050405020304" pitchFamily="18" charset="0"/>
              </a:rPr>
              <a:t>缺少自动化、使用复杂。</a:t>
            </a:r>
            <a:endParaRPr lang="en-US" altLang="zh-CN" sz="1400" dirty="0">
              <a:latin typeface="+mn-lt"/>
              <a:ea typeface="+mn-ea"/>
              <a:cs typeface="Times New Roman" panose="02020603050405020304" pitchFamily="18" charset="0"/>
            </a:endParaRPr>
          </a:p>
          <a:p>
            <a:pPr marL="557213" lvl="1" indent="-214313" fontAlgn="base">
              <a:lnSpc>
                <a:spcPct val="150000"/>
              </a:lnSpc>
              <a:buClr>
                <a:schemeClr val="bg1">
                  <a:lumMod val="50000"/>
                </a:schemeClr>
              </a:buClr>
              <a:buSzPct val="50000"/>
              <a:buFont typeface="Wingdings" panose="05000000000000000000" pitchFamily="2" charset="2"/>
              <a:buChar char="p"/>
            </a:pPr>
            <a:r>
              <a:rPr lang="zh-CN" altLang="en-US" sz="1400" dirty="0">
                <a:latin typeface="+mn-lt"/>
                <a:ea typeface="+mn-ea"/>
                <a:cs typeface="Times New Roman" panose="02020603050405020304" pitchFamily="18" charset="0"/>
              </a:rPr>
              <a:t>用法与平台耦合性高、应用范围窄、用户限制大。</a:t>
            </a:r>
            <a:endParaRPr lang="en-US" altLang="zh-CN" sz="1400" dirty="0">
              <a:latin typeface="+mn-lt"/>
              <a:ea typeface="+mn-ea"/>
              <a:cs typeface="Times New Roman" panose="02020603050405020304" pitchFamily="18" charset="0"/>
            </a:endParaRPr>
          </a:p>
          <a:p>
            <a:pPr marL="557213" lvl="1" indent="-214313" fontAlgn="base">
              <a:lnSpc>
                <a:spcPct val="150000"/>
              </a:lnSpc>
              <a:buClr>
                <a:schemeClr val="bg1">
                  <a:lumMod val="50000"/>
                </a:schemeClr>
              </a:buClr>
              <a:buSzPct val="50000"/>
              <a:buFont typeface="Wingdings" panose="05000000000000000000" pitchFamily="2" charset="2"/>
              <a:buChar char="p"/>
            </a:pPr>
            <a:r>
              <a:rPr lang="zh-CN" altLang="en-US" sz="1400" dirty="0">
                <a:latin typeface="+mn-lt"/>
                <a:ea typeface="+mn-ea"/>
                <a:cs typeface="Times New Roman" panose="02020603050405020304" pitchFamily="18" charset="0"/>
              </a:rPr>
              <a:t>只解决了</a:t>
            </a:r>
            <a:r>
              <a:rPr lang="en-US" altLang="zh-CN" sz="1400" dirty="0">
                <a:latin typeface="+mn-lt"/>
                <a:ea typeface="+mn-ea"/>
                <a:cs typeface="Times New Roman" panose="02020603050405020304" pitchFamily="18" charset="0"/>
              </a:rPr>
              <a:t>Run</a:t>
            </a:r>
            <a:r>
              <a:rPr lang="zh-CN" altLang="en-US" sz="1400" dirty="0">
                <a:latin typeface="+mn-lt"/>
                <a:ea typeface="+mn-ea"/>
                <a:cs typeface="Times New Roman" panose="02020603050405020304" pitchFamily="18" charset="0"/>
              </a:rPr>
              <a:t>，没有解决</a:t>
            </a:r>
            <a:r>
              <a:rPr lang="en-US" altLang="zh-CN" sz="1400" dirty="0">
                <a:latin typeface="+mn-lt"/>
                <a:ea typeface="+mn-ea"/>
                <a:cs typeface="Times New Roman" panose="02020603050405020304" pitchFamily="18" charset="0"/>
              </a:rPr>
              <a:t>Build</a:t>
            </a:r>
            <a:r>
              <a:rPr lang="zh-CN" altLang="en-US" sz="1400" dirty="0">
                <a:latin typeface="+mn-lt"/>
                <a:ea typeface="+mn-ea"/>
                <a:cs typeface="Times New Roman" panose="02020603050405020304" pitchFamily="18" charset="0"/>
              </a:rPr>
              <a:t>和</a:t>
            </a:r>
            <a:r>
              <a:rPr lang="en-US" altLang="zh-CN" sz="1400" dirty="0">
                <a:latin typeface="+mn-lt"/>
                <a:ea typeface="+mn-ea"/>
                <a:cs typeface="Times New Roman" panose="02020603050405020304" pitchFamily="18" charset="0"/>
              </a:rPr>
              <a:t>Ship</a:t>
            </a:r>
            <a:r>
              <a:rPr lang="zh-CN" altLang="en-US" sz="1400" dirty="0">
                <a:latin typeface="+mn-lt"/>
                <a:ea typeface="+mn-ea"/>
                <a:cs typeface="Times New Roman" panose="02020603050405020304" pitchFamily="18" charset="0"/>
              </a:rPr>
              <a:t>。</a:t>
            </a:r>
            <a:endParaRPr lang="en-US" altLang="zh-CN" sz="1400" dirty="0">
              <a:latin typeface="+mn-lt"/>
              <a:ea typeface="+mn-ea"/>
              <a:cs typeface="Times New Roman" panose="02020603050405020304" pitchFamily="18" charset="0"/>
            </a:endParaRPr>
          </a:p>
          <a:p>
            <a:pPr marL="557213" lvl="1" indent="-214313" fontAlgn="base">
              <a:lnSpc>
                <a:spcPct val="150000"/>
              </a:lnSpc>
              <a:buClr>
                <a:schemeClr val="bg1">
                  <a:lumMod val="50000"/>
                </a:schemeClr>
              </a:buClr>
              <a:buSzPct val="50000"/>
              <a:buFont typeface="Wingdings" panose="05000000000000000000" pitchFamily="2" charset="2"/>
              <a:buChar char="p"/>
            </a:pPr>
            <a:r>
              <a:rPr lang="zh-CN" altLang="en-US" sz="1400" dirty="0">
                <a:latin typeface="+mn-lt"/>
                <a:ea typeface="+mn-ea"/>
                <a:cs typeface="Times New Roman" panose="02020603050405020304" pitchFamily="18" charset="0"/>
              </a:rPr>
              <a:t>各个容器的实现方式千差万别，缺省统一的标准。</a:t>
            </a:r>
            <a:endParaRPr lang="en-US" altLang="zh-CN" sz="1400" dirty="0">
              <a:latin typeface="+mn-lt"/>
              <a:ea typeface="+mn-ea"/>
              <a:cs typeface="Times New Roman" panose="02020603050405020304" pitchFamily="18" charset="0"/>
            </a:endParaRPr>
          </a:p>
          <a:p>
            <a:pPr marL="214313" indent="-214313" fontAlgn="base">
              <a:lnSpc>
                <a:spcPct val="150000"/>
              </a:lnSpc>
              <a:buClr>
                <a:schemeClr val="bg1">
                  <a:lumMod val="50000"/>
                </a:schemeClr>
              </a:buClr>
              <a:buSzPct val="60000"/>
              <a:buFont typeface="Wingdings" panose="05000000000000000000" pitchFamily="2" charset="2"/>
              <a:buChar char="l"/>
            </a:pPr>
            <a:r>
              <a:rPr lang="en-US" altLang="zh-CN" sz="1600" dirty="0" err="1">
                <a:latin typeface="+mn-lt"/>
                <a:ea typeface="+mn-ea"/>
                <a:cs typeface="Times New Roman" panose="02020603050405020304" pitchFamily="18" charset="0"/>
              </a:rPr>
              <a:t>Docker</a:t>
            </a:r>
            <a:r>
              <a:rPr lang="zh-CN" altLang="en-US" sz="1600" dirty="0">
                <a:latin typeface="+mn-lt"/>
                <a:ea typeface="+mn-ea"/>
                <a:cs typeface="Times New Roman" panose="02020603050405020304" pitchFamily="18" charset="0"/>
              </a:rPr>
              <a:t>：</a:t>
            </a:r>
            <a:endParaRPr lang="en-US" altLang="zh-CN" sz="1600" dirty="0">
              <a:latin typeface="+mn-lt"/>
              <a:ea typeface="+mn-ea"/>
              <a:cs typeface="Times New Roman" panose="02020603050405020304" pitchFamily="18" charset="0"/>
            </a:endParaRPr>
          </a:p>
          <a:p>
            <a:pPr marL="557213" lvl="1" indent="-214313" fontAlgn="base">
              <a:lnSpc>
                <a:spcPct val="150000"/>
              </a:lnSpc>
              <a:buClr>
                <a:schemeClr val="bg1">
                  <a:lumMod val="50000"/>
                </a:schemeClr>
              </a:buClr>
              <a:buSzPct val="50000"/>
              <a:buFont typeface="Wingdings" panose="05000000000000000000" pitchFamily="2" charset="2"/>
              <a:buChar char="p"/>
            </a:pPr>
            <a:r>
              <a:rPr lang="zh-CN" altLang="en-US" sz="1400" dirty="0">
                <a:latin typeface="+mn-lt"/>
                <a:ea typeface="+mn-ea"/>
                <a:cs typeface="Times New Roman" panose="02020603050405020304" pitchFamily="18" charset="0"/>
              </a:rPr>
              <a:t>提供了</a:t>
            </a:r>
            <a:r>
              <a:rPr lang="en-US" altLang="zh-CN" sz="1400" dirty="0">
                <a:latin typeface="+mn-lt"/>
                <a:ea typeface="+mn-ea"/>
                <a:cs typeface="Times New Roman" panose="02020603050405020304" pitchFamily="18" charset="0"/>
              </a:rPr>
              <a:t>Portable</a:t>
            </a:r>
            <a:r>
              <a:rPr lang="zh-CN" altLang="en-US" sz="1400" dirty="0">
                <a:latin typeface="+mn-lt"/>
                <a:ea typeface="+mn-ea"/>
                <a:cs typeface="Times New Roman" panose="02020603050405020304" pitchFamily="18" charset="0"/>
              </a:rPr>
              <a:t>的标准并且提供了实现。</a:t>
            </a:r>
            <a:endParaRPr lang="en-US" altLang="zh-CN" sz="1400" dirty="0">
              <a:latin typeface="+mn-lt"/>
              <a:ea typeface="+mn-ea"/>
              <a:cs typeface="Times New Roman" panose="02020603050405020304" pitchFamily="18" charset="0"/>
            </a:endParaRPr>
          </a:p>
          <a:p>
            <a:pPr marL="557213" lvl="1" indent="-214313" fontAlgn="base">
              <a:lnSpc>
                <a:spcPct val="150000"/>
              </a:lnSpc>
              <a:buClr>
                <a:schemeClr val="bg1">
                  <a:lumMod val="50000"/>
                </a:schemeClr>
              </a:buClr>
              <a:buSzPct val="50000"/>
              <a:buFont typeface="Wingdings" panose="05000000000000000000" pitchFamily="2" charset="2"/>
              <a:buChar char="p"/>
            </a:pPr>
            <a:r>
              <a:rPr lang="zh-CN" altLang="en-US" sz="1400" dirty="0">
                <a:latin typeface="+mn-lt"/>
                <a:ea typeface="+mn-ea"/>
                <a:cs typeface="Times New Roman" panose="02020603050405020304" pitchFamily="18" charset="0"/>
              </a:rPr>
              <a:t>基于该标准的容器</a:t>
            </a:r>
            <a:r>
              <a:rPr lang="en-US" altLang="zh-CN" sz="1400" dirty="0">
                <a:latin typeface="+mn-lt"/>
                <a:ea typeface="+mn-ea"/>
                <a:cs typeface="Times New Roman" panose="02020603050405020304" pitchFamily="18" charset="0"/>
              </a:rPr>
              <a:t>Build</a:t>
            </a:r>
            <a:r>
              <a:rPr lang="zh-CN" altLang="en-US" sz="1400" dirty="0">
                <a:latin typeface="+mn-lt"/>
                <a:ea typeface="+mn-ea"/>
                <a:cs typeface="Times New Roman" panose="02020603050405020304" pitchFamily="18" charset="0"/>
              </a:rPr>
              <a:t>和</a:t>
            </a:r>
            <a:r>
              <a:rPr lang="en-US" altLang="zh-CN" sz="1400" dirty="0">
                <a:latin typeface="+mn-lt"/>
                <a:ea typeface="+mn-ea"/>
                <a:cs typeface="Times New Roman" panose="02020603050405020304" pitchFamily="18" charset="0"/>
              </a:rPr>
              <a:t>Ship</a:t>
            </a:r>
            <a:r>
              <a:rPr lang="zh-CN" altLang="en-US" sz="1400" dirty="0">
                <a:latin typeface="+mn-lt"/>
                <a:ea typeface="+mn-ea"/>
                <a:cs typeface="Times New Roman" panose="02020603050405020304" pitchFamily="18" charset="0"/>
              </a:rPr>
              <a:t>机制。</a:t>
            </a:r>
          </a:p>
        </p:txBody>
      </p:sp>
      <p:sp>
        <p:nvSpPr>
          <p:cNvPr id="14" name="灯片编号占位符 3">
            <a:extLst>
              <a:ext uri="{FF2B5EF4-FFF2-40B4-BE49-F238E27FC236}">
                <a16:creationId xmlns:a16="http://schemas.microsoft.com/office/drawing/2014/main" id="{1DB472EB-630F-4621-B8A6-7EBF0F9C004C}"/>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22</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58154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Docker</a:t>
            </a:r>
            <a:r>
              <a:rPr lang="zh-CN" altLang="en-US" sz="2800" dirty="0"/>
              <a:t>容器技术原理介绍</a:t>
            </a:r>
          </a:p>
        </p:txBody>
      </p:sp>
      <p:pic>
        <p:nvPicPr>
          <p:cNvPr id="17412" name="Picture 4"/>
          <p:cNvPicPr>
            <a:picLocks noChangeAspect="1" noChangeArrowheads="1"/>
          </p:cNvPicPr>
          <p:nvPr/>
        </p:nvPicPr>
        <p:blipFill>
          <a:blip r:embed="rId3" cstate="print"/>
          <a:srcRect/>
          <a:stretch>
            <a:fillRect/>
          </a:stretch>
        </p:blipFill>
        <p:spPr bwMode="auto">
          <a:xfrm>
            <a:off x="4681172" y="1478751"/>
            <a:ext cx="3838228" cy="2677874"/>
          </a:xfrm>
          <a:prstGeom prst="rect">
            <a:avLst/>
          </a:prstGeom>
          <a:noFill/>
          <a:ln w="12700">
            <a:solidFill>
              <a:srgbClr val="FF0000"/>
            </a:solidFill>
            <a:prstDash val="dash"/>
            <a:miter lim="800000"/>
            <a:headEnd/>
            <a:tailEnd/>
          </a:ln>
        </p:spPr>
      </p:pic>
      <p:cxnSp>
        <p:nvCxnSpPr>
          <p:cNvPr id="15" name="直接连接符 14"/>
          <p:cNvCxnSpPr/>
          <p:nvPr/>
        </p:nvCxnSpPr>
        <p:spPr>
          <a:xfrm>
            <a:off x="4287941" y="1124348"/>
            <a:ext cx="0" cy="30783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90119" y="1161868"/>
            <a:ext cx="2752872" cy="323165"/>
          </a:xfrm>
          <a:prstGeom prst="rect">
            <a:avLst/>
          </a:prstGeom>
          <a:noFill/>
        </p:spPr>
        <p:txBody>
          <a:bodyPr wrap="square" rtlCol="0">
            <a:spAutoFit/>
          </a:bodyPr>
          <a:lstStyle/>
          <a:p>
            <a:pPr defTabSz="304574" hangingPunct="0"/>
            <a:r>
              <a:rPr lang="en-US" altLang="zh-CN" sz="1500" dirty="0" err="1">
                <a:solidFill>
                  <a:srgbClr val="000000"/>
                </a:solidFill>
                <a:latin typeface="+mn-lt"/>
                <a:ea typeface="+mn-ea"/>
                <a:sym typeface="Gill Sans" charset="0"/>
              </a:rPr>
              <a:t>Docker</a:t>
            </a:r>
            <a:r>
              <a:rPr lang="zh-CN" altLang="en-US" sz="1500" dirty="0">
                <a:solidFill>
                  <a:srgbClr val="000000"/>
                </a:solidFill>
                <a:latin typeface="+mn-lt"/>
                <a:ea typeface="+mn-ea"/>
                <a:sym typeface="Gill Sans" charset="0"/>
              </a:rPr>
              <a:t>容器技术架构</a:t>
            </a:r>
          </a:p>
        </p:txBody>
      </p:sp>
      <p:sp>
        <p:nvSpPr>
          <p:cNvPr id="17" name="TextBox 16"/>
          <p:cNvSpPr txBox="1"/>
          <p:nvPr/>
        </p:nvSpPr>
        <p:spPr>
          <a:xfrm>
            <a:off x="679020" y="1178696"/>
            <a:ext cx="2752872" cy="323165"/>
          </a:xfrm>
          <a:prstGeom prst="rect">
            <a:avLst/>
          </a:prstGeom>
          <a:noFill/>
        </p:spPr>
        <p:txBody>
          <a:bodyPr wrap="square" rtlCol="0">
            <a:spAutoFit/>
          </a:bodyPr>
          <a:lstStyle/>
          <a:p>
            <a:pPr defTabSz="304574" hangingPunct="0"/>
            <a:r>
              <a:rPr lang="zh-CN" altLang="en-US" sz="1500" dirty="0">
                <a:solidFill>
                  <a:srgbClr val="000000"/>
                </a:solidFill>
                <a:latin typeface="+mn-lt"/>
                <a:ea typeface="+mn-ea"/>
                <a:sym typeface="Gill Sans" charset="0"/>
              </a:rPr>
              <a:t>虚拟机 </a:t>
            </a:r>
            <a:r>
              <a:rPr lang="en-US" altLang="zh-CN" sz="1500" dirty="0">
                <a:solidFill>
                  <a:srgbClr val="000000"/>
                </a:solidFill>
                <a:latin typeface="+mn-lt"/>
                <a:ea typeface="+mn-ea"/>
                <a:sym typeface="Gill Sans" charset="0"/>
              </a:rPr>
              <a:t>VS </a:t>
            </a:r>
            <a:r>
              <a:rPr lang="en-US" altLang="zh-CN" sz="1500" dirty="0" err="1">
                <a:solidFill>
                  <a:srgbClr val="000000"/>
                </a:solidFill>
                <a:latin typeface="+mn-lt"/>
                <a:ea typeface="+mn-ea"/>
                <a:sym typeface="Gill Sans" charset="0"/>
              </a:rPr>
              <a:t>Docker</a:t>
            </a:r>
            <a:r>
              <a:rPr lang="zh-CN" altLang="en-US" sz="1500" dirty="0">
                <a:solidFill>
                  <a:srgbClr val="000000"/>
                </a:solidFill>
                <a:latin typeface="+mn-lt"/>
                <a:ea typeface="+mn-ea"/>
                <a:sym typeface="Gill Sans" charset="0"/>
              </a:rPr>
              <a:t>容器</a:t>
            </a:r>
          </a:p>
        </p:txBody>
      </p:sp>
      <p:sp>
        <p:nvSpPr>
          <p:cNvPr id="24" name="TextBox 23"/>
          <p:cNvSpPr txBox="1"/>
          <p:nvPr/>
        </p:nvSpPr>
        <p:spPr>
          <a:xfrm>
            <a:off x="797244" y="3833358"/>
            <a:ext cx="3745715" cy="1938992"/>
          </a:xfrm>
          <a:prstGeom prst="rect">
            <a:avLst/>
          </a:prstGeom>
          <a:solidFill>
            <a:schemeClr val="accent1">
              <a:alpha val="58000"/>
            </a:schemeClr>
          </a:solidFill>
        </p:spPr>
        <p:txBody>
          <a:bodyPr wrap="square" rtlCol="0">
            <a:spAutoFit/>
          </a:bodyPr>
          <a:lstStyle/>
          <a:p>
            <a:pPr defTabSz="304574" hangingPunct="0"/>
            <a:r>
              <a:rPr lang="en-US" altLang="zh-CN" sz="1200" dirty="0" err="1">
                <a:solidFill>
                  <a:prstClr val="black"/>
                </a:solidFill>
                <a:latin typeface="+mn-lt"/>
                <a:ea typeface="+mn-ea"/>
                <a:sym typeface="Gill Sans" charset="0"/>
              </a:rPr>
              <a:t>Docker</a:t>
            </a:r>
            <a:r>
              <a:rPr lang="zh-CN" altLang="en-US" sz="1200" dirty="0">
                <a:solidFill>
                  <a:prstClr val="black"/>
                </a:solidFill>
                <a:latin typeface="+mn-lt"/>
                <a:ea typeface="+mn-ea"/>
                <a:sym typeface="Gill Sans" charset="0"/>
              </a:rPr>
              <a:t>容器技术主要特点：</a:t>
            </a:r>
            <a:endParaRPr lang="en-US" altLang="zh-CN" sz="1200" dirty="0">
              <a:solidFill>
                <a:prstClr val="black"/>
              </a:solidFill>
              <a:latin typeface="+mn-lt"/>
              <a:ea typeface="+mn-ea"/>
              <a:sym typeface="Gill Sans" charset="0"/>
            </a:endParaRPr>
          </a:p>
          <a:p>
            <a:pPr defTabSz="304574" hangingPunct="0"/>
            <a:r>
              <a:rPr lang="zh-CN" altLang="en-US" sz="1200" b="1" dirty="0">
                <a:solidFill>
                  <a:srgbClr val="C00000"/>
                </a:solidFill>
                <a:latin typeface="+mn-lt"/>
                <a:ea typeface="+mn-ea"/>
                <a:sym typeface="Gill Sans" charset="0"/>
              </a:rPr>
              <a:t>快：</a:t>
            </a:r>
            <a:r>
              <a:rPr lang="zh-CN" altLang="en-US" sz="1200" dirty="0">
                <a:solidFill>
                  <a:prstClr val="black"/>
                </a:solidFill>
                <a:latin typeface="+mn-lt"/>
                <a:ea typeface="+mn-ea"/>
                <a:sym typeface="Gill Sans" charset="0"/>
              </a:rPr>
              <a:t>运行时的性能可以获取极大提升；</a:t>
            </a:r>
            <a:endParaRPr lang="en-US" altLang="zh-CN" sz="1200" dirty="0">
              <a:solidFill>
                <a:prstClr val="black"/>
              </a:solidFill>
              <a:latin typeface="+mn-lt"/>
              <a:ea typeface="+mn-ea"/>
              <a:sym typeface="Gill Sans" charset="0"/>
            </a:endParaRPr>
          </a:p>
          <a:p>
            <a:pPr defTabSz="304574" hangingPunct="0"/>
            <a:r>
              <a:rPr lang="zh-CN" altLang="en-US" sz="1200" b="1" dirty="0">
                <a:solidFill>
                  <a:srgbClr val="C00000"/>
                </a:solidFill>
                <a:latin typeface="+mn-lt"/>
                <a:ea typeface="+mn-ea"/>
                <a:sym typeface="Gill Sans" charset="0"/>
              </a:rPr>
              <a:t>灵活：</a:t>
            </a:r>
            <a:r>
              <a:rPr lang="zh-CN" altLang="en-US" sz="1200" dirty="0">
                <a:solidFill>
                  <a:prstClr val="black"/>
                </a:solidFill>
                <a:latin typeface="+mn-lt"/>
                <a:ea typeface="+mn-ea"/>
                <a:sym typeface="Gill Sans" charset="0"/>
              </a:rPr>
              <a:t>将应用和系统“容器化”，不添加额外的操作系统，支持跨</a:t>
            </a:r>
            <a:r>
              <a:rPr lang="en-US" altLang="zh-CN" sz="1200" dirty="0">
                <a:solidFill>
                  <a:prstClr val="black"/>
                </a:solidFill>
                <a:latin typeface="+mn-lt"/>
                <a:ea typeface="+mn-ea"/>
                <a:sym typeface="Gill Sans" charset="0"/>
              </a:rPr>
              <a:t>OS</a:t>
            </a:r>
            <a:r>
              <a:rPr lang="zh-CN" altLang="en-US" sz="1200" dirty="0">
                <a:solidFill>
                  <a:prstClr val="black"/>
                </a:solidFill>
                <a:latin typeface="+mn-lt"/>
                <a:ea typeface="+mn-ea"/>
                <a:sym typeface="Gill Sans" charset="0"/>
              </a:rPr>
              <a:t>部署；</a:t>
            </a:r>
            <a:endParaRPr lang="en-US" altLang="zh-CN" sz="1200" dirty="0">
              <a:solidFill>
                <a:prstClr val="black"/>
              </a:solidFill>
              <a:latin typeface="+mn-lt"/>
              <a:ea typeface="+mn-ea"/>
              <a:sym typeface="Gill Sans" charset="0"/>
            </a:endParaRPr>
          </a:p>
          <a:p>
            <a:pPr defTabSz="304574" hangingPunct="0"/>
            <a:r>
              <a:rPr lang="zh-CN" altLang="en-US" sz="1200" b="1" dirty="0">
                <a:solidFill>
                  <a:srgbClr val="C00000"/>
                </a:solidFill>
                <a:latin typeface="+mn-lt"/>
                <a:ea typeface="+mn-ea"/>
                <a:sym typeface="Gill Sans" charset="0"/>
              </a:rPr>
              <a:t>轻便：</a:t>
            </a:r>
            <a:r>
              <a:rPr lang="zh-CN" altLang="en-US" sz="1200" dirty="0">
                <a:solidFill>
                  <a:prstClr val="black"/>
                </a:solidFill>
                <a:latin typeface="+mn-lt"/>
                <a:ea typeface="+mn-ea"/>
                <a:sym typeface="Gill Sans" charset="0"/>
              </a:rPr>
              <a:t>你会拥有足够的“操作系统”，仅需添加或减小镜像即可，每台服务器可部署</a:t>
            </a:r>
            <a:r>
              <a:rPr lang="en-US" altLang="zh-CN" sz="1200" dirty="0">
                <a:solidFill>
                  <a:prstClr val="black"/>
                </a:solidFill>
                <a:latin typeface="+mn-lt"/>
                <a:ea typeface="+mn-ea"/>
                <a:sym typeface="Gill Sans" charset="0"/>
              </a:rPr>
              <a:t>100~1000</a:t>
            </a:r>
            <a:r>
              <a:rPr lang="zh-CN" altLang="en-US" sz="1200" dirty="0">
                <a:solidFill>
                  <a:prstClr val="black"/>
                </a:solidFill>
                <a:latin typeface="+mn-lt"/>
                <a:ea typeface="+mn-ea"/>
                <a:sym typeface="Gill Sans" charset="0"/>
              </a:rPr>
              <a:t>个实例；</a:t>
            </a:r>
            <a:endParaRPr lang="en-US" altLang="zh-CN" sz="1200" dirty="0">
              <a:solidFill>
                <a:prstClr val="black"/>
              </a:solidFill>
              <a:latin typeface="+mn-lt"/>
              <a:ea typeface="+mn-ea"/>
              <a:sym typeface="Gill Sans" charset="0"/>
            </a:endParaRPr>
          </a:p>
          <a:p>
            <a:pPr defTabSz="304574" hangingPunct="0"/>
            <a:r>
              <a:rPr lang="zh-CN" altLang="en-US" sz="1200" b="1" dirty="0">
                <a:solidFill>
                  <a:srgbClr val="C00000"/>
                </a:solidFill>
                <a:latin typeface="+mn-lt"/>
                <a:ea typeface="+mn-ea"/>
                <a:sym typeface="Gill Sans" charset="0"/>
              </a:rPr>
              <a:t>廉价：</a:t>
            </a:r>
            <a:r>
              <a:rPr lang="zh-CN" altLang="en-US" sz="1200" dirty="0">
                <a:solidFill>
                  <a:prstClr val="black"/>
                </a:solidFill>
                <a:latin typeface="+mn-lt"/>
                <a:ea typeface="+mn-ea"/>
                <a:sym typeface="Gill Sans" charset="0"/>
              </a:rPr>
              <a:t>版本开源的，免费的，低成本的；</a:t>
            </a:r>
            <a:endParaRPr lang="en-US" altLang="zh-CN" sz="1200" dirty="0">
              <a:solidFill>
                <a:prstClr val="black"/>
              </a:solidFill>
              <a:latin typeface="+mn-lt"/>
              <a:ea typeface="+mn-ea"/>
              <a:sym typeface="Gill Sans" charset="0"/>
            </a:endParaRPr>
          </a:p>
          <a:p>
            <a:pPr defTabSz="304574" hangingPunct="0"/>
            <a:r>
              <a:rPr lang="zh-CN" altLang="en-US" sz="1200" b="1" dirty="0">
                <a:solidFill>
                  <a:srgbClr val="C00000"/>
                </a:solidFill>
                <a:latin typeface="+mn-lt"/>
                <a:ea typeface="+mn-ea"/>
                <a:sym typeface="Gill Sans" charset="0"/>
              </a:rPr>
              <a:t>生态：</a:t>
            </a:r>
            <a:r>
              <a:rPr lang="zh-CN" altLang="en-US" sz="1200" dirty="0">
                <a:solidFill>
                  <a:prstClr val="black"/>
                </a:solidFill>
                <a:latin typeface="+mn-lt"/>
                <a:ea typeface="+mn-ea"/>
                <a:sym typeface="Gill Sans" charset="0"/>
              </a:rPr>
              <a:t>业界（微软、亚马逊、</a:t>
            </a:r>
            <a:r>
              <a:rPr lang="en-US" altLang="zh-CN" sz="1200" dirty="0">
                <a:solidFill>
                  <a:prstClr val="black"/>
                </a:solidFill>
                <a:latin typeface="+mn-lt"/>
                <a:ea typeface="+mn-ea"/>
                <a:sym typeface="Gill Sans" charset="0"/>
              </a:rPr>
              <a:t>IBM</a:t>
            </a:r>
            <a:r>
              <a:rPr lang="zh-CN" altLang="en-US" sz="1200" dirty="0">
                <a:solidFill>
                  <a:prstClr val="black"/>
                </a:solidFill>
                <a:latin typeface="+mn-lt"/>
                <a:ea typeface="+mn-ea"/>
                <a:sym typeface="Gill Sans" charset="0"/>
              </a:rPr>
              <a:t>、</a:t>
            </a:r>
            <a:r>
              <a:rPr lang="en-US" altLang="zh-CN" sz="1200" dirty="0">
                <a:solidFill>
                  <a:prstClr val="black"/>
                </a:solidFill>
                <a:latin typeface="+mn-lt"/>
                <a:ea typeface="+mn-ea"/>
                <a:sym typeface="Gill Sans" charset="0"/>
              </a:rPr>
              <a:t>Cisco</a:t>
            </a:r>
            <a:r>
              <a:rPr lang="zh-CN" altLang="en-US" sz="1200" dirty="0">
                <a:solidFill>
                  <a:prstClr val="black"/>
                </a:solidFill>
                <a:latin typeface="+mn-lt"/>
                <a:ea typeface="+mn-ea"/>
                <a:sym typeface="Gill Sans" charset="0"/>
              </a:rPr>
              <a:t>）主流</a:t>
            </a:r>
            <a:r>
              <a:rPr lang="en-US" altLang="zh-CN" sz="1200" dirty="0">
                <a:solidFill>
                  <a:prstClr val="black"/>
                </a:solidFill>
                <a:latin typeface="+mn-lt"/>
                <a:ea typeface="+mn-ea"/>
                <a:sym typeface="Gill Sans" charset="0"/>
              </a:rPr>
              <a:t>IT</a:t>
            </a:r>
            <a:r>
              <a:rPr lang="zh-CN" altLang="en-US" sz="1200" dirty="0">
                <a:solidFill>
                  <a:prstClr val="black"/>
                </a:solidFill>
                <a:latin typeface="+mn-lt"/>
                <a:ea typeface="+mn-ea"/>
                <a:sym typeface="Gill Sans" charset="0"/>
              </a:rPr>
              <a:t>厂商逐步使用</a:t>
            </a:r>
            <a:r>
              <a:rPr lang="en-US" altLang="zh-CN" sz="1200" dirty="0" err="1">
                <a:solidFill>
                  <a:prstClr val="black"/>
                </a:solidFill>
                <a:latin typeface="+mn-lt"/>
                <a:ea typeface="+mn-ea"/>
                <a:sym typeface="Gill Sans" charset="0"/>
              </a:rPr>
              <a:t>Docker</a:t>
            </a:r>
            <a:r>
              <a:rPr lang="zh-CN" altLang="en-US" sz="1200" dirty="0">
                <a:solidFill>
                  <a:prstClr val="black"/>
                </a:solidFill>
                <a:latin typeface="+mn-lt"/>
                <a:ea typeface="+mn-ea"/>
                <a:sym typeface="Gill Sans" charset="0"/>
              </a:rPr>
              <a:t>容器技术、开源社区活跃度非常高，逐步成为未来软件发展趋势；</a:t>
            </a:r>
            <a:endParaRPr lang="en-US" altLang="zh-CN" sz="1200" dirty="0">
              <a:solidFill>
                <a:prstClr val="black"/>
              </a:solidFill>
              <a:latin typeface="+mn-lt"/>
              <a:ea typeface="+mn-ea"/>
              <a:sym typeface="Gill Sans" charset="0"/>
            </a:endParaRPr>
          </a:p>
        </p:txBody>
      </p:sp>
      <p:grpSp>
        <p:nvGrpSpPr>
          <p:cNvPr id="3" name="组合 2"/>
          <p:cNvGrpSpPr/>
          <p:nvPr/>
        </p:nvGrpSpPr>
        <p:grpSpPr>
          <a:xfrm>
            <a:off x="766606" y="1478751"/>
            <a:ext cx="3632337" cy="2292572"/>
            <a:chOff x="91835" y="1436683"/>
            <a:chExt cx="4156298" cy="2376264"/>
          </a:xfrm>
        </p:grpSpPr>
        <p:pic>
          <p:nvPicPr>
            <p:cNvPr id="17413" name="Picture 5"/>
            <p:cNvPicPr>
              <a:picLocks noChangeAspect="1" noChangeArrowheads="1"/>
            </p:cNvPicPr>
            <p:nvPr/>
          </p:nvPicPr>
          <p:blipFill>
            <a:blip r:embed="rId4" cstate="print"/>
            <a:srcRect/>
            <a:stretch>
              <a:fillRect/>
            </a:stretch>
          </p:blipFill>
          <p:spPr bwMode="auto">
            <a:xfrm>
              <a:off x="145814" y="1568649"/>
              <a:ext cx="1889226" cy="1296144"/>
            </a:xfrm>
            <a:prstGeom prst="rect">
              <a:avLst/>
            </a:prstGeom>
            <a:noFill/>
            <a:ln w="9525">
              <a:noFill/>
              <a:miter lim="800000"/>
              <a:headEnd/>
              <a:tailEnd/>
            </a:ln>
          </p:spPr>
        </p:pic>
        <p:pic>
          <p:nvPicPr>
            <p:cNvPr id="17414" name="Picture 6"/>
            <p:cNvPicPr>
              <a:picLocks noChangeAspect="1" noChangeArrowheads="1"/>
            </p:cNvPicPr>
            <p:nvPr/>
          </p:nvPicPr>
          <p:blipFill>
            <a:blip r:embed="rId5" cstate="print"/>
            <a:srcRect/>
            <a:stretch>
              <a:fillRect/>
            </a:stretch>
          </p:blipFill>
          <p:spPr bwMode="auto">
            <a:xfrm>
              <a:off x="2142995" y="1568649"/>
              <a:ext cx="2070168" cy="1296144"/>
            </a:xfrm>
            <a:prstGeom prst="rect">
              <a:avLst/>
            </a:prstGeom>
            <a:noFill/>
            <a:ln w="9525">
              <a:noFill/>
              <a:miter lim="800000"/>
              <a:headEnd/>
              <a:tailEnd/>
            </a:ln>
          </p:spPr>
        </p:pic>
        <p:sp>
          <p:nvSpPr>
            <p:cNvPr id="10" name="TextBox 9"/>
            <p:cNvSpPr txBox="1"/>
            <p:nvPr/>
          </p:nvSpPr>
          <p:spPr>
            <a:xfrm>
              <a:off x="91835" y="2972805"/>
              <a:ext cx="1889226" cy="394291"/>
            </a:xfrm>
            <a:prstGeom prst="rect">
              <a:avLst/>
            </a:prstGeom>
            <a:noFill/>
          </p:spPr>
          <p:txBody>
            <a:bodyPr wrap="square" rtlCol="0">
              <a:spAutoFit/>
            </a:bodyPr>
            <a:lstStyle/>
            <a:p>
              <a:pPr algn="ctr" defTabSz="304574" hangingPunct="0"/>
              <a:r>
                <a:rPr lang="zh-CN" altLang="en-US" sz="1500" cap="all" dirty="0">
                  <a:solidFill>
                    <a:srgbClr val="000000"/>
                  </a:solidFill>
                  <a:latin typeface="+mn-lt"/>
                  <a:ea typeface="+mn-ea"/>
                  <a:sym typeface="Gill Sans" charset="0"/>
                </a:rPr>
                <a:t>虚拟机</a:t>
              </a:r>
              <a:endParaRPr lang="en-US" altLang="zh-CN" sz="1500" cap="all" dirty="0">
                <a:solidFill>
                  <a:srgbClr val="000000"/>
                </a:solidFill>
                <a:latin typeface="+mn-lt"/>
                <a:ea typeface="+mn-ea"/>
                <a:sym typeface="Gill Sans" charset="0"/>
              </a:endParaRPr>
            </a:p>
          </p:txBody>
        </p:sp>
        <p:sp>
          <p:nvSpPr>
            <p:cNvPr id="11" name="TextBox 10"/>
            <p:cNvSpPr txBox="1"/>
            <p:nvPr/>
          </p:nvSpPr>
          <p:spPr>
            <a:xfrm>
              <a:off x="2196973" y="2972805"/>
              <a:ext cx="1889226" cy="394291"/>
            </a:xfrm>
            <a:prstGeom prst="rect">
              <a:avLst/>
            </a:prstGeom>
            <a:noFill/>
          </p:spPr>
          <p:txBody>
            <a:bodyPr wrap="square" rtlCol="0">
              <a:spAutoFit/>
            </a:bodyPr>
            <a:lstStyle/>
            <a:p>
              <a:pPr algn="ctr" defTabSz="304574" hangingPunct="0"/>
              <a:r>
                <a:rPr lang="zh-CN" altLang="en-US" sz="1500" cap="all" dirty="0">
                  <a:solidFill>
                    <a:srgbClr val="000000"/>
                  </a:solidFill>
                  <a:latin typeface="+mn-lt"/>
                  <a:ea typeface="+mn-ea"/>
                  <a:sym typeface="Gill Sans" charset="0"/>
                </a:rPr>
                <a:t>容器</a:t>
              </a:r>
              <a:endParaRPr lang="en-US" altLang="zh-CN" sz="1500" cap="all" dirty="0">
                <a:solidFill>
                  <a:srgbClr val="000000"/>
                </a:solidFill>
                <a:latin typeface="+mn-lt"/>
                <a:ea typeface="+mn-ea"/>
                <a:sym typeface="Gill Sans" charset="0"/>
              </a:endParaRPr>
            </a:p>
          </p:txBody>
        </p:sp>
        <p:sp>
          <p:nvSpPr>
            <p:cNvPr id="12" name="圆角矩形 11"/>
            <p:cNvSpPr/>
            <p:nvPr/>
          </p:nvSpPr>
          <p:spPr>
            <a:xfrm>
              <a:off x="2250951" y="2162715"/>
              <a:ext cx="1889226" cy="378042"/>
            </a:xfrm>
            <a:prstGeom prst="roundRect">
              <a:avLst>
                <a:gd name="adj" fmla="val 0"/>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574" hangingPunct="0"/>
              <a:endParaRPr lang="zh-CN" altLang="en-US" sz="2100">
                <a:solidFill>
                  <a:prstClr val="white"/>
                </a:solidFill>
                <a:sym typeface="Gill Sans" charset="0"/>
              </a:endParaRPr>
            </a:p>
          </p:txBody>
        </p:sp>
        <p:sp>
          <p:nvSpPr>
            <p:cNvPr id="13" name="圆角矩形 12"/>
            <p:cNvSpPr/>
            <p:nvPr/>
          </p:nvSpPr>
          <p:spPr>
            <a:xfrm>
              <a:off x="145815" y="1868731"/>
              <a:ext cx="1835249" cy="726032"/>
            </a:xfrm>
            <a:prstGeom prst="roundRect">
              <a:avLst>
                <a:gd name="adj" fmla="val 0"/>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574" hangingPunct="0"/>
              <a:endParaRPr lang="zh-CN" altLang="en-US" sz="2100">
                <a:solidFill>
                  <a:prstClr val="white"/>
                </a:solidFill>
                <a:sym typeface="Gill Sans" charset="0"/>
              </a:endParaRPr>
            </a:p>
          </p:txBody>
        </p:sp>
        <p:sp>
          <p:nvSpPr>
            <p:cNvPr id="19" name="TextBox 18"/>
            <p:cNvSpPr txBox="1"/>
            <p:nvPr/>
          </p:nvSpPr>
          <p:spPr>
            <a:xfrm>
              <a:off x="3384487" y="1598701"/>
              <a:ext cx="863646" cy="267555"/>
            </a:xfrm>
            <a:prstGeom prst="rect">
              <a:avLst/>
            </a:prstGeom>
            <a:noFill/>
          </p:spPr>
          <p:txBody>
            <a:bodyPr wrap="square" rtlCol="0">
              <a:spAutoFit/>
            </a:bodyPr>
            <a:lstStyle/>
            <a:p>
              <a:pPr algn="ctr" defTabSz="304574" hangingPunct="0"/>
              <a:r>
                <a:rPr lang="zh-CN" altLang="en-US" sz="825" dirty="0">
                  <a:solidFill>
                    <a:srgbClr val="FF0000"/>
                  </a:solidFill>
                  <a:latin typeface="+mn-lt"/>
                  <a:ea typeface="+mn-ea"/>
                  <a:sym typeface="Gill Sans" charset="0"/>
                </a:rPr>
                <a:t>共享</a:t>
              </a:r>
              <a:r>
                <a:rPr lang="en-US" altLang="zh-CN" sz="825" dirty="0">
                  <a:solidFill>
                    <a:srgbClr val="FF0000"/>
                  </a:solidFill>
                  <a:latin typeface="+mn-lt"/>
                  <a:ea typeface="+mn-ea"/>
                  <a:sym typeface="Gill Sans" charset="0"/>
                </a:rPr>
                <a:t>OS</a:t>
              </a:r>
              <a:r>
                <a:rPr lang="zh-CN" altLang="en-US" sz="825" dirty="0">
                  <a:solidFill>
                    <a:srgbClr val="FF0000"/>
                  </a:solidFill>
                  <a:latin typeface="+mn-lt"/>
                  <a:ea typeface="+mn-ea"/>
                  <a:sym typeface="Gill Sans" charset="0"/>
                </a:rPr>
                <a:t>内核</a:t>
              </a:r>
            </a:p>
          </p:txBody>
        </p:sp>
        <p:cxnSp>
          <p:nvCxnSpPr>
            <p:cNvPr id="21" name="直接箭头连接符 20"/>
            <p:cNvCxnSpPr>
              <a:stCxn id="19" idx="2"/>
            </p:cNvCxnSpPr>
            <p:nvPr/>
          </p:nvCxnSpPr>
          <p:spPr>
            <a:xfrm flipH="1">
              <a:off x="3492446" y="1866257"/>
              <a:ext cx="323865" cy="2725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35040" y="1598701"/>
              <a:ext cx="863646" cy="267555"/>
            </a:xfrm>
            <a:prstGeom prst="rect">
              <a:avLst/>
            </a:prstGeom>
            <a:noFill/>
          </p:spPr>
          <p:txBody>
            <a:bodyPr wrap="square" rtlCol="0">
              <a:spAutoFit/>
            </a:bodyPr>
            <a:lstStyle/>
            <a:p>
              <a:pPr algn="ctr" defTabSz="304574" hangingPunct="0"/>
              <a:r>
                <a:rPr lang="zh-CN" altLang="en-US" sz="825" dirty="0">
                  <a:solidFill>
                    <a:srgbClr val="FF0000"/>
                  </a:solidFill>
                  <a:latin typeface="+mn-lt"/>
                  <a:ea typeface="+mn-ea"/>
                  <a:sym typeface="Gill Sans" charset="0"/>
                </a:rPr>
                <a:t>独占</a:t>
              </a:r>
              <a:r>
                <a:rPr lang="en-US" altLang="zh-CN" sz="825" dirty="0">
                  <a:solidFill>
                    <a:srgbClr val="FF0000"/>
                  </a:solidFill>
                  <a:latin typeface="+mn-lt"/>
                  <a:ea typeface="+mn-ea"/>
                  <a:sym typeface="Gill Sans" charset="0"/>
                </a:rPr>
                <a:t>OS</a:t>
              </a:r>
              <a:r>
                <a:rPr lang="zh-CN" altLang="en-US" sz="825" dirty="0">
                  <a:solidFill>
                    <a:srgbClr val="FF0000"/>
                  </a:solidFill>
                  <a:latin typeface="+mn-lt"/>
                  <a:ea typeface="+mn-ea"/>
                  <a:sym typeface="Gill Sans" charset="0"/>
                </a:rPr>
                <a:t>内核</a:t>
              </a:r>
            </a:p>
          </p:txBody>
        </p:sp>
        <p:cxnSp>
          <p:nvCxnSpPr>
            <p:cNvPr id="23" name="直接箭头连接符 22"/>
            <p:cNvCxnSpPr/>
            <p:nvPr/>
          </p:nvCxnSpPr>
          <p:spPr>
            <a:xfrm flipH="1">
              <a:off x="2035042" y="1760719"/>
              <a:ext cx="323867" cy="34385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1835" y="1436683"/>
              <a:ext cx="4156298" cy="2376264"/>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574" hangingPunct="0"/>
              <a:endParaRPr lang="zh-CN" altLang="en-US" sz="2100">
                <a:solidFill>
                  <a:prstClr val="white"/>
                </a:solidFill>
                <a:sym typeface="Gill Sans" charset="0"/>
              </a:endParaRPr>
            </a:p>
          </p:txBody>
        </p:sp>
      </p:grpSp>
      <p:sp>
        <p:nvSpPr>
          <p:cNvPr id="28" name="TextBox 27"/>
          <p:cNvSpPr txBox="1"/>
          <p:nvPr/>
        </p:nvSpPr>
        <p:spPr>
          <a:xfrm>
            <a:off x="4681172" y="4202690"/>
            <a:ext cx="3786223" cy="1569660"/>
          </a:xfrm>
          <a:prstGeom prst="rect">
            <a:avLst/>
          </a:prstGeom>
          <a:solidFill>
            <a:schemeClr val="accent1">
              <a:alpha val="58000"/>
            </a:schemeClr>
          </a:solidFill>
        </p:spPr>
        <p:txBody>
          <a:bodyPr wrap="square" rtlCol="0">
            <a:spAutoFit/>
          </a:bodyPr>
          <a:lstStyle/>
          <a:p>
            <a:pPr defTabSz="304574" fontAlgn="base" hangingPunct="0"/>
            <a:r>
              <a:rPr lang="en-US" altLang="zh-CN" sz="1200" dirty="0" err="1">
                <a:solidFill>
                  <a:prstClr val="black"/>
                </a:solidFill>
                <a:latin typeface="+mn-lt"/>
                <a:ea typeface="+mn-ea"/>
                <a:sym typeface="Gill Sans" charset="0"/>
              </a:rPr>
              <a:t>Docker</a:t>
            </a:r>
            <a:r>
              <a:rPr lang="zh-CN" altLang="en-US" sz="1200" dirty="0">
                <a:solidFill>
                  <a:prstClr val="black"/>
                </a:solidFill>
                <a:latin typeface="+mn-lt"/>
                <a:ea typeface="+mn-ea"/>
                <a:sym typeface="Gill Sans" charset="0"/>
              </a:rPr>
              <a:t>容器技术使用场景：</a:t>
            </a:r>
            <a:endParaRPr lang="en-US" altLang="zh-CN" sz="1200" dirty="0">
              <a:solidFill>
                <a:prstClr val="black"/>
              </a:solidFill>
              <a:latin typeface="+mn-lt"/>
              <a:ea typeface="+mn-ea"/>
              <a:sym typeface="Gill Sans" charset="0"/>
            </a:endParaRPr>
          </a:p>
          <a:p>
            <a:pPr marL="171450" indent="-171450" defTabSz="304574" fontAlgn="base" hangingPunct="0">
              <a:buClr>
                <a:schemeClr val="bg1">
                  <a:lumMod val="50000"/>
                </a:schemeClr>
              </a:buClr>
              <a:buSzPct val="60000"/>
              <a:buFont typeface="Wingdings" panose="05000000000000000000" pitchFamily="2" charset="2"/>
              <a:buChar char="l"/>
            </a:pPr>
            <a:r>
              <a:rPr lang="zh-CN" altLang="en-US" sz="1200" dirty="0">
                <a:solidFill>
                  <a:srgbClr val="000000"/>
                </a:solidFill>
                <a:latin typeface="+mn-lt"/>
                <a:ea typeface="+mn-ea"/>
                <a:sym typeface="Gill Sans" charset="0"/>
              </a:rPr>
              <a:t>简化配置；</a:t>
            </a:r>
            <a:endParaRPr lang="en-US" altLang="zh-CN" sz="1200" dirty="0">
              <a:solidFill>
                <a:srgbClr val="000000"/>
              </a:solidFill>
              <a:latin typeface="+mn-lt"/>
              <a:ea typeface="+mn-ea"/>
              <a:sym typeface="Gill Sans" charset="0"/>
            </a:endParaRPr>
          </a:p>
          <a:p>
            <a:pPr marL="171450" indent="-171450" defTabSz="304574" fontAlgn="base" hangingPunct="0">
              <a:buClr>
                <a:schemeClr val="bg1">
                  <a:lumMod val="50000"/>
                </a:schemeClr>
              </a:buClr>
              <a:buSzPct val="60000"/>
              <a:buFont typeface="Wingdings" panose="05000000000000000000" pitchFamily="2" charset="2"/>
              <a:buChar char="l"/>
            </a:pPr>
            <a:r>
              <a:rPr lang="zh-CN" altLang="en-US" sz="1200" dirty="0">
                <a:solidFill>
                  <a:srgbClr val="000000"/>
                </a:solidFill>
                <a:latin typeface="+mn-lt"/>
                <a:ea typeface="+mn-ea"/>
                <a:sym typeface="Gill Sans" charset="0"/>
              </a:rPr>
              <a:t>代码流水线（</a:t>
            </a:r>
            <a:r>
              <a:rPr lang="en-US" altLang="zh-CN" sz="1200" dirty="0">
                <a:solidFill>
                  <a:srgbClr val="000000"/>
                </a:solidFill>
                <a:latin typeface="+mn-lt"/>
                <a:ea typeface="+mn-ea"/>
                <a:sym typeface="Gill Sans" charset="0"/>
              </a:rPr>
              <a:t>Code Pipeline</a:t>
            </a:r>
            <a:r>
              <a:rPr lang="zh-CN" altLang="en-US" sz="1200" dirty="0">
                <a:solidFill>
                  <a:srgbClr val="000000"/>
                </a:solidFill>
                <a:latin typeface="+mn-lt"/>
                <a:ea typeface="+mn-ea"/>
                <a:sym typeface="Gill Sans" charset="0"/>
              </a:rPr>
              <a:t>）管理；</a:t>
            </a:r>
          </a:p>
          <a:p>
            <a:pPr marL="171450" indent="-171450" defTabSz="304574" fontAlgn="base" hangingPunct="0">
              <a:buClr>
                <a:schemeClr val="bg1">
                  <a:lumMod val="50000"/>
                </a:schemeClr>
              </a:buClr>
              <a:buSzPct val="60000"/>
              <a:buFont typeface="Wingdings" panose="05000000000000000000" pitchFamily="2" charset="2"/>
              <a:buChar char="l"/>
            </a:pPr>
            <a:r>
              <a:rPr lang="zh-CN" altLang="en-US" sz="1200" dirty="0">
                <a:solidFill>
                  <a:srgbClr val="000000"/>
                </a:solidFill>
                <a:latin typeface="+mn-lt"/>
                <a:ea typeface="+mn-ea"/>
                <a:sym typeface="Gill Sans" charset="0"/>
              </a:rPr>
              <a:t>提高开发效率；</a:t>
            </a:r>
          </a:p>
          <a:p>
            <a:pPr marL="171450" indent="-171450" defTabSz="304574" fontAlgn="base" hangingPunct="0">
              <a:buClr>
                <a:schemeClr val="bg1">
                  <a:lumMod val="50000"/>
                </a:schemeClr>
              </a:buClr>
              <a:buSzPct val="60000"/>
              <a:buFont typeface="Wingdings" panose="05000000000000000000" pitchFamily="2" charset="2"/>
              <a:buChar char="l"/>
            </a:pPr>
            <a:r>
              <a:rPr lang="zh-CN" altLang="en-US" sz="1200" dirty="0">
                <a:solidFill>
                  <a:srgbClr val="000000"/>
                </a:solidFill>
                <a:latin typeface="+mn-lt"/>
                <a:ea typeface="+mn-ea"/>
                <a:sym typeface="Gill Sans" charset="0"/>
              </a:rPr>
              <a:t>隔离应用；</a:t>
            </a:r>
          </a:p>
          <a:p>
            <a:pPr marL="171450" indent="-171450" defTabSz="304574" fontAlgn="base" hangingPunct="0">
              <a:buClr>
                <a:schemeClr val="bg1">
                  <a:lumMod val="50000"/>
                </a:schemeClr>
              </a:buClr>
              <a:buSzPct val="60000"/>
              <a:buFont typeface="Wingdings" panose="05000000000000000000" pitchFamily="2" charset="2"/>
              <a:buChar char="l"/>
            </a:pPr>
            <a:r>
              <a:rPr lang="zh-CN" altLang="en-US" sz="1200" dirty="0">
                <a:solidFill>
                  <a:srgbClr val="000000"/>
                </a:solidFill>
                <a:latin typeface="+mn-lt"/>
                <a:ea typeface="+mn-ea"/>
                <a:sym typeface="Gill Sans" charset="0"/>
              </a:rPr>
              <a:t>快速部署；</a:t>
            </a:r>
            <a:endParaRPr lang="en-US" altLang="zh-CN" sz="1200" dirty="0">
              <a:solidFill>
                <a:srgbClr val="000000"/>
              </a:solidFill>
              <a:latin typeface="+mn-lt"/>
              <a:ea typeface="+mn-ea"/>
              <a:sym typeface="Gill Sans" charset="0"/>
            </a:endParaRPr>
          </a:p>
          <a:p>
            <a:pPr marL="171450" indent="-171450" defTabSz="304574" fontAlgn="base" hangingPunct="0">
              <a:buClr>
                <a:schemeClr val="bg1">
                  <a:lumMod val="50000"/>
                </a:schemeClr>
              </a:buClr>
              <a:buSzPct val="60000"/>
              <a:buFont typeface="Wingdings" panose="05000000000000000000" pitchFamily="2" charset="2"/>
              <a:buChar char="l"/>
            </a:pPr>
            <a:r>
              <a:rPr lang="zh-CN" altLang="en-US" sz="1200" dirty="0">
                <a:solidFill>
                  <a:srgbClr val="000000"/>
                </a:solidFill>
                <a:latin typeface="+mn-lt"/>
                <a:ea typeface="+mn-ea"/>
                <a:sym typeface="Gill Sans" charset="0"/>
              </a:rPr>
              <a:t>支持多组环境；</a:t>
            </a:r>
            <a:endParaRPr lang="en-US" altLang="zh-CN" sz="1200" dirty="0">
              <a:solidFill>
                <a:srgbClr val="000000"/>
              </a:solidFill>
              <a:latin typeface="+mn-lt"/>
              <a:ea typeface="+mn-ea"/>
              <a:sym typeface="Gill Sans" charset="0"/>
            </a:endParaRPr>
          </a:p>
          <a:p>
            <a:pPr marL="171450" indent="-171450" defTabSz="304574" fontAlgn="base" hangingPunct="0">
              <a:buClr>
                <a:schemeClr val="bg1">
                  <a:lumMod val="50000"/>
                </a:schemeClr>
              </a:buClr>
              <a:buSzPct val="60000"/>
              <a:buFont typeface="Wingdings" panose="05000000000000000000" pitchFamily="2" charset="2"/>
              <a:buChar char="l"/>
            </a:pPr>
            <a:r>
              <a:rPr lang="zh-CN" altLang="en-US" sz="1200" dirty="0">
                <a:solidFill>
                  <a:srgbClr val="000000"/>
                </a:solidFill>
                <a:latin typeface="+mn-lt"/>
                <a:ea typeface="+mn-ea"/>
                <a:sym typeface="Gill Sans" charset="0"/>
              </a:rPr>
              <a:t>整合服务器，降低资源成本；</a:t>
            </a:r>
            <a:endParaRPr lang="en-US" altLang="zh-CN" sz="1200" dirty="0">
              <a:solidFill>
                <a:srgbClr val="000000"/>
              </a:solidFill>
              <a:latin typeface="+mn-lt"/>
              <a:ea typeface="+mn-ea"/>
              <a:sym typeface="Gill Sans" charset="0"/>
            </a:endParaRPr>
          </a:p>
        </p:txBody>
      </p:sp>
      <p:sp>
        <p:nvSpPr>
          <p:cNvPr id="26" name="灯片编号占位符 3">
            <a:extLst>
              <a:ext uri="{FF2B5EF4-FFF2-40B4-BE49-F238E27FC236}">
                <a16:creationId xmlns:a16="http://schemas.microsoft.com/office/drawing/2014/main" id="{F13F6079-E5A6-4DB3-AC70-0A8683A31F83}"/>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23</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706255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矩形 15"/>
          <p:cNvSpPr/>
          <p:nvPr/>
        </p:nvSpPr>
        <p:spPr>
          <a:xfrm>
            <a:off x="791654" y="5087247"/>
            <a:ext cx="7668778" cy="540000"/>
          </a:xfrm>
          <a:prstGeom prst="rect">
            <a:avLst/>
          </a:prstGeom>
          <a:solidFill>
            <a:schemeClr val="accent6">
              <a:lumMod val="40000"/>
              <a:lumOff val="60000"/>
            </a:schemeClr>
          </a:solidFill>
        </p:spPr>
        <p:txBody>
          <a:bodyPr wrap="square" lIns="68527" tIns="34264" rIns="68527" bIns="34264" anchor="ctr">
            <a:noAutofit/>
          </a:bodyPr>
          <a:lstStyle/>
          <a:p>
            <a:r>
              <a:rPr lang="en-US" altLang="zh-CN" sz="1400" b="1" dirty="0" err="1">
                <a:solidFill>
                  <a:srgbClr val="C00000"/>
                </a:solidFill>
                <a:latin typeface="+mn-lt"/>
                <a:ea typeface="+mn-ea"/>
                <a:cs typeface="Times New Roman" panose="02020603050405020304" pitchFamily="18" charset="0"/>
              </a:rPr>
              <a:t>Docker</a:t>
            </a:r>
            <a:r>
              <a:rPr lang="zh-CN" altLang="en-US" sz="1400" b="1" dirty="0">
                <a:solidFill>
                  <a:srgbClr val="C00000"/>
                </a:solidFill>
                <a:latin typeface="+mn-lt"/>
                <a:ea typeface="+mn-ea"/>
                <a:cs typeface="Times New Roman" panose="02020603050405020304" pitchFamily="18" charset="0"/>
              </a:rPr>
              <a:t>的核心价值：构建标准化</a:t>
            </a:r>
            <a:r>
              <a:rPr lang="en-US" altLang="zh-CN" sz="1400" b="1" dirty="0">
                <a:solidFill>
                  <a:srgbClr val="C00000"/>
                </a:solidFill>
                <a:latin typeface="+mn-lt"/>
                <a:ea typeface="+mn-ea"/>
                <a:cs typeface="Times New Roman" panose="02020603050405020304" pitchFamily="18" charset="0"/>
              </a:rPr>
              <a:t>(</a:t>
            </a:r>
            <a:r>
              <a:rPr lang="en-US" altLang="zh-CN" sz="1400" b="1" dirty="0" err="1">
                <a:solidFill>
                  <a:srgbClr val="C00000"/>
                </a:solidFill>
                <a:latin typeface="+mn-lt"/>
                <a:ea typeface="+mn-ea"/>
                <a:cs typeface="Times New Roman" panose="02020603050405020304" pitchFamily="18" charset="0"/>
              </a:rPr>
              <a:t>dockerfile</a:t>
            </a:r>
            <a:r>
              <a:rPr lang="en-US" altLang="zh-CN" sz="1400" b="1" dirty="0">
                <a:solidFill>
                  <a:srgbClr val="C00000"/>
                </a:solidFill>
                <a:latin typeface="+mn-lt"/>
                <a:ea typeface="+mn-ea"/>
                <a:cs typeface="Times New Roman" panose="02020603050405020304" pitchFamily="18" charset="0"/>
              </a:rPr>
              <a:t>)</a:t>
            </a:r>
            <a:r>
              <a:rPr lang="zh-CN" altLang="en-US" sz="1400" b="1" dirty="0">
                <a:solidFill>
                  <a:srgbClr val="C00000"/>
                </a:solidFill>
                <a:latin typeface="+mn-lt"/>
                <a:ea typeface="+mn-ea"/>
                <a:cs typeface="Times New Roman" panose="02020603050405020304" pitchFamily="18" charset="0"/>
              </a:rPr>
              <a:t>、交付形态标准化（容器 </a:t>
            </a:r>
            <a:r>
              <a:rPr lang="en-US" altLang="zh-CN" sz="1400" b="1" dirty="0">
                <a:solidFill>
                  <a:srgbClr val="C00000"/>
                </a:solidFill>
                <a:latin typeface="+mn-lt"/>
                <a:ea typeface="+mn-ea"/>
                <a:cs typeface="Times New Roman" panose="02020603050405020304" pitchFamily="18" charset="0"/>
              </a:rPr>
              <a:t>&amp; Image</a:t>
            </a:r>
            <a:r>
              <a:rPr lang="zh-CN" altLang="en-US" sz="1400" b="1" dirty="0">
                <a:solidFill>
                  <a:srgbClr val="C00000"/>
                </a:solidFill>
                <a:latin typeface="+mn-lt"/>
                <a:ea typeface="+mn-ea"/>
                <a:cs typeface="Times New Roman" panose="02020603050405020304" pitchFamily="18" charset="0"/>
              </a:rPr>
              <a:t>）、运行环境标准化（</a:t>
            </a:r>
            <a:r>
              <a:rPr lang="en-US" altLang="zh-CN" sz="1400" b="1" dirty="0">
                <a:solidFill>
                  <a:srgbClr val="C00000"/>
                </a:solidFill>
                <a:latin typeface="+mn-lt"/>
                <a:ea typeface="+mn-ea"/>
                <a:cs typeface="Times New Roman" panose="02020603050405020304" pitchFamily="18" charset="0"/>
              </a:rPr>
              <a:t>Engine</a:t>
            </a:r>
            <a:r>
              <a:rPr lang="zh-CN" altLang="en-US" sz="1400" b="1" dirty="0">
                <a:solidFill>
                  <a:srgbClr val="C00000"/>
                </a:solidFill>
                <a:latin typeface="+mn-lt"/>
                <a:ea typeface="+mn-ea"/>
                <a:cs typeface="Times New Roman" panose="02020603050405020304" pitchFamily="18" charset="0"/>
              </a:rPr>
              <a:t>）。</a:t>
            </a:r>
          </a:p>
        </p:txBody>
      </p:sp>
      <p:grpSp>
        <p:nvGrpSpPr>
          <p:cNvPr id="6" name="组合 5">
            <a:extLst>
              <a:ext uri="{FF2B5EF4-FFF2-40B4-BE49-F238E27FC236}">
                <a16:creationId xmlns:a16="http://schemas.microsoft.com/office/drawing/2014/main" id="{39239A00-96FF-44CA-BC3D-99EA5CA72B00}"/>
              </a:ext>
            </a:extLst>
          </p:cNvPr>
          <p:cNvGrpSpPr/>
          <p:nvPr/>
        </p:nvGrpSpPr>
        <p:grpSpPr>
          <a:xfrm>
            <a:off x="4572000" y="1270591"/>
            <a:ext cx="3934019" cy="3348517"/>
            <a:chOff x="4822197" y="1859637"/>
            <a:chExt cx="3780000" cy="2975982"/>
          </a:xfrm>
        </p:grpSpPr>
        <p:pic>
          <p:nvPicPr>
            <p:cNvPr id="7" name="图片 6"/>
            <p:cNvPicPr>
              <a:picLocks noChangeAspect="1"/>
            </p:cNvPicPr>
            <p:nvPr/>
          </p:nvPicPr>
          <p:blipFill>
            <a:blip r:embed="rId3" cstate="print"/>
            <a:stretch>
              <a:fillRect/>
            </a:stretch>
          </p:blipFill>
          <p:spPr>
            <a:xfrm>
              <a:off x="5300621" y="2297316"/>
              <a:ext cx="3112414" cy="1802251"/>
            </a:xfrm>
            <a:prstGeom prst="rect">
              <a:avLst/>
            </a:prstGeom>
          </p:spPr>
        </p:pic>
        <p:sp>
          <p:nvSpPr>
            <p:cNvPr id="9" name="矩形 8"/>
            <p:cNvSpPr/>
            <p:nvPr/>
          </p:nvSpPr>
          <p:spPr>
            <a:xfrm>
              <a:off x="4822197" y="1859637"/>
              <a:ext cx="3780000" cy="2973731"/>
            </a:xfrm>
            <a:prstGeom prst="rect">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endParaRPr>
            </a:p>
          </p:txBody>
        </p:sp>
        <p:sp>
          <p:nvSpPr>
            <p:cNvPr id="11" name="文本框 10"/>
            <p:cNvSpPr txBox="1"/>
            <p:nvPr/>
          </p:nvSpPr>
          <p:spPr>
            <a:xfrm>
              <a:off x="4950043" y="4010818"/>
              <a:ext cx="2948884" cy="824801"/>
            </a:xfrm>
            <a:prstGeom prst="rect">
              <a:avLst/>
            </a:prstGeom>
            <a:noFill/>
          </p:spPr>
          <p:txBody>
            <a:bodyPr wrap="none" lIns="68580" tIns="34290" rIns="68580" bIns="34290" rtlCol="0">
              <a:spAutoFit/>
            </a:bodyPr>
            <a:lstStyle/>
            <a:p>
              <a:pPr marL="214313" indent="-214313">
                <a:buClr>
                  <a:schemeClr val="bg1">
                    <a:lumMod val="50000"/>
                  </a:schemeClr>
                </a:buClr>
                <a:buSzPct val="60000"/>
                <a:buFont typeface="Wingdings" panose="05000000000000000000" pitchFamily="2" charset="2"/>
                <a:buChar char="l"/>
              </a:pPr>
              <a:r>
                <a:rPr lang="zh-CN" altLang="en-US" sz="1400" kern="0" dirty="0">
                  <a:solidFill>
                    <a:srgbClr val="000000"/>
                  </a:solidFill>
                  <a:latin typeface="+mn-lt"/>
                  <a:ea typeface="+mn-ea"/>
                  <a:cs typeface="Times New Roman" panose="02020603050405020304" pitchFamily="18" charset="0"/>
                </a:rPr>
                <a:t>可携带性（跨平台、免“部署</a:t>
              </a:r>
              <a:r>
                <a:rPr lang="en-US" altLang="zh-CN" sz="1400" kern="0" dirty="0">
                  <a:solidFill>
                    <a:srgbClr val="000000"/>
                  </a:solidFill>
                  <a:latin typeface="+mn-lt"/>
                  <a:ea typeface="+mn-ea"/>
                  <a:cs typeface="Times New Roman" panose="02020603050405020304" pitchFamily="18" charset="0"/>
                </a:rPr>
                <a:t>”</a:t>
              </a:r>
              <a:r>
                <a:rPr lang="zh-CN" altLang="en-US" sz="1400" kern="0" dirty="0">
                  <a:solidFill>
                    <a:srgbClr val="000000"/>
                  </a:solidFill>
                  <a:latin typeface="+mn-lt"/>
                  <a:ea typeface="+mn-ea"/>
                  <a:cs typeface="Times New Roman" panose="02020603050405020304" pitchFamily="18" charset="0"/>
                </a:rPr>
                <a:t>）</a:t>
              </a:r>
              <a:endParaRPr lang="en-US" altLang="zh-CN" sz="1400" kern="0" dirty="0">
                <a:solidFill>
                  <a:srgbClr val="000000"/>
                </a:solidFill>
                <a:latin typeface="+mn-lt"/>
                <a:ea typeface="+mn-ea"/>
                <a:cs typeface="Times New Roman" panose="02020603050405020304" pitchFamily="18" charset="0"/>
              </a:endParaRPr>
            </a:p>
            <a:p>
              <a:pPr marL="214313" indent="-214313">
                <a:buClr>
                  <a:schemeClr val="bg1">
                    <a:lumMod val="50000"/>
                  </a:schemeClr>
                </a:buClr>
                <a:buSzPct val="60000"/>
                <a:buFont typeface="Wingdings" panose="05000000000000000000" pitchFamily="2" charset="2"/>
                <a:buChar char="l"/>
              </a:pPr>
              <a:r>
                <a:rPr lang="zh-CN" altLang="en-US" sz="1400" kern="0" dirty="0">
                  <a:solidFill>
                    <a:srgbClr val="000000"/>
                  </a:solidFill>
                  <a:latin typeface="+mn-lt"/>
                  <a:ea typeface="+mn-ea"/>
                  <a:cs typeface="Times New Roman" panose="02020603050405020304" pitchFamily="18" charset="0"/>
                </a:rPr>
                <a:t>一致性（开发</a:t>
              </a:r>
              <a:r>
                <a:rPr lang="en-US" altLang="zh-CN" sz="1400" kern="0" dirty="0">
                  <a:solidFill>
                    <a:srgbClr val="000000"/>
                  </a:solidFill>
                  <a:latin typeface="+mn-lt"/>
                  <a:ea typeface="+mn-ea"/>
                  <a:cs typeface="Times New Roman" panose="02020603050405020304" pitchFamily="18" charset="0"/>
                </a:rPr>
                <a:t>&amp;</a:t>
              </a:r>
              <a:r>
                <a:rPr lang="zh-CN" altLang="en-US" sz="1400" kern="0" dirty="0">
                  <a:solidFill>
                    <a:srgbClr val="000000"/>
                  </a:solidFill>
                  <a:latin typeface="+mn-lt"/>
                  <a:ea typeface="+mn-ea"/>
                  <a:cs typeface="Times New Roman" panose="02020603050405020304" pitchFamily="18" charset="0"/>
                </a:rPr>
                <a:t>测试</a:t>
              </a:r>
              <a:r>
                <a:rPr lang="en-US" altLang="zh-CN" sz="1400" kern="0" dirty="0">
                  <a:solidFill>
                    <a:srgbClr val="000000"/>
                  </a:solidFill>
                  <a:latin typeface="+mn-lt"/>
                  <a:ea typeface="+mn-ea"/>
                  <a:cs typeface="Times New Roman" panose="02020603050405020304" pitchFamily="18" charset="0"/>
                </a:rPr>
                <a:t>&amp;</a:t>
              </a:r>
              <a:r>
                <a:rPr lang="zh-CN" altLang="en-US" sz="1400" kern="0" dirty="0">
                  <a:solidFill>
                    <a:srgbClr val="000000"/>
                  </a:solidFill>
                  <a:latin typeface="+mn-lt"/>
                  <a:ea typeface="+mn-ea"/>
                  <a:cs typeface="Times New Roman" panose="02020603050405020304" pitchFamily="18" charset="0"/>
                </a:rPr>
                <a:t>生产）</a:t>
              </a:r>
              <a:endParaRPr lang="en-US" altLang="zh-CN" sz="1400" kern="0" dirty="0">
                <a:solidFill>
                  <a:srgbClr val="000000"/>
                </a:solidFill>
                <a:latin typeface="+mn-lt"/>
                <a:ea typeface="+mn-ea"/>
                <a:cs typeface="Times New Roman" panose="02020603050405020304" pitchFamily="18" charset="0"/>
              </a:endParaRPr>
            </a:p>
            <a:p>
              <a:pPr marL="214313" indent="-214313">
                <a:buClr>
                  <a:schemeClr val="bg1">
                    <a:lumMod val="50000"/>
                  </a:schemeClr>
                </a:buClr>
                <a:buSzPct val="60000"/>
                <a:buFont typeface="Wingdings" panose="05000000000000000000" pitchFamily="2" charset="2"/>
                <a:buChar char="l"/>
              </a:pPr>
              <a:r>
                <a:rPr lang="zh-CN" altLang="en-US" sz="1400" kern="0" dirty="0">
                  <a:solidFill>
                    <a:srgbClr val="000000"/>
                  </a:solidFill>
                  <a:latin typeface="+mn-lt"/>
                  <a:ea typeface="+mn-ea"/>
                  <a:cs typeface="Times New Roman" panose="02020603050405020304" pitchFamily="18" charset="0"/>
                </a:rPr>
                <a:t>快速分发、复制</a:t>
              </a:r>
              <a:endParaRPr lang="en-US" altLang="zh-CN" sz="1400" kern="0" dirty="0">
                <a:solidFill>
                  <a:srgbClr val="000000"/>
                </a:solidFill>
                <a:latin typeface="+mn-lt"/>
                <a:ea typeface="+mn-ea"/>
                <a:cs typeface="Times New Roman" panose="02020603050405020304" pitchFamily="18" charset="0"/>
              </a:endParaRPr>
            </a:p>
            <a:p>
              <a:pPr marL="214313" indent="-214313">
                <a:buClr>
                  <a:schemeClr val="bg1">
                    <a:lumMod val="50000"/>
                  </a:schemeClr>
                </a:buClr>
                <a:buSzPct val="60000"/>
                <a:buFont typeface="Wingdings" panose="05000000000000000000" pitchFamily="2" charset="2"/>
                <a:buChar char="l"/>
              </a:pPr>
              <a:r>
                <a:rPr lang="zh-CN" altLang="en-US" sz="1400" kern="0" dirty="0">
                  <a:solidFill>
                    <a:srgbClr val="000000"/>
                  </a:solidFill>
                  <a:latin typeface="+mn-lt"/>
                  <a:ea typeface="+mn-ea"/>
                  <a:cs typeface="Times New Roman" panose="02020603050405020304" pitchFamily="18" charset="0"/>
                </a:rPr>
                <a:t>轻量、隔离、无环境依赖</a:t>
              </a:r>
            </a:p>
          </p:txBody>
        </p:sp>
        <p:sp>
          <p:nvSpPr>
            <p:cNvPr id="12" name="矩形 11"/>
            <p:cNvSpPr/>
            <p:nvPr/>
          </p:nvSpPr>
          <p:spPr>
            <a:xfrm>
              <a:off x="5237754" y="1938290"/>
              <a:ext cx="2948884" cy="280374"/>
            </a:xfrm>
            <a:prstGeom prst="rect">
              <a:avLst/>
            </a:prstGeom>
          </p:spPr>
          <p:txBody>
            <a:bodyPr wrap="square" lIns="68580" tIns="34290" rIns="68580" bIns="34290">
              <a:spAutoFit/>
            </a:bodyPr>
            <a:lstStyle/>
            <a:p>
              <a:r>
                <a:rPr lang="en-US" altLang="zh-CN" sz="1600" b="1" dirty="0" err="1">
                  <a:solidFill>
                    <a:srgbClr val="000000"/>
                  </a:solidFill>
                  <a:latin typeface="+mn-lt"/>
                  <a:ea typeface="+mn-ea"/>
                  <a:cs typeface="Times New Roman" panose="02020603050405020304" pitchFamily="18" charset="0"/>
                </a:rPr>
                <a:t>Docker</a:t>
              </a:r>
              <a:r>
                <a:rPr lang="zh-CN" altLang="en-US" sz="1600" b="1" dirty="0">
                  <a:solidFill>
                    <a:srgbClr val="000000"/>
                  </a:solidFill>
                  <a:latin typeface="+mn-lt"/>
                  <a:ea typeface="+mn-ea"/>
                  <a:cs typeface="Times New Roman" panose="02020603050405020304" pitchFamily="18" charset="0"/>
                </a:rPr>
                <a:t>彻底改变程序的交付方式</a:t>
              </a:r>
            </a:p>
          </p:txBody>
        </p:sp>
      </p:grpSp>
      <p:grpSp>
        <p:nvGrpSpPr>
          <p:cNvPr id="5" name="组合 4">
            <a:extLst>
              <a:ext uri="{FF2B5EF4-FFF2-40B4-BE49-F238E27FC236}">
                <a16:creationId xmlns:a16="http://schemas.microsoft.com/office/drawing/2014/main" id="{D949869C-BCA0-4919-B322-F3A90326F2E2}"/>
              </a:ext>
            </a:extLst>
          </p:cNvPr>
          <p:cNvGrpSpPr/>
          <p:nvPr/>
        </p:nvGrpSpPr>
        <p:grpSpPr>
          <a:xfrm>
            <a:off x="656955" y="1270591"/>
            <a:ext cx="3960018" cy="3474552"/>
            <a:chOff x="366679" y="1859637"/>
            <a:chExt cx="3960018" cy="3087889"/>
          </a:xfrm>
        </p:grpSpPr>
        <p:sp>
          <p:nvSpPr>
            <p:cNvPr id="15" name="矩形 14"/>
            <p:cNvSpPr/>
            <p:nvPr/>
          </p:nvSpPr>
          <p:spPr>
            <a:xfrm>
              <a:off x="1914207" y="3365181"/>
              <a:ext cx="2412490" cy="1529319"/>
            </a:xfrm>
            <a:prstGeom prst="rect">
              <a:avLst/>
            </a:prstGeom>
            <a:noFill/>
          </p:spPr>
          <p:txBody>
            <a:bodyPr wrap="square" lIns="68580" tIns="34290" rIns="68580" bIns="34290" anchor="ctr" anchorCtr="0">
              <a:noAutofit/>
            </a:bodyPr>
            <a:lstStyle/>
            <a:p>
              <a:pPr marL="214313" indent="-214313">
                <a:buClr>
                  <a:schemeClr val="bg1">
                    <a:lumMod val="50000"/>
                  </a:schemeClr>
                </a:buClr>
                <a:buSzPct val="60000"/>
                <a:buFont typeface="Wingdings" panose="05000000000000000000" pitchFamily="2" charset="2"/>
                <a:buChar char="l"/>
              </a:pPr>
              <a:r>
                <a:rPr lang="zh-CN" altLang="en-US" sz="1400" kern="0" dirty="0">
                  <a:solidFill>
                    <a:srgbClr val="000000"/>
                  </a:solidFill>
                  <a:latin typeface="+mn-lt"/>
                  <a:ea typeface="+mn-ea"/>
                  <a:cs typeface="Times New Roman" panose="02020603050405020304" pitchFamily="18" charset="0"/>
                </a:rPr>
                <a:t>集装箱式应用管理环境。</a:t>
              </a:r>
              <a:endParaRPr lang="en-US" altLang="zh-CN" sz="1400" kern="0" dirty="0">
                <a:solidFill>
                  <a:srgbClr val="000000"/>
                </a:solidFill>
                <a:latin typeface="+mn-lt"/>
                <a:ea typeface="+mn-ea"/>
                <a:cs typeface="Times New Roman" panose="02020603050405020304" pitchFamily="18" charset="0"/>
              </a:endParaRPr>
            </a:p>
            <a:p>
              <a:pPr marL="214313" indent="-214313">
                <a:buClr>
                  <a:schemeClr val="bg1">
                    <a:lumMod val="50000"/>
                  </a:schemeClr>
                </a:buClr>
                <a:buSzPct val="60000"/>
                <a:buFont typeface="Wingdings" panose="05000000000000000000" pitchFamily="2" charset="2"/>
                <a:buChar char="l"/>
              </a:pPr>
              <a:r>
                <a:rPr lang="en-US" altLang="zh-CN" sz="1400" kern="0" dirty="0">
                  <a:solidFill>
                    <a:srgbClr val="000000"/>
                  </a:solidFill>
                  <a:latin typeface="+mn-lt"/>
                  <a:ea typeface="+mn-ea"/>
                  <a:cs typeface="Times New Roman" panose="02020603050405020304" pitchFamily="18" charset="0"/>
                </a:rPr>
                <a:t>image</a:t>
              </a:r>
              <a:r>
                <a:rPr lang="zh-CN" altLang="en-US" sz="1400" kern="0" dirty="0">
                  <a:solidFill>
                    <a:srgbClr val="000000"/>
                  </a:solidFill>
                  <a:latin typeface="+mn-lt"/>
                  <a:ea typeface="+mn-ea"/>
                  <a:cs typeface="Times New Roman" panose="02020603050405020304" pitchFamily="18" charset="0"/>
                </a:rPr>
                <a:t>分层技术：多副本</a:t>
              </a:r>
              <a:r>
                <a:rPr lang="en-US" altLang="zh-CN" sz="1400" kern="0" dirty="0">
                  <a:solidFill>
                    <a:srgbClr val="000000"/>
                  </a:solidFill>
                  <a:latin typeface="+mn-lt"/>
                  <a:ea typeface="+mn-ea"/>
                  <a:cs typeface="Times New Roman" panose="02020603050405020304" pitchFamily="18" charset="0"/>
                </a:rPr>
                <a:t>&amp; </a:t>
              </a:r>
              <a:r>
                <a:rPr lang="zh-CN" altLang="en-US" sz="1400" kern="0" dirty="0">
                  <a:solidFill>
                    <a:srgbClr val="000000"/>
                  </a:solidFill>
                  <a:latin typeface="+mn-lt"/>
                  <a:ea typeface="+mn-ea"/>
                  <a:cs typeface="Times New Roman" panose="02020603050405020304" pitchFamily="18" charset="0"/>
                </a:rPr>
                <a:t>重用，节省空间、分发迅速。</a:t>
              </a:r>
              <a:endParaRPr lang="en-US" altLang="zh-CN" sz="1400" kern="0" dirty="0">
                <a:solidFill>
                  <a:srgbClr val="000000"/>
                </a:solidFill>
                <a:latin typeface="+mn-lt"/>
                <a:ea typeface="+mn-ea"/>
                <a:cs typeface="Times New Roman" panose="02020603050405020304" pitchFamily="18" charset="0"/>
              </a:endParaRPr>
            </a:p>
            <a:p>
              <a:pPr marL="214313" indent="-214313">
                <a:buClr>
                  <a:schemeClr val="bg1">
                    <a:lumMod val="50000"/>
                  </a:schemeClr>
                </a:buClr>
                <a:buSzPct val="60000"/>
                <a:buFont typeface="Wingdings" panose="05000000000000000000" pitchFamily="2" charset="2"/>
                <a:buChar char="l"/>
              </a:pPr>
              <a:r>
                <a:rPr lang="zh-CN" altLang="en-US" sz="1400" kern="0" dirty="0">
                  <a:solidFill>
                    <a:srgbClr val="000000"/>
                  </a:solidFill>
                  <a:latin typeface="+mn-lt"/>
                  <a:ea typeface="+mn-ea"/>
                  <a:cs typeface="Times New Roman" panose="02020603050405020304" pitchFamily="18" charset="0"/>
                </a:rPr>
                <a:t>模块化打包、快速部署、标准化管理，独立</a:t>
              </a:r>
              <a:r>
                <a:rPr lang="en-US" altLang="zh-CN" sz="1400" kern="0" dirty="0">
                  <a:solidFill>
                    <a:srgbClr val="000000"/>
                  </a:solidFill>
                  <a:latin typeface="+mn-lt"/>
                  <a:ea typeface="+mn-ea"/>
                  <a:cs typeface="Times New Roman" panose="02020603050405020304" pitchFamily="18" charset="0"/>
                </a:rPr>
                <a:t>&amp;</a:t>
              </a:r>
              <a:r>
                <a:rPr lang="zh-CN" altLang="en-US" sz="1400" kern="0" dirty="0">
                  <a:solidFill>
                    <a:srgbClr val="000000"/>
                  </a:solidFill>
                  <a:latin typeface="+mn-lt"/>
                  <a:ea typeface="+mn-ea"/>
                  <a:cs typeface="Times New Roman" panose="02020603050405020304" pitchFamily="18" charset="0"/>
                </a:rPr>
                <a:t>隔离运行。</a:t>
              </a:r>
            </a:p>
          </p:txBody>
        </p:sp>
        <p:sp>
          <p:nvSpPr>
            <p:cNvPr id="32" name="矩形 31"/>
            <p:cNvSpPr/>
            <p:nvPr/>
          </p:nvSpPr>
          <p:spPr>
            <a:xfrm>
              <a:off x="507589" y="1939860"/>
              <a:ext cx="3684415" cy="509164"/>
            </a:xfrm>
            <a:prstGeom prst="rect">
              <a:avLst/>
            </a:prstGeom>
          </p:spPr>
          <p:txBody>
            <a:bodyPr wrap="square" lIns="68580" tIns="34290" rIns="68580" bIns="34290">
              <a:spAutoFit/>
            </a:bodyPr>
            <a:lstStyle/>
            <a:p>
              <a:r>
                <a:rPr lang="en-US" altLang="zh-CN" sz="1600" b="1" dirty="0" err="1">
                  <a:solidFill>
                    <a:srgbClr val="000000"/>
                  </a:solidFill>
                  <a:latin typeface="+mn-lt"/>
                  <a:ea typeface="+mn-ea"/>
                  <a:cs typeface="Times New Roman" panose="02020603050405020304" pitchFamily="18" charset="0"/>
                </a:rPr>
                <a:t>Docker</a:t>
              </a:r>
              <a:r>
                <a:rPr lang="zh-CN" altLang="en-US" sz="1600" b="1" dirty="0">
                  <a:solidFill>
                    <a:srgbClr val="000000"/>
                  </a:solidFill>
                  <a:latin typeface="+mn-lt"/>
                  <a:ea typeface="+mn-ea"/>
                  <a:cs typeface="Times New Roman" panose="02020603050405020304" pitchFamily="18" charset="0"/>
                </a:rPr>
                <a:t>提供软件应用的集装箱，创建即部署</a:t>
              </a:r>
            </a:p>
          </p:txBody>
        </p:sp>
        <p:sp>
          <p:nvSpPr>
            <p:cNvPr id="33" name="矩形 32"/>
            <p:cNvSpPr/>
            <p:nvPr/>
          </p:nvSpPr>
          <p:spPr>
            <a:xfrm>
              <a:off x="467964" y="1859637"/>
              <a:ext cx="3780000" cy="2973731"/>
            </a:xfrm>
            <a:prstGeom prst="rect">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cs typeface="Times New Roman" panose="02020603050405020304" pitchFamily="18" charset="0"/>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679" y="3418206"/>
              <a:ext cx="1836667" cy="1529320"/>
            </a:xfrm>
            <a:prstGeom prst="rect">
              <a:avLst/>
            </a:prstGeom>
          </p:spPr>
        </p:pic>
        <p:sp>
          <p:nvSpPr>
            <p:cNvPr id="35" name="椭圆形标注 34"/>
            <p:cNvSpPr/>
            <p:nvPr/>
          </p:nvSpPr>
          <p:spPr bwMode="auto">
            <a:xfrm>
              <a:off x="2357964" y="2268672"/>
              <a:ext cx="1551692" cy="992398"/>
            </a:xfrm>
            <a:prstGeom prst="wedgeEllipseCallout">
              <a:avLst>
                <a:gd name="adj1" fmla="val -91651"/>
                <a:gd name="adj2" fmla="val 50638"/>
              </a:avLst>
            </a:prstGeom>
            <a:blipFill dpi="0" rotWithShape="1">
              <a:blip r:embed="rId5" cstate="print"/>
              <a:srcRect/>
              <a:stretch>
                <a:fillRect l="28000" t="7000" r="-8000" b="-1000"/>
              </a:stretch>
            </a:blipFill>
            <a:ln w="19050" cap="flat" cmpd="sng" algn="ctr">
              <a:solidFill>
                <a:schemeClr val="accent6">
                  <a:lumMod val="75000"/>
                </a:schemeClr>
              </a:solidFill>
              <a:prstDash val="sysDash"/>
              <a:round/>
              <a:headEnd type="none" w="med" len="med"/>
              <a:tailEnd type="none" w="med" len="med"/>
            </a:ln>
            <a:effectLst>
              <a:outerShdw blurRad="50800" dist="38100" dir="2700000" algn="tl" rotWithShape="0">
                <a:prstClr val="black">
                  <a:alpha val="40000"/>
                </a:prstClr>
              </a:outerShdw>
            </a:effectLst>
            <a:extLst/>
          </p:spPr>
          <p:txBody>
            <a:bodyPr vert="horz" wrap="square" lIns="68580" tIns="34290" rIns="68580" bIns="34290" numCol="1" rtlCol="0" anchor="t" anchorCtr="0" compatLnSpc="1">
              <a:prstTxWarp prst="textNoShape">
                <a:avLst/>
              </a:prstTxWarp>
            </a:bodyPr>
            <a:lstStyle/>
            <a:p>
              <a:pPr defTabSz="685800"/>
              <a:endParaRPr lang="zh-CN" altLang="en-US" sz="1400" dirty="0">
                <a:latin typeface="+mn-lt"/>
                <a:ea typeface="+mn-ea"/>
              </a:endParaRPr>
            </a:p>
          </p:txBody>
        </p:sp>
      </p:grpSp>
      <p:sp>
        <p:nvSpPr>
          <p:cNvPr id="4" name="标题 3">
            <a:extLst>
              <a:ext uri="{FF2B5EF4-FFF2-40B4-BE49-F238E27FC236}">
                <a16:creationId xmlns:a16="http://schemas.microsoft.com/office/drawing/2014/main" id="{FF443C6C-CA1D-4CD4-849C-4488918B7829}"/>
              </a:ext>
            </a:extLst>
          </p:cNvPr>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Docker</a:t>
            </a:r>
            <a:r>
              <a:rPr lang="zh-CN" altLang="en-US" sz="2800" dirty="0"/>
              <a:t>加速容器技术的发展</a:t>
            </a:r>
          </a:p>
        </p:txBody>
      </p:sp>
      <p:sp>
        <p:nvSpPr>
          <p:cNvPr id="17" name="灯片编号占位符 3">
            <a:extLst>
              <a:ext uri="{FF2B5EF4-FFF2-40B4-BE49-F238E27FC236}">
                <a16:creationId xmlns:a16="http://schemas.microsoft.com/office/drawing/2014/main" id="{B8033C46-E722-460F-8790-506537C582D6}"/>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24</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493561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容器技术架构 </a:t>
            </a:r>
            <a:r>
              <a:rPr lang="en-US" altLang="zh-CN" sz="2800" dirty="0"/>
              <a:t>(1/3)</a:t>
            </a:r>
            <a:endParaRPr lang="zh-CN" altLang="en-US" sz="2800" dirty="0"/>
          </a:p>
        </p:txBody>
      </p:sp>
      <p:sp>
        <p:nvSpPr>
          <p:cNvPr id="3" name="内容占位符 2"/>
          <p:cNvSpPr>
            <a:spLocks noGrp="1"/>
          </p:cNvSpPr>
          <p:nvPr>
            <p:ph type="body" sz="quarter" idx="10"/>
          </p:nvPr>
        </p:nvSpPr>
        <p:spPr>
          <a:xfrm>
            <a:off x="684213" y="1376362"/>
            <a:ext cx="7920037" cy="4968961"/>
          </a:xfrm>
        </p:spPr>
        <p:txBody>
          <a:bodyPr/>
          <a:lstStyle/>
          <a:p>
            <a:pPr>
              <a:lnSpc>
                <a:spcPts val="3000"/>
              </a:lnSpc>
            </a:pPr>
            <a:r>
              <a:rPr lang="en-US" altLang="zh-CN" dirty="0" err="1"/>
              <a:t>Docker</a:t>
            </a:r>
            <a:r>
              <a:rPr lang="zh-CN" altLang="en-US" dirty="0"/>
              <a:t>三组件</a:t>
            </a:r>
            <a:endParaRPr lang="en-US" altLang="zh-CN" dirty="0"/>
          </a:p>
          <a:p>
            <a:pPr lvl="1">
              <a:lnSpc>
                <a:spcPts val="3000"/>
              </a:lnSpc>
            </a:pPr>
            <a:r>
              <a:rPr lang="en-US" altLang="zh-CN" dirty="0" err="1"/>
              <a:t>Docker</a:t>
            </a:r>
            <a:r>
              <a:rPr lang="en-US" altLang="zh-CN" dirty="0"/>
              <a:t> Client</a:t>
            </a:r>
            <a:r>
              <a:rPr lang="zh-CN" altLang="en-US" dirty="0"/>
              <a:t>：用户界面，支持用户与</a:t>
            </a:r>
            <a:r>
              <a:rPr lang="en-US" altLang="zh-CN" dirty="0" err="1"/>
              <a:t>Docker</a:t>
            </a:r>
            <a:r>
              <a:rPr lang="en-US" altLang="zh-CN" dirty="0"/>
              <a:t> Daemon</a:t>
            </a:r>
            <a:r>
              <a:rPr lang="zh-CN" altLang="en-US" dirty="0"/>
              <a:t>之间通信。</a:t>
            </a:r>
          </a:p>
          <a:p>
            <a:pPr lvl="1">
              <a:lnSpc>
                <a:spcPts val="3000"/>
              </a:lnSpc>
            </a:pPr>
            <a:r>
              <a:rPr lang="en-US" altLang="zh-CN" dirty="0" err="1"/>
              <a:t>Docker</a:t>
            </a:r>
            <a:r>
              <a:rPr lang="en-US" altLang="zh-CN" dirty="0"/>
              <a:t> Daemon</a:t>
            </a:r>
            <a:r>
              <a:rPr lang="zh-CN" altLang="en-US" dirty="0"/>
              <a:t>：运行于主机上，处理服务请求。</a:t>
            </a:r>
          </a:p>
          <a:p>
            <a:pPr lvl="1">
              <a:lnSpc>
                <a:spcPts val="3000"/>
              </a:lnSpc>
            </a:pPr>
            <a:r>
              <a:rPr lang="en-US" altLang="zh-CN" dirty="0" err="1"/>
              <a:t>Docker</a:t>
            </a:r>
            <a:r>
              <a:rPr lang="en-US" altLang="zh-CN" dirty="0"/>
              <a:t> Registry</a:t>
            </a:r>
            <a:r>
              <a:rPr lang="zh-CN" altLang="en-US" dirty="0"/>
              <a:t>：支持拥有公有与私有访问权限的</a:t>
            </a:r>
            <a:r>
              <a:rPr lang="en-US" altLang="zh-CN" dirty="0" err="1"/>
              <a:t>Docker</a:t>
            </a:r>
            <a:r>
              <a:rPr lang="zh-CN" altLang="en-US" dirty="0"/>
              <a:t>容器镜像仓库。</a:t>
            </a:r>
            <a:endParaRPr lang="en-US" altLang="zh-CN" dirty="0"/>
          </a:p>
          <a:p>
            <a:pPr>
              <a:lnSpc>
                <a:spcPts val="3000"/>
              </a:lnSpc>
            </a:pPr>
            <a:r>
              <a:rPr lang="en-US" altLang="zh-CN" dirty="0" err="1"/>
              <a:t>Docker</a:t>
            </a:r>
            <a:r>
              <a:rPr lang="zh-CN" altLang="en-US" dirty="0"/>
              <a:t>三要素</a:t>
            </a:r>
            <a:endParaRPr lang="en-US" altLang="zh-CN" dirty="0"/>
          </a:p>
          <a:p>
            <a:pPr lvl="1">
              <a:lnSpc>
                <a:spcPts val="3000"/>
              </a:lnSpc>
            </a:pPr>
            <a:r>
              <a:rPr lang="en-US" altLang="zh-CN" dirty="0" err="1"/>
              <a:t>Docker</a:t>
            </a:r>
            <a:r>
              <a:rPr lang="en-US" altLang="zh-CN" dirty="0"/>
              <a:t> Containers</a:t>
            </a:r>
            <a:r>
              <a:rPr lang="zh-CN" altLang="en-US" dirty="0"/>
              <a:t>：负责应用程序的运行，包括操作系统、用户添加的文件以及元数据。</a:t>
            </a:r>
          </a:p>
          <a:p>
            <a:pPr lvl="1">
              <a:lnSpc>
                <a:spcPts val="3000"/>
              </a:lnSpc>
            </a:pPr>
            <a:r>
              <a:rPr lang="en-US" altLang="zh-CN" dirty="0" err="1"/>
              <a:t>Docker</a:t>
            </a:r>
            <a:r>
              <a:rPr lang="en-US" altLang="zh-CN" dirty="0"/>
              <a:t> Images</a:t>
            </a:r>
            <a:r>
              <a:rPr lang="zh-CN" altLang="en-US" dirty="0"/>
              <a:t>：构建容器的只读模板，用来运行</a:t>
            </a:r>
            <a:r>
              <a:rPr lang="en-US" altLang="zh-CN" dirty="0" err="1"/>
              <a:t>Docker</a:t>
            </a:r>
            <a:r>
              <a:rPr lang="zh-CN" altLang="en-US" dirty="0"/>
              <a:t>容器。</a:t>
            </a:r>
          </a:p>
          <a:p>
            <a:pPr lvl="1">
              <a:lnSpc>
                <a:spcPts val="3000"/>
              </a:lnSpc>
            </a:pPr>
            <a:r>
              <a:rPr lang="en-US" altLang="zh-CN" dirty="0" err="1"/>
              <a:t>DockerFile</a:t>
            </a:r>
            <a:r>
              <a:rPr lang="zh-CN" altLang="en-US" dirty="0"/>
              <a:t>：文件指令集，用来说明如何自动创建</a:t>
            </a:r>
            <a:r>
              <a:rPr lang="en-US" altLang="zh-CN" dirty="0" err="1"/>
              <a:t>Docker</a:t>
            </a:r>
            <a:r>
              <a:rPr lang="zh-CN" altLang="en-US" dirty="0"/>
              <a:t>镜像。</a:t>
            </a:r>
            <a:endParaRPr lang="en-US" altLang="zh-CN" dirty="0"/>
          </a:p>
        </p:txBody>
      </p:sp>
      <p:sp>
        <p:nvSpPr>
          <p:cNvPr id="4" name="灯片编号占位符 3">
            <a:extLst>
              <a:ext uri="{FF2B5EF4-FFF2-40B4-BE49-F238E27FC236}">
                <a16:creationId xmlns:a16="http://schemas.microsoft.com/office/drawing/2014/main" id="{F8874370-5CFB-4492-9CB8-D50C60178242}"/>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25</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188697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容器技术架构 </a:t>
            </a:r>
            <a:r>
              <a:rPr lang="en-US" altLang="zh-CN" sz="2800" dirty="0"/>
              <a:t>(2/3)</a:t>
            </a:r>
            <a:endParaRPr lang="zh-CN" altLang="en-US" sz="2800" dirty="0"/>
          </a:p>
        </p:txBody>
      </p:sp>
      <p:sp>
        <p:nvSpPr>
          <p:cNvPr id="3" name="内容占位符 2"/>
          <p:cNvSpPr>
            <a:spLocks noGrp="1"/>
          </p:cNvSpPr>
          <p:nvPr>
            <p:ph type="body" sz="quarter" idx="10"/>
          </p:nvPr>
        </p:nvSpPr>
        <p:spPr>
          <a:xfrm>
            <a:off x="684213" y="1376362"/>
            <a:ext cx="7920037" cy="4860925"/>
          </a:xfrm>
        </p:spPr>
        <p:txBody>
          <a:bodyPr/>
          <a:lstStyle/>
          <a:p>
            <a:r>
              <a:rPr lang="en-US" altLang="zh-CN"/>
              <a:t>Docker</a:t>
            </a:r>
            <a:r>
              <a:rPr lang="zh-CN" altLang="en-US"/>
              <a:t>总体架构</a:t>
            </a:r>
            <a:endParaRPr lang="en-US" altLang="zh-CN"/>
          </a:p>
          <a:p>
            <a:pPr lvl="1"/>
            <a:r>
              <a:rPr lang="en-US" altLang="zh-CN"/>
              <a:t>Docker daemon</a:t>
            </a:r>
          </a:p>
          <a:p>
            <a:pPr lvl="1"/>
            <a:r>
              <a:rPr lang="en-US" altLang="zh-CN"/>
              <a:t>Docker registry</a:t>
            </a:r>
          </a:p>
          <a:p>
            <a:pPr lvl="1"/>
            <a:r>
              <a:rPr lang="en-US" altLang="zh-CN"/>
              <a:t>Libcontainer</a:t>
            </a:r>
          </a:p>
          <a:p>
            <a:pPr lvl="1"/>
            <a:r>
              <a:rPr lang="en-US" altLang="zh-CN"/>
              <a:t>Docker container</a:t>
            </a:r>
          </a:p>
          <a:p>
            <a:pPr lvl="1"/>
            <a:r>
              <a:rPr lang="en-US" altLang="zh-CN"/>
              <a:t>Graph driver</a:t>
            </a:r>
            <a:endParaRPr lang="en-US" altLang="zh-CN" dirty="0"/>
          </a:p>
        </p:txBody>
      </p:sp>
      <p:pic>
        <p:nvPicPr>
          <p:cNvPr id="6148" name="Picture 4" descr="https://sfault-image.b0.upaiyun.com/126/313/1263134739-57c53376e274e_articlex"/>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97" t="2466" r="3497" b="3666"/>
          <a:stretch/>
        </p:blipFill>
        <p:spPr bwMode="auto">
          <a:xfrm>
            <a:off x="3791334" y="1088740"/>
            <a:ext cx="5363765" cy="4716524"/>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3">
            <a:extLst>
              <a:ext uri="{FF2B5EF4-FFF2-40B4-BE49-F238E27FC236}">
                <a16:creationId xmlns:a16="http://schemas.microsoft.com/office/drawing/2014/main" id="{2053E573-2862-4E84-A28A-F971D5C7064C}"/>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26</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899313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容器技术架构 </a:t>
            </a:r>
            <a:r>
              <a:rPr lang="en-US" altLang="zh-CN" sz="2800" dirty="0"/>
              <a:t>(3/3)</a:t>
            </a:r>
            <a:endParaRPr lang="zh-CN" altLang="en-US" sz="2800" dirty="0"/>
          </a:p>
        </p:txBody>
      </p:sp>
      <p:sp>
        <p:nvSpPr>
          <p:cNvPr id="3" name="内容占位符 2"/>
          <p:cNvSpPr>
            <a:spLocks noGrp="1"/>
          </p:cNvSpPr>
          <p:nvPr>
            <p:ph type="body" sz="quarter" idx="10"/>
          </p:nvPr>
        </p:nvSpPr>
        <p:spPr>
          <a:xfrm>
            <a:off x="684213" y="1376362"/>
            <a:ext cx="7920037" cy="4500909"/>
          </a:xfrm>
        </p:spPr>
        <p:txBody>
          <a:bodyPr/>
          <a:lstStyle/>
          <a:p>
            <a:r>
              <a:rPr lang="en-US" altLang="zh-CN"/>
              <a:t>Docker</a:t>
            </a:r>
            <a:r>
              <a:rPr lang="zh-CN" altLang="en-US"/>
              <a:t>总体架构</a:t>
            </a:r>
            <a:endParaRPr lang="en-US" altLang="zh-CN"/>
          </a:p>
          <a:p>
            <a:pPr lvl="1"/>
            <a:r>
              <a:rPr lang="en-US" altLang="zh-CN"/>
              <a:t>Docker </a:t>
            </a:r>
            <a:r>
              <a:rPr lang="zh-CN" altLang="en-US"/>
              <a:t>系统使用 </a:t>
            </a:r>
            <a:r>
              <a:rPr lang="en-US" altLang="zh-CN"/>
              <a:t>C/S</a:t>
            </a:r>
            <a:r>
              <a:rPr lang="zh-CN" altLang="en-US"/>
              <a:t>架构。</a:t>
            </a:r>
            <a:endParaRPr lang="en-US" altLang="zh-CN"/>
          </a:p>
          <a:p>
            <a:pPr lvl="1"/>
            <a:r>
              <a:rPr lang="en-US" altLang="zh-CN"/>
              <a:t>Server </a:t>
            </a:r>
            <a:r>
              <a:rPr lang="zh-CN" altLang="en-US"/>
              <a:t>端驻守在后台：</a:t>
            </a:r>
            <a:r>
              <a:rPr lang="en-US" altLang="zh-CN"/>
              <a:t>docker daemon</a:t>
            </a:r>
            <a:r>
              <a:rPr lang="zh-CN" altLang="en-US"/>
              <a:t>。</a:t>
            </a:r>
            <a:endParaRPr lang="en-US" altLang="zh-CN"/>
          </a:p>
          <a:p>
            <a:pPr lvl="1"/>
            <a:r>
              <a:rPr lang="en-US" altLang="zh-CN"/>
              <a:t>Docker client</a:t>
            </a:r>
            <a:r>
              <a:rPr lang="zh-CN" altLang="en-US"/>
              <a:t>通过 </a:t>
            </a:r>
            <a:r>
              <a:rPr lang="en-US" altLang="zh-CN"/>
              <a:t>REST API </a:t>
            </a:r>
            <a:r>
              <a:rPr lang="zh-CN" altLang="en-US"/>
              <a:t>请求 </a:t>
            </a:r>
            <a:r>
              <a:rPr lang="en-US" altLang="zh-CN"/>
              <a:t>Docker daemon </a:t>
            </a:r>
            <a:r>
              <a:rPr lang="zh-CN" altLang="en-US"/>
              <a:t>来管理 </a:t>
            </a:r>
            <a:r>
              <a:rPr lang="en-US" altLang="zh-CN"/>
              <a:t>Docker </a:t>
            </a:r>
            <a:r>
              <a:rPr lang="zh-CN" altLang="en-US"/>
              <a:t>的镜像和容器等。</a:t>
            </a:r>
            <a:endParaRPr lang="en-US" altLang="zh-CN"/>
          </a:p>
          <a:p>
            <a:pPr lvl="1"/>
            <a:r>
              <a:rPr lang="en-US" altLang="zh-CN"/>
              <a:t>Docker Client</a:t>
            </a:r>
            <a:r>
              <a:rPr lang="zh-CN" altLang="en-US"/>
              <a:t>是一个 </a:t>
            </a:r>
            <a:r>
              <a:rPr lang="en-US" altLang="zh-CN"/>
              <a:t>CLI </a:t>
            </a:r>
            <a:r>
              <a:rPr lang="zh-CN" altLang="en-US"/>
              <a:t>程序，可以在命令行中通过 </a:t>
            </a:r>
            <a:r>
              <a:rPr lang="en-US" altLang="zh-CN"/>
              <a:t>Docker </a:t>
            </a:r>
            <a:r>
              <a:rPr lang="zh-CN" altLang="en-US"/>
              <a:t>二进制文件进行交互 。</a:t>
            </a:r>
            <a:endParaRPr lang="en-US" altLang="zh-CN" dirty="0"/>
          </a:p>
        </p:txBody>
      </p:sp>
      <p:sp>
        <p:nvSpPr>
          <p:cNvPr id="4" name="灯片编号占位符 3">
            <a:extLst>
              <a:ext uri="{FF2B5EF4-FFF2-40B4-BE49-F238E27FC236}">
                <a16:creationId xmlns:a16="http://schemas.microsoft.com/office/drawing/2014/main" id="{3F8CDF43-8965-4D5A-A544-5BBB2A6F7202}"/>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27</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952308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19"/>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en-US" sz="2800" dirty="0"/>
              <a:t>Docker</a:t>
            </a:r>
            <a:r>
              <a:rPr lang="zh-CN" altLang="en-US" sz="2800" dirty="0"/>
              <a:t>镜像制作和分发</a:t>
            </a:r>
            <a:endParaRPr lang="en-US" altLang="en-US" sz="2800" dirty="0"/>
          </a:p>
        </p:txBody>
      </p:sp>
      <p:cxnSp>
        <p:nvCxnSpPr>
          <p:cNvPr id="52" name="Shape 297"/>
          <p:cNvCxnSpPr>
            <a:cxnSpLocks/>
          </p:cNvCxnSpPr>
          <p:nvPr/>
        </p:nvCxnSpPr>
        <p:spPr>
          <a:xfrm>
            <a:off x="1174251" y="3230343"/>
            <a:ext cx="7429998" cy="0"/>
          </a:xfrm>
          <a:prstGeom prst="straightConnector1">
            <a:avLst/>
          </a:prstGeom>
          <a:noFill/>
          <a:ln w="19050" cap="flat">
            <a:solidFill>
              <a:schemeClr val="tx1"/>
            </a:solidFill>
            <a:prstDash val="dot"/>
            <a:round/>
            <a:headEnd type="none" w="lg" len="lg"/>
            <a:tailEnd type="none" w="lg" len="lg"/>
          </a:ln>
        </p:spPr>
      </p:cxnSp>
      <p:sp>
        <p:nvSpPr>
          <p:cNvPr id="53" name="Shape 309"/>
          <p:cNvSpPr txBox="1"/>
          <p:nvPr/>
        </p:nvSpPr>
        <p:spPr>
          <a:xfrm>
            <a:off x="1160523" y="2035570"/>
            <a:ext cx="1321673" cy="600737"/>
          </a:xfrm>
          <a:prstGeom prst="rect">
            <a:avLst/>
          </a:prstGeom>
          <a:noFill/>
          <a:ln>
            <a:noFill/>
          </a:ln>
        </p:spPr>
        <p:txBody>
          <a:bodyPr lIns="121915" tIns="121915" rIns="121915" bIns="121915" anchor="ctr" anchorCtr="0">
            <a:noAutofit/>
          </a:bodyPr>
          <a:lstStyle/>
          <a:p>
            <a:pPr>
              <a:spcBef>
                <a:spcPts val="0"/>
              </a:spcBef>
              <a:buNone/>
            </a:pPr>
            <a:r>
              <a:rPr lang="zh-CN" altLang="en-US" sz="1400" dirty="0">
                <a:solidFill>
                  <a:srgbClr val="0070C0"/>
                </a:solidFill>
                <a:latin typeface="+mn-lt"/>
                <a:ea typeface="+mn-ea"/>
                <a:cs typeface="Trebuchet MS"/>
                <a:sym typeface="Trebuchet MS"/>
              </a:rPr>
              <a:t>镜像制作</a:t>
            </a:r>
            <a:endParaRPr lang="en-US" altLang="zh-CN" sz="1400" dirty="0">
              <a:solidFill>
                <a:srgbClr val="0070C0"/>
              </a:solidFill>
              <a:latin typeface="+mn-lt"/>
              <a:ea typeface="+mn-ea"/>
              <a:cs typeface="Trebuchet MS"/>
              <a:sym typeface="Trebuchet MS"/>
            </a:endParaRPr>
          </a:p>
          <a:p>
            <a:pPr>
              <a:spcBef>
                <a:spcPts val="0"/>
              </a:spcBef>
              <a:buNone/>
            </a:pPr>
            <a:r>
              <a:rPr lang="zh-CN" altLang="en-US" sz="1400" dirty="0">
                <a:solidFill>
                  <a:srgbClr val="0070C0"/>
                </a:solidFill>
                <a:latin typeface="+mn-lt"/>
                <a:ea typeface="+mn-ea"/>
                <a:cs typeface="Trebuchet MS"/>
                <a:sym typeface="Trebuchet MS"/>
              </a:rPr>
              <a:t>（标准化）</a:t>
            </a:r>
            <a:endParaRPr lang="en" sz="1400" dirty="0">
              <a:solidFill>
                <a:srgbClr val="0070C0"/>
              </a:solidFill>
              <a:latin typeface="+mn-lt"/>
              <a:ea typeface="+mn-ea"/>
              <a:cs typeface="Trebuchet MS"/>
              <a:sym typeface="Trebuchet MS"/>
            </a:endParaRPr>
          </a:p>
        </p:txBody>
      </p:sp>
      <p:sp>
        <p:nvSpPr>
          <p:cNvPr id="54" name="Shape 309"/>
          <p:cNvSpPr txBox="1"/>
          <p:nvPr/>
        </p:nvSpPr>
        <p:spPr>
          <a:xfrm>
            <a:off x="1160524" y="3806183"/>
            <a:ext cx="1160260" cy="600737"/>
          </a:xfrm>
          <a:prstGeom prst="rect">
            <a:avLst/>
          </a:prstGeom>
          <a:noFill/>
          <a:ln>
            <a:noFill/>
          </a:ln>
        </p:spPr>
        <p:txBody>
          <a:bodyPr lIns="121915" tIns="121915" rIns="121915" bIns="121915" anchor="ctr" anchorCtr="0">
            <a:noAutofit/>
          </a:bodyPr>
          <a:lstStyle/>
          <a:p>
            <a:pPr>
              <a:spcBef>
                <a:spcPts val="0"/>
              </a:spcBef>
              <a:buNone/>
            </a:pPr>
            <a:r>
              <a:rPr lang="zh-CN" altLang="en-US" sz="1400" dirty="0">
                <a:solidFill>
                  <a:srgbClr val="0070C0"/>
                </a:solidFill>
                <a:latin typeface="+mn-lt"/>
                <a:ea typeface="+mn-ea"/>
                <a:cs typeface="Trebuchet MS"/>
                <a:sym typeface="Trebuchet MS"/>
              </a:rPr>
              <a:t>镜像分发</a:t>
            </a:r>
            <a:endParaRPr lang="en-US" altLang="zh-CN" sz="1400" dirty="0">
              <a:solidFill>
                <a:srgbClr val="0070C0"/>
              </a:solidFill>
              <a:latin typeface="+mn-lt"/>
              <a:ea typeface="+mn-ea"/>
              <a:cs typeface="Trebuchet MS"/>
              <a:sym typeface="Trebuchet MS"/>
            </a:endParaRPr>
          </a:p>
          <a:p>
            <a:pPr>
              <a:spcBef>
                <a:spcPts val="0"/>
              </a:spcBef>
              <a:buNone/>
            </a:pPr>
            <a:r>
              <a:rPr lang="zh-CN" altLang="en-US" sz="1400" dirty="0">
                <a:solidFill>
                  <a:srgbClr val="0070C0"/>
                </a:solidFill>
                <a:latin typeface="+mn-lt"/>
                <a:ea typeface="+mn-ea"/>
                <a:cs typeface="Trebuchet MS"/>
                <a:sym typeface="Trebuchet MS"/>
              </a:rPr>
              <a:t>（易用性）</a:t>
            </a:r>
            <a:endParaRPr lang="en" sz="1400" dirty="0">
              <a:solidFill>
                <a:srgbClr val="0070C0"/>
              </a:solidFill>
              <a:latin typeface="+mn-lt"/>
              <a:ea typeface="+mn-ea"/>
              <a:cs typeface="Trebuchet MS"/>
              <a:sym typeface="Trebuchet MS"/>
            </a:endParaRPr>
          </a:p>
        </p:txBody>
      </p:sp>
      <p:pic>
        <p:nvPicPr>
          <p:cNvPr id="55" name="图片 54"/>
          <p:cNvPicPr>
            <a:picLocks noChangeAspect="1"/>
          </p:cNvPicPr>
          <p:nvPr/>
        </p:nvPicPr>
        <p:blipFill>
          <a:blip r:embed="rId3" cstate="print"/>
          <a:stretch>
            <a:fillRect/>
          </a:stretch>
        </p:blipFill>
        <p:spPr>
          <a:xfrm>
            <a:off x="2376575" y="1544368"/>
            <a:ext cx="1082787" cy="1590471"/>
          </a:xfrm>
          <a:prstGeom prst="rect">
            <a:avLst/>
          </a:prstGeom>
        </p:spPr>
      </p:pic>
      <p:sp>
        <p:nvSpPr>
          <p:cNvPr id="56" name="AutoShape 14"/>
          <p:cNvSpPr>
            <a:spLocks noChangeArrowheads="1"/>
          </p:cNvSpPr>
          <p:nvPr/>
        </p:nvSpPr>
        <p:spPr bwMode="gray">
          <a:xfrm>
            <a:off x="4040010" y="1694711"/>
            <a:ext cx="779520" cy="1220127"/>
          </a:xfrm>
          <a:prstGeom prst="rightArrow">
            <a:avLst>
              <a:gd name="adj1" fmla="val 67750"/>
              <a:gd name="adj2" fmla="val 66167"/>
            </a:avLst>
          </a:prstGeom>
          <a:gradFill rotWithShape="1">
            <a:gsLst>
              <a:gs pos="0">
                <a:srgbClr val="B2B2B2">
                  <a:gamma/>
                  <a:tint val="54510"/>
                  <a:invGamma/>
                  <a:alpha val="12000"/>
                </a:srgbClr>
              </a:gs>
              <a:gs pos="100000">
                <a:srgbClr val="B2B2B2"/>
              </a:gs>
            </a:gsLst>
            <a:lin ang="0" scaled="1"/>
          </a:gradFill>
          <a:ln w="9525">
            <a:noFill/>
            <a:miter lim="800000"/>
            <a:headEnd/>
            <a:tailEnd/>
          </a:ln>
          <a:effectLst/>
        </p:spPr>
        <p:txBody>
          <a:bodyPr wrap="none" lIns="121918" tIns="60960" rIns="121918" bIns="60960" anchor="ctr"/>
          <a:lstStyle/>
          <a:p>
            <a:pPr defTabSz="1219179" fontAlgn="auto">
              <a:spcBef>
                <a:spcPts val="0"/>
              </a:spcBef>
              <a:spcAft>
                <a:spcPts val="0"/>
              </a:spcAft>
              <a:buFont typeface="Wingdings" pitchFamily="2" charset="2"/>
              <a:buNone/>
              <a:defRPr/>
            </a:pPr>
            <a:endParaRPr lang="zh-CN" altLang="en-US" sz="2800" b="1" kern="0" dirty="0">
              <a:solidFill>
                <a:sysClr val="windowText" lastClr="000000"/>
              </a:solidFill>
              <a:latin typeface="+mn-lt"/>
              <a:ea typeface="+mn-ea"/>
            </a:endParaRPr>
          </a:p>
        </p:txBody>
      </p:sp>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5121" y="1485143"/>
            <a:ext cx="1911980" cy="1664979"/>
          </a:xfrm>
          <a:prstGeom prst="rect">
            <a:avLst/>
          </a:prstGeom>
        </p:spPr>
      </p:pic>
      <p:sp>
        <p:nvSpPr>
          <p:cNvPr id="58" name="文本框 14"/>
          <p:cNvSpPr txBox="1"/>
          <p:nvPr/>
        </p:nvSpPr>
        <p:spPr>
          <a:xfrm>
            <a:off x="3846988" y="1787570"/>
            <a:ext cx="462082" cy="1077218"/>
          </a:xfrm>
          <a:prstGeom prst="rect">
            <a:avLst/>
          </a:prstGeom>
          <a:noFill/>
        </p:spPr>
        <p:txBody>
          <a:bodyPr wrap="square" rtlCol="0">
            <a:spAutoFit/>
          </a:bodyPr>
          <a:lstStyle/>
          <a:p>
            <a:r>
              <a:rPr lang="zh-CN" altLang="en-US" sz="1600" dirty="0">
                <a:solidFill>
                  <a:srgbClr val="C00000"/>
                </a:solidFill>
                <a:latin typeface="+mn-lt"/>
                <a:ea typeface="+mn-ea"/>
              </a:rPr>
              <a:t>快速生成</a:t>
            </a:r>
          </a:p>
        </p:txBody>
      </p:sp>
      <p:pic>
        <p:nvPicPr>
          <p:cNvPr id="59" name="Picture 2" descr="C:\Users\t00148181\AppData\Roaming\eSpace_Desktop\UserData\t00402375\imagefiles\9BAD11E6-EE96-4330-8548-A1C2330E615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1974" y="3549480"/>
            <a:ext cx="3449976" cy="1824090"/>
          </a:xfrm>
          <a:prstGeom prst="rect">
            <a:avLst/>
          </a:prstGeom>
          <a:noFill/>
          <a:extLst>
            <a:ext uri="{909E8E84-426E-40DD-AFC4-6F175D3DCCD1}">
              <a14:hiddenFill xmlns:a14="http://schemas.microsoft.com/office/drawing/2010/main">
                <a:solidFill>
                  <a:srgbClr val="FFFFFF"/>
                </a:solidFill>
              </a14:hiddenFill>
            </a:ext>
          </a:extLst>
        </p:spPr>
      </p:pic>
      <p:pic>
        <p:nvPicPr>
          <p:cNvPr id="60" name="图片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81666" y="3519061"/>
            <a:ext cx="1283623" cy="1415756"/>
          </a:xfrm>
          <a:prstGeom prst="rect">
            <a:avLst/>
          </a:prstGeom>
        </p:spPr>
      </p:pic>
      <p:sp>
        <p:nvSpPr>
          <p:cNvPr id="63" name="AutoShape 14"/>
          <p:cNvSpPr>
            <a:spLocks noChangeArrowheads="1"/>
          </p:cNvSpPr>
          <p:nvPr/>
        </p:nvSpPr>
        <p:spPr bwMode="gray">
          <a:xfrm rot="10800000">
            <a:off x="3252366" y="3733445"/>
            <a:ext cx="779520" cy="1220127"/>
          </a:xfrm>
          <a:prstGeom prst="rightArrow">
            <a:avLst>
              <a:gd name="adj1" fmla="val 67750"/>
              <a:gd name="adj2" fmla="val 66167"/>
            </a:avLst>
          </a:prstGeom>
          <a:gradFill rotWithShape="1">
            <a:gsLst>
              <a:gs pos="0">
                <a:srgbClr val="B2B2B2">
                  <a:gamma/>
                  <a:tint val="54510"/>
                  <a:invGamma/>
                  <a:alpha val="12000"/>
                </a:srgbClr>
              </a:gs>
              <a:gs pos="100000">
                <a:srgbClr val="B2B2B2"/>
              </a:gs>
            </a:gsLst>
            <a:lin ang="0" scaled="1"/>
          </a:gradFill>
          <a:ln w="9525">
            <a:noFill/>
            <a:miter lim="800000"/>
            <a:headEnd/>
            <a:tailEnd/>
          </a:ln>
          <a:effectLst/>
        </p:spPr>
        <p:txBody>
          <a:bodyPr wrap="none" lIns="121918" tIns="60960" rIns="121918" bIns="60960" anchor="ctr"/>
          <a:lstStyle/>
          <a:p>
            <a:pPr defTabSz="1219179" fontAlgn="auto">
              <a:spcBef>
                <a:spcPts val="0"/>
              </a:spcBef>
              <a:spcAft>
                <a:spcPts val="0"/>
              </a:spcAft>
              <a:buFont typeface="Wingdings" pitchFamily="2" charset="2"/>
              <a:buNone/>
              <a:defRPr/>
            </a:pPr>
            <a:endParaRPr lang="zh-CN" altLang="en-US" sz="2800" b="1" kern="0" dirty="0">
              <a:solidFill>
                <a:sysClr val="windowText" lastClr="000000"/>
              </a:solidFill>
              <a:latin typeface="+mn-lt"/>
              <a:ea typeface="+mn-ea"/>
            </a:endParaRPr>
          </a:p>
        </p:txBody>
      </p:sp>
      <p:sp>
        <p:nvSpPr>
          <p:cNvPr id="64" name="文本框 19"/>
          <p:cNvSpPr txBox="1"/>
          <p:nvPr/>
        </p:nvSpPr>
        <p:spPr>
          <a:xfrm>
            <a:off x="3842702" y="3826305"/>
            <a:ext cx="462082" cy="1077218"/>
          </a:xfrm>
          <a:prstGeom prst="rect">
            <a:avLst/>
          </a:prstGeom>
          <a:noFill/>
        </p:spPr>
        <p:txBody>
          <a:bodyPr wrap="square" rtlCol="0">
            <a:spAutoFit/>
          </a:bodyPr>
          <a:lstStyle/>
          <a:p>
            <a:r>
              <a:rPr lang="zh-CN" altLang="en-US" sz="1600" dirty="0">
                <a:solidFill>
                  <a:srgbClr val="C00000"/>
                </a:solidFill>
                <a:latin typeface="+mn-lt"/>
                <a:ea typeface="+mn-ea"/>
              </a:rPr>
              <a:t>便捷获取</a:t>
            </a:r>
          </a:p>
        </p:txBody>
      </p:sp>
      <p:sp>
        <p:nvSpPr>
          <p:cNvPr id="65" name="文本框 17"/>
          <p:cNvSpPr txBox="1"/>
          <p:nvPr/>
        </p:nvSpPr>
        <p:spPr>
          <a:xfrm>
            <a:off x="2327955" y="4868277"/>
            <a:ext cx="836461" cy="276999"/>
          </a:xfrm>
          <a:prstGeom prst="rect">
            <a:avLst/>
          </a:prstGeom>
          <a:noFill/>
        </p:spPr>
        <p:txBody>
          <a:bodyPr wrap="square" rtlCol="0">
            <a:spAutoFit/>
          </a:bodyPr>
          <a:lstStyle/>
          <a:p>
            <a:r>
              <a:rPr lang="zh-CN" altLang="en-US" sz="1200" dirty="0">
                <a:solidFill>
                  <a:schemeClr val="tx1"/>
                </a:solidFill>
                <a:latin typeface="+mn-lt"/>
                <a:ea typeface="+mn-ea"/>
              </a:rPr>
              <a:t>本地环境</a:t>
            </a:r>
          </a:p>
        </p:txBody>
      </p:sp>
      <p:sp>
        <p:nvSpPr>
          <p:cNvPr id="66" name="矩形 65"/>
          <p:cNvSpPr/>
          <p:nvPr/>
        </p:nvSpPr>
        <p:spPr bwMode="auto">
          <a:xfrm>
            <a:off x="1174251" y="1430365"/>
            <a:ext cx="7429998" cy="4316060"/>
          </a:xfrm>
          <a:prstGeom prst="rect">
            <a:avLst/>
          </a:prstGeom>
          <a:noFill/>
          <a:ln w="38100" cap="flat" cmpd="sng" algn="ctr">
            <a:solidFill>
              <a:srgbClr val="00B0F0"/>
            </a:solidFill>
            <a:prstDash val="solid"/>
            <a:round/>
            <a:headEnd type="none" w="med" len="med"/>
            <a:tailEnd type="none" w="med" len="med"/>
          </a:ln>
          <a:effectLst/>
        </p:spPr>
        <p:txBody>
          <a:bodyPr vert="horz" wrap="square" lIns="121935" tIns="60968" rIns="121935" bIns="60968" numCol="1" rtlCol="0" anchor="t" anchorCtr="0" compatLnSpc="1">
            <a:prstTxWarp prst="textNoShape">
              <a:avLst/>
            </a:prstTxWarp>
          </a:bodyPr>
          <a:lstStyle/>
          <a:p>
            <a:pPr defTabSz="1219352">
              <a:buClrTx/>
              <a:buNone/>
            </a:pPr>
            <a:endParaRPr lang="zh-CN" altLang="en-US" sz="2800" b="0" dirty="0">
              <a:latin typeface="+mn-lt"/>
              <a:ea typeface="+mn-ea"/>
            </a:endParaRPr>
          </a:p>
        </p:txBody>
      </p:sp>
      <p:pic>
        <p:nvPicPr>
          <p:cNvPr id="67" name="图片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1640" y="5229799"/>
            <a:ext cx="846912" cy="1007513"/>
          </a:xfrm>
          <a:prstGeom prst="rect">
            <a:avLst/>
          </a:prstGeom>
        </p:spPr>
      </p:pic>
      <p:sp>
        <p:nvSpPr>
          <p:cNvPr id="68" name="文本框 24"/>
          <p:cNvSpPr txBox="1"/>
          <p:nvPr/>
        </p:nvSpPr>
        <p:spPr>
          <a:xfrm>
            <a:off x="2424831" y="2491523"/>
            <a:ext cx="1034531" cy="276999"/>
          </a:xfrm>
          <a:prstGeom prst="rect">
            <a:avLst/>
          </a:prstGeom>
          <a:noFill/>
        </p:spPr>
        <p:txBody>
          <a:bodyPr wrap="square" rtlCol="0">
            <a:spAutoFit/>
          </a:bodyPr>
          <a:lstStyle/>
          <a:p>
            <a:r>
              <a:rPr lang="zh-CN" altLang="en-US" sz="1200" dirty="0">
                <a:solidFill>
                  <a:schemeClr val="tx1"/>
                </a:solidFill>
                <a:latin typeface="+mn-lt"/>
                <a:ea typeface="+mn-ea"/>
              </a:rPr>
              <a:t>文本文件</a:t>
            </a:r>
          </a:p>
        </p:txBody>
      </p:sp>
      <p:sp>
        <p:nvSpPr>
          <p:cNvPr id="18" name="灯片编号占位符 3">
            <a:extLst>
              <a:ext uri="{FF2B5EF4-FFF2-40B4-BE49-F238E27FC236}">
                <a16:creationId xmlns:a16="http://schemas.microsoft.com/office/drawing/2014/main" id="{6D6ECE2B-B9A1-42B4-90E3-98643C52E604}"/>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28</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46544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1"/>
            <a:r>
              <a:rPr lang="zh-CN" altLang="en-US" dirty="0"/>
              <a:t>描述虚拟化概述</a:t>
            </a:r>
            <a:endParaRPr lang="en-US" altLang="zh-CN" dirty="0"/>
          </a:p>
          <a:p>
            <a:pPr lvl="1"/>
            <a:r>
              <a:rPr lang="zh-CN" altLang="en-US" dirty="0"/>
              <a:t>描述网络虚拟化背景</a:t>
            </a:r>
          </a:p>
          <a:p>
            <a:pPr lvl="1"/>
            <a:r>
              <a:rPr lang="zh-CN" altLang="en-US" dirty="0"/>
              <a:t>区分</a:t>
            </a:r>
            <a:r>
              <a:rPr lang="en-US" altLang="zh-CN" dirty="0"/>
              <a:t>OVS</a:t>
            </a:r>
            <a:r>
              <a:rPr lang="zh-CN" altLang="en-US" dirty="0"/>
              <a:t>、</a:t>
            </a:r>
            <a:r>
              <a:rPr lang="en-US" altLang="zh-CN" dirty="0"/>
              <a:t>DVS</a:t>
            </a:r>
          </a:p>
          <a:p>
            <a:pPr lvl="1"/>
            <a:r>
              <a:rPr lang="zh-CN" altLang="en-US" dirty="0"/>
              <a:t>描述</a:t>
            </a:r>
            <a:r>
              <a:rPr lang="en-US" altLang="zh-CN" dirty="0"/>
              <a:t>SDN</a:t>
            </a:r>
            <a:r>
              <a:rPr lang="zh-CN" altLang="en-US" dirty="0"/>
              <a:t>和解决方案</a:t>
            </a:r>
            <a:endParaRPr lang="en-US" altLang="zh-CN" dirty="0"/>
          </a:p>
          <a:p>
            <a:pPr lvl="1"/>
            <a:r>
              <a:rPr lang="zh-CN" altLang="en-US" dirty="0"/>
              <a:t>描述云数据中心典型组网</a:t>
            </a:r>
            <a:endParaRPr lang="en-US" altLang="zh-CN" dirty="0"/>
          </a:p>
          <a:p>
            <a:pPr lvl="1"/>
            <a:r>
              <a:rPr lang="en-US" altLang="zh-CN" dirty="0"/>
              <a:t>OVS</a:t>
            </a:r>
            <a:r>
              <a:rPr lang="zh-CN" altLang="en-US" dirty="0"/>
              <a:t>的多种技术混合框架模拟实验</a:t>
            </a:r>
            <a:endParaRPr lang="en-US" altLang="zh-CN" dirty="0"/>
          </a:p>
          <a:p>
            <a:pPr lvl="1"/>
            <a:endParaRPr lang="zh-CN" altLang="en-US" dirty="0"/>
          </a:p>
        </p:txBody>
      </p:sp>
      <p:sp>
        <p:nvSpPr>
          <p:cNvPr id="4" name="Rectangle 2">
            <a:extLst>
              <a:ext uri="{FF2B5EF4-FFF2-40B4-BE49-F238E27FC236}">
                <a16:creationId xmlns:a16="http://schemas.microsoft.com/office/drawing/2014/main" id="{68AE87A6-0639-49BF-88EB-2E603BF8D67E}"/>
              </a:ext>
            </a:extLst>
          </p:cNvPr>
          <p:cNvSpPr txBox="1">
            <a:spLocks noChangeArrowheads="1"/>
          </p:cNvSpPr>
          <p:nvPr/>
        </p:nvSpPr>
        <p:spPr bwMode="auto">
          <a:xfrm>
            <a:off x="684213" y="463550"/>
            <a:ext cx="2051695" cy="823912"/>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pPr algn="ctr" eaLnBrk="1" hangingPunct="1">
              <a:defRPr/>
            </a:pPr>
            <a:r>
              <a:rPr lang="zh-CN" altLang="en-US" sz="4800" kern="0" dirty="0">
                <a:solidFill>
                  <a:schemeClr val="tx1"/>
                </a:solidFill>
                <a:effectLst>
                  <a:outerShdw blurRad="38100" dist="38100" dir="2700000" algn="tl">
                    <a:srgbClr val="C0C0C0"/>
                  </a:outerShdw>
                </a:effectLst>
                <a:latin typeface="华文琥珀" panose="02010800040101010101" pitchFamily="2" charset="-122"/>
                <a:ea typeface="华文琥珀" panose="02010800040101010101" pitchFamily="2" charset="-122"/>
              </a:rPr>
              <a:t>课程</a:t>
            </a:r>
          </a:p>
        </p:txBody>
      </p:sp>
      <p:sp>
        <p:nvSpPr>
          <p:cNvPr id="6" name="灯片编号占位符 3">
            <a:extLst>
              <a:ext uri="{FF2B5EF4-FFF2-40B4-BE49-F238E27FC236}">
                <a16:creationId xmlns:a16="http://schemas.microsoft.com/office/drawing/2014/main" id="{F9CDBD37-521B-4440-8F31-E1A07BD0C3C8}"/>
              </a:ext>
            </a:extLst>
          </p:cNvPr>
          <p:cNvSpPr txBox="1">
            <a:spLocks/>
          </p:cNvSpPr>
          <p:nvPr/>
        </p:nvSpPr>
        <p:spPr>
          <a:xfrm>
            <a:off x="8136396"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2</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181079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Title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容器是一种轻量化的虚拟化技术</a:t>
            </a:r>
            <a:endParaRPr lang="en-US" altLang="zh-CN" sz="2800" dirty="0"/>
          </a:p>
        </p:txBody>
      </p:sp>
      <p:grpSp>
        <p:nvGrpSpPr>
          <p:cNvPr id="4" name="组合 3">
            <a:extLst>
              <a:ext uri="{FF2B5EF4-FFF2-40B4-BE49-F238E27FC236}">
                <a16:creationId xmlns:a16="http://schemas.microsoft.com/office/drawing/2014/main" id="{76C66C81-80AE-49B2-BB16-346E538CDCEA}"/>
              </a:ext>
            </a:extLst>
          </p:cNvPr>
          <p:cNvGrpSpPr/>
          <p:nvPr/>
        </p:nvGrpSpPr>
        <p:grpSpPr>
          <a:xfrm>
            <a:off x="926674" y="1034578"/>
            <a:ext cx="7461750" cy="2430835"/>
            <a:chOff x="252646" y="1431249"/>
            <a:chExt cx="8819346" cy="2587439"/>
          </a:xfrm>
        </p:grpSpPr>
        <p:sp>
          <p:nvSpPr>
            <p:cNvPr id="68" name="矩形 67"/>
            <p:cNvSpPr/>
            <p:nvPr/>
          </p:nvSpPr>
          <p:spPr bwMode="auto">
            <a:xfrm>
              <a:off x="7109160" y="2077891"/>
              <a:ext cx="775780" cy="794156"/>
            </a:xfrm>
            <a:prstGeom prst="rect">
              <a:avLst/>
            </a:prstGeom>
            <a:solidFill>
              <a:srgbClr val="FFFFFF">
                <a:lumMod val="95000"/>
              </a:srgbClr>
            </a:solidFill>
            <a:ln>
              <a:solidFill>
                <a:srgbClr val="FFFFFF">
                  <a:lumMod val="75000"/>
                </a:srgb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7" tIns="34279" rIns="68557" bIns="34279" numCol="1" rtlCol="0" anchor="t" anchorCtr="0" compatLnSpc="1">
              <a:prstTxWarp prst="textNoShape">
                <a:avLst/>
              </a:prstTxWarp>
            </a:bodyPr>
            <a:lstStyle/>
            <a:p>
              <a:pPr algn="ctr" defTabSz="914187" fontAlgn="auto">
                <a:spcBef>
                  <a:spcPts val="0"/>
                </a:spcBef>
                <a:spcAft>
                  <a:spcPts val="0"/>
                </a:spcAft>
                <a:buClr>
                  <a:srgbClr val="CC9900"/>
                </a:buClr>
                <a:defRPr/>
              </a:pPr>
              <a:endParaRPr lang="zh-CN" altLang="en-US" sz="800" kern="0" dirty="0">
                <a:solidFill>
                  <a:srgbClr val="FFFFFF">
                    <a:lumMod val="85000"/>
                  </a:srgbClr>
                </a:solidFill>
                <a:latin typeface="+mn-lt"/>
                <a:ea typeface="+mn-ea"/>
                <a:cs typeface="Arial" pitchFamily="34" charset="0"/>
              </a:endParaRPr>
            </a:p>
          </p:txBody>
        </p:sp>
        <p:sp>
          <p:nvSpPr>
            <p:cNvPr id="37" name="TextBox 25"/>
            <p:cNvSpPr txBox="1">
              <a:spLocks noChangeArrowheads="1"/>
            </p:cNvSpPr>
            <p:nvPr/>
          </p:nvSpPr>
          <p:spPr bwMode="auto">
            <a:xfrm>
              <a:off x="1343344" y="1431249"/>
              <a:ext cx="1018189" cy="292370"/>
            </a:xfrm>
            <a:prstGeom prst="rect">
              <a:avLst/>
            </a:prstGeom>
            <a:noFill/>
            <a:ln w="9525">
              <a:noFill/>
              <a:miter lim="800000"/>
              <a:headEnd/>
              <a:tailEnd/>
            </a:ln>
          </p:spPr>
          <p:txBody>
            <a:bodyPr wrap="none" lIns="91421" tIns="45711" rIns="91421" bIns="45711">
              <a:spAutoFit/>
            </a:bodyPr>
            <a:lstStyle/>
            <a:p>
              <a:pPr defTabSz="685571"/>
              <a:r>
                <a:rPr lang="zh-CN" altLang="en-US" sz="1300" dirty="0">
                  <a:solidFill>
                    <a:srgbClr val="000000"/>
                  </a:solidFill>
                  <a:latin typeface="+mn-lt"/>
                  <a:ea typeface="+mn-ea"/>
                </a:rPr>
                <a:t>虚拟机实例</a:t>
              </a:r>
              <a:endParaRPr lang="en-US" altLang="zh-CN" sz="1300" dirty="0">
                <a:solidFill>
                  <a:srgbClr val="000000"/>
                </a:solidFill>
                <a:latin typeface="+mn-lt"/>
                <a:ea typeface="+mn-ea"/>
              </a:endParaRPr>
            </a:p>
          </p:txBody>
        </p:sp>
        <p:sp>
          <p:nvSpPr>
            <p:cNvPr id="38" name="TextBox 37"/>
            <p:cNvSpPr txBox="1"/>
            <p:nvPr/>
          </p:nvSpPr>
          <p:spPr>
            <a:xfrm>
              <a:off x="252646" y="2349140"/>
              <a:ext cx="809879" cy="438559"/>
            </a:xfrm>
            <a:prstGeom prst="rect">
              <a:avLst/>
            </a:prstGeom>
            <a:noFill/>
          </p:spPr>
          <p:txBody>
            <a:bodyPr wrap="square" lIns="68557" tIns="34279" rIns="68557" bIns="34279" rtlCol="0">
              <a:spAutoFit/>
            </a:bodyPr>
            <a:lstStyle/>
            <a:p>
              <a:pPr algn="ctr" defTabSz="914187" fontAlgn="auto">
                <a:spcBef>
                  <a:spcPts val="0"/>
                </a:spcBef>
                <a:spcAft>
                  <a:spcPts val="0"/>
                </a:spcAft>
                <a:defRPr/>
              </a:pPr>
              <a:r>
                <a:rPr lang="zh-CN" altLang="en-US" sz="1200" kern="0" dirty="0">
                  <a:solidFill>
                    <a:srgbClr val="000000"/>
                  </a:solidFill>
                  <a:latin typeface="+mn-lt"/>
                  <a:ea typeface="+mn-ea"/>
                </a:rPr>
                <a:t>虚拟机</a:t>
              </a:r>
              <a:r>
                <a:rPr lang="en-US" altLang="zh-CN" sz="1200" kern="0" dirty="0">
                  <a:solidFill>
                    <a:srgbClr val="000000"/>
                  </a:solidFill>
                  <a:latin typeface="+mn-lt"/>
                  <a:ea typeface="+mn-ea"/>
                </a:rPr>
                <a:t>OS</a:t>
              </a:r>
              <a:r>
                <a:rPr lang="zh-CN" altLang="en-US" sz="1200" kern="0" dirty="0">
                  <a:solidFill>
                    <a:srgbClr val="000000"/>
                  </a:solidFill>
                  <a:latin typeface="+mn-lt"/>
                  <a:ea typeface="+mn-ea"/>
                </a:rPr>
                <a:t>镜象</a:t>
              </a:r>
              <a:endParaRPr lang="en-US" altLang="zh-CN" sz="1200" kern="0" dirty="0">
                <a:solidFill>
                  <a:srgbClr val="000000"/>
                </a:solidFill>
                <a:latin typeface="+mn-lt"/>
                <a:ea typeface="+mn-ea"/>
              </a:endParaRPr>
            </a:p>
          </p:txBody>
        </p:sp>
        <p:sp>
          <p:nvSpPr>
            <p:cNvPr id="39" name="TextBox 25"/>
            <p:cNvSpPr txBox="1">
              <a:spLocks noChangeArrowheads="1"/>
            </p:cNvSpPr>
            <p:nvPr/>
          </p:nvSpPr>
          <p:spPr bwMode="auto">
            <a:xfrm>
              <a:off x="2736276" y="1431249"/>
              <a:ext cx="1018189" cy="292370"/>
            </a:xfrm>
            <a:prstGeom prst="rect">
              <a:avLst/>
            </a:prstGeom>
            <a:noFill/>
            <a:ln w="9525">
              <a:noFill/>
              <a:miter lim="800000"/>
              <a:headEnd/>
              <a:tailEnd/>
            </a:ln>
          </p:spPr>
          <p:txBody>
            <a:bodyPr wrap="none" lIns="91421" tIns="45711" rIns="91421" bIns="45711">
              <a:spAutoFit/>
            </a:bodyPr>
            <a:lstStyle/>
            <a:p>
              <a:pPr defTabSz="685571"/>
              <a:r>
                <a:rPr lang="zh-CN" altLang="en-US" sz="1300" dirty="0">
                  <a:solidFill>
                    <a:srgbClr val="000000"/>
                  </a:solidFill>
                  <a:latin typeface="+mn-lt"/>
                  <a:ea typeface="+mn-ea"/>
                </a:rPr>
                <a:t>虚拟机实例</a:t>
              </a:r>
              <a:endParaRPr lang="en-US" altLang="zh-CN" sz="1300" dirty="0">
                <a:solidFill>
                  <a:srgbClr val="000000"/>
                </a:solidFill>
                <a:latin typeface="+mn-lt"/>
                <a:ea typeface="+mn-ea"/>
              </a:endParaRPr>
            </a:p>
          </p:txBody>
        </p:sp>
        <p:sp>
          <p:nvSpPr>
            <p:cNvPr id="40" name="TextBox 39"/>
            <p:cNvSpPr txBox="1"/>
            <p:nvPr/>
          </p:nvSpPr>
          <p:spPr>
            <a:xfrm>
              <a:off x="414621" y="1701217"/>
              <a:ext cx="647904" cy="438480"/>
            </a:xfrm>
            <a:prstGeom prst="rect">
              <a:avLst/>
            </a:prstGeom>
            <a:noFill/>
          </p:spPr>
          <p:txBody>
            <a:bodyPr wrap="square" lIns="68557" tIns="34279" rIns="68557" bIns="34279" rtlCol="0">
              <a:spAutoFit/>
            </a:bodyPr>
            <a:lstStyle/>
            <a:p>
              <a:pPr algn="ctr" defTabSz="914187" fontAlgn="auto">
                <a:spcBef>
                  <a:spcPts val="0"/>
                </a:spcBef>
                <a:spcAft>
                  <a:spcPts val="0"/>
                </a:spcAft>
                <a:defRPr/>
              </a:pPr>
              <a:r>
                <a:rPr lang="zh-CN" altLang="en-US" sz="1200" kern="0" dirty="0">
                  <a:solidFill>
                    <a:srgbClr val="000000"/>
                  </a:solidFill>
                  <a:latin typeface="+mn-lt"/>
                  <a:ea typeface="+mn-ea"/>
                </a:rPr>
                <a:t>应用安装包</a:t>
              </a:r>
            </a:p>
          </p:txBody>
        </p:sp>
        <p:sp>
          <p:nvSpPr>
            <p:cNvPr id="42" name="矩形 41"/>
            <p:cNvSpPr/>
            <p:nvPr/>
          </p:nvSpPr>
          <p:spPr bwMode="auto">
            <a:xfrm>
              <a:off x="1249140" y="1695697"/>
              <a:ext cx="1246490" cy="1208498"/>
            </a:xfrm>
            <a:prstGeom prst="rect">
              <a:avLst/>
            </a:prstGeom>
            <a:solidFill>
              <a:srgbClr val="FFFFFF">
                <a:lumMod val="95000"/>
              </a:srgbClr>
            </a:solidFill>
            <a:ln>
              <a:solidFill>
                <a:srgbClr val="FFFFFF">
                  <a:lumMod val="75000"/>
                </a:srgb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7" tIns="34279" rIns="68557" bIns="34279" numCol="1" rtlCol="0" anchor="t" anchorCtr="0" compatLnSpc="1">
              <a:prstTxWarp prst="textNoShape">
                <a:avLst/>
              </a:prstTxWarp>
            </a:bodyPr>
            <a:lstStyle/>
            <a:p>
              <a:pPr algn="ctr" defTabSz="914187" fontAlgn="auto">
                <a:spcBef>
                  <a:spcPts val="0"/>
                </a:spcBef>
                <a:spcAft>
                  <a:spcPts val="0"/>
                </a:spcAft>
                <a:buClr>
                  <a:srgbClr val="CC9900"/>
                </a:buClr>
                <a:defRPr/>
              </a:pPr>
              <a:endParaRPr lang="zh-CN" altLang="en-US" sz="800" kern="0" dirty="0">
                <a:solidFill>
                  <a:srgbClr val="FFFFFF">
                    <a:lumMod val="85000"/>
                  </a:srgbClr>
                </a:solidFill>
                <a:latin typeface="+mn-lt"/>
                <a:ea typeface="+mn-ea"/>
                <a:cs typeface="Arial" pitchFamily="34" charset="0"/>
              </a:endParaRPr>
            </a:p>
          </p:txBody>
        </p:sp>
        <p:sp>
          <p:nvSpPr>
            <p:cNvPr id="49" name="Left Brace 22"/>
            <p:cNvSpPr/>
            <p:nvPr/>
          </p:nvSpPr>
          <p:spPr bwMode="auto">
            <a:xfrm>
              <a:off x="5258121" y="2075519"/>
              <a:ext cx="242937" cy="767975"/>
            </a:xfrm>
            <a:prstGeom prst="leftBrace">
              <a:avLst/>
            </a:prstGeom>
            <a:noFill/>
            <a:ln>
              <a:solidFill>
                <a:srgbClr val="000000"/>
              </a:solidFill>
            </a:ln>
            <a:effectLst/>
            <a:extLst/>
          </p:spPr>
          <p:txBody>
            <a:bodyPr lIns="91421" tIns="45711" rIns="91421" bIns="45711"/>
            <a:lstStyle/>
            <a:p>
              <a:pPr defTabSz="685571">
                <a:lnSpc>
                  <a:spcPct val="90000"/>
                </a:lnSpc>
                <a:defRPr/>
              </a:pPr>
              <a:endParaRPr lang="zh-CN" altLang="en-US" sz="2100" kern="0" dirty="0">
                <a:solidFill>
                  <a:srgbClr val="FF9900"/>
                </a:solidFill>
                <a:latin typeface="+mn-lt"/>
                <a:ea typeface="+mn-ea"/>
              </a:endParaRPr>
            </a:p>
          </p:txBody>
        </p:sp>
        <p:sp>
          <p:nvSpPr>
            <p:cNvPr id="51" name="Rectangle 3"/>
            <p:cNvSpPr/>
            <p:nvPr/>
          </p:nvSpPr>
          <p:spPr bwMode="auto">
            <a:xfrm>
              <a:off x="1298463" y="3349539"/>
              <a:ext cx="2895600" cy="669149"/>
            </a:xfrm>
            <a:prstGeom prst="rect">
              <a:avLst/>
            </a:prstGeom>
            <a:solidFill>
              <a:srgbClr val="FFFFFF">
                <a:lumMod val="95000"/>
              </a:srgbClr>
            </a:solidFill>
            <a:ln>
              <a:solidFill>
                <a:srgbClr val="FFFFFF">
                  <a:lumMod val="50000"/>
                </a:srgbClr>
              </a:solidFill>
            </a:ln>
            <a:effectLst/>
            <a:extLst/>
          </p:spPr>
          <p:txBody>
            <a:bodyPr lIns="91421" tIns="45711" rIns="91421" bIns="45711" anchor="t" anchorCtr="0"/>
            <a:lstStyle/>
            <a:p>
              <a:pPr algn="ctr" defTabSz="685571">
                <a:lnSpc>
                  <a:spcPct val="90000"/>
                </a:lnSpc>
                <a:defRPr/>
              </a:pPr>
              <a:r>
                <a:rPr lang="en-US" sz="1200" kern="0" dirty="0">
                  <a:solidFill>
                    <a:srgbClr val="000000">
                      <a:lumMod val="85000"/>
                      <a:lumOff val="15000"/>
                    </a:srgbClr>
                  </a:solidFill>
                  <a:latin typeface="+mn-lt"/>
                  <a:ea typeface="+mn-ea"/>
                </a:rPr>
                <a:t>Hardware</a:t>
              </a:r>
            </a:p>
          </p:txBody>
        </p:sp>
        <p:sp>
          <p:nvSpPr>
            <p:cNvPr id="52" name="Rectangle 4"/>
            <p:cNvSpPr/>
            <p:nvPr/>
          </p:nvSpPr>
          <p:spPr bwMode="auto">
            <a:xfrm>
              <a:off x="1298463" y="3164987"/>
              <a:ext cx="2895600" cy="187697"/>
            </a:xfrm>
            <a:prstGeom prst="rect">
              <a:avLst/>
            </a:prstGeom>
            <a:solidFill>
              <a:srgbClr val="5BD4FF">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en-US" sz="1200" kern="0" dirty="0">
                  <a:solidFill>
                    <a:srgbClr val="000000">
                      <a:lumMod val="85000"/>
                      <a:lumOff val="15000"/>
                    </a:srgbClr>
                  </a:solidFill>
                  <a:latin typeface="+mn-lt"/>
                  <a:ea typeface="+mn-ea"/>
                </a:rPr>
                <a:t>Host OS</a:t>
              </a:r>
            </a:p>
          </p:txBody>
        </p:sp>
        <p:sp>
          <p:nvSpPr>
            <p:cNvPr id="53" name="Rectangle 5"/>
            <p:cNvSpPr/>
            <p:nvPr/>
          </p:nvSpPr>
          <p:spPr bwMode="auto">
            <a:xfrm>
              <a:off x="1298463" y="2941921"/>
              <a:ext cx="2895600" cy="215829"/>
            </a:xfrm>
            <a:prstGeom prst="rect">
              <a:avLst/>
            </a:prstGeom>
            <a:solidFill>
              <a:srgbClr val="FFCCFF">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en-US" sz="1200" kern="0" dirty="0">
                  <a:solidFill>
                    <a:srgbClr val="000000">
                      <a:lumMod val="85000"/>
                      <a:lumOff val="15000"/>
                    </a:srgbClr>
                  </a:solidFill>
                  <a:latin typeface="+mn-lt"/>
                  <a:ea typeface="+mn-ea"/>
                </a:rPr>
                <a:t>Hypervisor</a:t>
              </a:r>
              <a:r>
                <a:rPr lang="zh-CN" altLang="en-US" sz="1200" kern="0" dirty="0">
                  <a:solidFill>
                    <a:srgbClr val="000000">
                      <a:lumMod val="85000"/>
                      <a:lumOff val="15000"/>
                    </a:srgbClr>
                  </a:solidFill>
                  <a:latin typeface="+mn-lt"/>
                  <a:ea typeface="+mn-ea"/>
                </a:rPr>
                <a:t>（如</a:t>
              </a:r>
              <a:r>
                <a:rPr lang="en-US" altLang="zh-CN" sz="1200" kern="0" dirty="0">
                  <a:solidFill>
                    <a:srgbClr val="000000">
                      <a:lumMod val="85000"/>
                      <a:lumOff val="15000"/>
                    </a:srgbClr>
                  </a:solidFill>
                  <a:latin typeface="+mn-lt"/>
                  <a:ea typeface="+mn-ea"/>
                </a:rPr>
                <a:t>KVM</a:t>
              </a:r>
              <a:r>
                <a:rPr lang="zh-CN" altLang="en-US" sz="1200" kern="0" dirty="0">
                  <a:solidFill>
                    <a:srgbClr val="000000">
                      <a:lumMod val="85000"/>
                      <a:lumOff val="15000"/>
                    </a:srgbClr>
                  </a:solidFill>
                  <a:latin typeface="+mn-lt"/>
                  <a:ea typeface="+mn-ea"/>
                </a:rPr>
                <a:t>）</a:t>
              </a:r>
              <a:endParaRPr lang="en-US" sz="1200" kern="0" dirty="0">
                <a:solidFill>
                  <a:srgbClr val="000000">
                    <a:lumMod val="85000"/>
                    <a:lumOff val="15000"/>
                  </a:srgbClr>
                </a:solidFill>
                <a:latin typeface="+mn-lt"/>
                <a:ea typeface="+mn-ea"/>
              </a:endParaRPr>
            </a:p>
          </p:txBody>
        </p:sp>
        <p:sp>
          <p:nvSpPr>
            <p:cNvPr id="54" name="Rectangle 6"/>
            <p:cNvSpPr/>
            <p:nvPr/>
          </p:nvSpPr>
          <p:spPr bwMode="auto">
            <a:xfrm>
              <a:off x="1298458" y="2455334"/>
              <a:ext cx="1143000" cy="422691"/>
            </a:xfrm>
            <a:prstGeom prst="rect">
              <a:avLst/>
            </a:prstGeom>
            <a:solidFill>
              <a:srgbClr val="990000">
                <a:lumMod val="50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en-US" sz="1200" kern="0" dirty="0">
                  <a:solidFill>
                    <a:srgbClr val="000000">
                      <a:lumMod val="85000"/>
                      <a:lumOff val="15000"/>
                    </a:srgbClr>
                  </a:solidFill>
                  <a:latin typeface="+mn-lt"/>
                  <a:ea typeface="+mn-ea"/>
                </a:rPr>
                <a:t>Guest OS</a:t>
              </a:r>
            </a:p>
          </p:txBody>
        </p:sp>
        <p:sp>
          <p:nvSpPr>
            <p:cNvPr id="55" name="Rectangle 7"/>
            <p:cNvSpPr/>
            <p:nvPr/>
          </p:nvSpPr>
          <p:spPr bwMode="auto">
            <a:xfrm>
              <a:off x="1298458" y="2110049"/>
              <a:ext cx="1143000" cy="345285"/>
            </a:xfrm>
            <a:prstGeom prst="rect">
              <a:avLst/>
            </a:prstGeom>
            <a:solidFill>
              <a:srgbClr val="990000">
                <a:lumMod val="60000"/>
                <a:lumOff val="40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zh-CN" altLang="en-US" sz="1100" kern="0" dirty="0">
                  <a:solidFill>
                    <a:srgbClr val="000000">
                      <a:lumMod val="85000"/>
                      <a:lumOff val="15000"/>
                    </a:srgbClr>
                  </a:solidFill>
                  <a:latin typeface="+mn-lt"/>
                  <a:ea typeface="+mn-ea"/>
                </a:rPr>
                <a:t>应用依赖库</a:t>
              </a:r>
              <a:r>
                <a:rPr lang="en-US" altLang="zh-CN" sz="1100" kern="0" dirty="0">
                  <a:solidFill>
                    <a:srgbClr val="000000">
                      <a:lumMod val="85000"/>
                      <a:lumOff val="15000"/>
                    </a:srgbClr>
                  </a:solidFill>
                  <a:latin typeface="+mn-lt"/>
                  <a:ea typeface="+mn-ea"/>
                </a:rPr>
                <a:t>1</a:t>
              </a:r>
              <a:endParaRPr lang="en-US" sz="1100" kern="0" dirty="0">
                <a:solidFill>
                  <a:srgbClr val="000000">
                    <a:lumMod val="85000"/>
                    <a:lumOff val="15000"/>
                  </a:srgbClr>
                </a:solidFill>
                <a:latin typeface="+mn-lt"/>
                <a:ea typeface="+mn-ea"/>
              </a:endParaRPr>
            </a:p>
          </p:txBody>
        </p:sp>
        <p:sp>
          <p:nvSpPr>
            <p:cNvPr id="56" name="Rectangle 8"/>
            <p:cNvSpPr/>
            <p:nvPr/>
          </p:nvSpPr>
          <p:spPr bwMode="auto">
            <a:xfrm>
              <a:off x="1298458" y="1756215"/>
              <a:ext cx="1143000" cy="284777"/>
            </a:xfrm>
            <a:prstGeom prst="rect">
              <a:avLst/>
            </a:prstGeom>
            <a:solidFill>
              <a:srgbClr val="FFCC66">
                <a:lumMod val="40000"/>
                <a:lumOff val="60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zh-CN" altLang="en-US" sz="1200" kern="0" dirty="0">
                  <a:solidFill>
                    <a:srgbClr val="000000">
                      <a:lumMod val="85000"/>
                      <a:lumOff val="15000"/>
                    </a:srgbClr>
                  </a:solidFill>
                  <a:latin typeface="+mn-lt"/>
                  <a:ea typeface="+mn-ea"/>
                </a:rPr>
                <a:t>应用</a:t>
              </a:r>
              <a:r>
                <a:rPr lang="en-US" altLang="zh-CN" sz="1200" kern="0" dirty="0">
                  <a:solidFill>
                    <a:srgbClr val="000000">
                      <a:lumMod val="85000"/>
                      <a:lumOff val="15000"/>
                    </a:srgbClr>
                  </a:solidFill>
                  <a:latin typeface="+mn-lt"/>
                  <a:ea typeface="+mn-ea"/>
                </a:rPr>
                <a:t>1</a:t>
              </a:r>
              <a:endParaRPr lang="en-US" sz="1200" kern="0" dirty="0">
                <a:solidFill>
                  <a:srgbClr val="000000">
                    <a:lumMod val="85000"/>
                    <a:lumOff val="15000"/>
                  </a:srgbClr>
                </a:solidFill>
                <a:latin typeface="+mn-lt"/>
                <a:ea typeface="+mn-ea"/>
              </a:endParaRPr>
            </a:p>
          </p:txBody>
        </p:sp>
        <p:sp>
          <p:nvSpPr>
            <p:cNvPr id="57" name="左大括号 56"/>
            <p:cNvSpPr/>
            <p:nvPr/>
          </p:nvSpPr>
          <p:spPr bwMode="auto">
            <a:xfrm>
              <a:off x="1008534" y="2110041"/>
              <a:ext cx="299338" cy="767975"/>
            </a:xfrm>
            <a:prstGeom prst="leftBrace">
              <a:avLst/>
            </a:prstGeom>
            <a:noFill/>
            <a:ln w="6350">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57" tIns="34279" rIns="68557" bIns="34279" rtlCol="0" anchor="ctr"/>
            <a:lstStyle/>
            <a:p>
              <a:pPr algn="ctr" defTabSz="914187" fontAlgn="auto">
                <a:spcBef>
                  <a:spcPts val="0"/>
                </a:spcBef>
                <a:spcAft>
                  <a:spcPts val="0"/>
                </a:spcAft>
                <a:defRPr/>
              </a:pPr>
              <a:endParaRPr lang="zh-CN" altLang="en-US" sz="1500" kern="0" dirty="0">
                <a:solidFill>
                  <a:srgbClr val="000000"/>
                </a:solidFill>
                <a:latin typeface="+mn-lt"/>
                <a:ea typeface="+mn-ea"/>
              </a:endParaRPr>
            </a:p>
          </p:txBody>
        </p:sp>
        <p:sp>
          <p:nvSpPr>
            <p:cNvPr id="58" name="矩形 57"/>
            <p:cNvSpPr/>
            <p:nvPr/>
          </p:nvSpPr>
          <p:spPr bwMode="auto">
            <a:xfrm>
              <a:off x="2677612" y="1695697"/>
              <a:ext cx="1246490" cy="1208498"/>
            </a:xfrm>
            <a:prstGeom prst="rect">
              <a:avLst/>
            </a:prstGeom>
            <a:solidFill>
              <a:srgbClr val="FFFFFF">
                <a:lumMod val="95000"/>
              </a:srgbClr>
            </a:solidFill>
            <a:ln>
              <a:solidFill>
                <a:srgbClr val="FFFFFF">
                  <a:lumMod val="75000"/>
                </a:srgb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7" tIns="34279" rIns="68557" bIns="34279" numCol="1" rtlCol="0" anchor="t" anchorCtr="0" compatLnSpc="1">
              <a:prstTxWarp prst="textNoShape">
                <a:avLst/>
              </a:prstTxWarp>
            </a:bodyPr>
            <a:lstStyle/>
            <a:p>
              <a:pPr algn="ctr" defTabSz="914187" fontAlgn="auto">
                <a:spcBef>
                  <a:spcPts val="0"/>
                </a:spcBef>
                <a:spcAft>
                  <a:spcPts val="0"/>
                </a:spcAft>
                <a:buClr>
                  <a:srgbClr val="CC9900"/>
                </a:buClr>
                <a:defRPr/>
              </a:pPr>
              <a:endParaRPr lang="zh-CN" altLang="en-US" sz="800" kern="0" dirty="0">
                <a:solidFill>
                  <a:srgbClr val="FFFFFF">
                    <a:lumMod val="85000"/>
                  </a:srgbClr>
                </a:solidFill>
                <a:latin typeface="+mn-lt"/>
                <a:ea typeface="+mn-ea"/>
                <a:cs typeface="Arial" pitchFamily="34" charset="0"/>
              </a:endParaRPr>
            </a:p>
          </p:txBody>
        </p:sp>
        <p:sp>
          <p:nvSpPr>
            <p:cNvPr id="59" name="Rectangle 6"/>
            <p:cNvSpPr/>
            <p:nvPr/>
          </p:nvSpPr>
          <p:spPr bwMode="auto">
            <a:xfrm>
              <a:off x="2726932" y="2455334"/>
              <a:ext cx="1143000" cy="422691"/>
            </a:xfrm>
            <a:prstGeom prst="rect">
              <a:avLst/>
            </a:prstGeom>
            <a:solidFill>
              <a:srgbClr val="990000">
                <a:lumMod val="50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en-US" sz="1200" kern="0" dirty="0">
                  <a:solidFill>
                    <a:srgbClr val="000000">
                      <a:lumMod val="85000"/>
                      <a:lumOff val="15000"/>
                    </a:srgbClr>
                  </a:solidFill>
                  <a:latin typeface="+mn-lt"/>
                  <a:ea typeface="+mn-ea"/>
                </a:rPr>
                <a:t>Guest OS</a:t>
              </a:r>
            </a:p>
          </p:txBody>
        </p:sp>
        <p:sp>
          <p:nvSpPr>
            <p:cNvPr id="60" name="Rectangle 7"/>
            <p:cNvSpPr/>
            <p:nvPr/>
          </p:nvSpPr>
          <p:spPr bwMode="auto">
            <a:xfrm>
              <a:off x="2726932" y="2110049"/>
              <a:ext cx="1143000" cy="345285"/>
            </a:xfrm>
            <a:prstGeom prst="rect">
              <a:avLst/>
            </a:prstGeom>
            <a:solidFill>
              <a:srgbClr val="990000">
                <a:lumMod val="60000"/>
                <a:lumOff val="40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zh-CN" altLang="en-US" sz="1100" kern="0" dirty="0">
                  <a:solidFill>
                    <a:srgbClr val="000000">
                      <a:lumMod val="85000"/>
                      <a:lumOff val="15000"/>
                    </a:srgbClr>
                  </a:solidFill>
                  <a:latin typeface="+mn-lt"/>
                  <a:ea typeface="+mn-ea"/>
                </a:rPr>
                <a:t>应用依赖库</a:t>
              </a:r>
              <a:r>
                <a:rPr lang="en-US" altLang="zh-CN" sz="1100" kern="0" dirty="0">
                  <a:solidFill>
                    <a:srgbClr val="000000">
                      <a:lumMod val="85000"/>
                      <a:lumOff val="15000"/>
                    </a:srgbClr>
                  </a:solidFill>
                  <a:latin typeface="+mn-lt"/>
                  <a:ea typeface="+mn-ea"/>
                </a:rPr>
                <a:t>1</a:t>
              </a:r>
              <a:endParaRPr lang="en-US" sz="1100" kern="0" dirty="0">
                <a:solidFill>
                  <a:srgbClr val="000000">
                    <a:lumMod val="85000"/>
                    <a:lumOff val="15000"/>
                  </a:srgbClr>
                </a:solidFill>
                <a:latin typeface="+mn-lt"/>
                <a:ea typeface="+mn-ea"/>
              </a:endParaRPr>
            </a:p>
          </p:txBody>
        </p:sp>
        <p:sp>
          <p:nvSpPr>
            <p:cNvPr id="61" name="Rectangle 8"/>
            <p:cNvSpPr/>
            <p:nvPr/>
          </p:nvSpPr>
          <p:spPr bwMode="auto">
            <a:xfrm>
              <a:off x="2726932" y="1756215"/>
              <a:ext cx="1124988" cy="284777"/>
            </a:xfrm>
            <a:prstGeom prst="rect">
              <a:avLst/>
            </a:prstGeom>
            <a:solidFill>
              <a:srgbClr val="FFCC66">
                <a:lumMod val="40000"/>
                <a:lumOff val="60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zh-CN" altLang="en-US" sz="1200" kern="0" dirty="0">
                  <a:solidFill>
                    <a:srgbClr val="000000">
                      <a:lumMod val="85000"/>
                      <a:lumOff val="15000"/>
                    </a:srgbClr>
                  </a:solidFill>
                  <a:latin typeface="+mn-lt"/>
                  <a:ea typeface="+mn-ea"/>
                </a:rPr>
                <a:t>应用</a:t>
              </a:r>
              <a:r>
                <a:rPr lang="en-US" altLang="zh-CN" sz="1200" kern="0" dirty="0">
                  <a:solidFill>
                    <a:srgbClr val="000000">
                      <a:lumMod val="85000"/>
                      <a:lumOff val="15000"/>
                    </a:srgbClr>
                  </a:solidFill>
                  <a:latin typeface="+mn-lt"/>
                  <a:ea typeface="+mn-ea"/>
                </a:rPr>
                <a:t>2</a:t>
              </a:r>
              <a:endParaRPr lang="en-US" sz="1200" kern="0" dirty="0">
                <a:solidFill>
                  <a:srgbClr val="000000">
                    <a:lumMod val="85000"/>
                    <a:lumOff val="15000"/>
                  </a:srgbClr>
                </a:solidFill>
                <a:latin typeface="+mn-lt"/>
                <a:ea typeface="+mn-ea"/>
              </a:endParaRPr>
            </a:p>
          </p:txBody>
        </p:sp>
        <p:sp>
          <p:nvSpPr>
            <p:cNvPr id="63" name="左大括号 62"/>
            <p:cNvSpPr/>
            <p:nvPr/>
          </p:nvSpPr>
          <p:spPr bwMode="auto">
            <a:xfrm>
              <a:off x="999120" y="1756215"/>
              <a:ext cx="299338" cy="284777"/>
            </a:xfrm>
            <a:prstGeom prst="leftBrace">
              <a:avLst/>
            </a:prstGeom>
            <a:noFill/>
            <a:ln w="6350">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57" tIns="34279" rIns="68557" bIns="34279" rtlCol="0" anchor="ctr"/>
            <a:lstStyle/>
            <a:p>
              <a:pPr algn="ctr" defTabSz="914187" fontAlgn="auto">
                <a:spcBef>
                  <a:spcPts val="0"/>
                </a:spcBef>
                <a:spcAft>
                  <a:spcPts val="0"/>
                </a:spcAft>
                <a:defRPr/>
              </a:pPr>
              <a:endParaRPr lang="zh-CN" altLang="en-US" sz="1500" kern="0" dirty="0">
                <a:solidFill>
                  <a:srgbClr val="000000"/>
                </a:solidFill>
                <a:latin typeface="+mn-lt"/>
                <a:ea typeface="+mn-ea"/>
              </a:endParaRPr>
            </a:p>
          </p:txBody>
        </p:sp>
        <p:sp>
          <p:nvSpPr>
            <p:cNvPr id="64" name="矩形 63"/>
            <p:cNvSpPr/>
            <p:nvPr/>
          </p:nvSpPr>
          <p:spPr>
            <a:xfrm>
              <a:off x="4788025" y="2218938"/>
              <a:ext cx="626485" cy="438559"/>
            </a:xfrm>
            <a:prstGeom prst="rect">
              <a:avLst/>
            </a:prstGeom>
          </p:spPr>
          <p:txBody>
            <a:bodyPr wrap="square" lIns="68557" tIns="34279" rIns="68557" bIns="34279">
              <a:spAutoFit/>
            </a:bodyPr>
            <a:lstStyle/>
            <a:p>
              <a:pPr defTabSz="914187" fontAlgn="auto">
                <a:spcBef>
                  <a:spcPts val="0"/>
                </a:spcBef>
                <a:spcAft>
                  <a:spcPts val="0"/>
                </a:spcAft>
                <a:defRPr/>
              </a:pPr>
              <a:r>
                <a:rPr lang="zh-CN" altLang="en-US" sz="1200" kern="0" dirty="0">
                  <a:solidFill>
                    <a:srgbClr val="000000"/>
                  </a:solidFill>
                  <a:latin typeface="+mn-lt"/>
                  <a:ea typeface="+mn-ea"/>
                </a:rPr>
                <a:t>应用容器镜象</a:t>
              </a:r>
            </a:p>
          </p:txBody>
        </p:sp>
        <p:sp>
          <p:nvSpPr>
            <p:cNvPr id="41" name="矩形 40"/>
            <p:cNvSpPr/>
            <p:nvPr/>
          </p:nvSpPr>
          <p:spPr bwMode="auto">
            <a:xfrm>
              <a:off x="6287065" y="2075518"/>
              <a:ext cx="775780" cy="794156"/>
            </a:xfrm>
            <a:prstGeom prst="rect">
              <a:avLst/>
            </a:prstGeom>
            <a:solidFill>
              <a:srgbClr val="FFFFFF">
                <a:lumMod val="95000"/>
              </a:srgbClr>
            </a:solidFill>
            <a:ln>
              <a:solidFill>
                <a:srgbClr val="FFFFFF">
                  <a:lumMod val="75000"/>
                </a:srgb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7" tIns="34279" rIns="68557" bIns="34279" numCol="1" rtlCol="0" anchor="t" anchorCtr="0" compatLnSpc="1">
              <a:prstTxWarp prst="textNoShape">
                <a:avLst/>
              </a:prstTxWarp>
            </a:bodyPr>
            <a:lstStyle/>
            <a:p>
              <a:pPr algn="ctr" defTabSz="914187" fontAlgn="auto">
                <a:spcBef>
                  <a:spcPts val="0"/>
                </a:spcBef>
                <a:spcAft>
                  <a:spcPts val="0"/>
                </a:spcAft>
                <a:buClr>
                  <a:srgbClr val="CC9900"/>
                </a:buClr>
                <a:defRPr/>
              </a:pPr>
              <a:endParaRPr lang="zh-CN" altLang="en-US" sz="800" kern="0" dirty="0">
                <a:solidFill>
                  <a:srgbClr val="FFFFFF">
                    <a:lumMod val="85000"/>
                  </a:srgbClr>
                </a:solidFill>
                <a:latin typeface="+mn-lt"/>
                <a:ea typeface="+mn-ea"/>
                <a:cs typeface="Arial" pitchFamily="34" charset="0"/>
              </a:endParaRPr>
            </a:p>
          </p:txBody>
        </p:sp>
        <p:sp>
          <p:nvSpPr>
            <p:cNvPr id="43" name="Rectangle 13"/>
            <p:cNvSpPr/>
            <p:nvPr/>
          </p:nvSpPr>
          <p:spPr bwMode="auto">
            <a:xfrm>
              <a:off x="5440003" y="3764813"/>
              <a:ext cx="2473633" cy="215829"/>
            </a:xfrm>
            <a:prstGeom prst="rect">
              <a:avLst/>
            </a:prstGeom>
            <a:solidFill>
              <a:srgbClr val="FFFFFF">
                <a:lumMod val="95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en-US" sz="1200" kern="0" dirty="0">
                  <a:solidFill>
                    <a:srgbClr val="000000">
                      <a:lumMod val="85000"/>
                      <a:lumOff val="15000"/>
                    </a:srgbClr>
                  </a:solidFill>
                  <a:latin typeface="+mn-lt"/>
                  <a:ea typeface="+mn-ea"/>
                </a:rPr>
                <a:t>Hardware</a:t>
              </a:r>
            </a:p>
          </p:txBody>
        </p:sp>
        <p:sp>
          <p:nvSpPr>
            <p:cNvPr id="44" name="Rectangle 14"/>
            <p:cNvSpPr/>
            <p:nvPr/>
          </p:nvSpPr>
          <p:spPr bwMode="auto">
            <a:xfrm>
              <a:off x="5440003" y="3145896"/>
              <a:ext cx="2473633" cy="606482"/>
            </a:xfrm>
            <a:prstGeom prst="rect">
              <a:avLst/>
            </a:prstGeom>
            <a:solidFill>
              <a:srgbClr val="5BD4FF">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zh-CN" altLang="en-US" sz="1200" kern="0" dirty="0">
                  <a:solidFill>
                    <a:srgbClr val="000000">
                      <a:lumMod val="85000"/>
                      <a:lumOff val="15000"/>
                    </a:srgbClr>
                  </a:solidFill>
                  <a:latin typeface="+mn-lt"/>
                  <a:ea typeface="+mn-ea"/>
                </a:rPr>
                <a:t>容器</a:t>
              </a:r>
              <a:r>
                <a:rPr lang="en-US" sz="1200" kern="0" dirty="0">
                  <a:solidFill>
                    <a:srgbClr val="000000">
                      <a:lumMod val="85000"/>
                      <a:lumOff val="15000"/>
                    </a:srgbClr>
                  </a:solidFill>
                  <a:latin typeface="+mn-lt"/>
                  <a:ea typeface="+mn-ea"/>
                </a:rPr>
                <a:t>Host OS</a:t>
              </a:r>
            </a:p>
            <a:p>
              <a:pPr algn="ctr">
                <a:buClr>
                  <a:srgbClr val="CC9900"/>
                </a:buClr>
              </a:pPr>
              <a:r>
                <a:rPr lang="en-US" altLang="zh-CN" sz="1050" b="1" dirty="0">
                  <a:solidFill>
                    <a:srgbClr val="990000"/>
                  </a:solidFill>
                  <a:latin typeface="+mn-lt"/>
                  <a:ea typeface="+mn-ea"/>
                </a:rPr>
                <a:t>OS virtualization:</a:t>
              </a:r>
            </a:p>
            <a:p>
              <a:pPr algn="ctr">
                <a:buClr>
                  <a:srgbClr val="CC9900"/>
                </a:buClr>
              </a:pPr>
              <a:r>
                <a:rPr lang="en-US" altLang="zh-CN" sz="1050" b="1" dirty="0">
                  <a:solidFill>
                    <a:srgbClr val="990000"/>
                  </a:solidFill>
                  <a:latin typeface="+mn-lt"/>
                  <a:ea typeface="+mn-ea"/>
                </a:rPr>
                <a:t>Namespaces</a:t>
              </a:r>
              <a:r>
                <a:rPr lang="zh-CN" altLang="en-US" sz="1050" b="1" dirty="0">
                  <a:solidFill>
                    <a:srgbClr val="990000"/>
                  </a:solidFill>
                  <a:latin typeface="+mn-lt"/>
                  <a:ea typeface="+mn-ea"/>
                </a:rPr>
                <a:t>、</a:t>
              </a:r>
              <a:r>
                <a:rPr lang="en-US" altLang="zh-CN" sz="1050" b="1" dirty="0">
                  <a:solidFill>
                    <a:srgbClr val="990000"/>
                  </a:solidFill>
                  <a:latin typeface="+mn-lt"/>
                  <a:ea typeface="+mn-ea"/>
                </a:rPr>
                <a:t>Control groups</a:t>
              </a:r>
            </a:p>
          </p:txBody>
        </p:sp>
        <p:sp>
          <p:nvSpPr>
            <p:cNvPr id="45" name="矩形 44"/>
            <p:cNvSpPr/>
            <p:nvPr/>
          </p:nvSpPr>
          <p:spPr bwMode="auto">
            <a:xfrm>
              <a:off x="5425916" y="2080078"/>
              <a:ext cx="775780" cy="794156"/>
            </a:xfrm>
            <a:prstGeom prst="rect">
              <a:avLst/>
            </a:prstGeom>
            <a:solidFill>
              <a:srgbClr val="FFFFFF">
                <a:lumMod val="95000"/>
              </a:srgbClr>
            </a:solidFill>
            <a:ln>
              <a:solidFill>
                <a:srgbClr val="FFFFFF">
                  <a:lumMod val="75000"/>
                </a:srgb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7" tIns="34279" rIns="68557" bIns="34279" numCol="1" rtlCol="0" anchor="t" anchorCtr="0" compatLnSpc="1">
              <a:prstTxWarp prst="textNoShape">
                <a:avLst/>
              </a:prstTxWarp>
            </a:bodyPr>
            <a:lstStyle/>
            <a:p>
              <a:pPr algn="ctr" defTabSz="914187" fontAlgn="auto">
                <a:spcBef>
                  <a:spcPts val="0"/>
                </a:spcBef>
                <a:spcAft>
                  <a:spcPts val="0"/>
                </a:spcAft>
                <a:buClr>
                  <a:srgbClr val="CC9900"/>
                </a:buClr>
                <a:defRPr/>
              </a:pPr>
              <a:endParaRPr lang="zh-CN" altLang="en-US" sz="800" kern="0" dirty="0">
                <a:solidFill>
                  <a:srgbClr val="FFFFFF">
                    <a:lumMod val="85000"/>
                  </a:srgbClr>
                </a:solidFill>
                <a:latin typeface="+mn-lt"/>
                <a:ea typeface="+mn-ea"/>
                <a:cs typeface="Arial" pitchFamily="34" charset="0"/>
              </a:endParaRPr>
            </a:p>
          </p:txBody>
        </p:sp>
        <p:sp>
          <p:nvSpPr>
            <p:cNvPr id="46" name="Rectangle 15"/>
            <p:cNvSpPr/>
            <p:nvPr/>
          </p:nvSpPr>
          <p:spPr bwMode="auto">
            <a:xfrm>
              <a:off x="5471553" y="2524390"/>
              <a:ext cx="678397" cy="313146"/>
            </a:xfrm>
            <a:prstGeom prst="rect">
              <a:avLst/>
            </a:prstGeom>
            <a:solidFill>
              <a:srgbClr val="990000">
                <a:lumMod val="60000"/>
                <a:lumOff val="40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zh-CN" altLang="en-US" kern="0" dirty="0">
                  <a:solidFill>
                    <a:srgbClr val="000000">
                      <a:lumMod val="85000"/>
                      <a:lumOff val="15000"/>
                    </a:srgbClr>
                  </a:solidFill>
                  <a:latin typeface="+mn-lt"/>
                  <a:ea typeface="+mn-ea"/>
                </a:rPr>
                <a:t>应用依赖库</a:t>
              </a:r>
              <a:r>
                <a:rPr lang="en-US" altLang="zh-CN" kern="0" dirty="0">
                  <a:solidFill>
                    <a:srgbClr val="000000">
                      <a:lumMod val="85000"/>
                      <a:lumOff val="15000"/>
                    </a:srgbClr>
                  </a:solidFill>
                  <a:latin typeface="+mn-lt"/>
                  <a:ea typeface="+mn-ea"/>
                </a:rPr>
                <a:t>1</a:t>
              </a:r>
            </a:p>
          </p:txBody>
        </p:sp>
        <p:sp>
          <p:nvSpPr>
            <p:cNvPr id="47" name="Rectangle 16"/>
            <p:cNvSpPr/>
            <p:nvPr/>
          </p:nvSpPr>
          <p:spPr bwMode="auto">
            <a:xfrm>
              <a:off x="5471552" y="2110801"/>
              <a:ext cx="678397" cy="413580"/>
            </a:xfrm>
            <a:prstGeom prst="rect">
              <a:avLst/>
            </a:prstGeom>
            <a:solidFill>
              <a:srgbClr val="FFCC66">
                <a:lumMod val="40000"/>
                <a:lumOff val="60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zh-CN" altLang="en-US" sz="1200" kern="0" dirty="0">
                  <a:solidFill>
                    <a:srgbClr val="000000">
                      <a:lumMod val="85000"/>
                      <a:lumOff val="15000"/>
                    </a:srgbClr>
                  </a:solidFill>
                  <a:latin typeface="+mn-lt"/>
                  <a:ea typeface="+mn-ea"/>
                </a:rPr>
                <a:t>应用</a:t>
              </a:r>
              <a:r>
                <a:rPr lang="en-US" altLang="zh-CN" sz="1200" kern="0" dirty="0">
                  <a:solidFill>
                    <a:srgbClr val="000000">
                      <a:lumMod val="85000"/>
                      <a:lumOff val="15000"/>
                    </a:srgbClr>
                  </a:solidFill>
                  <a:latin typeface="+mn-lt"/>
                  <a:ea typeface="+mn-ea"/>
                </a:rPr>
                <a:t>1</a:t>
              </a:r>
              <a:endParaRPr lang="en-US" sz="1200" kern="0" dirty="0">
                <a:solidFill>
                  <a:srgbClr val="000000">
                    <a:lumMod val="85000"/>
                    <a:lumOff val="15000"/>
                  </a:srgbClr>
                </a:solidFill>
                <a:latin typeface="+mn-lt"/>
                <a:ea typeface="+mn-ea"/>
              </a:endParaRPr>
            </a:p>
          </p:txBody>
        </p:sp>
        <p:sp>
          <p:nvSpPr>
            <p:cNvPr id="48" name="Rectangle 17"/>
            <p:cNvSpPr/>
            <p:nvPr/>
          </p:nvSpPr>
          <p:spPr bwMode="auto">
            <a:xfrm>
              <a:off x="6333542" y="2110039"/>
              <a:ext cx="689585" cy="414342"/>
            </a:xfrm>
            <a:prstGeom prst="rect">
              <a:avLst/>
            </a:prstGeom>
            <a:solidFill>
              <a:srgbClr val="FFCC66">
                <a:lumMod val="40000"/>
                <a:lumOff val="60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zh-CN" altLang="en-US" sz="1200" kern="0" dirty="0">
                  <a:solidFill>
                    <a:srgbClr val="000000">
                      <a:lumMod val="85000"/>
                      <a:lumOff val="15000"/>
                    </a:srgbClr>
                  </a:solidFill>
                  <a:latin typeface="+mn-lt"/>
                  <a:ea typeface="+mn-ea"/>
                </a:rPr>
                <a:t>应用</a:t>
              </a:r>
              <a:r>
                <a:rPr lang="en-US" altLang="zh-CN" sz="1200" kern="0" dirty="0">
                  <a:solidFill>
                    <a:srgbClr val="000000">
                      <a:lumMod val="85000"/>
                      <a:lumOff val="15000"/>
                    </a:srgbClr>
                  </a:solidFill>
                  <a:latin typeface="+mn-lt"/>
                  <a:ea typeface="+mn-ea"/>
                </a:rPr>
                <a:t>2</a:t>
              </a:r>
              <a:endParaRPr lang="en-US" altLang="zh-CN" sz="1200" kern="0" dirty="0">
                <a:solidFill>
                  <a:srgbClr val="262626"/>
                </a:solidFill>
                <a:latin typeface="+mn-lt"/>
                <a:ea typeface="+mn-ea"/>
              </a:endParaRPr>
            </a:p>
          </p:txBody>
        </p:sp>
        <p:sp>
          <p:nvSpPr>
            <p:cNvPr id="50" name="TextBox 23"/>
            <p:cNvSpPr txBox="1">
              <a:spLocks noChangeArrowheads="1"/>
            </p:cNvSpPr>
            <p:nvPr/>
          </p:nvSpPr>
          <p:spPr bwMode="auto">
            <a:xfrm>
              <a:off x="5312906" y="1755203"/>
              <a:ext cx="1044000" cy="292370"/>
            </a:xfrm>
            <a:prstGeom prst="rect">
              <a:avLst/>
            </a:prstGeom>
            <a:noFill/>
            <a:ln w="9525">
              <a:noFill/>
              <a:miter lim="800000"/>
              <a:headEnd/>
              <a:tailEnd/>
            </a:ln>
          </p:spPr>
          <p:txBody>
            <a:bodyPr lIns="91421" tIns="45711" rIns="91421" bIns="45711">
              <a:spAutoFit/>
            </a:bodyPr>
            <a:lstStyle/>
            <a:p>
              <a:pPr defTabSz="685571"/>
              <a:r>
                <a:rPr lang="zh-CN" altLang="en-US" sz="1300" dirty="0">
                  <a:solidFill>
                    <a:srgbClr val="000000"/>
                  </a:solidFill>
                  <a:latin typeface="+mn-lt"/>
                  <a:ea typeface="+mn-ea"/>
                </a:rPr>
                <a:t>容器实例</a:t>
              </a:r>
              <a:endParaRPr lang="en-US" altLang="zh-CN" sz="1500" dirty="0">
                <a:solidFill>
                  <a:srgbClr val="000000"/>
                </a:solidFill>
                <a:latin typeface="+mn-lt"/>
                <a:ea typeface="+mn-ea"/>
              </a:endParaRPr>
            </a:p>
          </p:txBody>
        </p:sp>
        <p:sp>
          <p:nvSpPr>
            <p:cNvPr id="62" name="Rectangle 5"/>
            <p:cNvSpPr/>
            <p:nvPr/>
          </p:nvSpPr>
          <p:spPr bwMode="auto">
            <a:xfrm>
              <a:off x="5440003" y="2914629"/>
              <a:ext cx="2473633" cy="215829"/>
            </a:xfrm>
            <a:prstGeom prst="rect">
              <a:avLst/>
            </a:prstGeom>
            <a:solidFill>
              <a:srgbClr val="FFC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zh-CN" altLang="en-US" sz="1200" kern="0" dirty="0">
                  <a:solidFill>
                    <a:srgbClr val="000000">
                      <a:lumMod val="85000"/>
                      <a:lumOff val="15000"/>
                    </a:srgbClr>
                  </a:solidFill>
                  <a:latin typeface="+mn-lt"/>
                  <a:ea typeface="+mn-ea"/>
                </a:rPr>
                <a:t>容器引擎</a:t>
              </a:r>
              <a:r>
                <a:rPr lang="en-US" altLang="zh-CN" sz="1200" kern="0" dirty="0">
                  <a:solidFill>
                    <a:srgbClr val="000000">
                      <a:lumMod val="85000"/>
                      <a:lumOff val="15000"/>
                    </a:srgbClr>
                  </a:solidFill>
                  <a:latin typeface="+mn-lt"/>
                  <a:ea typeface="+mn-ea"/>
                </a:rPr>
                <a:t>(</a:t>
              </a:r>
              <a:r>
                <a:rPr lang="zh-CN" altLang="en-US" sz="1200" kern="0" dirty="0">
                  <a:solidFill>
                    <a:srgbClr val="000000">
                      <a:lumMod val="85000"/>
                      <a:lumOff val="15000"/>
                    </a:srgbClr>
                  </a:solidFill>
                  <a:latin typeface="+mn-lt"/>
                  <a:ea typeface="+mn-ea"/>
                </a:rPr>
                <a:t>如</a:t>
              </a:r>
              <a:r>
                <a:rPr lang="en-US" altLang="zh-CN" sz="1200" kern="0" dirty="0" err="1">
                  <a:solidFill>
                    <a:srgbClr val="000000">
                      <a:lumMod val="85000"/>
                      <a:lumOff val="15000"/>
                    </a:srgbClr>
                  </a:solidFill>
                  <a:latin typeface="+mn-lt"/>
                  <a:ea typeface="+mn-ea"/>
                </a:rPr>
                <a:t>Docker</a:t>
              </a:r>
              <a:r>
                <a:rPr lang="en-US" altLang="zh-CN" sz="1200" kern="0" dirty="0">
                  <a:solidFill>
                    <a:srgbClr val="000000">
                      <a:lumMod val="85000"/>
                      <a:lumOff val="15000"/>
                    </a:srgbClr>
                  </a:solidFill>
                  <a:latin typeface="+mn-lt"/>
                  <a:ea typeface="+mn-ea"/>
                </a:rPr>
                <a:t>)</a:t>
              </a:r>
              <a:endParaRPr lang="en-US" sz="1200" kern="0" dirty="0">
                <a:solidFill>
                  <a:srgbClr val="000000">
                    <a:lumMod val="85000"/>
                    <a:lumOff val="15000"/>
                  </a:srgbClr>
                </a:solidFill>
                <a:latin typeface="+mn-lt"/>
                <a:ea typeface="+mn-ea"/>
              </a:endParaRPr>
            </a:p>
          </p:txBody>
        </p:sp>
        <p:sp>
          <p:nvSpPr>
            <p:cNvPr id="65" name="TextBox 23"/>
            <p:cNvSpPr txBox="1">
              <a:spLocks noChangeArrowheads="1"/>
            </p:cNvSpPr>
            <p:nvPr/>
          </p:nvSpPr>
          <p:spPr bwMode="auto">
            <a:xfrm>
              <a:off x="6157795" y="1755203"/>
              <a:ext cx="1044000" cy="292370"/>
            </a:xfrm>
            <a:prstGeom prst="rect">
              <a:avLst/>
            </a:prstGeom>
            <a:noFill/>
            <a:ln w="9525">
              <a:noFill/>
              <a:miter lim="800000"/>
              <a:headEnd/>
              <a:tailEnd/>
            </a:ln>
          </p:spPr>
          <p:txBody>
            <a:bodyPr lIns="91421" tIns="45711" rIns="91421" bIns="45711">
              <a:spAutoFit/>
            </a:bodyPr>
            <a:lstStyle/>
            <a:p>
              <a:pPr defTabSz="685571"/>
              <a:r>
                <a:rPr lang="zh-CN" altLang="en-US" sz="1300" dirty="0">
                  <a:solidFill>
                    <a:srgbClr val="000000"/>
                  </a:solidFill>
                  <a:latin typeface="+mn-lt"/>
                  <a:ea typeface="+mn-ea"/>
                </a:rPr>
                <a:t>容器实例</a:t>
              </a:r>
              <a:endParaRPr lang="en-US" altLang="zh-CN" sz="1500" dirty="0">
                <a:solidFill>
                  <a:srgbClr val="000000"/>
                </a:solidFill>
                <a:latin typeface="+mn-lt"/>
                <a:ea typeface="+mn-ea"/>
              </a:endParaRPr>
            </a:p>
          </p:txBody>
        </p:sp>
        <p:sp>
          <p:nvSpPr>
            <p:cNvPr id="67" name="Rectangle 15"/>
            <p:cNvSpPr/>
            <p:nvPr/>
          </p:nvSpPr>
          <p:spPr bwMode="auto">
            <a:xfrm>
              <a:off x="6333541" y="2524390"/>
              <a:ext cx="1512000" cy="313146"/>
            </a:xfrm>
            <a:prstGeom prst="rect">
              <a:avLst/>
            </a:prstGeom>
            <a:solidFill>
              <a:srgbClr val="990000">
                <a:lumMod val="60000"/>
                <a:lumOff val="40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zh-CN" altLang="en-US" kern="0" dirty="0">
                  <a:solidFill>
                    <a:srgbClr val="000000">
                      <a:lumMod val="85000"/>
                      <a:lumOff val="15000"/>
                    </a:srgbClr>
                  </a:solidFill>
                  <a:latin typeface="+mn-lt"/>
                  <a:ea typeface="+mn-ea"/>
                </a:rPr>
                <a:t>应用依赖库</a:t>
              </a:r>
              <a:r>
                <a:rPr lang="en-US" altLang="zh-CN" kern="0" dirty="0">
                  <a:solidFill>
                    <a:srgbClr val="000000">
                      <a:lumMod val="85000"/>
                      <a:lumOff val="15000"/>
                    </a:srgbClr>
                  </a:solidFill>
                  <a:latin typeface="+mn-lt"/>
                  <a:ea typeface="+mn-ea"/>
                </a:rPr>
                <a:t>2</a:t>
              </a:r>
            </a:p>
          </p:txBody>
        </p:sp>
        <p:sp>
          <p:nvSpPr>
            <p:cNvPr id="69" name="Rectangle 17"/>
            <p:cNvSpPr/>
            <p:nvPr/>
          </p:nvSpPr>
          <p:spPr bwMode="auto">
            <a:xfrm>
              <a:off x="7155637" y="2112412"/>
              <a:ext cx="689585" cy="414342"/>
            </a:xfrm>
            <a:prstGeom prst="rect">
              <a:avLst/>
            </a:prstGeom>
            <a:solidFill>
              <a:srgbClr val="FFCC66">
                <a:lumMod val="40000"/>
                <a:lumOff val="60000"/>
                <a:alpha val="40000"/>
              </a:srgbClr>
            </a:solidFill>
            <a:ln>
              <a:solidFill>
                <a:srgbClr val="FFFFFF">
                  <a:lumMod val="50000"/>
                </a:srgbClr>
              </a:solidFill>
            </a:ln>
            <a:effectLst/>
            <a:extLst/>
          </p:spPr>
          <p:txBody>
            <a:bodyPr lIns="91421" tIns="45711" rIns="91421" bIns="45711" anchor="ctr"/>
            <a:lstStyle/>
            <a:p>
              <a:pPr algn="ctr" defTabSz="685571">
                <a:lnSpc>
                  <a:spcPct val="90000"/>
                </a:lnSpc>
                <a:defRPr/>
              </a:pPr>
              <a:r>
                <a:rPr lang="zh-CN" altLang="en-US" sz="1200" kern="0" dirty="0">
                  <a:solidFill>
                    <a:srgbClr val="000000">
                      <a:lumMod val="85000"/>
                      <a:lumOff val="15000"/>
                    </a:srgbClr>
                  </a:solidFill>
                  <a:latin typeface="+mn-lt"/>
                  <a:ea typeface="+mn-ea"/>
                </a:rPr>
                <a:t>应</a:t>
              </a:r>
              <a:r>
                <a:rPr lang="en-US" altLang="zh-CN" sz="1200" kern="0" dirty="0">
                  <a:solidFill>
                    <a:srgbClr val="000000">
                      <a:lumMod val="85000"/>
                      <a:lumOff val="15000"/>
                    </a:srgbClr>
                  </a:solidFill>
                  <a:latin typeface="+mn-lt"/>
                  <a:ea typeface="+mn-ea"/>
                </a:rPr>
                <a:t>3</a:t>
              </a:r>
              <a:endParaRPr lang="en-US" altLang="zh-CN" sz="1200" kern="0" dirty="0">
                <a:solidFill>
                  <a:srgbClr val="262626"/>
                </a:solidFill>
                <a:latin typeface="+mn-lt"/>
                <a:ea typeface="+mn-ea"/>
              </a:endParaRPr>
            </a:p>
          </p:txBody>
        </p:sp>
        <p:sp>
          <p:nvSpPr>
            <p:cNvPr id="70" name="TextBox 23"/>
            <p:cNvSpPr txBox="1">
              <a:spLocks noChangeArrowheads="1"/>
            </p:cNvSpPr>
            <p:nvPr/>
          </p:nvSpPr>
          <p:spPr bwMode="auto">
            <a:xfrm>
              <a:off x="7002683" y="1757576"/>
              <a:ext cx="1044000" cy="292370"/>
            </a:xfrm>
            <a:prstGeom prst="rect">
              <a:avLst/>
            </a:prstGeom>
            <a:noFill/>
            <a:ln w="9525">
              <a:noFill/>
              <a:miter lim="800000"/>
              <a:headEnd/>
              <a:tailEnd/>
            </a:ln>
          </p:spPr>
          <p:txBody>
            <a:bodyPr lIns="91421" tIns="45711" rIns="91421" bIns="45711">
              <a:spAutoFit/>
            </a:bodyPr>
            <a:lstStyle/>
            <a:p>
              <a:pPr defTabSz="685571"/>
              <a:r>
                <a:rPr lang="zh-CN" altLang="en-US" sz="1300" dirty="0">
                  <a:solidFill>
                    <a:srgbClr val="000000"/>
                  </a:solidFill>
                  <a:latin typeface="+mn-lt"/>
                  <a:ea typeface="+mn-ea"/>
                </a:rPr>
                <a:t>容器实例</a:t>
              </a:r>
              <a:endParaRPr lang="en-US" altLang="zh-CN" sz="1500" dirty="0">
                <a:solidFill>
                  <a:srgbClr val="000000"/>
                </a:solidFill>
                <a:latin typeface="+mn-lt"/>
                <a:ea typeface="+mn-ea"/>
              </a:endParaRPr>
            </a:p>
          </p:txBody>
        </p:sp>
        <p:sp>
          <p:nvSpPr>
            <p:cNvPr id="71" name="椭圆 70"/>
            <p:cNvSpPr/>
            <p:nvPr/>
          </p:nvSpPr>
          <p:spPr bwMode="auto">
            <a:xfrm>
              <a:off x="3491880" y="2852936"/>
              <a:ext cx="216024" cy="180000"/>
            </a:xfrm>
            <a:prstGeom prst="ellipse">
              <a:avLst/>
            </a:prstGeom>
            <a:solidFill>
              <a:srgbClr val="FF000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buClr>
                  <a:srgbClr val="CC9900"/>
                </a:buClr>
                <a:buFont typeface="Wingdings" pitchFamily="2" charset="2"/>
                <a:buChar char="n"/>
              </a:pPr>
              <a:endParaRPr lang="zh-CN" altLang="en-US" sz="1800">
                <a:latin typeface="+mn-lt"/>
                <a:ea typeface="+mn-ea"/>
              </a:endParaRPr>
            </a:p>
          </p:txBody>
        </p:sp>
        <p:sp>
          <p:nvSpPr>
            <p:cNvPr id="73" name="矩形 72"/>
            <p:cNvSpPr/>
            <p:nvPr/>
          </p:nvSpPr>
          <p:spPr>
            <a:xfrm>
              <a:off x="4067944" y="2021939"/>
              <a:ext cx="720080" cy="738664"/>
            </a:xfrm>
            <a:prstGeom prst="rect">
              <a:avLst/>
            </a:prstGeom>
            <a:solidFill>
              <a:srgbClr val="FFFF00"/>
            </a:solidFill>
          </p:spPr>
          <p:txBody>
            <a:bodyPr wrap="square">
              <a:spAutoFit/>
            </a:bodyPr>
            <a:lstStyle/>
            <a:p>
              <a:pPr>
                <a:buClr>
                  <a:srgbClr val="CC9900"/>
                </a:buClr>
              </a:pPr>
              <a:r>
                <a:rPr lang="en-US" altLang="zh-CN" sz="1050" b="1" dirty="0" err="1">
                  <a:latin typeface="+mn-lt"/>
                  <a:ea typeface="+mn-ea"/>
                  <a:cs typeface="Arial" pitchFamily="34" charset="0"/>
                </a:rPr>
                <a:t>vCPUs</a:t>
              </a:r>
              <a:r>
                <a:rPr lang="zh-CN" altLang="en-US" sz="1050" b="1" dirty="0">
                  <a:latin typeface="+mn-lt"/>
                  <a:ea typeface="+mn-ea"/>
                  <a:cs typeface="Arial" pitchFamily="34" charset="0"/>
                </a:rPr>
                <a:t>、</a:t>
              </a:r>
              <a:r>
                <a:rPr lang="en-US" altLang="zh-CN" sz="1050" b="1" dirty="0" err="1">
                  <a:latin typeface="+mn-lt"/>
                  <a:ea typeface="+mn-ea"/>
                  <a:cs typeface="Arial" pitchFamily="34" charset="0"/>
                </a:rPr>
                <a:t>vMEMs</a:t>
              </a:r>
              <a:r>
                <a:rPr lang="en-US" altLang="zh-CN" sz="1050" b="1" dirty="0">
                  <a:latin typeface="+mn-lt"/>
                  <a:ea typeface="+mn-ea"/>
                  <a:cs typeface="Arial" pitchFamily="34" charset="0"/>
                </a:rPr>
                <a:t>, </a:t>
              </a:r>
              <a:r>
                <a:rPr lang="en-US" altLang="zh-CN" sz="1050" b="1" dirty="0" err="1">
                  <a:latin typeface="+mn-lt"/>
                  <a:ea typeface="+mn-ea"/>
                  <a:cs typeface="Arial" pitchFamily="34" charset="0"/>
                </a:rPr>
                <a:t>vDISKs</a:t>
              </a:r>
              <a:r>
                <a:rPr lang="en-US" altLang="zh-CN" sz="1050" b="1" dirty="0">
                  <a:latin typeface="+mn-lt"/>
                  <a:ea typeface="+mn-ea"/>
                  <a:cs typeface="Arial" pitchFamily="34" charset="0"/>
                </a:rPr>
                <a:t>, </a:t>
              </a:r>
              <a:r>
                <a:rPr lang="en-US" altLang="zh-CN" sz="1050" b="1" dirty="0" err="1">
                  <a:latin typeface="+mn-lt"/>
                  <a:ea typeface="+mn-ea"/>
                  <a:cs typeface="Arial" pitchFamily="34" charset="0"/>
                </a:rPr>
                <a:t>vNICs</a:t>
              </a:r>
              <a:endParaRPr lang="zh-CN" altLang="en-US" sz="1050" b="1" dirty="0">
                <a:latin typeface="+mn-lt"/>
                <a:ea typeface="+mn-ea"/>
                <a:cs typeface="Arial" pitchFamily="34" charset="0"/>
              </a:endParaRPr>
            </a:p>
          </p:txBody>
        </p:sp>
        <p:cxnSp>
          <p:nvCxnSpPr>
            <p:cNvPr id="75" name="直接箭头连接符 74"/>
            <p:cNvCxnSpPr>
              <a:stCxn id="71" idx="7"/>
              <a:endCxn id="73" idx="1"/>
            </p:cNvCxnSpPr>
            <p:nvPr/>
          </p:nvCxnSpPr>
          <p:spPr bwMode="auto">
            <a:xfrm flipV="1">
              <a:off x="3676268" y="2391272"/>
              <a:ext cx="391676" cy="488025"/>
            </a:xfrm>
            <a:prstGeom prst="straightConnector1">
              <a:avLst/>
            </a:prstGeom>
            <a:ln>
              <a:prstDash val="dash"/>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76" name="椭圆 75"/>
            <p:cNvSpPr/>
            <p:nvPr/>
          </p:nvSpPr>
          <p:spPr bwMode="auto">
            <a:xfrm>
              <a:off x="7380312" y="2780928"/>
              <a:ext cx="216024" cy="180000"/>
            </a:xfrm>
            <a:prstGeom prst="ellipse">
              <a:avLst/>
            </a:prstGeom>
            <a:solidFill>
              <a:srgbClr val="FF000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buClr>
                  <a:srgbClr val="CC9900"/>
                </a:buClr>
                <a:buFont typeface="Wingdings" pitchFamily="2" charset="2"/>
                <a:buChar char="n"/>
              </a:pPr>
              <a:endParaRPr lang="zh-CN" altLang="en-US" sz="1800">
                <a:latin typeface="+mn-lt"/>
                <a:ea typeface="+mn-ea"/>
              </a:endParaRPr>
            </a:p>
          </p:txBody>
        </p:sp>
        <p:sp>
          <p:nvSpPr>
            <p:cNvPr id="77" name="矩形 76"/>
            <p:cNvSpPr/>
            <p:nvPr/>
          </p:nvSpPr>
          <p:spPr>
            <a:xfrm>
              <a:off x="7956376" y="1859341"/>
              <a:ext cx="1115616" cy="1384995"/>
            </a:xfrm>
            <a:prstGeom prst="rect">
              <a:avLst/>
            </a:prstGeom>
            <a:solidFill>
              <a:srgbClr val="FFFF00"/>
            </a:solidFill>
          </p:spPr>
          <p:txBody>
            <a:bodyPr wrap="square">
              <a:spAutoFit/>
            </a:bodyPr>
            <a:lstStyle/>
            <a:p>
              <a:pPr>
                <a:buClr>
                  <a:srgbClr val="CC9900"/>
                </a:buClr>
              </a:pPr>
              <a:r>
                <a:rPr lang="en-US" altLang="zh-CN" sz="1050" b="1" dirty="0">
                  <a:latin typeface="+mn-lt"/>
                  <a:ea typeface="+mn-ea"/>
                  <a:cs typeface="Arial" pitchFamily="34" charset="0"/>
                </a:rPr>
                <a:t>System calls</a:t>
              </a:r>
              <a:r>
                <a:rPr lang="zh-CN" altLang="en-US" sz="1050" b="1" dirty="0">
                  <a:latin typeface="+mn-lt"/>
                  <a:ea typeface="+mn-ea"/>
                  <a:cs typeface="Arial" pitchFamily="34" charset="0"/>
                </a:rPr>
                <a:t>、</a:t>
              </a:r>
              <a:endParaRPr lang="en-US" altLang="zh-CN" sz="1050" b="1" dirty="0">
                <a:latin typeface="+mn-lt"/>
                <a:ea typeface="+mn-ea"/>
                <a:cs typeface="Arial" pitchFamily="34" charset="0"/>
              </a:endParaRPr>
            </a:p>
            <a:p>
              <a:pPr>
                <a:buClr>
                  <a:srgbClr val="CC9900"/>
                </a:buClr>
              </a:pPr>
              <a:r>
                <a:rPr lang="en-US" altLang="zh-CN" sz="1050" b="1" dirty="0">
                  <a:latin typeface="+mn-lt"/>
                  <a:ea typeface="+mn-ea"/>
                  <a:cs typeface="Arial" pitchFamily="34" charset="0"/>
                </a:rPr>
                <a:t>Socket</a:t>
              </a:r>
              <a:r>
                <a:rPr lang="zh-CN" altLang="en-US" sz="1050" b="1" dirty="0">
                  <a:latin typeface="+mn-lt"/>
                  <a:ea typeface="+mn-ea"/>
                  <a:cs typeface="Arial" pitchFamily="34" charset="0"/>
                </a:rPr>
                <a:t>、</a:t>
              </a:r>
              <a:endParaRPr lang="en-US" altLang="zh-CN" sz="1050" b="1" dirty="0">
                <a:latin typeface="+mn-lt"/>
                <a:ea typeface="+mn-ea"/>
                <a:cs typeface="Arial" pitchFamily="34" charset="0"/>
              </a:endParaRPr>
            </a:p>
            <a:p>
              <a:pPr>
                <a:buClr>
                  <a:srgbClr val="CC9900"/>
                </a:buClr>
              </a:pPr>
              <a:r>
                <a:rPr lang="en-US" altLang="zh-CN" sz="1050" b="1" dirty="0">
                  <a:latin typeface="+mn-lt"/>
                  <a:ea typeface="+mn-ea"/>
                  <a:cs typeface="Arial" pitchFamily="34" charset="0"/>
                </a:rPr>
                <a:t>Files and directories</a:t>
              </a:r>
              <a:r>
                <a:rPr lang="zh-CN" altLang="en-US" sz="1050" b="1" dirty="0">
                  <a:latin typeface="+mn-lt"/>
                  <a:ea typeface="+mn-ea"/>
                  <a:cs typeface="Arial" pitchFamily="34" charset="0"/>
                </a:rPr>
                <a:t>、</a:t>
              </a:r>
              <a:endParaRPr lang="en-US" altLang="zh-CN" sz="1050" b="1" dirty="0">
                <a:latin typeface="+mn-lt"/>
                <a:ea typeface="+mn-ea"/>
                <a:cs typeface="Arial" pitchFamily="34" charset="0"/>
              </a:endParaRPr>
            </a:p>
            <a:p>
              <a:pPr>
                <a:buClr>
                  <a:srgbClr val="CC9900"/>
                </a:buClr>
              </a:pPr>
              <a:r>
                <a:rPr lang="en-US" altLang="zh-CN" sz="1050" b="1" dirty="0" err="1">
                  <a:latin typeface="+mn-lt"/>
                  <a:ea typeface="+mn-ea"/>
                  <a:cs typeface="Arial" pitchFamily="34" charset="0"/>
                </a:rPr>
                <a:t>Memrory</a:t>
              </a:r>
              <a:r>
                <a:rPr lang="en-US" altLang="zh-CN" sz="1050" b="1" dirty="0">
                  <a:latin typeface="+mn-lt"/>
                  <a:ea typeface="+mn-ea"/>
                  <a:cs typeface="Arial" pitchFamily="34" charset="0"/>
                </a:rPr>
                <a:t> access</a:t>
              </a:r>
              <a:r>
                <a:rPr lang="zh-CN" altLang="en-US" sz="1050" b="1" dirty="0">
                  <a:latin typeface="+mn-lt"/>
                  <a:ea typeface="+mn-ea"/>
                  <a:cs typeface="Arial" pitchFamily="34" charset="0"/>
                </a:rPr>
                <a:t>、</a:t>
              </a:r>
              <a:endParaRPr lang="en-US" altLang="zh-CN" sz="1050" b="1" dirty="0">
                <a:latin typeface="+mn-lt"/>
                <a:ea typeface="+mn-ea"/>
                <a:cs typeface="Arial" pitchFamily="34" charset="0"/>
              </a:endParaRPr>
            </a:p>
            <a:p>
              <a:pPr>
                <a:buClr>
                  <a:srgbClr val="CC9900"/>
                </a:buClr>
              </a:pPr>
              <a:r>
                <a:rPr lang="en-US" altLang="zh-CN" sz="1050" b="1" dirty="0">
                  <a:latin typeface="+mn-lt"/>
                  <a:ea typeface="+mn-ea"/>
                  <a:cs typeface="Arial" pitchFamily="34" charset="0"/>
                </a:rPr>
                <a:t>Process</a:t>
              </a:r>
              <a:r>
                <a:rPr lang="zh-CN" altLang="en-US" sz="1050" b="1" dirty="0">
                  <a:latin typeface="+mn-lt"/>
                  <a:ea typeface="+mn-ea"/>
                  <a:cs typeface="Arial" pitchFamily="34" charset="0"/>
                </a:rPr>
                <a:t>、</a:t>
              </a:r>
              <a:endParaRPr lang="en-US" altLang="zh-CN" sz="1050" b="1" dirty="0">
                <a:latin typeface="+mn-lt"/>
                <a:ea typeface="+mn-ea"/>
                <a:cs typeface="Arial" pitchFamily="34" charset="0"/>
              </a:endParaRPr>
            </a:p>
            <a:p>
              <a:pPr>
                <a:buClr>
                  <a:srgbClr val="CC9900"/>
                </a:buClr>
              </a:pPr>
              <a:r>
                <a:rPr lang="en-US" altLang="zh-CN" sz="1050" b="1" dirty="0">
                  <a:latin typeface="+mn-lt"/>
                  <a:ea typeface="+mn-ea"/>
                  <a:cs typeface="Arial" pitchFamily="34" charset="0"/>
                </a:rPr>
                <a:t>Char devices</a:t>
              </a:r>
              <a:endParaRPr lang="zh-CN" altLang="en-US" sz="1050" b="1" dirty="0">
                <a:latin typeface="+mn-lt"/>
                <a:ea typeface="+mn-ea"/>
                <a:cs typeface="Arial" pitchFamily="34" charset="0"/>
              </a:endParaRPr>
            </a:p>
          </p:txBody>
        </p:sp>
        <p:cxnSp>
          <p:nvCxnSpPr>
            <p:cNvPr id="79" name="直接箭头连接符 78"/>
            <p:cNvCxnSpPr>
              <a:stCxn id="76" idx="7"/>
              <a:endCxn id="77" idx="1"/>
            </p:cNvCxnSpPr>
            <p:nvPr/>
          </p:nvCxnSpPr>
          <p:spPr bwMode="auto">
            <a:xfrm flipV="1">
              <a:off x="7564700" y="2551838"/>
              <a:ext cx="391676" cy="255450"/>
            </a:xfrm>
            <a:prstGeom prst="straightConnector1">
              <a:avLst/>
            </a:prstGeom>
            <a:ln>
              <a:prstDash val="dash"/>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3" name="矩形 82"/>
            <p:cNvSpPr/>
            <p:nvPr/>
          </p:nvSpPr>
          <p:spPr>
            <a:xfrm>
              <a:off x="1558130" y="3486068"/>
              <a:ext cx="2376264" cy="430887"/>
            </a:xfrm>
            <a:prstGeom prst="rect">
              <a:avLst/>
            </a:prstGeom>
          </p:spPr>
          <p:txBody>
            <a:bodyPr wrap="square">
              <a:spAutoFit/>
            </a:bodyPr>
            <a:lstStyle/>
            <a:p>
              <a:pPr algn="ctr">
                <a:buClr>
                  <a:srgbClr val="CC9900"/>
                </a:buClr>
              </a:pPr>
              <a:r>
                <a:rPr lang="en-US" altLang="zh-CN" sz="1050" b="1" dirty="0">
                  <a:solidFill>
                    <a:srgbClr val="990000"/>
                  </a:solidFill>
                  <a:latin typeface="+mn-lt"/>
                  <a:ea typeface="+mn-ea"/>
                </a:rPr>
                <a:t>Hardware-assisted virtualization</a:t>
              </a:r>
              <a:r>
                <a:rPr lang="en-US" altLang="zh-CN" sz="1050" b="1" dirty="0">
                  <a:solidFill>
                    <a:srgbClr val="990000"/>
                  </a:solidFill>
                  <a:latin typeface="+mn-lt"/>
                  <a:ea typeface="+mn-ea"/>
                  <a:cs typeface="Arial" pitchFamily="34" charset="0"/>
                </a:rPr>
                <a:t>:</a:t>
              </a:r>
            </a:p>
            <a:p>
              <a:pPr algn="ctr">
                <a:buClr>
                  <a:srgbClr val="CC9900"/>
                </a:buClr>
              </a:pPr>
              <a:r>
                <a:rPr lang="en-US" altLang="zh-CN" sz="1050" b="1" dirty="0">
                  <a:solidFill>
                    <a:srgbClr val="990000"/>
                  </a:solidFill>
                  <a:latin typeface="+mn-lt"/>
                  <a:ea typeface="+mn-ea"/>
                  <a:cs typeface="Arial" pitchFamily="34" charset="0"/>
                </a:rPr>
                <a:t>VT-X,VT-D,VT-C</a:t>
              </a:r>
              <a:endParaRPr lang="zh-CN" altLang="en-US" sz="1050" b="1" dirty="0">
                <a:solidFill>
                  <a:srgbClr val="990000"/>
                </a:solidFill>
                <a:latin typeface="+mn-lt"/>
                <a:ea typeface="+mn-ea"/>
                <a:cs typeface="Arial" pitchFamily="34" charset="0"/>
              </a:endParaRPr>
            </a:p>
          </p:txBody>
        </p:sp>
      </p:grpSp>
      <p:graphicFrame>
        <p:nvGraphicFramePr>
          <p:cNvPr id="72" name="表格 71">
            <a:extLst>
              <a:ext uri="{FF2B5EF4-FFF2-40B4-BE49-F238E27FC236}">
                <a16:creationId xmlns:a16="http://schemas.microsoft.com/office/drawing/2014/main" id="{C56253AE-9D29-4F6C-9FA9-739214EB768F}"/>
              </a:ext>
            </a:extLst>
          </p:cNvPr>
          <p:cNvGraphicFramePr>
            <a:graphicFrameLocks noGrp="1"/>
          </p:cNvGraphicFramePr>
          <p:nvPr>
            <p:extLst>
              <p:ext uri="{D42A27DB-BD31-4B8C-83A1-F6EECF244321}">
                <p14:modId xmlns:p14="http://schemas.microsoft.com/office/powerpoint/2010/main" val="505517296"/>
              </p:ext>
            </p:extLst>
          </p:nvPr>
        </p:nvGraphicFramePr>
        <p:xfrm>
          <a:off x="863588" y="3537421"/>
          <a:ext cx="7560840" cy="2286000"/>
        </p:xfrm>
        <a:graphic>
          <a:graphicData uri="http://schemas.openxmlformats.org/drawingml/2006/table">
            <a:tbl>
              <a:tblPr firstRow="1" bandRow="1"/>
              <a:tblGrid>
                <a:gridCol w="3408208">
                  <a:extLst>
                    <a:ext uri="{9D8B030D-6E8A-4147-A177-3AD203B41FA5}">
                      <a16:colId xmlns:a16="http://schemas.microsoft.com/office/drawing/2014/main" val="20000"/>
                    </a:ext>
                  </a:extLst>
                </a:gridCol>
                <a:gridCol w="4152632">
                  <a:extLst>
                    <a:ext uri="{9D8B030D-6E8A-4147-A177-3AD203B41FA5}">
                      <a16:colId xmlns:a16="http://schemas.microsoft.com/office/drawing/2014/main" val="20001"/>
                    </a:ext>
                  </a:extLst>
                </a:gridCol>
              </a:tblGrid>
              <a:tr h="221661">
                <a:tc>
                  <a:txBody>
                    <a:bodyPr/>
                    <a:lstStyle/>
                    <a:p>
                      <a:pPr algn="ctr"/>
                      <a:r>
                        <a:rPr lang="zh-CN" altLang="en-US" sz="1200" dirty="0"/>
                        <a:t>隔离性强，有独立的</a:t>
                      </a:r>
                      <a:r>
                        <a:rPr lang="en-US" altLang="zh-CN" sz="1200" dirty="0"/>
                        <a:t>GUEST OS</a:t>
                      </a:r>
                    </a:p>
                  </a:txBody>
                  <a:tcPr anchor="ctr">
                    <a:lnL w="28575" cap="flat" cmpd="sng" algn="ctr">
                      <a:solidFill>
                        <a:schemeClr val="tx1"/>
                      </a:solidFill>
                      <a:prstDash val="solid"/>
                      <a:round/>
                      <a:headEnd type="none" w="med" len="med"/>
                      <a:tailEnd type="none" w="med" len="med"/>
                    </a:lnL>
                  </a:tcPr>
                </a:tc>
                <a:tc>
                  <a:txBody>
                    <a:bodyPr/>
                    <a:lstStyle/>
                    <a:p>
                      <a:r>
                        <a:rPr lang="en-US" altLang="zh-CN" sz="1200" b="0" kern="1200" dirty="0">
                          <a:solidFill>
                            <a:schemeClr val="tx1"/>
                          </a:solidFill>
                          <a:latin typeface="微软雅黑" pitchFamily="34" charset="-122"/>
                          <a:ea typeface="微软雅黑" pitchFamily="34" charset="-122"/>
                          <a:cs typeface="+mn-cs"/>
                          <a:sym typeface="Wingdings 2" panose="05020102010507070707" pitchFamily="18" charset="2"/>
                        </a:rPr>
                        <a:t>  </a:t>
                      </a:r>
                      <a:r>
                        <a:rPr lang="zh-CN" altLang="en-US" sz="1200" b="0" kern="1200" dirty="0">
                          <a:solidFill>
                            <a:schemeClr val="tx1"/>
                          </a:solidFill>
                          <a:latin typeface="微软雅黑" pitchFamily="34" charset="-122"/>
                          <a:ea typeface="微软雅黑" pitchFamily="34" charset="-122"/>
                          <a:cs typeface="+mn-cs"/>
                        </a:rPr>
                        <a:t>共享内核和</a:t>
                      </a:r>
                      <a:r>
                        <a:rPr lang="en-US" altLang="zh-CN" sz="1200" b="0" kern="1200" dirty="0">
                          <a:solidFill>
                            <a:schemeClr val="tx1"/>
                          </a:solidFill>
                          <a:latin typeface="微软雅黑" pitchFamily="34" charset="-122"/>
                          <a:ea typeface="微软雅黑" pitchFamily="34" charset="-122"/>
                          <a:cs typeface="+mn-cs"/>
                        </a:rPr>
                        <a:t>OS</a:t>
                      </a:r>
                      <a:r>
                        <a:rPr lang="zh-CN" altLang="en-US" sz="1200" b="0" kern="1200" dirty="0">
                          <a:solidFill>
                            <a:schemeClr val="tx1"/>
                          </a:solidFill>
                          <a:latin typeface="微软雅黑" pitchFamily="34" charset="-122"/>
                          <a:ea typeface="微软雅黑" pitchFamily="34" charset="-122"/>
                          <a:cs typeface="+mn-cs"/>
                        </a:rPr>
                        <a:t>，隔离性弱</a:t>
                      </a:r>
                    </a:p>
                  </a:txBody>
                  <a:tcPr anchor="ctr"/>
                </a:tc>
                <a:extLst>
                  <a:ext uri="{0D108BD9-81ED-4DB2-BD59-A6C34878D82A}">
                    <a16:rowId xmlns:a16="http://schemas.microsoft.com/office/drawing/2014/main" val="10001"/>
                  </a:ext>
                </a:extLst>
              </a:tr>
              <a:tr h="221661">
                <a:tc>
                  <a:txBody>
                    <a:bodyPr/>
                    <a:lstStyle/>
                    <a:p>
                      <a:pPr algn="ctr"/>
                      <a:r>
                        <a:rPr lang="zh-CN" altLang="en-US" sz="1200" dirty="0"/>
                        <a:t>虚拟化性能差（</a:t>
                      </a:r>
                      <a:r>
                        <a:rPr lang="en-US" altLang="zh-CN" sz="1200" dirty="0"/>
                        <a:t>&gt;15%</a:t>
                      </a:r>
                      <a:r>
                        <a:rPr lang="zh-CN" altLang="en-US" sz="1200" dirty="0"/>
                        <a:t>）</a:t>
                      </a:r>
                    </a:p>
                  </a:txBody>
                  <a:tcPr anchor="ctr">
                    <a:lnL w="28575" cap="flat" cmpd="sng" algn="ctr">
                      <a:solidFill>
                        <a:schemeClr val="tx1"/>
                      </a:solidFill>
                      <a:prstDash val="solid"/>
                      <a:round/>
                      <a:headEnd type="none" w="med" len="med"/>
                      <a:tailEnd type="none" w="med" len="med"/>
                    </a:lnL>
                  </a:tcPr>
                </a:tc>
                <a:tc>
                  <a:txBody>
                    <a:bodyPr/>
                    <a:lstStyle/>
                    <a:p>
                      <a:r>
                        <a:rPr lang="en-US" altLang="zh-CN" sz="1200" b="0" kern="1200" dirty="0">
                          <a:solidFill>
                            <a:schemeClr val="tx1"/>
                          </a:solidFill>
                          <a:latin typeface="微软雅黑" pitchFamily="34" charset="-122"/>
                          <a:ea typeface="微软雅黑" pitchFamily="34" charset="-122"/>
                          <a:cs typeface="+mn-cs"/>
                          <a:sym typeface="Wingdings 2" panose="05020102010507070707" pitchFamily="18" charset="2"/>
                        </a:rPr>
                        <a:t>  </a:t>
                      </a:r>
                      <a:r>
                        <a:rPr lang="zh-CN" altLang="en-US" sz="1200" b="0" kern="1200" dirty="0">
                          <a:solidFill>
                            <a:schemeClr val="tx1"/>
                          </a:solidFill>
                          <a:latin typeface="微软雅黑" pitchFamily="34" charset="-122"/>
                          <a:ea typeface="微软雅黑" pitchFamily="34" charset="-122"/>
                          <a:cs typeface="+mn-cs"/>
                        </a:rPr>
                        <a:t>计算</a:t>
                      </a:r>
                      <a:r>
                        <a:rPr lang="en-US" altLang="zh-CN" sz="1200" b="0" kern="1200" dirty="0">
                          <a:solidFill>
                            <a:schemeClr val="tx1"/>
                          </a:solidFill>
                          <a:latin typeface="微软雅黑" pitchFamily="34" charset="-122"/>
                          <a:ea typeface="微软雅黑" pitchFamily="34" charset="-122"/>
                          <a:cs typeface="+mn-cs"/>
                        </a:rPr>
                        <a:t>/</a:t>
                      </a:r>
                      <a:r>
                        <a:rPr lang="zh-CN" altLang="en-US" sz="1200" b="0" kern="1200" dirty="0">
                          <a:solidFill>
                            <a:schemeClr val="tx1"/>
                          </a:solidFill>
                          <a:latin typeface="微软雅黑" pitchFamily="34" charset="-122"/>
                          <a:ea typeface="微软雅黑" pitchFamily="34" charset="-122"/>
                          <a:cs typeface="+mn-cs"/>
                        </a:rPr>
                        <a:t>存储无损耗，无</a:t>
                      </a:r>
                      <a:r>
                        <a:rPr lang="en-US" altLang="zh-CN" sz="1200" b="0" kern="1200" dirty="0" err="1">
                          <a:solidFill>
                            <a:schemeClr val="tx1"/>
                          </a:solidFill>
                          <a:latin typeface="微软雅黑" pitchFamily="34" charset="-122"/>
                          <a:ea typeface="微软雅黑" pitchFamily="34" charset="-122"/>
                          <a:cs typeface="+mn-cs"/>
                        </a:rPr>
                        <a:t>GuestOS</a:t>
                      </a:r>
                      <a:r>
                        <a:rPr lang="zh-CN" altLang="en-US" sz="1200" b="0" kern="1200" dirty="0">
                          <a:solidFill>
                            <a:schemeClr val="tx1"/>
                          </a:solidFill>
                          <a:latin typeface="微软雅黑" pitchFamily="34" charset="-122"/>
                          <a:ea typeface="微软雅黑" pitchFamily="34" charset="-122"/>
                          <a:cs typeface="+mn-cs"/>
                        </a:rPr>
                        <a:t>内存开销</a:t>
                      </a:r>
                      <a:r>
                        <a:rPr lang="zh-CN" altLang="en-US" sz="1200" dirty="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rPr>
                        <a:t>~200M</a:t>
                      </a:r>
                      <a:r>
                        <a:rPr lang="zh-CN" altLang="en-US" sz="1200" dirty="0">
                          <a:solidFill>
                            <a:schemeClr val="tx1"/>
                          </a:solidFill>
                          <a:latin typeface="微软雅黑" pitchFamily="34" charset="-122"/>
                          <a:ea typeface="微软雅黑" pitchFamily="34" charset="-122"/>
                        </a:rPr>
                        <a:t>）</a:t>
                      </a:r>
                      <a:endParaRPr lang="zh-CN" altLang="en-US" sz="1200" b="0" kern="1200" dirty="0">
                        <a:solidFill>
                          <a:schemeClr val="tx1"/>
                        </a:solidFill>
                        <a:latin typeface="微软雅黑" pitchFamily="34" charset="-122"/>
                        <a:ea typeface="微软雅黑" pitchFamily="34" charset="-122"/>
                        <a:cs typeface="+mn-cs"/>
                      </a:endParaRPr>
                    </a:p>
                  </a:txBody>
                  <a:tcPr anchor="ctr"/>
                </a:tc>
                <a:extLst>
                  <a:ext uri="{0D108BD9-81ED-4DB2-BD59-A6C34878D82A}">
                    <a16:rowId xmlns:a16="http://schemas.microsoft.com/office/drawing/2014/main" val="10002"/>
                  </a:ext>
                </a:extLst>
              </a:tr>
              <a:tr h="369435">
                <a:tc>
                  <a:txBody>
                    <a:bodyPr/>
                    <a:lstStyle/>
                    <a:p>
                      <a:pPr algn="ctr"/>
                      <a:r>
                        <a:rPr lang="zh-CN" altLang="en-US" sz="1200" dirty="0"/>
                        <a:t>虚拟机镜像庞大（十几</a:t>
                      </a:r>
                      <a:r>
                        <a:rPr lang="en-US" altLang="zh-CN" sz="1200" dirty="0"/>
                        <a:t>G~</a:t>
                      </a:r>
                      <a:r>
                        <a:rPr lang="zh-CN" altLang="en-US" sz="1200" dirty="0"/>
                        <a:t>几十</a:t>
                      </a:r>
                      <a:r>
                        <a:rPr lang="en-US" altLang="zh-CN" sz="1200" dirty="0"/>
                        <a:t>G</a:t>
                      </a:r>
                      <a:r>
                        <a:rPr lang="zh-CN" altLang="en-US" sz="1200" dirty="0"/>
                        <a:t>），且实例化时不能共享</a:t>
                      </a:r>
                    </a:p>
                  </a:txBody>
                  <a:tcPr anchor="ctr">
                    <a:lnL w="28575" cap="flat" cmpd="sng" algn="ctr">
                      <a:solidFill>
                        <a:schemeClr val="tx1"/>
                      </a:solidFill>
                      <a:prstDash val="solid"/>
                      <a:round/>
                      <a:headEnd type="none" w="med" len="med"/>
                      <a:tailEnd type="none" w="med" len="med"/>
                    </a:lnL>
                  </a:tcPr>
                </a:tc>
                <a:tc>
                  <a:txBody>
                    <a:bodyPr/>
                    <a:lstStyle/>
                    <a:p>
                      <a:r>
                        <a:rPr lang="en-US" altLang="zh-CN" sz="1200" b="0" kern="1200" dirty="0">
                          <a:solidFill>
                            <a:schemeClr val="tx1"/>
                          </a:solidFill>
                          <a:latin typeface="微软雅黑" pitchFamily="34" charset="-122"/>
                          <a:ea typeface="微软雅黑" pitchFamily="34" charset="-122"/>
                          <a:cs typeface="+mn-cs"/>
                          <a:sym typeface="Wingdings 2" panose="05020102010507070707" pitchFamily="18" charset="2"/>
                        </a:rPr>
                        <a:t>   </a:t>
                      </a:r>
                      <a:r>
                        <a:rPr lang="en-US" altLang="zh-CN" sz="1200" b="0" kern="1200" dirty="0">
                          <a:solidFill>
                            <a:schemeClr val="tx1"/>
                          </a:solidFill>
                          <a:latin typeface="微软雅黑" pitchFamily="34" charset="-122"/>
                          <a:ea typeface="微软雅黑" pitchFamily="34" charset="-122"/>
                          <a:cs typeface="+mn-cs"/>
                        </a:rPr>
                        <a:t>Docker</a:t>
                      </a:r>
                      <a:r>
                        <a:rPr lang="zh-CN" altLang="en-US" sz="1200" b="0" kern="1200" dirty="0">
                          <a:solidFill>
                            <a:schemeClr val="tx1"/>
                          </a:solidFill>
                          <a:latin typeface="微软雅黑" pitchFamily="34" charset="-122"/>
                          <a:ea typeface="微软雅黑" pitchFamily="34" charset="-122"/>
                          <a:cs typeface="+mn-cs"/>
                        </a:rPr>
                        <a:t>容器镜象</a:t>
                      </a:r>
                      <a:r>
                        <a:rPr lang="en-US" altLang="zh-CN" sz="1200" b="0" kern="1200" dirty="0">
                          <a:solidFill>
                            <a:schemeClr val="tx1"/>
                          </a:solidFill>
                          <a:latin typeface="微软雅黑" pitchFamily="34" charset="-122"/>
                          <a:ea typeface="微软雅黑" pitchFamily="34" charset="-122"/>
                          <a:cs typeface="+mn-cs"/>
                        </a:rPr>
                        <a:t> 200~300M</a:t>
                      </a:r>
                      <a:r>
                        <a:rPr lang="zh-CN" altLang="en-US" sz="1200" b="0" kern="1200" dirty="0">
                          <a:solidFill>
                            <a:schemeClr val="tx1"/>
                          </a:solidFill>
                          <a:latin typeface="微软雅黑" pitchFamily="34" charset="-122"/>
                          <a:ea typeface="微软雅黑" pitchFamily="34" charset="-122"/>
                          <a:cs typeface="+mn-cs"/>
                        </a:rPr>
                        <a:t>，且公共基础镜象实例化时可以共享</a:t>
                      </a:r>
                    </a:p>
                  </a:txBody>
                  <a:tcPr anchor="ctr"/>
                </a:tc>
                <a:extLst>
                  <a:ext uri="{0D108BD9-81ED-4DB2-BD59-A6C34878D82A}">
                    <a16:rowId xmlns:a16="http://schemas.microsoft.com/office/drawing/2014/main" val="10003"/>
                  </a:ext>
                </a:extLst>
              </a:tr>
              <a:tr h="369435">
                <a:tc>
                  <a:txBody>
                    <a:bodyPr/>
                    <a:lstStyle/>
                    <a:p>
                      <a:pPr algn="ctr"/>
                      <a:r>
                        <a:rPr lang="zh-CN" altLang="en-US" sz="1200" dirty="0"/>
                        <a:t>虚拟机镜象缺乏统一标准</a:t>
                      </a:r>
                    </a:p>
                  </a:txBody>
                  <a:tcPr anchor="ctr">
                    <a:lnL w="28575" cap="flat" cmpd="sng" algn="ctr">
                      <a:solidFill>
                        <a:schemeClr val="tx1"/>
                      </a:solidFill>
                      <a:prstDash val="solid"/>
                      <a:round/>
                      <a:headEnd type="none" w="med" len="med"/>
                      <a:tailEnd type="none" w="med" len="med"/>
                    </a:lnL>
                  </a:tcPr>
                </a:tc>
                <a:tc>
                  <a:txBody>
                    <a:bodyPr/>
                    <a:lstStyle/>
                    <a:p>
                      <a:r>
                        <a:rPr lang="en-US" altLang="zh-CN" sz="1200" b="0" kern="1200" dirty="0">
                          <a:solidFill>
                            <a:schemeClr val="tx1"/>
                          </a:solidFill>
                          <a:latin typeface="微软雅黑" pitchFamily="34" charset="-122"/>
                          <a:ea typeface="微软雅黑" pitchFamily="34" charset="-122"/>
                          <a:cs typeface="+mn-cs"/>
                          <a:sym typeface="Wingdings 2" panose="05020102010507070707" pitchFamily="18" charset="2"/>
                        </a:rPr>
                        <a:t>   Docker</a:t>
                      </a:r>
                      <a:r>
                        <a:rPr lang="zh-CN" altLang="en-US" sz="1200" b="0" kern="1200" dirty="0">
                          <a:solidFill>
                            <a:schemeClr val="tx1"/>
                          </a:solidFill>
                          <a:latin typeface="微软雅黑" pitchFamily="34" charset="-122"/>
                          <a:ea typeface="微软雅黑" pitchFamily="34" charset="-122"/>
                          <a:cs typeface="+mn-cs"/>
                          <a:sym typeface="Wingdings 2" panose="05020102010507070707" pitchFamily="18" charset="2"/>
                        </a:rPr>
                        <a:t>提供了容器应用镜象事实标准，</a:t>
                      </a:r>
                      <a:r>
                        <a:rPr lang="en-US" altLang="zh-CN" sz="1200" b="0" kern="1200" dirty="0">
                          <a:solidFill>
                            <a:schemeClr val="tx1"/>
                          </a:solidFill>
                          <a:latin typeface="微软雅黑" pitchFamily="34" charset="-122"/>
                          <a:ea typeface="微软雅黑" pitchFamily="34" charset="-122"/>
                          <a:cs typeface="+mn-cs"/>
                          <a:sym typeface="Wingdings 2" panose="05020102010507070707" pitchFamily="18" charset="2"/>
                        </a:rPr>
                        <a:t>OCI</a:t>
                      </a:r>
                      <a:r>
                        <a:rPr lang="zh-CN" altLang="en-US" sz="1200" b="0" kern="1200" dirty="0">
                          <a:solidFill>
                            <a:schemeClr val="tx1"/>
                          </a:solidFill>
                          <a:latin typeface="微软雅黑" pitchFamily="34" charset="-122"/>
                          <a:ea typeface="微软雅黑" pitchFamily="34" charset="-122"/>
                          <a:cs typeface="+mn-cs"/>
                          <a:sym typeface="Wingdings 2" panose="05020102010507070707" pitchFamily="18" charset="2"/>
                        </a:rPr>
                        <a:t>推动进一步标准化</a:t>
                      </a:r>
                      <a:endParaRPr lang="zh-CN" altLang="en-US" sz="1200" b="0" kern="1200" dirty="0">
                        <a:solidFill>
                          <a:schemeClr val="tx1"/>
                        </a:solidFill>
                        <a:latin typeface="微软雅黑" pitchFamily="34" charset="-122"/>
                        <a:ea typeface="微软雅黑" pitchFamily="34" charset="-122"/>
                        <a:cs typeface="+mn-cs"/>
                      </a:endParaRPr>
                    </a:p>
                  </a:txBody>
                  <a:tcPr anchor="ctr"/>
                </a:tc>
                <a:extLst>
                  <a:ext uri="{0D108BD9-81ED-4DB2-BD59-A6C34878D82A}">
                    <a16:rowId xmlns:a16="http://schemas.microsoft.com/office/drawing/2014/main" val="10004"/>
                  </a:ext>
                </a:extLst>
              </a:tr>
              <a:tr h="221661">
                <a:tc>
                  <a:txBody>
                    <a:bodyPr/>
                    <a:lstStyle/>
                    <a:p>
                      <a:pPr algn="ctr"/>
                      <a:r>
                        <a:rPr lang="zh-CN" altLang="en-US" sz="1200" dirty="0"/>
                        <a:t>虚拟机创建慢（</a:t>
                      </a:r>
                      <a:r>
                        <a:rPr lang="en-US" altLang="zh-CN" sz="1200" dirty="0"/>
                        <a:t>&gt; 2</a:t>
                      </a:r>
                      <a:r>
                        <a:rPr lang="zh-CN" altLang="en-US" sz="1200" dirty="0"/>
                        <a:t>分钟）</a:t>
                      </a:r>
                    </a:p>
                  </a:txBody>
                  <a:tcPr anchor="ctr">
                    <a:lnL w="28575" cap="flat" cmpd="sng" algn="ctr">
                      <a:solidFill>
                        <a:schemeClr val="tx1"/>
                      </a:solidFill>
                      <a:prstDash val="solid"/>
                      <a:round/>
                      <a:headEnd type="none" w="med" len="med"/>
                      <a:tailEnd type="none" w="med" len="med"/>
                    </a:lnL>
                  </a:tcPr>
                </a:tc>
                <a:tc>
                  <a:txBody>
                    <a:bodyPr/>
                    <a:lstStyle/>
                    <a:p>
                      <a:r>
                        <a:rPr lang="en-US" altLang="zh-CN" sz="1200" b="0" kern="1200" dirty="0">
                          <a:solidFill>
                            <a:schemeClr val="tx1"/>
                          </a:solidFill>
                          <a:latin typeface="微软雅黑" pitchFamily="34" charset="-122"/>
                          <a:ea typeface="微软雅黑" pitchFamily="34" charset="-122"/>
                          <a:cs typeface="+mn-cs"/>
                          <a:sym typeface="Wingdings 2" panose="05020102010507070707" pitchFamily="18" charset="2"/>
                        </a:rPr>
                        <a:t>   </a:t>
                      </a:r>
                      <a:r>
                        <a:rPr lang="zh-CN" altLang="en-US" sz="1200" b="0" kern="1200" dirty="0">
                          <a:solidFill>
                            <a:schemeClr val="tx1"/>
                          </a:solidFill>
                          <a:latin typeface="微软雅黑" pitchFamily="34" charset="-122"/>
                          <a:ea typeface="微软雅黑" pitchFamily="34" charset="-122"/>
                          <a:cs typeface="+mn-cs"/>
                        </a:rPr>
                        <a:t>秒级创建</a:t>
                      </a:r>
                      <a:r>
                        <a:rPr lang="en-US" altLang="zh-CN" sz="1200" b="0" kern="1200" dirty="0">
                          <a:solidFill>
                            <a:schemeClr val="tx1"/>
                          </a:solidFill>
                          <a:latin typeface="微软雅黑" pitchFamily="34" charset="-122"/>
                          <a:ea typeface="微软雅黑" pitchFamily="34" charset="-122"/>
                          <a:cs typeface="+mn-cs"/>
                        </a:rPr>
                        <a:t>(&lt;10s)</a:t>
                      </a:r>
                      <a:endParaRPr lang="zh-CN" altLang="en-US" sz="1200" b="0" kern="1200" dirty="0">
                        <a:solidFill>
                          <a:schemeClr val="tx1"/>
                        </a:solidFill>
                        <a:latin typeface="微软雅黑" pitchFamily="34" charset="-122"/>
                        <a:ea typeface="微软雅黑" pitchFamily="34" charset="-122"/>
                        <a:cs typeface="+mn-cs"/>
                      </a:endParaRPr>
                    </a:p>
                  </a:txBody>
                  <a:tcPr anchor="ctr"/>
                </a:tc>
                <a:extLst>
                  <a:ext uri="{0D108BD9-81ED-4DB2-BD59-A6C34878D82A}">
                    <a16:rowId xmlns:a16="http://schemas.microsoft.com/office/drawing/2014/main" val="10005"/>
                  </a:ext>
                </a:extLst>
              </a:tr>
              <a:tr h="221661">
                <a:tc>
                  <a:txBody>
                    <a:bodyPr/>
                    <a:lstStyle/>
                    <a:p>
                      <a:pPr algn="ctr"/>
                      <a:r>
                        <a:rPr lang="zh-CN" altLang="en-US" sz="1200" dirty="0"/>
                        <a:t>虚拟机启动慢（</a:t>
                      </a:r>
                      <a:r>
                        <a:rPr lang="en-US" altLang="zh-CN" sz="1200" dirty="0"/>
                        <a:t>&gt; 30s</a:t>
                      </a:r>
                      <a:r>
                        <a:rPr lang="zh-CN" altLang="en-US" sz="1200" dirty="0"/>
                        <a:t>）</a:t>
                      </a:r>
                    </a:p>
                  </a:txBody>
                  <a:tcPr anchor="ctr">
                    <a:lnL w="28575" cap="flat" cmpd="sng" algn="ctr">
                      <a:solidFill>
                        <a:schemeClr val="tx1"/>
                      </a:solidFill>
                      <a:prstDash val="solid"/>
                      <a:round/>
                      <a:headEnd type="none" w="med" len="med"/>
                      <a:tailEnd type="none" w="med" len="med"/>
                    </a:lnL>
                  </a:tcPr>
                </a:tc>
                <a:tc>
                  <a:txBody>
                    <a:bodyPr/>
                    <a:lstStyle/>
                    <a:p>
                      <a:r>
                        <a:rPr lang="en-US" altLang="zh-CN" sz="1200" b="0" kern="1200" dirty="0">
                          <a:solidFill>
                            <a:schemeClr val="tx1"/>
                          </a:solidFill>
                          <a:latin typeface="微软雅黑" pitchFamily="34" charset="-122"/>
                          <a:ea typeface="微软雅黑" pitchFamily="34" charset="-122"/>
                          <a:cs typeface="+mn-cs"/>
                          <a:sym typeface="Wingdings 2" panose="05020102010507070707" pitchFamily="18" charset="2"/>
                        </a:rPr>
                        <a:t>   </a:t>
                      </a:r>
                      <a:r>
                        <a:rPr lang="zh-CN" altLang="en-US" sz="1200" b="0" kern="1200" dirty="0">
                          <a:solidFill>
                            <a:schemeClr val="tx1"/>
                          </a:solidFill>
                          <a:latin typeface="微软雅黑" pitchFamily="34" charset="-122"/>
                          <a:ea typeface="微软雅黑" pitchFamily="34" charset="-122"/>
                          <a:cs typeface="+mn-cs"/>
                        </a:rPr>
                        <a:t>秒级</a:t>
                      </a:r>
                      <a:r>
                        <a:rPr lang="en-US" altLang="zh-CN" sz="1200" b="0" kern="1200" dirty="0">
                          <a:solidFill>
                            <a:schemeClr val="tx1"/>
                          </a:solidFill>
                          <a:latin typeface="微软雅黑" pitchFamily="34" charset="-122"/>
                          <a:ea typeface="微软雅黑" pitchFamily="34" charset="-122"/>
                          <a:cs typeface="+mn-cs"/>
                        </a:rPr>
                        <a:t>(&lt;1s</a:t>
                      </a:r>
                      <a:r>
                        <a:rPr lang="zh-CN" altLang="en-US" sz="1200" b="0" kern="1200" dirty="0">
                          <a:solidFill>
                            <a:schemeClr val="tx1"/>
                          </a:solidFill>
                          <a:latin typeface="微软雅黑" pitchFamily="34" charset="-122"/>
                          <a:ea typeface="微软雅黑" pitchFamily="34" charset="-122"/>
                          <a:cs typeface="+mn-cs"/>
                        </a:rPr>
                        <a:t>，不含应用本身启动</a:t>
                      </a:r>
                      <a:r>
                        <a:rPr lang="en-US" altLang="zh-CN" sz="1200" b="0" kern="1200" dirty="0">
                          <a:solidFill>
                            <a:schemeClr val="tx1"/>
                          </a:solidFill>
                          <a:latin typeface="微软雅黑" pitchFamily="34" charset="-122"/>
                          <a:ea typeface="微软雅黑" pitchFamily="34" charset="-122"/>
                          <a:cs typeface="+mn-cs"/>
                        </a:rPr>
                        <a:t>)</a:t>
                      </a:r>
                      <a:endParaRPr lang="zh-CN" altLang="en-US" sz="1200" b="0" kern="1200" dirty="0">
                        <a:solidFill>
                          <a:schemeClr val="tx1"/>
                        </a:solidFill>
                        <a:latin typeface="微软雅黑" pitchFamily="34" charset="-122"/>
                        <a:ea typeface="微软雅黑" pitchFamily="34" charset="-122"/>
                        <a:cs typeface="+mn-cs"/>
                      </a:endParaRPr>
                    </a:p>
                  </a:txBody>
                  <a:tcPr anchor="ctr"/>
                </a:tc>
                <a:extLst>
                  <a:ext uri="{0D108BD9-81ED-4DB2-BD59-A6C34878D82A}">
                    <a16:rowId xmlns:a16="http://schemas.microsoft.com/office/drawing/2014/main" val="1373488935"/>
                  </a:ext>
                </a:extLst>
              </a:tr>
              <a:tr h="221661">
                <a:tc>
                  <a:txBody>
                    <a:bodyPr/>
                    <a:lstStyle/>
                    <a:p>
                      <a:pPr algn="ctr"/>
                      <a:r>
                        <a:rPr lang="zh-CN" altLang="en-US" sz="1200" dirty="0"/>
                        <a:t>资源虚拟化粒度低，单机</a:t>
                      </a:r>
                      <a:r>
                        <a:rPr lang="en-US" altLang="zh-CN" sz="1200" dirty="0"/>
                        <a:t>10</a:t>
                      </a:r>
                      <a:r>
                        <a:rPr lang="zh-CN" altLang="en-US" sz="1200" dirty="0"/>
                        <a:t>～</a:t>
                      </a:r>
                      <a:r>
                        <a:rPr lang="en-US" altLang="zh-CN" sz="1200" dirty="0"/>
                        <a:t>100</a:t>
                      </a:r>
                      <a:r>
                        <a:rPr lang="zh-CN" altLang="en-US" sz="1200" dirty="0"/>
                        <a:t>虚拟机</a:t>
                      </a:r>
                    </a:p>
                  </a:txBody>
                  <a:tcPr anchor="ctr">
                    <a:lnL w="28575" cap="flat" cmpd="sng" algn="ctr">
                      <a:solidFill>
                        <a:schemeClr val="tx1"/>
                      </a:solidFill>
                      <a:prstDash val="solid"/>
                      <a:round/>
                      <a:headEnd type="none" w="med" len="med"/>
                      <a:tailEnd type="none" w="med" len="med"/>
                    </a:lnL>
                  </a:tcPr>
                </a:tc>
                <a:tc>
                  <a:txBody>
                    <a:bodyPr/>
                    <a:lstStyle/>
                    <a:p>
                      <a:r>
                        <a:rPr lang="en-US" altLang="zh-CN" sz="1200" b="0" kern="1200" dirty="0">
                          <a:solidFill>
                            <a:schemeClr val="tx1"/>
                          </a:solidFill>
                          <a:latin typeface="微软雅黑" pitchFamily="34" charset="-122"/>
                          <a:ea typeface="微软雅黑" pitchFamily="34" charset="-122"/>
                          <a:cs typeface="+mn-cs"/>
                          <a:sym typeface="Wingdings 2" panose="05020102010507070707" pitchFamily="18" charset="2"/>
                        </a:rPr>
                        <a:t>   </a:t>
                      </a:r>
                      <a:r>
                        <a:rPr lang="zh-CN" altLang="en-US" sz="1200" b="0" kern="1200" dirty="0">
                          <a:solidFill>
                            <a:schemeClr val="tx1"/>
                          </a:solidFill>
                          <a:latin typeface="微软雅黑" pitchFamily="34" charset="-122"/>
                          <a:ea typeface="微软雅黑" pitchFamily="34" charset="-122"/>
                          <a:cs typeface="+mn-cs"/>
                        </a:rPr>
                        <a:t>单机支持</a:t>
                      </a:r>
                      <a:r>
                        <a:rPr lang="en-US" altLang="zh-CN" sz="1200" b="0" kern="1200" dirty="0">
                          <a:solidFill>
                            <a:schemeClr val="tx1"/>
                          </a:solidFill>
                          <a:latin typeface="微软雅黑" pitchFamily="34" charset="-122"/>
                          <a:ea typeface="微软雅黑" pitchFamily="34" charset="-122"/>
                          <a:cs typeface="+mn-cs"/>
                        </a:rPr>
                        <a:t>1000+</a:t>
                      </a:r>
                      <a:r>
                        <a:rPr lang="zh-CN" altLang="en-US" sz="1200" b="0" kern="1200" dirty="0">
                          <a:solidFill>
                            <a:schemeClr val="tx1"/>
                          </a:solidFill>
                          <a:latin typeface="微软雅黑" pitchFamily="34" charset="-122"/>
                          <a:ea typeface="微软雅黑" pitchFamily="34" charset="-122"/>
                          <a:cs typeface="+mn-cs"/>
                        </a:rPr>
                        <a:t>容器 </a:t>
                      </a:r>
                    </a:p>
                  </a:txBody>
                  <a:tcPr anchor="ctr"/>
                </a:tc>
                <a:extLst>
                  <a:ext uri="{0D108BD9-81ED-4DB2-BD59-A6C34878D82A}">
                    <a16:rowId xmlns:a16="http://schemas.microsoft.com/office/drawing/2014/main" val="2089911383"/>
                  </a:ext>
                </a:extLst>
              </a:tr>
            </a:tbl>
          </a:graphicData>
        </a:graphic>
      </p:graphicFrame>
      <p:sp>
        <p:nvSpPr>
          <p:cNvPr id="66" name="灯片编号占位符 3">
            <a:extLst>
              <a:ext uri="{FF2B5EF4-FFF2-40B4-BE49-F238E27FC236}">
                <a16:creationId xmlns:a16="http://schemas.microsoft.com/office/drawing/2014/main" id="{6DBB3FED-2EE2-40DC-B3F7-A9FA7B169893}"/>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29</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620549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Docker</a:t>
            </a:r>
            <a:r>
              <a:rPr lang="zh-CN" altLang="en-US" sz="2800" dirty="0"/>
              <a:t>容器的优势</a:t>
            </a:r>
          </a:p>
        </p:txBody>
      </p:sp>
      <p:sp>
        <p:nvSpPr>
          <p:cNvPr id="3" name="内容占位符 2"/>
          <p:cNvSpPr>
            <a:spLocks noGrp="1"/>
          </p:cNvSpPr>
          <p:nvPr>
            <p:ph type="body" sz="quarter" idx="10"/>
          </p:nvPr>
        </p:nvSpPr>
        <p:spPr>
          <a:xfrm>
            <a:off x="684213" y="1255713"/>
            <a:ext cx="7920036" cy="4849438"/>
          </a:xfrm>
        </p:spPr>
        <p:txBody>
          <a:bodyPr/>
          <a:lstStyle/>
          <a:p>
            <a:r>
              <a:rPr lang="zh-CN" altLang="en-US" dirty="0"/>
              <a:t>轻量级虚拟化</a:t>
            </a:r>
            <a:endParaRPr lang="en-US" altLang="zh-CN" dirty="0"/>
          </a:p>
          <a:p>
            <a:pPr lvl="1"/>
            <a:r>
              <a:rPr lang="en-US" altLang="zh-CN" dirty="0" err="1"/>
              <a:t>Vmware</a:t>
            </a:r>
            <a:r>
              <a:rPr lang="zh-CN" altLang="en-US" dirty="0"/>
              <a:t>，</a:t>
            </a:r>
            <a:r>
              <a:rPr lang="en-US" altLang="zh-CN" dirty="0"/>
              <a:t>KVM</a:t>
            </a:r>
            <a:r>
              <a:rPr lang="zh-CN" altLang="en-US" dirty="0"/>
              <a:t>，</a:t>
            </a:r>
            <a:r>
              <a:rPr lang="en-US" altLang="zh-CN" dirty="0" err="1"/>
              <a:t>XenServer</a:t>
            </a:r>
            <a:r>
              <a:rPr lang="zh-CN" altLang="en-US" dirty="0"/>
              <a:t>都是重量级虚拟化技术。</a:t>
            </a:r>
          </a:p>
          <a:p>
            <a:pPr lvl="1"/>
            <a:r>
              <a:rPr lang="zh-CN" altLang="en-US" dirty="0"/>
              <a:t>用户需要高效运行环境，而非整个机器。</a:t>
            </a:r>
            <a:endParaRPr lang="en-US" altLang="zh-CN" dirty="0"/>
          </a:p>
          <a:p>
            <a:pPr lvl="1"/>
            <a:r>
              <a:rPr lang="zh-CN" altLang="en-US" dirty="0"/>
              <a:t>一次构建、到处运行。</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3429000"/>
            <a:ext cx="5688632" cy="3078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3">
            <a:extLst>
              <a:ext uri="{FF2B5EF4-FFF2-40B4-BE49-F238E27FC236}">
                <a16:creationId xmlns:a16="http://schemas.microsoft.com/office/drawing/2014/main" id="{14B62358-16F1-465A-B72D-B4ECDB8A0A6D}"/>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30</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336593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5EE8A-36D0-40C5-8C7C-C17E65F26BB8}"/>
              </a:ext>
            </a:extLst>
          </p:cNvPr>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Docker</a:t>
            </a:r>
            <a:r>
              <a:rPr lang="zh-CN" altLang="en-US" sz="2800" dirty="0"/>
              <a:t>容器虚拟化</a:t>
            </a:r>
          </a:p>
        </p:txBody>
      </p:sp>
      <p:sp>
        <p:nvSpPr>
          <p:cNvPr id="3" name="内容占位符 2">
            <a:extLst>
              <a:ext uri="{FF2B5EF4-FFF2-40B4-BE49-F238E27FC236}">
                <a16:creationId xmlns:a16="http://schemas.microsoft.com/office/drawing/2014/main" id="{E79863BF-B687-46AB-961C-30D098271477}"/>
              </a:ext>
            </a:extLst>
          </p:cNvPr>
          <p:cNvSpPr>
            <a:spLocks noGrp="1"/>
          </p:cNvSpPr>
          <p:nvPr>
            <p:ph type="body" sz="quarter" idx="10"/>
          </p:nvPr>
        </p:nvSpPr>
        <p:spPr>
          <a:xfrm>
            <a:off x="684212" y="1250281"/>
            <a:ext cx="7920037" cy="4860925"/>
          </a:xfrm>
        </p:spPr>
        <p:txBody>
          <a:bodyPr/>
          <a:lstStyle/>
          <a:p>
            <a:r>
              <a:rPr lang="en-US" altLang="zh-CN" dirty="0">
                <a:latin typeface="+mn-ea"/>
              </a:rPr>
              <a:t>Docker</a:t>
            </a:r>
            <a:r>
              <a:rPr lang="zh-CN" altLang="en-US" dirty="0">
                <a:latin typeface="+mn-ea"/>
              </a:rPr>
              <a:t>容器是在操作系统层面上实现虚拟化，直接复用本地主机的操作系统，而传统方式则是在硬件层面实现。</a:t>
            </a:r>
            <a:endParaRPr lang="zh-CN" altLang="en-GB" dirty="0">
              <a:latin typeface="+mn-ea"/>
            </a:endParaRPr>
          </a:p>
          <a:p>
            <a:endParaRPr lang="zh-CN" altLang="en-US" dirty="0">
              <a:latin typeface="+mn-ea"/>
            </a:endParaRPr>
          </a:p>
        </p:txBody>
      </p:sp>
      <p:pic>
        <p:nvPicPr>
          <p:cNvPr id="5" name="图片 1" descr="package-your-java-ee-application-using-docker-and-kubernetes-27-638.jpg">
            <a:extLst>
              <a:ext uri="{FF2B5EF4-FFF2-40B4-BE49-F238E27FC236}">
                <a16:creationId xmlns:a16="http://schemas.microsoft.com/office/drawing/2014/main" id="{399AD69F-2D55-4615-8276-E3F6E592DE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30" b="4093"/>
          <a:stretch/>
        </p:blipFill>
        <p:spPr bwMode="auto">
          <a:xfrm>
            <a:off x="684212" y="2452510"/>
            <a:ext cx="6128048" cy="430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6FBA6447-DE58-41E4-9259-B001FA0B9756}"/>
              </a:ext>
            </a:extLst>
          </p:cNvPr>
          <p:cNvSpPr/>
          <p:nvPr/>
        </p:nvSpPr>
        <p:spPr>
          <a:xfrm rot="19571779">
            <a:off x="5760531" y="3678694"/>
            <a:ext cx="1559784" cy="475387"/>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wrap="square">
            <a:spAutoFit/>
          </a:bodyPr>
          <a:lstStyle>
            <a:lvl1pPr>
              <a:defRPr kumimoji="1" sz="1600">
                <a:solidFill>
                  <a:schemeClr val="tx1"/>
                </a:solidFill>
                <a:latin typeface="Trebuchet MS" panose="020B0603020202020204" pitchFamily="34" charset="0"/>
                <a:ea typeface="宋体" panose="02010600030101010101" pitchFamily="2" charset="-122"/>
              </a:defRPr>
            </a:lvl1pPr>
            <a:lvl2pPr marL="742950" indent="-285750">
              <a:defRPr kumimoji="1" sz="1600">
                <a:solidFill>
                  <a:schemeClr val="tx1"/>
                </a:solidFill>
                <a:latin typeface="Trebuchet MS" panose="020B0603020202020204" pitchFamily="34" charset="0"/>
                <a:ea typeface="宋体" panose="02010600030101010101" pitchFamily="2" charset="-122"/>
              </a:defRPr>
            </a:lvl2pPr>
            <a:lvl3pPr marL="1143000" indent="-228600">
              <a:defRPr kumimoji="1" sz="1600">
                <a:solidFill>
                  <a:schemeClr val="tx1"/>
                </a:solidFill>
                <a:latin typeface="Trebuchet MS" panose="020B0603020202020204" pitchFamily="34" charset="0"/>
                <a:ea typeface="宋体" panose="02010600030101010101" pitchFamily="2" charset="-122"/>
              </a:defRPr>
            </a:lvl3pPr>
            <a:lvl4pPr marL="1600200" indent="-228600">
              <a:defRPr kumimoji="1" sz="1600">
                <a:solidFill>
                  <a:schemeClr val="tx1"/>
                </a:solidFill>
                <a:latin typeface="Trebuchet MS" panose="020B0603020202020204" pitchFamily="34" charset="0"/>
                <a:ea typeface="宋体" panose="02010600030101010101" pitchFamily="2" charset="-122"/>
              </a:defRPr>
            </a:lvl4pPr>
            <a:lvl5pPr marL="2057400" indent="-228600">
              <a:defRPr kumimoji="1" sz="1600">
                <a:solidFill>
                  <a:schemeClr val="tx1"/>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1600">
                <a:solidFill>
                  <a:schemeClr val="tx1"/>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1600">
                <a:solidFill>
                  <a:schemeClr val="tx1"/>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1600">
                <a:solidFill>
                  <a:schemeClr val="tx1"/>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1600">
                <a:solidFill>
                  <a:schemeClr val="tx1"/>
                </a:solidFill>
                <a:latin typeface="Trebuchet MS" panose="020B0603020202020204" pitchFamily="34" charset="0"/>
                <a:ea typeface="宋体" panose="02010600030101010101" pitchFamily="2" charset="-122"/>
              </a:defRPr>
            </a:lvl9pPr>
          </a:lstStyle>
          <a:p>
            <a:pPr algn="ctr"/>
            <a:r>
              <a:rPr kumimoji="0" lang="zh-CN" altLang="en-US" sz="2489" dirty="0">
                <a:solidFill>
                  <a:srgbClr val="FF0000"/>
                </a:solidFill>
                <a:latin typeface="+mn-ea"/>
                <a:ea typeface="+mn-ea"/>
              </a:rPr>
              <a:t>重量级</a:t>
            </a:r>
          </a:p>
        </p:txBody>
      </p:sp>
      <p:sp>
        <p:nvSpPr>
          <p:cNvPr id="7" name="矩形 6">
            <a:extLst>
              <a:ext uri="{FF2B5EF4-FFF2-40B4-BE49-F238E27FC236}">
                <a16:creationId xmlns:a16="http://schemas.microsoft.com/office/drawing/2014/main" id="{2504AB13-8DF9-408D-B87B-49F2C312D129}"/>
              </a:ext>
            </a:extLst>
          </p:cNvPr>
          <p:cNvSpPr/>
          <p:nvPr/>
        </p:nvSpPr>
        <p:spPr>
          <a:xfrm rot="1638663">
            <a:off x="5828785" y="5678651"/>
            <a:ext cx="1602052" cy="475387"/>
          </a:xfrm>
          <a:prstGeom prst="rect">
            <a:avLst/>
          </a:prstGeom>
          <a:noFill/>
          <a:ln>
            <a:solidFill>
              <a:srgbClr val="0000FF"/>
            </a:solidFill>
          </a:ln>
        </p:spPr>
        <p:style>
          <a:lnRef idx="2">
            <a:schemeClr val="accent4"/>
          </a:lnRef>
          <a:fillRef idx="1">
            <a:schemeClr val="lt1"/>
          </a:fillRef>
          <a:effectRef idx="0">
            <a:schemeClr val="accent4"/>
          </a:effectRef>
          <a:fontRef idx="minor">
            <a:schemeClr val="dk1"/>
          </a:fontRef>
        </p:style>
        <p:txBody>
          <a:bodyPr wrap="square">
            <a:spAutoFit/>
          </a:bodyPr>
          <a:lstStyle>
            <a:lvl1pPr>
              <a:defRPr kumimoji="1" sz="1600">
                <a:solidFill>
                  <a:schemeClr val="tx1"/>
                </a:solidFill>
                <a:latin typeface="Trebuchet MS" panose="020B0603020202020204" pitchFamily="34" charset="0"/>
                <a:ea typeface="宋体" panose="02010600030101010101" pitchFamily="2" charset="-122"/>
              </a:defRPr>
            </a:lvl1pPr>
            <a:lvl2pPr marL="742950" indent="-285750">
              <a:defRPr kumimoji="1" sz="1600">
                <a:solidFill>
                  <a:schemeClr val="tx1"/>
                </a:solidFill>
                <a:latin typeface="Trebuchet MS" panose="020B0603020202020204" pitchFamily="34" charset="0"/>
                <a:ea typeface="宋体" panose="02010600030101010101" pitchFamily="2" charset="-122"/>
              </a:defRPr>
            </a:lvl2pPr>
            <a:lvl3pPr marL="1143000" indent="-228600">
              <a:defRPr kumimoji="1" sz="1600">
                <a:solidFill>
                  <a:schemeClr val="tx1"/>
                </a:solidFill>
                <a:latin typeface="Trebuchet MS" panose="020B0603020202020204" pitchFamily="34" charset="0"/>
                <a:ea typeface="宋体" panose="02010600030101010101" pitchFamily="2" charset="-122"/>
              </a:defRPr>
            </a:lvl3pPr>
            <a:lvl4pPr marL="1600200" indent="-228600">
              <a:defRPr kumimoji="1" sz="1600">
                <a:solidFill>
                  <a:schemeClr val="tx1"/>
                </a:solidFill>
                <a:latin typeface="Trebuchet MS" panose="020B0603020202020204" pitchFamily="34" charset="0"/>
                <a:ea typeface="宋体" panose="02010600030101010101" pitchFamily="2" charset="-122"/>
              </a:defRPr>
            </a:lvl4pPr>
            <a:lvl5pPr marL="2057400" indent="-228600">
              <a:defRPr kumimoji="1" sz="1600">
                <a:solidFill>
                  <a:schemeClr val="tx1"/>
                </a:solidFill>
                <a:latin typeface="Trebuchet MS" panose="020B0603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kumimoji="1" sz="1600">
                <a:solidFill>
                  <a:schemeClr val="tx1"/>
                </a:solidFill>
                <a:latin typeface="Trebuchet MS" panose="020B0603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kumimoji="1" sz="1600">
                <a:solidFill>
                  <a:schemeClr val="tx1"/>
                </a:solidFill>
                <a:latin typeface="Trebuchet MS" panose="020B0603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kumimoji="1" sz="1600">
                <a:solidFill>
                  <a:schemeClr val="tx1"/>
                </a:solidFill>
                <a:latin typeface="Trebuchet MS" panose="020B0603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kumimoji="1" sz="1600">
                <a:solidFill>
                  <a:schemeClr val="tx1"/>
                </a:solidFill>
                <a:latin typeface="Trebuchet MS" panose="020B0603020202020204" pitchFamily="34" charset="0"/>
                <a:ea typeface="宋体" panose="02010600030101010101" pitchFamily="2" charset="-122"/>
              </a:defRPr>
            </a:lvl9pPr>
          </a:lstStyle>
          <a:p>
            <a:pPr algn="ctr"/>
            <a:r>
              <a:rPr kumimoji="0" lang="zh-CN" altLang="en-US" sz="2489" dirty="0">
                <a:solidFill>
                  <a:srgbClr val="3366FF"/>
                </a:solidFill>
                <a:latin typeface="+mn-ea"/>
                <a:ea typeface="+mn-ea"/>
              </a:rPr>
              <a:t>轻量级</a:t>
            </a:r>
          </a:p>
        </p:txBody>
      </p:sp>
      <p:sp>
        <p:nvSpPr>
          <p:cNvPr id="8" name="灯片编号占位符 3">
            <a:extLst>
              <a:ext uri="{FF2B5EF4-FFF2-40B4-BE49-F238E27FC236}">
                <a16:creationId xmlns:a16="http://schemas.microsoft.com/office/drawing/2014/main" id="{9D09E381-9A95-493A-91FE-5D3E0744C528}"/>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31</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184503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业界虚拟化技术分布</a:t>
            </a:r>
            <a:endParaRPr lang="zh-CN" altLang="en-US" sz="2800" dirty="0">
              <a:sym typeface="Lucida Grande"/>
            </a:endParaRPr>
          </a:p>
        </p:txBody>
      </p:sp>
      <p:grpSp>
        <p:nvGrpSpPr>
          <p:cNvPr id="4" name="组合 3">
            <a:extLst>
              <a:ext uri="{FF2B5EF4-FFF2-40B4-BE49-F238E27FC236}">
                <a16:creationId xmlns:a16="http://schemas.microsoft.com/office/drawing/2014/main" id="{618817F1-CABE-440A-9268-D3F4FA7E1D18}"/>
              </a:ext>
            </a:extLst>
          </p:cNvPr>
          <p:cNvGrpSpPr/>
          <p:nvPr/>
        </p:nvGrpSpPr>
        <p:grpSpPr>
          <a:xfrm>
            <a:off x="683568" y="1376363"/>
            <a:ext cx="7880082" cy="4856418"/>
            <a:chOff x="145675" y="1422762"/>
            <a:chExt cx="8739208" cy="4169797"/>
          </a:xfrm>
        </p:grpSpPr>
        <p:sp>
          <p:nvSpPr>
            <p:cNvPr id="16" name="矩形 15"/>
            <p:cNvSpPr/>
            <p:nvPr/>
          </p:nvSpPr>
          <p:spPr>
            <a:xfrm>
              <a:off x="145675" y="3755401"/>
              <a:ext cx="4289210" cy="641556"/>
            </a:xfrm>
            <a:prstGeom prst="rect">
              <a:avLst/>
            </a:prstGeom>
          </p:spPr>
          <p:txBody>
            <a:bodyPr wrap="square" lIns="91427" tIns="45714" rIns="91427" bIns="45714">
              <a:spAutoFit/>
            </a:bodyPr>
            <a:lstStyle/>
            <a:p>
              <a:r>
                <a:rPr lang="zh-CN" altLang="en-US" sz="1050" dirty="0">
                  <a:latin typeface="+mn-lt"/>
                  <a:ea typeface="+mn-ea"/>
                </a:rPr>
                <a:t>数据来源：</a:t>
              </a:r>
              <a:r>
                <a:rPr lang="en-US" altLang="zh-CN" sz="1050" dirty="0">
                  <a:latin typeface="+mn-lt"/>
                  <a:ea typeface="+mn-ea"/>
                </a:rPr>
                <a:t>Data Center &amp; Readers' Choice survey</a:t>
              </a:r>
            </a:p>
            <a:p>
              <a:r>
                <a:rPr lang="en-US" altLang="zh-CN" sz="1050" dirty="0">
                  <a:latin typeface="+mn-lt"/>
                  <a:ea typeface="+mn-ea"/>
                </a:rPr>
                <a:t>http://searchdatacenter.techtarget.com/photostory/2240204480/Top-data-center-equipment-trends/4/</a:t>
              </a:r>
              <a:r>
                <a:rPr lang="en-US" altLang="zh-CN" sz="1200" dirty="0">
                  <a:latin typeface="+mn-lt"/>
                  <a:ea typeface="+mn-ea"/>
                </a:rPr>
                <a:t>VMware-market-share-overshadows-competing-virtualization-vendors</a:t>
              </a:r>
              <a:endParaRPr lang="zh-CN" altLang="en-US" sz="1050" dirty="0">
                <a:latin typeface="+mn-lt"/>
                <a:ea typeface="+mn-ea"/>
              </a:endParaRPr>
            </a:p>
          </p:txBody>
        </p:sp>
        <p:sp>
          <p:nvSpPr>
            <p:cNvPr id="17" name="矩形 16"/>
            <p:cNvSpPr/>
            <p:nvPr/>
          </p:nvSpPr>
          <p:spPr>
            <a:xfrm>
              <a:off x="4419165" y="4336018"/>
              <a:ext cx="3889389" cy="471730"/>
            </a:xfrm>
            <a:prstGeom prst="rect">
              <a:avLst/>
            </a:prstGeom>
          </p:spPr>
          <p:txBody>
            <a:bodyPr wrap="square" lIns="91427" tIns="45714" rIns="91427" bIns="45714">
              <a:spAutoFit/>
            </a:bodyPr>
            <a:lstStyle/>
            <a:p>
              <a:r>
                <a:rPr lang="zh-CN" altLang="en-US" sz="1050" dirty="0">
                  <a:latin typeface="+mn-lt"/>
                  <a:ea typeface="+mn-ea"/>
                </a:rPr>
                <a:t>数据来源：</a:t>
              </a:r>
              <a:r>
                <a:rPr lang="en-US" altLang="zh-CN" sz="1050" dirty="0">
                  <a:latin typeface="+mn-lt"/>
                  <a:ea typeface="+mn-ea"/>
                </a:rPr>
                <a:t>Synergy Research</a:t>
              </a:r>
            </a:p>
            <a:p>
              <a:r>
                <a:rPr lang="en-US" altLang="zh-CN" sz="1050" dirty="0">
                  <a:latin typeface="+mn-lt"/>
                  <a:ea typeface="+mn-ea"/>
                </a:rPr>
                <a:t>http://www.cloudcomputing-news.net/news/2015/feb/03/</a:t>
              </a:r>
            </a:p>
            <a:p>
              <a:r>
                <a:rPr lang="en-US" altLang="zh-CN" sz="1050" dirty="0" err="1">
                  <a:latin typeface="+mn-lt"/>
                  <a:ea typeface="+mn-ea"/>
                </a:rPr>
                <a:t>aws</a:t>
              </a:r>
              <a:r>
                <a:rPr lang="en-US" altLang="zh-CN" sz="1050" dirty="0">
                  <a:latin typeface="+mn-lt"/>
                  <a:ea typeface="+mn-ea"/>
                </a:rPr>
                <a:t>-hits-five-year-high-cloud-infrastructure-market-share/</a:t>
              </a:r>
              <a:endParaRPr lang="zh-CN" altLang="en-US" sz="1050" dirty="0">
                <a:latin typeface="+mn-lt"/>
                <a:ea typeface="+mn-ea"/>
              </a:endParaRPr>
            </a:p>
          </p:txBody>
        </p:sp>
        <p:sp>
          <p:nvSpPr>
            <p:cNvPr id="18" name="矩形 17"/>
            <p:cNvSpPr/>
            <p:nvPr/>
          </p:nvSpPr>
          <p:spPr bwMode="auto">
            <a:xfrm>
              <a:off x="215841" y="4799784"/>
              <a:ext cx="7755983" cy="792775"/>
            </a:xfrm>
            <a:prstGeom prst="rect">
              <a:avLst/>
            </a:prstGeom>
            <a:solidFill>
              <a:schemeClr val="accent1">
                <a:lumMod val="60000"/>
                <a:lumOff val="40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4" rIns="91427" bIns="45714" numCol="1" rtlCol="0" anchor="t" anchorCtr="0" compatLnSpc="1">
              <a:prstTxWarp prst="textNoShape">
                <a:avLst/>
              </a:prstTxWarp>
              <a:spAutoFit/>
            </a:bodyPr>
            <a:lstStyle/>
            <a:p>
              <a:pPr defTabSz="914270">
                <a:lnSpc>
                  <a:spcPct val="150000"/>
                </a:lnSpc>
                <a:buClr>
                  <a:srgbClr val="CC9900"/>
                </a:buClr>
              </a:pPr>
              <a:r>
                <a:rPr lang="zh-CN" altLang="en-US" sz="1200" dirty="0">
                  <a:latin typeface="+mn-lt"/>
                  <a:ea typeface="+mn-ea"/>
                </a:rPr>
                <a:t>从</a:t>
              </a:r>
              <a:r>
                <a:rPr lang="zh-CN" altLang="en-US" sz="1200" b="1" dirty="0">
                  <a:solidFill>
                    <a:srgbClr val="C00000"/>
                  </a:solidFill>
                  <a:latin typeface="+mn-lt"/>
                  <a:ea typeface="+mn-ea"/>
                </a:rPr>
                <a:t>企业私有云市场</a:t>
              </a:r>
              <a:r>
                <a:rPr lang="zh-CN" altLang="en-US" sz="1200" dirty="0">
                  <a:latin typeface="+mn-lt"/>
                  <a:ea typeface="+mn-ea"/>
                </a:rPr>
                <a:t>来看，</a:t>
              </a:r>
              <a:r>
                <a:rPr lang="en-US" altLang="zh-CN" sz="1200" dirty="0">
                  <a:latin typeface="+mn-lt"/>
                  <a:ea typeface="+mn-ea"/>
                </a:rPr>
                <a:t>Xen</a:t>
              </a:r>
              <a:r>
                <a:rPr lang="zh-CN" altLang="en-US" sz="1200" dirty="0">
                  <a:latin typeface="+mn-lt"/>
                  <a:ea typeface="+mn-ea"/>
                </a:rPr>
                <a:t>家族（</a:t>
              </a:r>
              <a:r>
                <a:rPr lang="en-US" altLang="zh-CN" sz="1200" dirty="0" err="1">
                  <a:latin typeface="+mn-lt"/>
                  <a:ea typeface="+mn-ea"/>
                </a:rPr>
                <a:t>Xen</a:t>
              </a:r>
              <a:r>
                <a:rPr lang="en-US" altLang="zh-CN" sz="1200" dirty="0">
                  <a:latin typeface="+mn-lt"/>
                  <a:ea typeface="+mn-ea"/>
                </a:rPr>
                <a:t>-Server</a:t>
              </a:r>
              <a:r>
                <a:rPr lang="zh-CN" altLang="en-US" sz="1200" dirty="0">
                  <a:latin typeface="+mn-lt"/>
                  <a:ea typeface="+mn-ea"/>
                </a:rPr>
                <a:t>、</a:t>
              </a:r>
              <a:r>
                <a:rPr lang="en-US" altLang="zh-CN" sz="1200" dirty="0">
                  <a:latin typeface="+mn-lt"/>
                  <a:ea typeface="+mn-ea"/>
                </a:rPr>
                <a:t>Hyper-V</a:t>
              </a:r>
              <a:r>
                <a:rPr lang="zh-CN" altLang="en-US" sz="1200" dirty="0">
                  <a:latin typeface="+mn-lt"/>
                  <a:ea typeface="+mn-ea"/>
                </a:rPr>
                <a:t>、</a:t>
              </a:r>
              <a:r>
                <a:rPr lang="en-US" altLang="zh-CN" sz="1200" dirty="0">
                  <a:latin typeface="+mn-lt"/>
                  <a:ea typeface="+mn-ea"/>
                </a:rPr>
                <a:t>Oracle Xen</a:t>
              </a:r>
              <a:r>
                <a:rPr lang="zh-CN" altLang="en-US" sz="1200" dirty="0">
                  <a:latin typeface="+mn-lt"/>
                  <a:ea typeface="+mn-ea"/>
                </a:rPr>
                <a:t>）使用量仅次于</a:t>
              </a:r>
              <a:r>
                <a:rPr lang="en-US" altLang="zh-CN" sz="1200" dirty="0">
                  <a:latin typeface="+mn-lt"/>
                  <a:ea typeface="+mn-ea"/>
                </a:rPr>
                <a:t>VMware</a:t>
              </a:r>
              <a:r>
                <a:rPr lang="zh-CN" altLang="en-US" sz="1200" dirty="0">
                  <a:latin typeface="+mn-lt"/>
                  <a:ea typeface="+mn-ea"/>
                </a:rPr>
                <a:t>，</a:t>
              </a:r>
              <a:r>
                <a:rPr lang="zh-CN" altLang="en-US" sz="1200" dirty="0">
                  <a:solidFill>
                    <a:srgbClr val="C00000"/>
                  </a:solidFill>
                  <a:latin typeface="+mn-lt"/>
                  <a:ea typeface="+mn-ea"/>
                </a:rPr>
                <a:t>约占</a:t>
              </a:r>
              <a:r>
                <a:rPr lang="en-US" altLang="zh-CN" sz="1200" dirty="0">
                  <a:solidFill>
                    <a:srgbClr val="C00000"/>
                  </a:solidFill>
                  <a:latin typeface="+mn-lt"/>
                  <a:ea typeface="+mn-ea"/>
                </a:rPr>
                <a:t>40%</a:t>
              </a:r>
              <a:r>
                <a:rPr lang="zh-CN" altLang="en-US" sz="1200" dirty="0">
                  <a:latin typeface="+mn-lt"/>
                  <a:ea typeface="+mn-ea"/>
                </a:rPr>
                <a:t>。</a:t>
              </a:r>
              <a:r>
                <a:rPr lang="en-US" altLang="zh-CN" sz="1200" dirty="0">
                  <a:latin typeface="+mn-lt"/>
                  <a:ea typeface="+mn-ea"/>
                </a:rPr>
                <a:t>KVM</a:t>
              </a:r>
              <a:r>
                <a:rPr lang="zh-CN" altLang="en-US" sz="1200" dirty="0">
                  <a:latin typeface="+mn-lt"/>
                  <a:ea typeface="+mn-ea"/>
                </a:rPr>
                <a:t>商用案例较少。</a:t>
              </a:r>
              <a:endParaRPr lang="en-US" altLang="zh-CN" sz="1200" dirty="0">
                <a:latin typeface="+mn-lt"/>
                <a:ea typeface="+mn-ea"/>
              </a:endParaRPr>
            </a:p>
            <a:p>
              <a:pPr>
                <a:lnSpc>
                  <a:spcPct val="150000"/>
                </a:lnSpc>
                <a:buClr>
                  <a:srgbClr val="CC9900"/>
                </a:buClr>
              </a:pPr>
              <a:r>
                <a:rPr lang="zh-CN" altLang="en-US" sz="1200" dirty="0">
                  <a:latin typeface="+mn-lt"/>
                  <a:ea typeface="+mn-ea"/>
                </a:rPr>
                <a:t>在</a:t>
              </a:r>
              <a:r>
                <a:rPr lang="zh-CN" altLang="en-US" sz="1200" b="1" dirty="0">
                  <a:solidFill>
                    <a:srgbClr val="C00000"/>
                  </a:solidFill>
                  <a:latin typeface="+mn-lt"/>
                  <a:ea typeface="+mn-ea"/>
                </a:rPr>
                <a:t>公有云服务市场</a:t>
              </a:r>
              <a:r>
                <a:rPr lang="zh-CN" altLang="en-US" sz="1200" dirty="0">
                  <a:latin typeface="+mn-lt"/>
                  <a:ea typeface="+mn-ea"/>
                </a:rPr>
                <a:t>公有来看，主流运营商均使用</a:t>
              </a:r>
              <a:r>
                <a:rPr lang="en-US" altLang="zh-CN" sz="1200" dirty="0">
                  <a:latin typeface="+mn-lt"/>
                  <a:ea typeface="+mn-ea"/>
                </a:rPr>
                <a:t>Xen</a:t>
              </a:r>
              <a:r>
                <a:rPr lang="zh-CN" altLang="en-US" sz="1200" dirty="0">
                  <a:latin typeface="+mn-lt"/>
                  <a:ea typeface="+mn-ea"/>
                </a:rPr>
                <a:t>家族平台，</a:t>
              </a:r>
              <a:r>
                <a:rPr lang="zh-CN" altLang="en-US" sz="1200" dirty="0">
                  <a:solidFill>
                    <a:srgbClr val="C00000"/>
                  </a:solidFill>
                  <a:latin typeface="+mn-lt"/>
                  <a:ea typeface="+mn-ea"/>
                </a:rPr>
                <a:t>包括</a:t>
              </a:r>
              <a:r>
                <a:rPr lang="en-US" altLang="zh-CN" sz="1200" dirty="0">
                  <a:solidFill>
                    <a:srgbClr val="C00000"/>
                  </a:solidFill>
                  <a:latin typeface="+mn-lt"/>
                  <a:ea typeface="+mn-ea"/>
                </a:rPr>
                <a:t>AWS</a:t>
              </a:r>
              <a:r>
                <a:rPr lang="zh-CN" altLang="en-US" sz="1200" dirty="0">
                  <a:solidFill>
                    <a:srgbClr val="C00000"/>
                  </a:solidFill>
                  <a:latin typeface="+mn-lt"/>
                  <a:ea typeface="+mn-ea"/>
                </a:rPr>
                <a:t>、</a:t>
              </a:r>
              <a:r>
                <a:rPr lang="en-US" altLang="zh-CN" sz="1200" dirty="0">
                  <a:solidFill>
                    <a:srgbClr val="C00000"/>
                  </a:solidFill>
                  <a:latin typeface="+mn-lt"/>
                  <a:ea typeface="+mn-ea"/>
                </a:rPr>
                <a:t>Azure</a:t>
              </a:r>
              <a:r>
                <a:rPr lang="zh-CN" altLang="en-US" sz="1200" dirty="0">
                  <a:solidFill>
                    <a:srgbClr val="C00000"/>
                  </a:solidFill>
                  <a:latin typeface="+mn-lt"/>
                  <a:ea typeface="+mn-ea"/>
                </a:rPr>
                <a:t>、</a:t>
              </a:r>
              <a:r>
                <a:rPr lang="en-US" altLang="zh-CN" sz="1200" dirty="0" err="1">
                  <a:solidFill>
                    <a:srgbClr val="C00000"/>
                  </a:solidFill>
                  <a:latin typeface="+mn-lt"/>
                  <a:ea typeface="+mn-ea"/>
                </a:rPr>
                <a:t>SoftLayer</a:t>
              </a:r>
              <a:r>
                <a:rPr lang="zh-CN" altLang="en-US" sz="1200" dirty="0">
                  <a:solidFill>
                    <a:srgbClr val="C00000"/>
                  </a:solidFill>
                  <a:latin typeface="+mn-lt"/>
                  <a:ea typeface="+mn-ea"/>
                </a:rPr>
                <a:t>、阿里。</a:t>
              </a:r>
              <a:endParaRPr lang="en-US" altLang="zh-CN" sz="1200" dirty="0">
                <a:solidFill>
                  <a:srgbClr val="C00000"/>
                </a:solidFill>
                <a:latin typeface="+mn-lt"/>
                <a:ea typeface="+mn-ea"/>
              </a:endParaRPr>
            </a:p>
          </p:txBody>
        </p:sp>
        <p:graphicFrame>
          <p:nvGraphicFramePr>
            <p:cNvPr id="19" name="图表 18"/>
            <p:cNvGraphicFramePr/>
            <p:nvPr>
              <p:extLst/>
            </p:nvPr>
          </p:nvGraphicFramePr>
          <p:xfrm>
            <a:off x="198863" y="1533062"/>
            <a:ext cx="4449998" cy="21188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图表 21"/>
            <p:cNvGraphicFramePr/>
            <p:nvPr>
              <p:extLst/>
            </p:nvPr>
          </p:nvGraphicFramePr>
          <p:xfrm>
            <a:off x="4434885" y="1422762"/>
            <a:ext cx="4449998" cy="2981828"/>
          </p:xfrm>
          <a:graphic>
            <a:graphicData uri="http://schemas.openxmlformats.org/drawingml/2006/chart">
              <c:chart xmlns:c="http://schemas.openxmlformats.org/drawingml/2006/chart" xmlns:r="http://schemas.openxmlformats.org/officeDocument/2006/relationships" r:id="rId4"/>
            </a:graphicData>
          </a:graphic>
        </p:graphicFrame>
      </p:grpSp>
      <p:sp>
        <p:nvSpPr>
          <p:cNvPr id="9" name="灯片编号占位符 3">
            <a:extLst>
              <a:ext uri="{FF2B5EF4-FFF2-40B4-BE49-F238E27FC236}">
                <a16:creationId xmlns:a16="http://schemas.microsoft.com/office/drawing/2014/main" id="{4994B687-F7D2-459F-8E11-86E5709EE222}"/>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32</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978846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4212" y="387350"/>
            <a:ext cx="9000356" cy="868363"/>
          </a:xfrm>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虚拟化衍生方向：基于轻量级</a:t>
            </a:r>
            <a:r>
              <a:rPr lang="en-US" altLang="zh-CN" sz="2800" dirty="0"/>
              <a:t>OS + </a:t>
            </a:r>
            <a:r>
              <a:rPr lang="zh-CN" altLang="en-US" sz="2800" dirty="0"/>
              <a:t>虚拟化技术</a:t>
            </a:r>
          </a:p>
        </p:txBody>
      </p:sp>
      <p:sp>
        <p:nvSpPr>
          <p:cNvPr id="15" name="右箭头 14"/>
          <p:cNvSpPr/>
          <p:nvPr/>
        </p:nvSpPr>
        <p:spPr>
          <a:xfrm>
            <a:off x="2339752" y="3536992"/>
            <a:ext cx="360040" cy="755887"/>
          </a:xfrm>
          <a:prstGeom prst="rightArrow">
            <a:avLst/>
          </a:prstGeom>
          <a:solidFill>
            <a:srgbClr val="92D050"/>
          </a:solidFill>
          <a:ln>
            <a:noFill/>
          </a:ln>
        </p:spPr>
        <p:txBody>
          <a:bodyPr wrap="square" lIns="68552" tIns="34277" rIns="68552" bIns="34277" rtlCol="0" anchor="ctr">
            <a:noAutofit/>
          </a:bodyPr>
          <a:lstStyle/>
          <a:p>
            <a:pPr algn="ctr"/>
            <a:endParaRPr lang="zh-CN" altLang="en-US" sz="2000" dirty="0">
              <a:latin typeface="+mn-lt"/>
              <a:ea typeface="+mn-ea"/>
            </a:endParaRPr>
          </a:p>
        </p:txBody>
      </p:sp>
      <p:sp>
        <p:nvSpPr>
          <p:cNvPr id="16" name="右箭头 15"/>
          <p:cNvSpPr/>
          <p:nvPr/>
        </p:nvSpPr>
        <p:spPr>
          <a:xfrm>
            <a:off x="5868145" y="3536984"/>
            <a:ext cx="360040" cy="809879"/>
          </a:xfrm>
          <a:prstGeom prst="rightArrow">
            <a:avLst/>
          </a:prstGeom>
          <a:solidFill>
            <a:srgbClr val="92D050"/>
          </a:solidFill>
          <a:ln>
            <a:noFill/>
          </a:ln>
        </p:spPr>
        <p:txBody>
          <a:bodyPr wrap="square" lIns="68552" tIns="34277" rIns="68552" bIns="34277" rtlCol="0" anchor="ctr">
            <a:noAutofit/>
          </a:bodyPr>
          <a:lstStyle/>
          <a:p>
            <a:pPr algn="ctr"/>
            <a:endParaRPr lang="zh-CN" altLang="en-US" sz="2000" dirty="0">
              <a:latin typeface="+mn-lt"/>
              <a:ea typeface="+mn-ea"/>
            </a:endParaRPr>
          </a:p>
        </p:txBody>
      </p:sp>
      <p:grpSp>
        <p:nvGrpSpPr>
          <p:cNvPr id="4" name="组合 3">
            <a:extLst>
              <a:ext uri="{FF2B5EF4-FFF2-40B4-BE49-F238E27FC236}">
                <a16:creationId xmlns:a16="http://schemas.microsoft.com/office/drawing/2014/main" id="{D2103396-CDED-4F69-957B-330E34DE61EE}"/>
              </a:ext>
            </a:extLst>
          </p:cNvPr>
          <p:cNvGrpSpPr/>
          <p:nvPr/>
        </p:nvGrpSpPr>
        <p:grpSpPr>
          <a:xfrm>
            <a:off x="793338" y="1917234"/>
            <a:ext cx="1938616" cy="3023934"/>
            <a:chOff x="567583" y="1971226"/>
            <a:chExt cx="1938616" cy="2429629"/>
          </a:xfrm>
        </p:grpSpPr>
        <p:sp>
          <p:nvSpPr>
            <p:cNvPr id="5" name="TextBox 4"/>
            <p:cNvSpPr txBox="1"/>
            <p:nvPr/>
          </p:nvSpPr>
          <p:spPr>
            <a:xfrm>
              <a:off x="721541" y="1971226"/>
              <a:ext cx="1149938" cy="352364"/>
            </a:xfrm>
            <a:prstGeom prst="rect">
              <a:avLst/>
            </a:prstGeom>
            <a:noFill/>
          </p:spPr>
          <p:txBody>
            <a:bodyPr wrap="none" lIns="68552" tIns="34277" rIns="68552" bIns="34277" rtlCol="0">
              <a:spAutoFit/>
            </a:bodyPr>
            <a:lstStyle/>
            <a:p>
              <a:pPr algn="just"/>
              <a:r>
                <a:rPr lang="zh-CN" altLang="en-US" sz="2400" b="1" dirty="0">
                  <a:latin typeface="+mn-lt"/>
                  <a:ea typeface="+mn-ea"/>
                </a:rPr>
                <a:t>传统</a:t>
              </a:r>
              <a:r>
                <a:rPr lang="en-US" altLang="zh-CN" sz="2400" b="1" dirty="0">
                  <a:latin typeface="+mn-lt"/>
                  <a:ea typeface="+mn-ea"/>
                </a:rPr>
                <a:t>OS</a:t>
              </a:r>
              <a:endParaRPr lang="zh-CN" altLang="en-US" sz="2400" b="1" dirty="0">
                <a:latin typeface="+mn-lt"/>
                <a:ea typeface="+mn-ea"/>
              </a:endParaRPr>
            </a:p>
          </p:txBody>
        </p:sp>
        <p:sp>
          <p:nvSpPr>
            <p:cNvPr id="6" name="矩形 5"/>
            <p:cNvSpPr/>
            <p:nvPr/>
          </p:nvSpPr>
          <p:spPr>
            <a:xfrm>
              <a:off x="611564" y="2997064"/>
              <a:ext cx="1440160" cy="323952"/>
            </a:xfrm>
            <a:prstGeom prst="rect">
              <a:avLst/>
            </a:prstGeom>
            <a:solidFill>
              <a:schemeClr val="accent6">
                <a:lumMod val="40000"/>
                <a:lumOff val="60000"/>
              </a:schemeClr>
            </a:solidFill>
            <a:ln>
              <a:solidFill>
                <a:schemeClr val="tx1"/>
              </a:solidFill>
            </a:ln>
          </p:spPr>
          <p:txBody>
            <a:bodyPr wrap="square" lIns="68552" tIns="34277" rIns="68552" bIns="34277" rtlCol="0" anchor="ctr">
              <a:noAutofit/>
            </a:bodyPr>
            <a:lstStyle/>
            <a:p>
              <a:pPr algn="ctr" fontAlgn="base">
                <a:spcBef>
                  <a:spcPct val="0"/>
                </a:spcBef>
                <a:spcAft>
                  <a:spcPct val="0"/>
                </a:spcAft>
              </a:pPr>
              <a:r>
                <a:rPr lang="en-US" altLang="zh-CN" sz="1600" dirty="0">
                  <a:solidFill>
                    <a:srgbClr val="000000"/>
                  </a:solidFill>
                  <a:latin typeface="+mn-lt"/>
                  <a:ea typeface="+mn-ea"/>
                </a:rPr>
                <a:t>App</a:t>
              </a:r>
              <a:endParaRPr lang="zh-CN" altLang="en-US" sz="1600" dirty="0">
                <a:solidFill>
                  <a:srgbClr val="000000"/>
                </a:solidFill>
                <a:latin typeface="+mn-lt"/>
                <a:ea typeface="+mn-ea"/>
              </a:endParaRPr>
            </a:p>
          </p:txBody>
        </p:sp>
        <p:sp>
          <p:nvSpPr>
            <p:cNvPr id="7" name="矩形 6"/>
            <p:cNvSpPr/>
            <p:nvPr/>
          </p:nvSpPr>
          <p:spPr>
            <a:xfrm>
              <a:off x="611564" y="3536984"/>
              <a:ext cx="1440160" cy="323952"/>
            </a:xfrm>
            <a:prstGeom prst="rect">
              <a:avLst/>
            </a:prstGeom>
            <a:solidFill>
              <a:schemeClr val="accent6">
                <a:lumMod val="40000"/>
                <a:lumOff val="60000"/>
              </a:schemeClr>
            </a:solidFill>
            <a:ln>
              <a:solidFill>
                <a:schemeClr val="tx1"/>
              </a:solidFill>
            </a:ln>
          </p:spPr>
          <p:txBody>
            <a:bodyPr wrap="square" lIns="68552" tIns="34277" rIns="68552" bIns="34277" rtlCol="0" anchor="ctr">
              <a:noAutofit/>
            </a:bodyPr>
            <a:lstStyle/>
            <a:p>
              <a:pPr algn="ctr" fontAlgn="base">
                <a:spcBef>
                  <a:spcPct val="0"/>
                </a:spcBef>
                <a:spcAft>
                  <a:spcPct val="0"/>
                </a:spcAft>
              </a:pPr>
              <a:r>
                <a:rPr lang="en-US" altLang="zh-CN" sz="1600" dirty="0">
                  <a:solidFill>
                    <a:srgbClr val="000000"/>
                  </a:solidFill>
                  <a:latin typeface="+mn-lt"/>
                  <a:ea typeface="+mn-ea"/>
                </a:rPr>
                <a:t>OS</a:t>
              </a:r>
              <a:endParaRPr lang="zh-CN" altLang="en-US" sz="1600" dirty="0">
                <a:solidFill>
                  <a:srgbClr val="000000"/>
                </a:solidFill>
                <a:latin typeface="+mn-lt"/>
                <a:ea typeface="+mn-ea"/>
              </a:endParaRPr>
            </a:p>
          </p:txBody>
        </p:sp>
        <p:sp>
          <p:nvSpPr>
            <p:cNvPr id="8" name="矩形 7"/>
            <p:cNvSpPr/>
            <p:nvPr/>
          </p:nvSpPr>
          <p:spPr>
            <a:xfrm>
              <a:off x="611564" y="4076903"/>
              <a:ext cx="1440160" cy="323952"/>
            </a:xfrm>
            <a:prstGeom prst="rect">
              <a:avLst/>
            </a:prstGeom>
            <a:solidFill>
              <a:schemeClr val="accent6">
                <a:lumMod val="40000"/>
                <a:lumOff val="60000"/>
              </a:schemeClr>
            </a:solidFill>
            <a:ln>
              <a:solidFill>
                <a:schemeClr val="tx1"/>
              </a:solidFill>
            </a:ln>
          </p:spPr>
          <p:txBody>
            <a:bodyPr wrap="square" lIns="68552" tIns="34277" rIns="68552" bIns="34277" rtlCol="0" anchor="ctr">
              <a:noAutofit/>
            </a:bodyPr>
            <a:lstStyle/>
            <a:p>
              <a:pPr algn="ctr" fontAlgn="base">
                <a:spcBef>
                  <a:spcPct val="0"/>
                </a:spcBef>
                <a:spcAft>
                  <a:spcPct val="0"/>
                </a:spcAft>
              </a:pPr>
              <a:r>
                <a:rPr lang="en-US" altLang="zh-CN" sz="1600" dirty="0">
                  <a:solidFill>
                    <a:srgbClr val="000000"/>
                  </a:solidFill>
                  <a:latin typeface="+mn-lt"/>
                  <a:ea typeface="+mn-ea"/>
                </a:rPr>
                <a:t>HW</a:t>
              </a:r>
              <a:endParaRPr lang="zh-CN" altLang="en-US" sz="1600" dirty="0">
                <a:solidFill>
                  <a:srgbClr val="000000"/>
                </a:solidFill>
                <a:latin typeface="+mn-lt"/>
                <a:ea typeface="+mn-ea"/>
              </a:endParaRPr>
            </a:p>
          </p:txBody>
        </p:sp>
        <p:sp>
          <p:nvSpPr>
            <p:cNvPr id="31" name="TextBox 30"/>
            <p:cNvSpPr txBox="1"/>
            <p:nvPr/>
          </p:nvSpPr>
          <p:spPr>
            <a:xfrm>
              <a:off x="567583" y="2396812"/>
              <a:ext cx="1938616" cy="401822"/>
            </a:xfrm>
            <a:prstGeom prst="rect">
              <a:avLst/>
            </a:prstGeom>
            <a:solidFill>
              <a:srgbClr val="A6F779"/>
            </a:solidFill>
            <a:ln w="19050">
              <a:solidFill>
                <a:schemeClr val="tx1"/>
              </a:solidFill>
            </a:ln>
          </p:spPr>
          <p:txBody>
            <a:bodyPr wrap="none" lIns="68552" tIns="34277" rIns="68552" bIns="34277" rtlCol="0">
              <a:spAutoFit/>
            </a:bodyPr>
            <a:lstStyle/>
            <a:p>
              <a:r>
                <a:rPr lang="zh-CN" altLang="en-US" sz="1400" dirty="0">
                  <a:latin typeface="+mn-lt"/>
                  <a:ea typeface="+mn-ea"/>
                </a:rPr>
                <a:t>嵌入式领域：</a:t>
              </a:r>
              <a:r>
                <a:rPr lang="en-US" altLang="zh-CN" sz="1400" dirty="0">
                  <a:latin typeface="+mn-lt"/>
                  <a:ea typeface="+mn-ea"/>
                </a:rPr>
                <a:t>Windriver</a:t>
              </a:r>
            </a:p>
            <a:p>
              <a:r>
                <a:rPr lang="zh-CN" altLang="en-US" sz="1400" dirty="0">
                  <a:latin typeface="+mn-lt"/>
                  <a:ea typeface="+mn-ea"/>
                </a:rPr>
                <a:t>服务器领域：</a:t>
              </a:r>
              <a:r>
                <a:rPr lang="en-US" altLang="zh-CN" sz="1400" dirty="0">
                  <a:latin typeface="+mn-lt"/>
                  <a:ea typeface="+mn-ea"/>
                </a:rPr>
                <a:t>Redhat</a:t>
              </a:r>
              <a:endParaRPr lang="zh-CN" altLang="en-US" sz="1400" dirty="0">
                <a:latin typeface="+mn-lt"/>
                <a:ea typeface="+mn-ea"/>
              </a:endParaRPr>
            </a:p>
          </p:txBody>
        </p:sp>
      </p:grpSp>
      <p:grpSp>
        <p:nvGrpSpPr>
          <p:cNvPr id="17" name="组合 16">
            <a:extLst>
              <a:ext uri="{FF2B5EF4-FFF2-40B4-BE49-F238E27FC236}">
                <a16:creationId xmlns:a16="http://schemas.microsoft.com/office/drawing/2014/main" id="{3545C098-E5A4-4E58-B932-89ABFF5BB717}"/>
              </a:ext>
            </a:extLst>
          </p:cNvPr>
          <p:cNvGrpSpPr/>
          <p:nvPr/>
        </p:nvGrpSpPr>
        <p:grpSpPr>
          <a:xfrm>
            <a:off x="3050152" y="1828660"/>
            <a:ext cx="2808309" cy="4320053"/>
            <a:chOff x="3059835" y="1917234"/>
            <a:chExt cx="2808309" cy="3788571"/>
          </a:xfrm>
        </p:grpSpPr>
        <p:sp>
          <p:nvSpPr>
            <p:cNvPr id="9" name="TextBox 8"/>
            <p:cNvSpPr txBox="1"/>
            <p:nvPr/>
          </p:nvSpPr>
          <p:spPr>
            <a:xfrm>
              <a:off x="3116189" y="1917234"/>
              <a:ext cx="2292879" cy="384601"/>
            </a:xfrm>
            <a:prstGeom prst="rect">
              <a:avLst/>
            </a:prstGeom>
            <a:noFill/>
          </p:spPr>
          <p:txBody>
            <a:bodyPr wrap="none" lIns="68552" tIns="34277" rIns="68552" bIns="34277" rtlCol="0">
              <a:spAutoFit/>
            </a:bodyPr>
            <a:lstStyle/>
            <a:p>
              <a:pPr algn="just"/>
              <a:r>
                <a:rPr lang="zh-CN" altLang="en-US" sz="2400" b="1" dirty="0">
                  <a:latin typeface="+mn-lt"/>
                  <a:ea typeface="+mn-ea"/>
                </a:rPr>
                <a:t>系统虚拟化技术</a:t>
              </a:r>
            </a:p>
          </p:txBody>
        </p:sp>
        <p:sp>
          <p:nvSpPr>
            <p:cNvPr id="10" name="矩形 9"/>
            <p:cNvSpPr/>
            <p:nvPr/>
          </p:nvSpPr>
          <p:spPr>
            <a:xfrm>
              <a:off x="3059836" y="2781097"/>
              <a:ext cx="1152128" cy="323952"/>
            </a:xfrm>
            <a:prstGeom prst="rect">
              <a:avLst/>
            </a:prstGeom>
            <a:solidFill>
              <a:schemeClr val="accent6">
                <a:lumMod val="40000"/>
                <a:lumOff val="60000"/>
              </a:schemeClr>
            </a:solidFill>
            <a:ln>
              <a:solidFill>
                <a:schemeClr val="tx1"/>
              </a:solidFill>
            </a:ln>
          </p:spPr>
          <p:txBody>
            <a:bodyPr wrap="square" lIns="68552" tIns="34277" rIns="68552" bIns="34277" rtlCol="0" anchor="ctr">
              <a:noAutofit/>
            </a:bodyPr>
            <a:lstStyle/>
            <a:p>
              <a:pPr algn="ctr" fontAlgn="base">
                <a:spcBef>
                  <a:spcPct val="0"/>
                </a:spcBef>
                <a:spcAft>
                  <a:spcPct val="0"/>
                </a:spcAft>
              </a:pPr>
              <a:r>
                <a:rPr lang="en-US" altLang="zh-CN" sz="1600" dirty="0">
                  <a:solidFill>
                    <a:srgbClr val="000000"/>
                  </a:solidFill>
                  <a:latin typeface="+mn-lt"/>
                  <a:ea typeface="+mn-ea"/>
                </a:rPr>
                <a:t>App</a:t>
              </a:r>
              <a:endParaRPr lang="zh-CN" altLang="en-US" sz="1600" dirty="0">
                <a:solidFill>
                  <a:srgbClr val="000000"/>
                </a:solidFill>
                <a:latin typeface="+mn-lt"/>
                <a:ea typeface="+mn-ea"/>
              </a:endParaRPr>
            </a:p>
          </p:txBody>
        </p:sp>
        <p:sp>
          <p:nvSpPr>
            <p:cNvPr id="11" name="矩形 10"/>
            <p:cNvSpPr/>
            <p:nvPr/>
          </p:nvSpPr>
          <p:spPr>
            <a:xfrm>
              <a:off x="3059836" y="3644976"/>
              <a:ext cx="2448272" cy="431936"/>
            </a:xfrm>
            <a:prstGeom prst="rect">
              <a:avLst/>
            </a:prstGeom>
            <a:solidFill>
              <a:schemeClr val="accent6">
                <a:lumMod val="40000"/>
                <a:lumOff val="60000"/>
              </a:schemeClr>
            </a:solidFill>
            <a:ln>
              <a:solidFill>
                <a:schemeClr val="tx1"/>
              </a:solidFill>
            </a:ln>
          </p:spPr>
          <p:txBody>
            <a:bodyPr wrap="square" lIns="68552" tIns="34277" rIns="68552" bIns="34277" rtlCol="0" anchor="ctr">
              <a:noAutofit/>
            </a:bodyPr>
            <a:lstStyle/>
            <a:p>
              <a:pPr algn="ctr" fontAlgn="base">
                <a:spcBef>
                  <a:spcPct val="0"/>
                </a:spcBef>
                <a:spcAft>
                  <a:spcPct val="0"/>
                </a:spcAft>
              </a:pPr>
              <a:r>
                <a:rPr lang="en-US" altLang="zh-CN" sz="1600" dirty="0">
                  <a:solidFill>
                    <a:srgbClr val="000000"/>
                  </a:solidFill>
                  <a:latin typeface="+mn-lt"/>
                  <a:ea typeface="+mn-ea"/>
                </a:rPr>
                <a:t>Hypervisor</a:t>
              </a:r>
            </a:p>
            <a:p>
              <a:pPr algn="ctr" fontAlgn="base">
                <a:spcBef>
                  <a:spcPct val="0"/>
                </a:spcBef>
                <a:spcAft>
                  <a:spcPct val="0"/>
                </a:spcAft>
              </a:pPr>
              <a:r>
                <a:rPr lang="en-US" altLang="zh-CN" sz="1600" dirty="0">
                  <a:solidFill>
                    <a:srgbClr val="000000"/>
                  </a:solidFill>
                  <a:latin typeface="+mn-lt"/>
                  <a:ea typeface="+mn-ea"/>
                </a:rPr>
                <a:t>(Host OS)</a:t>
              </a:r>
              <a:endParaRPr lang="zh-CN" altLang="en-US" sz="1600" dirty="0">
                <a:solidFill>
                  <a:srgbClr val="000000"/>
                </a:solidFill>
                <a:latin typeface="+mn-lt"/>
                <a:ea typeface="+mn-ea"/>
              </a:endParaRPr>
            </a:p>
          </p:txBody>
        </p:sp>
        <p:sp>
          <p:nvSpPr>
            <p:cNvPr id="12" name="矩形 11"/>
            <p:cNvSpPr/>
            <p:nvPr/>
          </p:nvSpPr>
          <p:spPr>
            <a:xfrm>
              <a:off x="3059836" y="4184887"/>
              <a:ext cx="2448272" cy="323952"/>
            </a:xfrm>
            <a:prstGeom prst="rect">
              <a:avLst/>
            </a:prstGeom>
            <a:solidFill>
              <a:schemeClr val="accent6">
                <a:lumMod val="40000"/>
                <a:lumOff val="60000"/>
              </a:schemeClr>
            </a:solidFill>
            <a:ln>
              <a:solidFill>
                <a:schemeClr val="tx1"/>
              </a:solidFill>
            </a:ln>
          </p:spPr>
          <p:txBody>
            <a:bodyPr wrap="square" lIns="68552" tIns="34277" rIns="68552" bIns="34277" rtlCol="0" anchor="ctr">
              <a:noAutofit/>
            </a:bodyPr>
            <a:lstStyle/>
            <a:p>
              <a:pPr algn="ctr" fontAlgn="base">
                <a:spcBef>
                  <a:spcPct val="0"/>
                </a:spcBef>
                <a:spcAft>
                  <a:spcPct val="0"/>
                </a:spcAft>
              </a:pPr>
              <a:r>
                <a:rPr lang="en-US" altLang="zh-CN" sz="1600" dirty="0">
                  <a:solidFill>
                    <a:srgbClr val="000000"/>
                  </a:solidFill>
                  <a:latin typeface="+mn-lt"/>
                  <a:ea typeface="+mn-ea"/>
                </a:rPr>
                <a:t>HW</a:t>
              </a:r>
              <a:endParaRPr lang="zh-CN" altLang="en-US" sz="1600" dirty="0">
                <a:solidFill>
                  <a:srgbClr val="000000"/>
                </a:solidFill>
                <a:latin typeface="+mn-lt"/>
                <a:ea typeface="+mn-ea"/>
              </a:endParaRPr>
            </a:p>
          </p:txBody>
        </p:sp>
        <p:sp>
          <p:nvSpPr>
            <p:cNvPr id="13" name="矩形 12"/>
            <p:cNvSpPr/>
            <p:nvPr/>
          </p:nvSpPr>
          <p:spPr>
            <a:xfrm>
              <a:off x="3059836" y="3213032"/>
              <a:ext cx="1152128" cy="323952"/>
            </a:xfrm>
            <a:prstGeom prst="rect">
              <a:avLst/>
            </a:prstGeom>
            <a:solidFill>
              <a:schemeClr val="accent6">
                <a:lumMod val="40000"/>
                <a:lumOff val="60000"/>
              </a:schemeClr>
            </a:solidFill>
            <a:ln>
              <a:solidFill>
                <a:schemeClr val="tx1"/>
              </a:solidFill>
            </a:ln>
          </p:spPr>
          <p:txBody>
            <a:bodyPr wrap="square" lIns="68552" tIns="34277" rIns="68552" bIns="34277" rtlCol="0" anchor="ctr">
              <a:noAutofit/>
            </a:bodyPr>
            <a:lstStyle/>
            <a:p>
              <a:pPr algn="ctr" fontAlgn="base">
                <a:spcBef>
                  <a:spcPct val="0"/>
                </a:spcBef>
                <a:spcAft>
                  <a:spcPct val="0"/>
                </a:spcAft>
              </a:pPr>
              <a:r>
                <a:rPr lang="en-US" altLang="zh-CN" sz="1600" dirty="0">
                  <a:solidFill>
                    <a:srgbClr val="000000"/>
                  </a:solidFill>
                  <a:latin typeface="+mn-lt"/>
                  <a:ea typeface="+mn-ea"/>
                </a:rPr>
                <a:t>Guest OS</a:t>
              </a:r>
              <a:endParaRPr lang="zh-CN" altLang="en-US" sz="1600" dirty="0">
                <a:solidFill>
                  <a:srgbClr val="000000"/>
                </a:solidFill>
                <a:latin typeface="+mn-lt"/>
                <a:ea typeface="+mn-ea"/>
              </a:endParaRPr>
            </a:p>
          </p:txBody>
        </p:sp>
        <p:sp>
          <p:nvSpPr>
            <p:cNvPr id="24" name="矩形 23"/>
            <p:cNvSpPr/>
            <p:nvPr/>
          </p:nvSpPr>
          <p:spPr>
            <a:xfrm>
              <a:off x="4355976" y="2781097"/>
              <a:ext cx="1152128" cy="323952"/>
            </a:xfrm>
            <a:prstGeom prst="rect">
              <a:avLst/>
            </a:prstGeom>
            <a:solidFill>
              <a:schemeClr val="accent6">
                <a:lumMod val="40000"/>
                <a:lumOff val="60000"/>
              </a:schemeClr>
            </a:solidFill>
            <a:ln>
              <a:solidFill>
                <a:schemeClr val="tx1"/>
              </a:solidFill>
            </a:ln>
          </p:spPr>
          <p:txBody>
            <a:bodyPr wrap="square" lIns="68552" tIns="34277" rIns="68552" bIns="34277" rtlCol="0" anchor="ctr">
              <a:noAutofit/>
            </a:bodyPr>
            <a:lstStyle/>
            <a:p>
              <a:pPr algn="ctr" fontAlgn="base">
                <a:spcBef>
                  <a:spcPct val="0"/>
                </a:spcBef>
                <a:spcAft>
                  <a:spcPct val="0"/>
                </a:spcAft>
              </a:pPr>
              <a:r>
                <a:rPr lang="en-US" altLang="zh-CN" sz="1600" dirty="0">
                  <a:solidFill>
                    <a:srgbClr val="000000"/>
                  </a:solidFill>
                  <a:latin typeface="+mn-lt"/>
                  <a:ea typeface="+mn-ea"/>
                </a:rPr>
                <a:t>App</a:t>
              </a:r>
              <a:endParaRPr lang="zh-CN" altLang="en-US" sz="1600" dirty="0">
                <a:solidFill>
                  <a:srgbClr val="000000"/>
                </a:solidFill>
                <a:latin typeface="+mn-lt"/>
                <a:ea typeface="+mn-ea"/>
              </a:endParaRPr>
            </a:p>
          </p:txBody>
        </p:sp>
        <p:sp>
          <p:nvSpPr>
            <p:cNvPr id="25" name="矩形 24"/>
            <p:cNvSpPr/>
            <p:nvPr/>
          </p:nvSpPr>
          <p:spPr>
            <a:xfrm>
              <a:off x="4355976" y="3213032"/>
              <a:ext cx="1152128" cy="323952"/>
            </a:xfrm>
            <a:prstGeom prst="rect">
              <a:avLst/>
            </a:prstGeom>
            <a:solidFill>
              <a:schemeClr val="accent6">
                <a:lumMod val="40000"/>
                <a:lumOff val="60000"/>
              </a:schemeClr>
            </a:solidFill>
            <a:ln>
              <a:solidFill>
                <a:schemeClr val="tx1"/>
              </a:solidFill>
            </a:ln>
          </p:spPr>
          <p:txBody>
            <a:bodyPr wrap="square" lIns="68552" tIns="34277" rIns="68552" bIns="34277" rtlCol="0" anchor="ctr">
              <a:noAutofit/>
            </a:bodyPr>
            <a:lstStyle/>
            <a:p>
              <a:pPr algn="ctr" fontAlgn="base">
                <a:spcBef>
                  <a:spcPct val="0"/>
                </a:spcBef>
                <a:spcAft>
                  <a:spcPct val="0"/>
                </a:spcAft>
              </a:pPr>
              <a:r>
                <a:rPr lang="en-US" altLang="zh-CN" sz="1600" dirty="0">
                  <a:solidFill>
                    <a:srgbClr val="000000"/>
                  </a:solidFill>
                  <a:latin typeface="+mn-lt"/>
                  <a:ea typeface="+mn-ea"/>
                </a:rPr>
                <a:t>Guest OS</a:t>
              </a:r>
              <a:endParaRPr lang="zh-CN" altLang="en-US" sz="1600" dirty="0">
                <a:solidFill>
                  <a:srgbClr val="000000"/>
                </a:solidFill>
                <a:latin typeface="+mn-lt"/>
                <a:ea typeface="+mn-ea"/>
              </a:endParaRPr>
            </a:p>
          </p:txBody>
        </p:sp>
        <p:sp>
          <p:nvSpPr>
            <p:cNvPr id="30" name="线形标注 2 29"/>
            <p:cNvSpPr/>
            <p:nvPr/>
          </p:nvSpPr>
          <p:spPr bwMode="auto">
            <a:xfrm>
              <a:off x="3059835" y="4549048"/>
              <a:ext cx="2808309" cy="1156757"/>
            </a:xfrm>
            <a:prstGeom prst="borderCallout2">
              <a:avLst>
                <a:gd name="adj1" fmla="val 18750"/>
                <a:gd name="adj2" fmla="val -8333"/>
                <a:gd name="adj3" fmla="val 18750"/>
                <a:gd name="adj4" fmla="val -16667"/>
                <a:gd name="adj5" fmla="val -124775"/>
                <a:gd name="adj6" fmla="val -23219"/>
              </a:avLst>
            </a:prstGeom>
            <a:noFill/>
            <a:ln w="25400">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2" tIns="34277" rIns="68552" bIns="34277" numCol="1" rtlCol="0" anchor="t" anchorCtr="0" compatLnSpc="1">
              <a:prstTxWarp prst="textNoShape">
                <a:avLst/>
              </a:prstTxWarp>
            </a:bodyPr>
            <a:lstStyle/>
            <a:p>
              <a:pPr marL="171450" indent="-171450" defTabSz="685520">
                <a:buClr>
                  <a:schemeClr val="bg1">
                    <a:lumMod val="50000"/>
                  </a:schemeClr>
                </a:buClr>
                <a:buSzPct val="60000"/>
                <a:buFont typeface="Wingdings" panose="05000000000000000000" pitchFamily="2" charset="2"/>
                <a:buChar char="l"/>
              </a:pPr>
              <a:r>
                <a:rPr lang="zh-CN" altLang="en-US" sz="1400" dirty="0">
                  <a:latin typeface="+mn-lt"/>
                  <a:ea typeface="+mn-ea"/>
                </a:rPr>
                <a:t>物理资源抽象，降低部署、管理成本。</a:t>
              </a:r>
              <a:endParaRPr lang="en-US" altLang="zh-CN" sz="1400" dirty="0">
                <a:latin typeface="+mn-lt"/>
                <a:ea typeface="+mn-ea"/>
              </a:endParaRPr>
            </a:p>
            <a:p>
              <a:pPr marL="171450" indent="-171450" defTabSz="685520">
                <a:buClr>
                  <a:schemeClr val="bg1">
                    <a:lumMod val="50000"/>
                  </a:schemeClr>
                </a:buClr>
                <a:buSzPct val="60000"/>
                <a:buFont typeface="Wingdings" panose="05000000000000000000" pitchFamily="2" charset="2"/>
                <a:buChar char="l"/>
              </a:pPr>
              <a:r>
                <a:rPr lang="zh-CN" altLang="en-US" sz="1400" dirty="0">
                  <a:latin typeface="+mn-lt"/>
                  <a:ea typeface="+mn-ea"/>
                </a:rPr>
                <a:t>提高</a:t>
              </a:r>
              <a:r>
                <a:rPr lang="en-US" altLang="zh-CN" sz="1400" dirty="0">
                  <a:latin typeface="+mn-lt"/>
                  <a:ea typeface="+mn-ea"/>
                </a:rPr>
                <a:t>CPU</a:t>
              </a:r>
              <a:r>
                <a:rPr lang="zh-CN" altLang="en-US" sz="1400" dirty="0">
                  <a:latin typeface="+mn-lt"/>
                  <a:ea typeface="+mn-ea"/>
                </a:rPr>
                <a:t>、内存、</a:t>
              </a:r>
              <a:r>
                <a:rPr lang="en-US" altLang="zh-CN" sz="1400" dirty="0">
                  <a:latin typeface="+mn-lt"/>
                  <a:ea typeface="+mn-ea"/>
                </a:rPr>
                <a:t>IO</a:t>
              </a:r>
              <a:r>
                <a:rPr lang="zh-CN" altLang="en-US" sz="1400" dirty="0">
                  <a:latin typeface="+mn-lt"/>
                  <a:ea typeface="+mn-ea"/>
                </a:rPr>
                <a:t>等资源利用率。</a:t>
              </a:r>
              <a:endParaRPr lang="en-US" altLang="zh-CN" sz="1400" dirty="0">
                <a:latin typeface="+mn-lt"/>
                <a:ea typeface="+mn-ea"/>
              </a:endParaRPr>
            </a:p>
            <a:p>
              <a:pPr marL="171450" indent="-171450" defTabSz="685520">
                <a:buClr>
                  <a:schemeClr val="bg1">
                    <a:lumMod val="50000"/>
                  </a:schemeClr>
                </a:buClr>
                <a:buSzPct val="60000"/>
                <a:buFont typeface="Wingdings" panose="05000000000000000000" pitchFamily="2" charset="2"/>
                <a:buChar char="l"/>
              </a:pPr>
              <a:r>
                <a:rPr lang="zh-CN" altLang="en-US" sz="1400" dirty="0">
                  <a:latin typeface="+mn-lt"/>
                  <a:ea typeface="+mn-ea"/>
                </a:rPr>
                <a:t>提高可用性，负载均衡、动态迁移、故障自动隔离等。</a:t>
              </a:r>
            </a:p>
          </p:txBody>
        </p:sp>
        <p:sp>
          <p:nvSpPr>
            <p:cNvPr id="32" name="TextBox 31"/>
            <p:cNvSpPr txBox="1"/>
            <p:nvPr/>
          </p:nvSpPr>
          <p:spPr>
            <a:xfrm>
              <a:off x="3491881" y="2349169"/>
              <a:ext cx="1951824" cy="438584"/>
            </a:xfrm>
            <a:prstGeom prst="rect">
              <a:avLst/>
            </a:prstGeom>
            <a:solidFill>
              <a:srgbClr val="A6F779"/>
            </a:solidFill>
            <a:ln w="19050">
              <a:solidFill>
                <a:schemeClr val="tx1"/>
              </a:solidFill>
            </a:ln>
          </p:spPr>
          <p:txBody>
            <a:bodyPr wrap="none" lIns="68552" tIns="34277" rIns="68552" bIns="34277" rtlCol="0">
              <a:spAutoFit/>
            </a:bodyPr>
            <a:lstStyle/>
            <a:p>
              <a:r>
                <a:rPr lang="zh-CN" altLang="en-US" sz="1400" dirty="0">
                  <a:latin typeface="+mn-lt"/>
                  <a:ea typeface="+mn-ea"/>
                </a:rPr>
                <a:t>开源：</a:t>
              </a:r>
              <a:r>
                <a:rPr lang="en-US" altLang="zh-CN" sz="1400" dirty="0">
                  <a:latin typeface="+mn-lt"/>
                  <a:ea typeface="+mn-ea"/>
                </a:rPr>
                <a:t>Xen/KVM</a:t>
              </a:r>
            </a:p>
            <a:p>
              <a:r>
                <a:rPr lang="zh-CN" altLang="en-US" sz="1400" dirty="0">
                  <a:latin typeface="+mn-lt"/>
                  <a:ea typeface="+mn-ea"/>
                </a:rPr>
                <a:t>闭源：</a:t>
              </a:r>
              <a:r>
                <a:rPr lang="en-US" altLang="zh-CN" sz="1400" dirty="0">
                  <a:latin typeface="+mn-lt"/>
                  <a:ea typeface="+mn-ea"/>
                </a:rPr>
                <a:t>Vmware/Hyper-V</a:t>
              </a:r>
              <a:endParaRPr lang="zh-CN" altLang="en-US" sz="1400" dirty="0">
                <a:latin typeface="+mn-lt"/>
                <a:ea typeface="+mn-ea"/>
              </a:endParaRPr>
            </a:p>
          </p:txBody>
        </p:sp>
        <p:sp>
          <p:nvSpPr>
            <p:cNvPr id="29" name="椭圆 28"/>
            <p:cNvSpPr/>
            <p:nvPr/>
          </p:nvSpPr>
          <p:spPr bwMode="auto">
            <a:xfrm>
              <a:off x="3059836" y="3213032"/>
              <a:ext cx="2448272" cy="863871"/>
            </a:xfrm>
            <a:prstGeom prst="ellipse">
              <a:avLst/>
            </a:prstGeom>
            <a:noFill/>
            <a:ln w="19050">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2" tIns="34277" rIns="68552" bIns="34277" numCol="1" rtlCol="0" anchor="t" anchorCtr="0" compatLnSpc="1">
              <a:prstTxWarp prst="textNoShape">
                <a:avLst/>
              </a:prstTxWarp>
            </a:bodyPr>
            <a:lstStyle/>
            <a:p>
              <a:pPr defTabSz="685520">
                <a:buClr>
                  <a:srgbClr val="CC9900"/>
                </a:buClr>
                <a:buFont typeface="Wingdings" pitchFamily="2" charset="2"/>
                <a:buChar char="n"/>
              </a:pPr>
              <a:endParaRPr lang="zh-CN" altLang="en-US" sz="1600" dirty="0">
                <a:latin typeface="+mn-lt"/>
                <a:ea typeface="+mn-ea"/>
              </a:endParaRPr>
            </a:p>
          </p:txBody>
        </p:sp>
      </p:grpSp>
      <p:grpSp>
        <p:nvGrpSpPr>
          <p:cNvPr id="26" name="组合 25">
            <a:extLst>
              <a:ext uri="{FF2B5EF4-FFF2-40B4-BE49-F238E27FC236}">
                <a16:creationId xmlns:a16="http://schemas.microsoft.com/office/drawing/2014/main" id="{700FEAE2-1F2F-466D-9B01-05FA0614A8A0}"/>
              </a:ext>
            </a:extLst>
          </p:cNvPr>
          <p:cNvGrpSpPr/>
          <p:nvPr/>
        </p:nvGrpSpPr>
        <p:grpSpPr>
          <a:xfrm>
            <a:off x="6139404" y="1500603"/>
            <a:ext cx="2448272" cy="3976416"/>
            <a:chOff x="6282904" y="1922398"/>
            <a:chExt cx="2448272" cy="3796146"/>
          </a:xfrm>
        </p:grpSpPr>
        <p:sp>
          <p:nvSpPr>
            <p:cNvPr id="14" name="TextBox 13"/>
            <p:cNvSpPr txBox="1"/>
            <p:nvPr/>
          </p:nvSpPr>
          <p:spPr>
            <a:xfrm>
              <a:off x="6535377" y="1922398"/>
              <a:ext cx="1985102" cy="418673"/>
            </a:xfrm>
            <a:prstGeom prst="rect">
              <a:avLst/>
            </a:prstGeom>
            <a:noFill/>
          </p:spPr>
          <p:txBody>
            <a:bodyPr wrap="none" lIns="68552" tIns="34277" rIns="68552" bIns="34277" rtlCol="0">
              <a:spAutoFit/>
            </a:bodyPr>
            <a:lstStyle/>
            <a:p>
              <a:pPr algn="just"/>
              <a:r>
                <a:rPr lang="zh-CN" altLang="en-US" sz="2400" b="1" dirty="0">
                  <a:latin typeface="+mn-lt"/>
                  <a:ea typeface="+mn-ea"/>
                </a:rPr>
                <a:t>轻量级虚拟化</a:t>
              </a:r>
            </a:p>
          </p:txBody>
        </p:sp>
        <p:grpSp>
          <p:nvGrpSpPr>
            <p:cNvPr id="2" name="组合 16"/>
            <p:cNvGrpSpPr/>
            <p:nvPr/>
          </p:nvGrpSpPr>
          <p:grpSpPr>
            <a:xfrm>
              <a:off x="6588224" y="2835089"/>
              <a:ext cx="2088232" cy="1727742"/>
              <a:chOff x="6588224" y="1489348"/>
              <a:chExt cx="1440160" cy="2304256"/>
            </a:xfrm>
          </p:grpSpPr>
          <p:sp>
            <p:nvSpPr>
              <p:cNvPr id="18" name="矩形 17"/>
              <p:cNvSpPr/>
              <p:nvPr/>
            </p:nvSpPr>
            <p:spPr>
              <a:xfrm>
                <a:off x="6588224" y="1489348"/>
                <a:ext cx="648072" cy="432048"/>
              </a:xfrm>
              <a:prstGeom prst="rect">
                <a:avLst/>
              </a:prstGeom>
              <a:solidFill>
                <a:schemeClr val="accent6">
                  <a:lumMod val="40000"/>
                  <a:lumOff val="60000"/>
                </a:schemeClr>
              </a:solidFill>
              <a:ln>
                <a:solidFill>
                  <a:schemeClr val="tx1"/>
                </a:solidFill>
              </a:ln>
            </p:spPr>
            <p:txBody>
              <a:bodyPr wrap="square" rtlCol="0" anchor="ctr">
                <a:noAutofit/>
              </a:bodyPr>
              <a:lstStyle/>
              <a:p>
                <a:pPr algn="ctr" fontAlgn="base">
                  <a:spcBef>
                    <a:spcPct val="0"/>
                  </a:spcBef>
                  <a:spcAft>
                    <a:spcPct val="0"/>
                  </a:spcAft>
                </a:pPr>
                <a:r>
                  <a:rPr lang="en-US" altLang="zh-CN" sz="1400" dirty="0">
                    <a:solidFill>
                      <a:srgbClr val="000000"/>
                    </a:solidFill>
                    <a:latin typeface="+mn-lt"/>
                    <a:ea typeface="+mn-ea"/>
                  </a:rPr>
                  <a:t>App</a:t>
                </a:r>
                <a:endParaRPr lang="zh-CN" altLang="en-US" sz="1400" dirty="0">
                  <a:solidFill>
                    <a:srgbClr val="000000"/>
                  </a:solidFill>
                  <a:latin typeface="+mn-lt"/>
                  <a:ea typeface="+mn-ea"/>
                </a:endParaRPr>
              </a:p>
            </p:txBody>
          </p:sp>
          <p:sp>
            <p:nvSpPr>
              <p:cNvPr id="19" name="矩形 18"/>
              <p:cNvSpPr/>
              <p:nvPr/>
            </p:nvSpPr>
            <p:spPr>
              <a:xfrm>
                <a:off x="6588224" y="2641476"/>
                <a:ext cx="1440160" cy="576064"/>
              </a:xfrm>
              <a:prstGeom prst="rect">
                <a:avLst/>
              </a:prstGeom>
              <a:solidFill>
                <a:schemeClr val="accent6">
                  <a:lumMod val="40000"/>
                  <a:lumOff val="60000"/>
                </a:schemeClr>
              </a:solidFill>
              <a:ln>
                <a:solidFill>
                  <a:schemeClr val="tx1"/>
                </a:solidFill>
              </a:ln>
            </p:spPr>
            <p:txBody>
              <a:bodyPr wrap="square" rtlCol="0" anchor="ctr">
                <a:noAutofit/>
              </a:bodyPr>
              <a:lstStyle/>
              <a:p>
                <a:pPr algn="ctr" fontAlgn="base">
                  <a:spcBef>
                    <a:spcPct val="0"/>
                  </a:spcBef>
                  <a:spcAft>
                    <a:spcPct val="0"/>
                  </a:spcAft>
                </a:pPr>
                <a:r>
                  <a:rPr lang="en-US" altLang="zh-CN" sz="1400" dirty="0">
                    <a:solidFill>
                      <a:srgbClr val="000000"/>
                    </a:solidFill>
                    <a:latin typeface="+mn-lt"/>
                    <a:ea typeface="+mn-ea"/>
                  </a:rPr>
                  <a:t>Core OS</a:t>
                </a:r>
                <a:endParaRPr lang="zh-CN" altLang="en-US" sz="1400" dirty="0">
                  <a:solidFill>
                    <a:srgbClr val="000000"/>
                  </a:solidFill>
                  <a:latin typeface="+mn-lt"/>
                  <a:ea typeface="+mn-ea"/>
                </a:endParaRPr>
              </a:p>
            </p:txBody>
          </p:sp>
          <p:sp>
            <p:nvSpPr>
              <p:cNvPr id="20" name="矩形 19"/>
              <p:cNvSpPr/>
              <p:nvPr/>
            </p:nvSpPr>
            <p:spPr>
              <a:xfrm>
                <a:off x="6588224" y="3361556"/>
                <a:ext cx="1440160" cy="432048"/>
              </a:xfrm>
              <a:prstGeom prst="rect">
                <a:avLst/>
              </a:prstGeom>
              <a:solidFill>
                <a:schemeClr val="accent6">
                  <a:lumMod val="40000"/>
                  <a:lumOff val="60000"/>
                </a:schemeClr>
              </a:solidFill>
              <a:ln>
                <a:solidFill>
                  <a:schemeClr val="tx1"/>
                </a:solidFill>
              </a:ln>
            </p:spPr>
            <p:txBody>
              <a:bodyPr wrap="square" rtlCol="0" anchor="ctr">
                <a:noAutofit/>
              </a:bodyPr>
              <a:lstStyle/>
              <a:p>
                <a:pPr algn="ctr" fontAlgn="base">
                  <a:spcBef>
                    <a:spcPct val="0"/>
                  </a:spcBef>
                  <a:spcAft>
                    <a:spcPct val="0"/>
                  </a:spcAft>
                </a:pPr>
                <a:r>
                  <a:rPr lang="en-US" altLang="zh-CN" sz="1400" dirty="0">
                    <a:solidFill>
                      <a:srgbClr val="000000"/>
                    </a:solidFill>
                    <a:latin typeface="+mn-lt"/>
                    <a:ea typeface="+mn-ea"/>
                  </a:rPr>
                  <a:t>HW/VM</a:t>
                </a:r>
                <a:endParaRPr lang="zh-CN" altLang="en-US" sz="1400" dirty="0">
                  <a:solidFill>
                    <a:srgbClr val="000000"/>
                  </a:solidFill>
                  <a:latin typeface="+mn-lt"/>
                  <a:ea typeface="+mn-ea"/>
                </a:endParaRPr>
              </a:p>
            </p:txBody>
          </p:sp>
          <p:sp>
            <p:nvSpPr>
              <p:cNvPr id="21" name="矩形 20"/>
              <p:cNvSpPr/>
              <p:nvPr/>
            </p:nvSpPr>
            <p:spPr>
              <a:xfrm>
                <a:off x="6588224" y="2065412"/>
                <a:ext cx="648072" cy="432048"/>
              </a:xfrm>
              <a:prstGeom prst="rect">
                <a:avLst/>
              </a:prstGeom>
              <a:solidFill>
                <a:schemeClr val="accent6">
                  <a:lumMod val="40000"/>
                  <a:lumOff val="60000"/>
                </a:schemeClr>
              </a:solidFill>
              <a:ln>
                <a:solidFill>
                  <a:schemeClr val="tx1"/>
                </a:solidFill>
              </a:ln>
            </p:spPr>
            <p:txBody>
              <a:bodyPr wrap="square" rtlCol="0" anchor="ctr">
                <a:noAutofit/>
              </a:bodyPr>
              <a:lstStyle/>
              <a:p>
                <a:pPr algn="ctr" fontAlgn="base">
                  <a:spcBef>
                    <a:spcPct val="0"/>
                  </a:spcBef>
                  <a:spcAft>
                    <a:spcPct val="0"/>
                  </a:spcAft>
                </a:pPr>
                <a:r>
                  <a:rPr lang="en-US" altLang="zh-CN" sz="1400" dirty="0">
                    <a:solidFill>
                      <a:srgbClr val="000000"/>
                    </a:solidFill>
                    <a:latin typeface="+mn-lt"/>
                    <a:ea typeface="+mn-ea"/>
                  </a:rPr>
                  <a:t>Docker</a:t>
                </a:r>
                <a:endParaRPr lang="zh-CN" altLang="en-US" sz="1400" dirty="0">
                  <a:solidFill>
                    <a:srgbClr val="000000"/>
                  </a:solidFill>
                  <a:latin typeface="+mn-lt"/>
                  <a:ea typeface="+mn-ea"/>
                </a:endParaRPr>
              </a:p>
            </p:txBody>
          </p:sp>
          <p:sp>
            <p:nvSpPr>
              <p:cNvPr id="22" name="矩形 21"/>
              <p:cNvSpPr/>
              <p:nvPr/>
            </p:nvSpPr>
            <p:spPr>
              <a:xfrm>
                <a:off x="7380312" y="1489348"/>
                <a:ext cx="648072" cy="432048"/>
              </a:xfrm>
              <a:prstGeom prst="rect">
                <a:avLst/>
              </a:prstGeom>
              <a:solidFill>
                <a:schemeClr val="accent6">
                  <a:lumMod val="40000"/>
                  <a:lumOff val="60000"/>
                </a:schemeClr>
              </a:solidFill>
              <a:ln>
                <a:solidFill>
                  <a:schemeClr val="tx1"/>
                </a:solidFill>
              </a:ln>
            </p:spPr>
            <p:txBody>
              <a:bodyPr wrap="square" rtlCol="0" anchor="ctr">
                <a:noAutofit/>
              </a:bodyPr>
              <a:lstStyle/>
              <a:p>
                <a:pPr algn="ctr" fontAlgn="base">
                  <a:spcBef>
                    <a:spcPct val="0"/>
                  </a:spcBef>
                  <a:spcAft>
                    <a:spcPct val="0"/>
                  </a:spcAft>
                </a:pPr>
                <a:r>
                  <a:rPr lang="en-US" altLang="zh-CN" sz="1400" dirty="0">
                    <a:solidFill>
                      <a:srgbClr val="000000"/>
                    </a:solidFill>
                    <a:latin typeface="+mn-lt"/>
                    <a:ea typeface="+mn-ea"/>
                  </a:rPr>
                  <a:t>App</a:t>
                </a:r>
                <a:endParaRPr lang="zh-CN" altLang="en-US" sz="1400" dirty="0">
                  <a:solidFill>
                    <a:srgbClr val="000000"/>
                  </a:solidFill>
                  <a:latin typeface="+mn-lt"/>
                  <a:ea typeface="+mn-ea"/>
                </a:endParaRPr>
              </a:p>
            </p:txBody>
          </p:sp>
          <p:sp>
            <p:nvSpPr>
              <p:cNvPr id="23" name="矩形 22"/>
              <p:cNvSpPr/>
              <p:nvPr/>
            </p:nvSpPr>
            <p:spPr>
              <a:xfrm>
                <a:off x="7380312" y="2065412"/>
                <a:ext cx="648072" cy="432048"/>
              </a:xfrm>
              <a:prstGeom prst="rect">
                <a:avLst/>
              </a:prstGeom>
              <a:solidFill>
                <a:schemeClr val="accent6">
                  <a:lumMod val="40000"/>
                  <a:lumOff val="60000"/>
                </a:schemeClr>
              </a:solidFill>
              <a:ln>
                <a:solidFill>
                  <a:schemeClr val="tx1"/>
                </a:solidFill>
              </a:ln>
            </p:spPr>
            <p:txBody>
              <a:bodyPr wrap="square" rtlCol="0" anchor="ctr">
                <a:noAutofit/>
              </a:bodyPr>
              <a:lstStyle/>
              <a:p>
                <a:pPr algn="ctr" fontAlgn="base">
                  <a:spcBef>
                    <a:spcPct val="0"/>
                  </a:spcBef>
                  <a:spcAft>
                    <a:spcPct val="0"/>
                  </a:spcAft>
                </a:pPr>
                <a:r>
                  <a:rPr lang="en-US" altLang="zh-CN" sz="1400" dirty="0">
                    <a:solidFill>
                      <a:srgbClr val="000000"/>
                    </a:solidFill>
                    <a:latin typeface="+mn-lt"/>
                    <a:ea typeface="+mn-ea"/>
                  </a:rPr>
                  <a:t>Docker</a:t>
                </a:r>
                <a:endParaRPr lang="zh-CN" altLang="en-US" sz="1400" dirty="0">
                  <a:solidFill>
                    <a:srgbClr val="000000"/>
                  </a:solidFill>
                  <a:latin typeface="+mn-lt"/>
                  <a:ea typeface="+mn-ea"/>
                </a:endParaRPr>
              </a:p>
            </p:txBody>
          </p:sp>
        </p:grpSp>
        <p:sp>
          <p:nvSpPr>
            <p:cNvPr id="33" name="TextBox 32"/>
            <p:cNvSpPr txBox="1"/>
            <p:nvPr/>
          </p:nvSpPr>
          <p:spPr>
            <a:xfrm>
              <a:off x="6607591" y="2412148"/>
              <a:ext cx="2049499" cy="477439"/>
            </a:xfrm>
            <a:prstGeom prst="rect">
              <a:avLst/>
            </a:prstGeom>
            <a:solidFill>
              <a:srgbClr val="A6F779"/>
            </a:solidFill>
            <a:ln w="19050">
              <a:solidFill>
                <a:schemeClr val="tx1"/>
              </a:solidFill>
            </a:ln>
          </p:spPr>
          <p:txBody>
            <a:bodyPr wrap="square" lIns="68552" tIns="34277" rIns="68552" bIns="34277" rtlCol="0">
              <a:spAutoFit/>
            </a:bodyPr>
            <a:lstStyle/>
            <a:p>
              <a:r>
                <a:rPr lang="zh-CN" altLang="en-US" sz="1400" dirty="0">
                  <a:latin typeface="+mn-lt"/>
                  <a:ea typeface="+mn-ea"/>
                </a:rPr>
                <a:t>轻量级</a:t>
              </a:r>
              <a:r>
                <a:rPr lang="en-US" altLang="zh-CN" sz="1400" dirty="0">
                  <a:latin typeface="+mn-lt"/>
                  <a:ea typeface="+mn-ea"/>
                </a:rPr>
                <a:t>OS(</a:t>
              </a:r>
              <a:r>
                <a:rPr lang="en-US" altLang="zh-CN" sz="1400" dirty="0" err="1">
                  <a:latin typeface="+mn-lt"/>
                  <a:ea typeface="+mn-ea"/>
                </a:rPr>
                <a:t>OSv</a:t>
              </a:r>
              <a:r>
                <a:rPr lang="en-US" altLang="zh-CN" sz="1400" dirty="0">
                  <a:latin typeface="+mn-lt"/>
                  <a:ea typeface="+mn-ea"/>
                </a:rPr>
                <a:t>/Core OS)</a:t>
              </a:r>
            </a:p>
            <a:p>
              <a:r>
                <a:rPr lang="zh-CN" altLang="en-US" sz="1400" dirty="0">
                  <a:latin typeface="+mn-lt"/>
                  <a:ea typeface="+mn-ea"/>
                </a:rPr>
                <a:t>容器技术</a:t>
              </a:r>
              <a:r>
                <a:rPr lang="en-US" altLang="zh-CN" sz="1400" dirty="0">
                  <a:latin typeface="+mn-lt"/>
                  <a:ea typeface="+mn-ea"/>
                </a:rPr>
                <a:t>(Docker)</a:t>
              </a:r>
              <a:endParaRPr lang="zh-CN" altLang="en-US" sz="1400" dirty="0">
                <a:latin typeface="+mn-lt"/>
                <a:ea typeface="+mn-ea"/>
              </a:endParaRPr>
            </a:p>
          </p:txBody>
        </p:sp>
        <p:sp>
          <p:nvSpPr>
            <p:cNvPr id="34" name="线形标注 2 33"/>
            <p:cNvSpPr/>
            <p:nvPr/>
          </p:nvSpPr>
          <p:spPr bwMode="auto">
            <a:xfrm>
              <a:off x="6282904" y="4854673"/>
              <a:ext cx="2448272" cy="863871"/>
            </a:xfrm>
            <a:prstGeom prst="borderCallout2">
              <a:avLst>
                <a:gd name="adj1" fmla="val 18750"/>
                <a:gd name="adj2" fmla="val -8333"/>
                <a:gd name="adj3" fmla="val 18750"/>
                <a:gd name="adj4" fmla="val -16667"/>
                <a:gd name="adj5" fmla="val -124775"/>
                <a:gd name="adj6" fmla="val -23219"/>
              </a:avLst>
            </a:prstGeom>
            <a:noFill/>
            <a:ln w="25400">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2" tIns="34277" rIns="68552" bIns="34277" numCol="1" rtlCol="0" anchor="t" anchorCtr="0" compatLnSpc="1">
              <a:prstTxWarp prst="textNoShape">
                <a:avLst/>
              </a:prstTxWarp>
            </a:bodyPr>
            <a:lstStyle/>
            <a:p>
              <a:pPr marL="171450" indent="-171450" defTabSz="685520">
                <a:buClr>
                  <a:schemeClr val="bg1">
                    <a:lumMod val="50000"/>
                  </a:schemeClr>
                </a:buClr>
                <a:buSzPct val="60000"/>
                <a:buFont typeface="Wingdings" panose="05000000000000000000" pitchFamily="2" charset="2"/>
                <a:buChar char="l"/>
              </a:pPr>
              <a:r>
                <a:rPr lang="zh-CN" altLang="en-US" sz="1400" dirty="0">
                  <a:latin typeface="+mn-lt"/>
                  <a:ea typeface="+mn-ea"/>
                </a:rPr>
                <a:t>降低系统损耗（中断、时延等）。</a:t>
              </a:r>
              <a:endParaRPr lang="en-US" altLang="zh-CN" sz="1400" dirty="0">
                <a:latin typeface="+mn-lt"/>
                <a:ea typeface="+mn-ea"/>
              </a:endParaRPr>
            </a:p>
            <a:p>
              <a:pPr marL="171450" indent="-171450" defTabSz="685520">
                <a:buClr>
                  <a:schemeClr val="bg1">
                    <a:lumMod val="50000"/>
                  </a:schemeClr>
                </a:buClr>
                <a:buSzPct val="60000"/>
                <a:buFont typeface="Wingdings" panose="05000000000000000000" pitchFamily="2" charset="2"/>
                <a:buChar char="l"/>
              </a:pPr>
              <a:r>
                <a:rPr lang="zh-CN" altLang="en-US" sz="1400" dirty="0">
                  <a:latin typeface="+mn-lt"/>
                  <a:ea typeface="+mn-ea"/>
                </a:rPr>
                <a:t>跨平台应用平滑迁移（应用打包、分发、部署）。</a:t>
              </a:r>
            </a:p>
          </p:txBody>
        </p:sp>
        <p:sp>
          <p:nvSpPr>
            <p:cNvPr id="35" name="椭圆 34"/>
            <p:cNvSpPr/>
            <p:nvPr/>
          </p:nvSpPr>
          <p:spPr bwMode="auto">
            <a:xfrm>
              <a:off x="6516217" y="3267032"/>
              <a:ext cx="2088232" cy="863871"/>
            </a:xfrm>
            <a:prstGeom prst="ellipse">
              <a:avLst/>
            </a:prstGeom>
            <a:noFill/>
            <a:ln w="19050">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2" tIns="34277" rIns="68552" bIns="34277" numCol="1" rtlCol="0" anchor="t" anchorCtr="0" compatLnSpc="1">
              <a:prstTxWarp prst="textNoShape">
                <a:avLst/>
              </a:prstTxWarp>
            </a:bodyPr>
            <a:lstStyle/>
            <a:p>
              <a:pPr defTabSz="685520">
                <a:buClr>
                  <a:srgbClr val="CC9900"/>
                </a:buClr>
                <a:buFont typeface="Wingdings" pitchFamily="2" charset="2"/>
                <a:buChar char="n"/>
              </a:pPr>
              <a:endParaRPr lang="zh-CN" altLang="en-US" sz="1400" dirty="0">
                <a:latin typeface="+mn-lt"/>
                <a:ea typeface="+mn-ea"/>
              </a:endParaRPr>
            </a:p>
          </p:txBody>
        </p:sp>
      </p:grpSp>
      <p:sp>
        <p:nvSpPr>
          <p:cNvPr id="36" name="灯片编号占位符 3">
            <a:extLst>
              <a:ext uri="{FF2B5EF4-FFF2-40B4-BE49-F238E27FC236}">
                <a16:creationId xmlns:a16="http://schemas.microsoft.com/office/drawing/2014/main" id="{1DB48654-6084-4634-8E82-88961CADDE0F}"/>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33</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55136022"/>
      </p:ext>
    </p:extLst>
  </p:cSld>
  <p:clrMapOvr>
    <a:masterClrMapping/>
  </p:clrMapOvr>
  <p:transition advClick="0" advTm="8000"/>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18DD8E8-F1CD-4C1F-B0D0-DBE3E4E5C41D}"/>
              </a:ext>
            </a:extLst>
          </p:cNvPr>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容器与虚拟化</a:t>
            </a:r>
          </a:p>
        </p:txBody>
      </p:sp>
      <p:graphicFrame>
        <p:nvGraphicFramePr>
          <p:cNvPr id="9" name="表格 8">
            <a:extLst>
              <a:ext uri="{FF2B5EF4-FFF2-40B4-BE49-F238E27FC236}">
                <a16:creationId xmlns:a16="http://schemas.microsoft.com/office/drawing/2014/main" id="{9CCAB371-4CD6-4701-9210-553B1E9DE481}"/>
              </a:ext>
            </a:extLst>
          </p:cNvPr>
          <p:cNvGraphicFramePr>
            <a:graphicFrameLocks noGrp="1"/>
          </p:cNvGraphicFramePr>
          <p:nvPr>
            <p:extLst/>
          </p:nvPr>
        </p:nvGraphicFramePr>
        <p:xfrm>
          <a:off x="791580" y="1484784"/>
          <a:ext cx="7740661" cy="4263641"/>
        </p:xfrm>
        <a:graphic>
          <a:graphicData uri="http://schemas.openxmlformats.org/drawingml/2006/table">
            <a:tbl>
              <a:tblPr firstRow="1" bandRow="1"/>
              <a:tblGrid>
                <a:gridCol w="1242737">
                  <a:extLst>
                    <a:ext uri="{9D8B030D-6E8A-4147-A177-3AD203B41FA5}">
                      <a16:colId xmlns:a16="http://schemas.microsoft.com/office/drawing/2014/main" val="20000"/>
                    </a:ext>
                  </a:extLst>
                </a:gridCol>
                <a:gridCol w="2941990">
                  <a:extLst>
                    <a:ext uri="{9D8B030D-6E8A-4147-A177-3AD203B41FA5}">
                      <a16:colId xmlns:a16="http://schemas.microsoft.com/office/drawing/2014/main" val="20001"/>
                    </a:ext>
                  </a:extLst>
                </a:gridCol>
                <a:gridCol w="3555934">
                  <a:extLst>
                    <a:ext uri="{9D8B030D-6E8A-4147-A177-3AD203B41FA5}">
                      <a16:colId xmlns:a16="http://schemas.microsoft.com/office/drawing/2014/main" val="2436225715"/>
                    </a:ext>
                  </a:extLst>
                </a:gridCol>
              </a:tblGrid>
              <a:tr h="360040">
                <a:tc>
                  <a:txBody>
                    <a:bodyPr/>
                    <a:lstStyle/>
                    <a:p>
                      <a:pPr algn="ctr"/>
                      <a:endParaRPr lang="zh-CN" altLang="en-US" sz="1600" b="1" dirty="0"/>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rtl="0" latinLnBrk="1"/>
                      <a:r>
                        <a:rPr lang="zh-CN" altLang="en-US" sz="1600" b="1" dirty="0">
                          <a:effectLst/>
                          <a:latin typeface="+mn-lt"/>
                          <a:ea typeface="+mn-ea"/>
                        </a:rPr>
                        <a:t>容器技术</a:t>
                      </a:r>
                      <a:endParaRPr lang="zh-CN" altLang="en-US" sz="1600" dirty="0">
                        <a:effectLst/>
                        <a:latin typeface="+mn-lt"/>
                        <a:ea typeface="+mn-ea"/>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zh-CN" altLang="en-US" sz="1600" b="1" dirty="0">
                          <a:effectLst/>
                          <a:latin typeface="+mn-lt"/>
                          <a:ea typeface="+mn-ea"/>
                        </a:rPr>
                        <a:t>虚拟化技术</a:t>
                      </a:r>
                      <a:endParaRPr lang="zh-CN" altLang="en-US" sz="1600" dirty="0">
                        <a:effectLst/>
                        <a:latin typeface="+mn-lt"/>
                        <a:ea typeface="+mn-ea"/>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0"/>
                  </a:ext>
                </a:extLst>
              </a:tr>
              <a:tr h="1004794">
                <a:tc>
                  <a:txBody>
                    <a:bodyPr/>
                    <a:lstStyle/>
                    <a:p>
                      <a:pPr marL="0" rtl="0" latinLnBrk="1"/>
                      <a:r>
                        <a:rPr lang="zh-CN" altLang="en-US" sz="1600" dirty="0">
                          <a:effectLst/>
                          <a:latin typeface="+mn-lt"/>
                          <a:ea typeface="+mn-ea"/>
                        </a:rPr>
                        <a:t>占用磁盘空间大小</a:t>
                      </a:r>
                    </a:p>
                  </a:txBody>
                  <a:tcPr anchor="ctr">
                    <a:lnL w="28575" cap="flat" cmpd="sng" algn="ctr">
                      <a:solidFill>
                        <a:schemeClr val="tx1"/>
                      </a:solidFill>
                      <a:prstDash val="solid"/>
                      <a:round/>
                      <a:headEnd type="none" w="med" len="med"/>
                      <a:tailEnd type="none" w="med" len="med"/>
                    </a:lnL>
                  </a:tcPr>
                </a:tc>
                <a:tc>
                  <a:txBody>
                    <a:bodyPr/>
                    <a:lstStyle/>
                    <a:p>
                      <a:pPr marL="0" rtl="0" latinLnBrk="1"/>
                      <a:r>
                        <a:rPr lang="zh-CN" altLang="en-US" sz="1600" dirty="0">
                          <a:effectLst/>
                          <a:latin typeface="+mn-lt"/>
                          <a:ea typeface="+mn-ea"/>
                        </a:rPr>
                        <a:t>小，甚至几十</a:t>
                      </a:r>
                      <a:r>
                        <a:rPr lang="en-US" altLang="zh-CN" sz="1600" dirty="0">
                          <a:effectLst/>
                          <a:latin typeface="+mn-lt"/>
                          <a:ea typeface="+mn-ea"/>
                        </a:rPr>
                        <a:t>KB</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zh-CN" altLang="en-US" sz="1600" dirty="0">
                          <a:effectLst/>
                          <a:latin typeface="+mn-lt"/>
                          <a:ea typeface="+mn-ea"/>
                        </a:rPr>
                        <a:t>非常大，上</a:t>
                      </a:r>
                      <a:r>
                        <a:rPr lang="en-US" altLang="zh-CN" sz="1600" dirty="0">
                          <a:effectLst/>
                          <a:latin typeface="+mn-lt"/>
                          <a:ea typeface="+mn-ea"/>
                        </a:rPr>
                        <a:t>GB</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629777">
                <a:tc>
                  <a:txBody>
                    <a:bodyPr/>
                    <a:lstStyle/>
                    <a:p>
                      <a:pPr marL="0" rtl="0" latinLnBrk="1"/>
                      <a:r>
                        <a:rPr lang="zh-CN" altLang="en-US" sz="1600" dirty="0">
                          <a:effectLst/>
                          <a:latin typeface="+mn-lt"/>
                          <a:ea typeface="+mn-ea"/>
                        </a:rPr>
                        <a:t>启动速度</a:t>
                      </a:r>
                    </a:p>
                  </a:txBody>
                  <a:tcPr anchor="ctr">
                    <a:lnL w="28575" cap="flat" cmpd="sng" algn="ctr">
                      <a:solidFill>
                        <a:schemeClr val="tx1"/>
                      </a:solidFill>
                      <a:prstDash val="solid"/>
                      <a:round/>
                      <a:headEnd type="none" w="med" len="med"/>
                      <a:tailEnd type="none" w="med" len="med"/>
                    </a:lnL>
                  </a:tcPr>
                </a:tc>
                <a:tc>
                  <a:txBody>
                    <a:bodyPr/>
                    <a:lstStyle/>
                    <a:p>
                      <a:pPr marL="0" rtl="0" latinLnBrk="1"/>
                      <a:r>
                        <a:rPr lang="zh-CN" altLang="en-US" sz="1600" dirty="0">
                          <a:effectLst/>
                          <a:latin typeface="+mn-lt"/>
                          <a:ea typeface="+mn-ea"/>
                        </a:rPr>
                        <a:t>快，几秒钟</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zh-CN" altLang="en-US" sz="1600" dirty="0">
                          <a:effectLst/>
                          <a:latin typeface="+mn-lt"/>
                          <a:ea typeface="+mn-ea"/>
                        </a:rPr>
                        <a:t>慢，几分钟</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629777">
                <a:tc>
                  <a:txBody>
                    <a:bodyPr/>
                    <a:lstStyle/>
                    <a:p>
                      <a:pPr marL="0" rtl="0" latinLnBrk="1"/>
                      <a:r>
                        <a:rPr lang="zh-CN" altLang="en-US" sz="1600" dirty="0">
                          <a:effectLst/>
                          <a:latin typeface="+mn-lt"/>
                          <a:ea typeface="+mn-ea"/>
                        </a:rPr>
                        <a:t>运行形态</a:t>
                      </a: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latin typeface="+mn-lt"/>
                          <a:ea typeface="+mn-ea"/>
                        </a:rPr>
                        <a:t>直接运行在宿主机内核，不同容器共享同</a:t>
                      </a:r>
                      <a:r>
                        <a:rPr lang="en-US" altLang="zh-CN" sz="1600" dirty="0">
                          <a:effectLst/>
                          <a:latin typeface="+mn-lt"/>
                          <a:ea typeface="+mn-ea"/>
                        </a:rPr>
                        <a:t>1</a:t>
                      </a:r>
                      <a:r>
                        <a:rPr lang="zh-CN" altLang="en-US" sz="1600" dirty="0">
                          <a:effectLst/>
                          <a:latin typeface="+mn-lt"/>
                          <a:ea typeface="+mn-ea"/>
                        </a:rPr>
                        <a:t>个</a:t>
                      </a:r>
                      <a:r>
                        <a:rPr lang="en-US" altLang="zh-CN" sz="1600" dirty="0">
                          <a:effectLst/>
                          <a:latin typeface="+mn-lt"/>
                          <a:ea typeface="+mn-ea"/>
                        </a:rPr>
                        <a:t>Linux</a:t>
                      </a:r>
                      <a:r>
                        <a:rPr lang="zh-CN" altLang="en-US" sz="1600" dirty="0">
                          <a:effectLst/>
                          <a:latin typeface="+mn-lt"/>
                          <a:ea typeface="+mn-ea"/>
                        </a:rPr>
                        <a:t>内核</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latin typeface="+mn-lt"/>
                          <a:ea typeface="+mn-ea"/>
                        </a:rPr>
                        <a:t>运行在</a:t>
                      </a:r>
                      <a:r>
                        <a:rPr lang="en-US" altLang="zh-CN" sz="1600" dirty="0">
                          <a:effectLst/>
                          <a:latin typeface="+mn-lt"/>
                          <a:ea typeface="+mn-ea"/>
                        </a:rPr>
                        <a:t>Hypervisor</a:t>
                      </a:r>
                      <a:r>
                        <a:rPr lang="zh-CN" altLang="en-US" sz="1600" dirty="0">
                          <a:effectLst/>
                          <a:latin typeface="+mn-lt"/>
                          <a:ea typeface="+mn-ea"/>
                        </a:rPr>
                        <a:t>上</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600" dirty="0">
                        <a:effectLst/>
                        <a:latin typeface="+mn-lt"/>
                        <a:ea typeface="+mn-ea"/>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629777">
                <a:tc>
                  <a:txBody>
                    <a:bodyPr/>
                    <a:lstStyle/>
                    <a:p>
                      <a:pPr marL="0" rtl="0" latinLnBrk="1"/>
                      <a:r>
                        <a:rPr lang="zh-CN" altLang="en-US" sz="1600" dirty="0">
                          <a:effectLst/>
                          <a:latin typeface="+mn-lt"/>
                          <a:ea typeface="+mn-ea"/>
                        </a:rPr>
                        <a:t>并发性</a:t>
                      </a: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latin typeface="+mn-lt"/>
                          <a:ea typeface="+mn-ea"/>
                        </a:rPr>
                        <a:t>一台宿主机可以运行成千上百个容器</a:t>
                      </a:r>
                    </a:p>
                  </a:txBody>
                  <a:tcPr anchor="ctr"/>
                </a:tc>
                <a:tc>
                  <a:txBody>
                    <a:bodyPr/>
                    <a:lstStyle/>
                    <a:p>
                      <a:pPr marL="0" rtl="0" latinLnBrk="1"/>
                      <a:r>
                        <a:rPr lang="zh-CN" altLang="en-US" sz="1600" dirty="0">
                          <a:effectLst/>
                          <a:latin typeface="+mn-lt"/>
                          <a:ea typeface="+mn-ea"/>
                        </a:rPr>
                        <a:t>单台机器最多几十台虚拟机</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64608">
                <a:tc>
                  <a:txBody>
                    <a:bodyPr/>
                    <a:lstStyle/>
                    <a:p>
                      <a:pPr marL="0" rtl="0" latinLnBrk="1"/>
                      <a:r>
                        <a:rPr lang="zh-CN" altLang="en-US" sz="1600" dirty="0">
                          <a:effectLst/>
                          <a:latin typeface="+mn-lt"/>
                          <a:ea typeface="+mn-ea"/>
                        </a:rPr>
                        <a:t>性能</a:t>
                      </a:r>
                    </a:p>
                  </a:txBody>
                  <a:tcPr anchor="ctr">
                    <a:lnL w="28575"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latin typeface="+mn-lt"/>
                          <a:ea typeface="+mn-ea"/>
                        </a:rPr>
                        <a:t>接近于宿主机本地进程</a:t>
                      </a:r>
                    </a:p>
                  </a:txBody>
                  <a:tcPr anchor="ctr"/>
                </a:tc>
                <a:tc>
                  <a:txBody>
                    <a:bodyPr/>
                    <a:lstStyle/>
                    <a:p>
                      <a:pPr marL="0" rtl="0" latinLnBrk="1"/>
                      <a:r>
                        <a:rPr lang="zh-CN" altLang="en-US" sz="1600" dirty="0">
                          <a:effectLst/>
                          <a:latin typeface="+mn-lt"/>
                          <a:ea typeface="+mn-ea"/>
                        </a:rPr>
                        <a:t>逊于宿主机</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644868">
                <a:tc>
                  <a:txBody>
                    <a:bodyPr/>
                    <a:lstStyle/>
                    <a:p>
                      <a:pPr marL="0" rtl="0" latinLnBrk="1"/>
                      <a:r>
                        <a:rPr lang="zh-CN" altLang="en-US" sz="1600" dirty="0">
                          <a:effectLst/>
                          <a:latin typeface="+mn-lt"/>
                          <a:ea typeface="+mn-ea"/>
                        </a:rPr>
                        <a:t>资源利用率</a:t>
                      </a:r>
                    </a:p>
                  </a:txBody>
                  <a:tcPr anchor="ctr">
                    <a:lnL w="28575" cap="flat" cmpd="sng" algn="ctr">
                      <a:solidFill>
                        <a:schemeClr val="tx1"/>
                      </a:solidFill>
                      <a:prstDash val="solid"/>
                      <a:round/>
                      <a:headEnd type="none" w="med" len="med"/>
                      <a:tailEnd type="none" w="med" len="med"/>
                    </a:lnL>
                  </a:tcPr>
                </a:tc>
                <a:tc>
                  <a:txBody>
                    <a:bodyPr/>
                    <a:lstStyle/>
                    <a:p>
                      <a:r>
                        <a:rPr lang="zh-CN" altLang="en-US" sz="1600" dirty="0">
                          <a:latin typeface="+mn-lt"/>
                          <a:ea typeface="+mn-ea"/>
                        </a:rPr>
                        <a:t>高</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latin typeface="+mn-lt"/>
                          <a:ea typeface="+mn-ea"/>
                        </a:rPr>
                        <a:t>低</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73488935"/>
                  </a:ext>
                </a:extLst>
              </a:tr>
            </a:tbl>
          </a:graphicData>
        </a:graphic>
      </p:graphicFrame>
      <p:sp>
        <p:nvSpPr>
          <p:cNvPr id="4" name="灯片编号占位符 3">
            <a:extLst>
              <a:ext uri="{FF2B5EF4-FFF2-40B4-BE49-F238E27FC236}">
                <a16:creationId xmlns:a16="http://schemas.microsoft.com/office/drawing/2014/main" id="{1B4307D0-AB49-4E60-956B-08E12B8D2816}"/>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34</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010402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19316" y="404664"/>
            <a:ext cx="8136260" cy="868363"/>
          </a:xfrm>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容器技术将会与</a:t>
            </a:r>
            <a:r>
              <a:rPr lang="en-US" altLang="zh-CN" sz="2800" dirty="0"/>
              <a:t>Hypervisor</a:t>
            </a:r>
            <a:r>
              <a:rPr lang="zh-CN" altLang="en-US" sz="2800" dirty="0"/>
              <a:t>共存，而不是替换</a:t>
            </a:r>
          </a:p>
        </p:txBody>
      </p:sp>
      <p:graphicFrame>
        <p:nvGraphicFramePr>
          <p:cNvPr id="6" name="表格 5">
            <a:extLst>
              <a:ext uri="{FF2B5EF4-FFF2-40B4-BE49-F238E27FC236}">
                <a16:creationId xmlns:a16="http://schemas.microsoft.com/office/drawing/2014/main" id="{EB3F4068-24A1-4C5E-A4D6-5E9B518FD0BF}"/>
              </a:ext>
            </a:extLst>
          </p:cNvPr>
          <p:cNvGraphicFramePr>
            <a:graphicFrameLocks noGrp="1"/>
          </p:cNvGraphicFramePr>
          <p:nvPr>
            <p:extLst>
              <p:ext uri="{D42A27DB-BD31-4B8C-83A1-F6EECF244321}">
                <p14:modId xmlns:p14="http://schemas.microsoft.com/office/powerpoint/2010/main" val="4087764343"/>
              </p:ext>
            </p:extLst>
          </p:nvPr>
        </p:nvGraphicFramePr>
        <p:xfrm>
          <a:off x="755576" y="1106741"/>
          <a:ext cx="7632848" cy="4644517"/>
        </p:xfrm>
        <a:graphic>
          <a:graphicData uri="http://schemas.openxmlformats.org/drawingml/2006/table">
            <a:tbl>
              <a:tblPr firstRow="1" bandRow="1"/>
              <a:tblGrid>
                <a:gridCol w="1146905">
                  <a:extLst>
                    <a:ext uri="{9D8B030D-6E8A-4147-A177-3AD203B41FA5}">
                      <a16:colId xmlns:a16="http://schemas.microsoft.com/office/drawing/2014/main" val="20000"/>
                    </a:ext>
                  </a:extLst>
                </a:gridCol>
                <a:gridCol w="6485943">
                  <a:extLst>
                    <a:ext uri="{9D8B030D-6E8A-4147-A177-3AD203B41FA5}">
                      <a16:colId xmlns:a16="http://schemas.microsoft.com/office/drawing/2014/main" val="20001"/>
                    </a:ext>
                  </a:extLst>
                </a:gridCol>
              </a:tblGrid>
              <a:tr h="275728">
                <a:tc>
                  <a:txBody>
                    <a:bodyPr/>
                    <a:lstStyle/>
                    <a:p>
                      <a:pPr algn="ctr"/>
                      <a:r>
                        <a:rPr lang="zh-CN" altLang="en-US" sz="1200" dirty="0">
                          <a:solidFill>
                            <a:schemeClr val="tx1"/>
                          </a:solidFill>
                          <a:latin typeface="+mn-lt"/>
                          <a:ea typeface="+mn-ea"/>
                        </a:rPr>
                        <a:t>业务满足度</a:t>
                      </a: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200" b="1" dirty="0">
                          <a:latin typeface="+mn-lt"/>
                          <a:ea typeface="+mn-ea"/>
                        </a:rPr>
                        <a:t>要解决的问题</a:t>
                      </a: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0"/>
                  </a:ext>
                </a:extLst>
              </a:tr>
              <a:tr h="343121">
                <a:tc rowSpan="3">
                  <a:txBody>
                    <a:bodyPr/>
                    <a:lstStyle/>
                    <a:p>
                      <a:pPr algn="ctr"/>
                      <a:r>
                        <a:rPr lang="zh-CN" altLang="en-US" sz="1200" b="1" dirty="0">
                          <a:solidFill>
                            <a:srgbClr val="C00000"/>
                          </a:solidFill>
                          <a:latin typeface="+mn-lt"/>
                          <a:ea typeface="+mn-ea"/>
                        </a:rPr>
                        <a:t>安全不足</a:t>
                      </a:r>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a:latin typeface="+mn-lt"/>
                          <a:ea typeface="+mn-ea"/>
                        </a:rPr>
                        <a:t>隔离性不如</a:t>
                      </a:r>
                      <a:r>
                        <a:rPr lang="en-US" altLang="zh-CN" sz="1200" dirty="0">
                          <a:latin typeface="+mn-lt"/>
                          <a:ea typeface="+mn-ea"/>
                        </a:rPr>
                        <a:t>VM</a:t>
                      </a:r>
                      <a:r>
                        <a:rPr lang="zh-CN" altLang="en-US" sz="1200" dirty="0">
                          <a:latin typeface="+mn-lt"/>
                          <a:ea typeface="+mn-ea"/>
                        </a:rPr>
                        <a:t>，还有</a:t>
                      </a:r>
                      <a:r>
                        <a:rPr lang="zh-CN" altLang="en-US" sz="1200" b="1" dirty="0">
                          <a:solidFill>
                            <a:srgbClr val="C00000"/>
                          </a:solidFill>
                          <a:latin typeface="+mn-lt"/>
                          <a:ea typeface="+mn-ea"/>
                        </a:rPr>
                        <a:t>很多子系统</a:t>
                      </a:r>
                      <a:r>
                        <a:rPr lang="zh-CN" altLang="en-US" sz="1200" dirty="0">
                          <a:latin typeface="+mn-lt"/>
                          <a:ea typeface="+mn-ea"/>
                        </a:rPr>
                        <a:t>（</a:t>
                      </a:r>
                      <a:r>
                        <a:rPr lang="en-US" altLang="zh-CN" sz="1200" dirty="0">
                          <a:latin typeface="+mn-lt"/>
                          <a:ea typeface="+mn-ea"/>
                        </a:rPr>
                        <a:t>audit</a:t>
                      </a:r>
                      <a:r>
                        <a:rPr lang="zh-CN" altLang="en-US" sz="1200" dirty="0">
                          <a:latin typeface="+mn-lt"/>
                          <a:ea typeface="+mn-ea"/>
                        </a:rPr>
                        <a:t>、</a:t>
                      </a:r>
                      <a:r>
                        <a:rPr lang="en-US" altLang="zh-CN" sz="1200" dirty="0">
                          <a:latin typeface="+mn-lt"/>
                          <a:ea typeface="+mn-ea"/>
                        </a:rPr>
                        <a:t>syslog</a:t>
                      </a:r>
                      <a:r>
                        <a:rPr lang="zh-CN" altLang="en-US" sz="1200" dirty="0">
                          <a:latin typeface="+mn-lt"/>
                          <a:ea typeface="+mn-ea"/>
                        </a:rPr>
                        <a:t>、</a:t>
                      </a:r>
                      <a:r>
                        <a:rPr lang="en-US" altLang="zh-CN" sz="1200" dirty="0">
                          <a:latin typeface="+mn-lt"/>
                          <a:ea typeface="+mn-ea"/>
                        </a:rPr>
                        <a:t>fuse</a:t>
                      </a:r>
                      <a:r>
                        <a:rPr lang="zh-CN" altLang="en-US" sz="1200" dirty="0">
                          <a:latin typeface="+mn-lt"/>
                          <a:ea typeface="+mn-ea"/>
                        </a:rPr>
                        <a:t>、</a:t>
                      </a:r>
                      <a:r>
                        <a:rPr lang="en-US" altLang="zh-CN" sz="1200" dirty="0" err="1">
                          <a:latin typeface="+mn-lt"/>
                          <a:ea typeface="+mn-ea"/>
                        </a:rPr>
                        <a:t>sysfs</a:t>
                      </a:r>
                      <a:r>
                        <a:rPr lang="zh-CN" altLang="en-US" sz="1200" dirty="0">
                          <a:latin typeface="+mn-lt"/>
                          <a:ea typeface="+mn-ea"/>
                        </a:rPr>
                        <a:t>、</a:t>
                      </a:r>
                      <a:r>
                        <a:rPr lang="en-US" altLang="zh-CN" sz="1200" dirty="0">
                          <a:latin typeface="+mn-lt"/>
                          <a:ea typeface="+mn-ea"/>
                        </a:rPr>
                        <a:t>time</a:t>
                      </a:r>
                      <a:r>
                        <a:rPr lang="zh-CN" altLang="en-US" sz="1200" dirty="0">
                          <a:latin typeface="+mn-lt"/>
                          <a:ea typeface="+mn-ea"/>
                        </a:rPr>
                        <a:t>等）</a:t>
                      </a:r>
                      <a:r>
                        <a:rPr lang="zh-CN" altLang="en-US" sz="1200" b="1" dirty="0">
                          <a:solidFill>
                            <a:srgbClr val="C00000"/>
                          </a:solidFill>
                          <a:latin typeface="+mn-lt"/>
                          <a:ea typeface="+mn-ea"/>
                        </a:rPr>
                        <a:t>没有</a:t>
                      </a:r>
                      <a:r>
                        <a:rPr lang="en-US" altLang="zh-CN" sz="1200" b="1" dirty="0">
                          <a:solidFill>
                            <a:srgbClr val="C00000"/>
                          </a:solidFill>
                          <a:latin typeface="+mn-lt"/>
                          <a:ea typeface="+mn-ea"/>
                        </a:rPr>
                        <a:t>namespace</a:t>
                      </a:r>
                      <a:r>
                        <a:rPr lang="zh-CN" altLang="en-US" sz="1200" b="1" dirty="0">
                          <a:solidFill>
                            <a:srgbClr val="C00000"/>
                          </a:solidFill>
                          <a:latin typeface="+mn-lt"/>
                          <a:ea typeface="+mn-ea"/>
                        </a:rPr>
                        <a:t>支持</a:t>
                      </a:r>
                      <a:r>
                        <a:rPr lang="zh-CN" altLang="en-US" sz="1200" dirty="0">
                          <a:latin typeface="+mn-lt"/>
                          <a:ea typeface="+mn-ea"/>
                        </a:rPr>
                        <a:t>。</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43121">
                <a:tc vMerge="1">
                  <a:txBody>
                    <a:bodyPr/>
                    <a:lstStyle/>
                    <a:p>
                      <a:pPr algn="ctr"/>
                      <a:endParaRPr lang="zh-CN" altLang="en-US" sz="1600" dirty="0"/>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a:latin typeface="+mn-lt"/>
                          <a:ea typeface="+mn-ea"/>
                        </a:rPr>
                        <a:t>很多</a:t>
                      </a:r>
                      <a:r>
                        <a:rPr lang="zh-CN" altLang="en-US" sz="1200" b="1" dirty="0">
                          <a:solidFill>
                            <a:srgbClr val="C00000"/>
                          </a:solidFill>
                          <a:latin typeface="+mn-lt"/>
                          <a:ea typeface="+mn-ea"/>
                        </a:rPr>
                        <a:t>权限问题</a:t>
                      </a:r>
                      <a:r>
                        <a:rPr lang="zh-CN" altLang="en-US" sz="1200" dirty="0">
                          <a:latin typeface="+mn-lt"/>
                          <a:ea typeface="+mn-ea"/>
                        </a:rPr>
                        <a:t>是通过</a:t>
                      </a:r>
                      <a:r>
                        <a:rPr lang="en-US" altLang="zh-CN" sz="1200" dirty="0">
                          <a:latin typeface="+mn-lt"/>
                          <a:ea typeface="+mn-ea"/>
                        </a:rPr>
                        <a:t>privileged</a:t>
                      </a:r>
                      <a:r>
                        <a:rPr lang="zh-CN" altLang="en-US" sz="1200" dirty="0">
                          <a:latin typeface="+mn-lt"/>
                          <a:ea typeface="+mn-ea"/>
                        </a:rPr>
                        <a:t>参数来解决，但是该参数会使得容器权限过大，存在安全风险。</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00569091"/>
                  </a:ext>
                </a:extLst>
              </a:tr>
              <a:tr h="1011001">
                <a:tc vMerge="1">
                  <a:txBody>
                    <a:bodyPr/>
                    <a:lstStyle/>
                    <a:p>
                      <a:pPr algn="ctr"/>
                      <a:endParaRPr lang="zh-CN" altLang="en-US" sz="1600" dirty="0"/>
                    </a:p>
                  </a:txBody>
                  <a:tcPr anchor="ctr">
                    <a:lnL w="28575" cap="flat" cmpd="sng" algn="ctr">
                      <a:solidFill>
                        <a:schemeClr val="tx1"/>
                      </a:solidFill>
                      <a:prstDash val="solid"/>
                      <a:round/>
                      <a:headEnd type="none" w="med" len="med"/>
                      <a:tailEnd type="none" w="med" len="med"/>
                    </a:lnL>
                  </a:tcPr>
                </a:tc>
                <a:tc>
                  <a:txBody>
                    <a:bodyPr/>
                    <a:lstStyle/>
                    <a:p>
                      <a:r>
                        <a:rPr lang="en-US" altLang="zh-CN" sz="1200" dirty="0" err="1">
                          <a:latin typeface="+mn-lt"/>
                          <a:ea typeface="+mn-ea"/>
                        </a:rPr>
                        <a:t>cgroup</a:t>
                      </a:r>
                      <a:r>
                        <a:rPr lang="zh-CN" altLang="en-US" sz="1200" b="1" dirty="0">
                          <a:solidFill>
                            <a:srgbClr val="C00000"/>
                          </a:solidFill>
                          <a:latin typeface="+mn-lt"/>
                          <a:ea typeface="+mn-ea"/>
                        </a:rPr>
                        <a:t>资源隔离还有不完善</a:t>
                      </a:r>
                      <a:r>
                        <a:rPr lang="zh-CN" altLang="en-US" sz="1200" dirty="0">
                          <a:latin typeface="+mn-lt"/>
                          <a:ea typeface="+mn-ea"/>
                        </a:rPr>
                        <a:t>的地方，资源隔离不好的话，系统有受到</a:t>
                      </a:r>
                      <a:r>
                        <a:rPr lang="en-US" altLang="zh-CN" sz="1200" dirty="0" err="1">
                          <a:latin typeface="+mn-lt"/>
                          <a:ea typeface="+mn-ea"/>
                        </a:rPr>
                        <a:t>DoS</a:t>
                      </a:r>
                      <a:r>
                        <a:rPr lang="zh-CN" altLang="en-US" sz="1200" dirty="0">
                          <a:latin typeface="+mn-lt"/>
                          <a:ea typeface="+mn-ea"/>
                        </a:rPr>
                        <a:t>攻击的安全风险。</a:t>
                      </a:r>
                    </a:p>
                    <a:p>
                      <a:r>
                        <a:rPr lang="zh-CN" altLang="en-US" sz="1200" dirty="0">
                          <a:latin typeface="+mn-lt"/>
                          <a:ea typeface="+mn-ea"/>
                        </a:rPr>
                        <a:t>（</a:t>
                      </a:r>
                      <a:r>
                        <a:rPr lang="en-US" altLang="zh-CN" sz="1200" dirty="0">
                          <a:latin typeface="+mn-lt"/>
                          <a:ea typeface="+mn-ea"/>
                        </a:rPr>
                        <a:t>1</a:t>
                      </a:r>
                      <a:r>
                        <a:rPr lang="zh-CN" altLang="en-US" sz="1200" dirty="0">
                          <a:latin typeface="+mn-lt"/>
                          <a:ea typeface="+mn-ea"/>
                        </a:rPr>
                        <a:t>）</a:t>
                      </a:r>
                      <a:r>
                        <a:rPr lang="en-US" altLang="zh-CN" sz="1200" dirty="0">
                          <a:latin typeface="+mn-lt"/>
                          <a:ea typeface="+mn-ea"/>
                        </a:rPr>
                        <a:t>CPU:</a:t>
                      </a:r>
                      <a:r>
                        <a:rPr lang="zh-CN" altLang="en-US" sz="1200" dirty="0">
                          <a:latin typeface="+mn-lt"/>
                          <a:ea typeface="+mn-ea"/>
                        </a:rPr>
                        <a:t>对</a:t>
                      </a:r>
                      <a:r>
                        <a:rPr lang="en-US" altLang="zh-CN" sz="1200" dirty="0">
                          <a:latin typeface="+mn-lt"/>
                          <a:ea typeface="+mn-ea"/>
                        </a:rPr>
                        <a:t>CPU</a:t>
                      </a:r>
                      <a:r>
                        <a:rPr lang="zh-CN" altLang="en-US" sz="1200" dirty="0">
                          <a:latin typeface="+mn-lt"/>
                          <a:ea typeface="+mn-ea"/>
                        </a:rPr>
                        <a:t>配额不够精确</a:t>
                      </a:r>
                      <a:r>
                        <a:rPr lang="en-US" altLang="zh-CN" sz="1200" dirty="0">
                          <a:latin typeface="+mn-lt"/>
                          <a:ea typeface="+mn-ea"/>
                        </a:rPr>
                        <a:t>;</a:t>
                      </a:r>
                      <a:r>
                        <a:rPr lang="zh-CN" altLang="en-US" sz="1200" dirty="0">
                          <a:latin typeface="+mn-lt"/>
                          <a:ea typeface="+mn-ea"/>
                        </a:rPr>
                        <a:t>（</a:t>
                      </a:r>
                      <a:r>
                        <a:rPr lang="en-US" altLang="zh-CN" sz="1200" dirty="0">
                          <a:latin typeface="+mn-lt"/>
                          <a:ea typeface="+mn-ea"/>
                        </a:rPr>
                        <a:t>2</a:t>
                      </a:r>
                      <a:r>
                        <a:rPr lang="zh-CN" altLang="en-US" sz="1200" dirty="0">
                          <a:latin typeface="+mn-lt"/>
                          <a:ea typeface="+mn-ea"/>
                        </a:rPr>
                        <a:t>）内存：不能限制</a:t>
                      </a:r>
                      <a:r>
                        <a:rPr lang="en-US" altLang="zh-CN" sz="1200" dirty="0">
                          <a:latin typeface="+mn-lt"/>
                          <a:ea typeface="+mn-ea"/>
                        </a:rPr>
                        <a:t>kernel memory</a:t>
                      </a:r>
                      <a:r>
                        <a:rPr lang="zh-CN" altLang="en-US" sz="1200" dirty="0">
                          <a:latin typeface="+mn-lt"/>
                          <a:ea typeface="+mn-ea"/>
                        </a:rPr>
                        <a:t>（比如文件系统的</a:t>
                      </a:r>
                      <a:r>
                        <a:rPr lang="en-US" altLang="zh-CN" sz="1200" dirty="0" err="1">
                          <a:latin typeface="+mn-lt"/>
                          <a:ea typeface="+mn-ea"/>
                        </a:rPr>
                        <a:t>inode</a:t>
                      </a:r>
                      <a:r>
                        <a:rPr lang="zh-CN" altLang="en-US" sz="1200" dirty="0">
                          <a:latin typeface="+mn-lt"/>
                          <a:ea typeface="+mn-ea"/>
                        </a:rPr>
                        <a:t>、</a:t>
                      </a:r>
                      <a:r>
                        <a:rPr lang="en-US" altLang="zh-CN" sz="1200" dirty="0" err="1">
                          <a:latin typeface="+mn-lt"/>
                          <a:ea typeface="+mn-ea"/>
                        </a:rPr>
                        <a:t>dentry</a:t>
                      </a:r>
                      <a:r>
                        <a:rPr lang="zh-CN" altLang="en-US" sz="1200" dirty="0">
                          <a:latin typeface="+mn-lt"/>
                          <a:ea typeface="+mn-ea"/>
                        </a:rPr>
                        <a:t>等内核数据结构）；（</a:t>
                      </a:r>
                      <a:r>
                        <a:rPr lang="en-US" altLang="zh-CN" sz="1200" dirty="0">
                          <a:latin typeface="+mn-lt"/>
                          <a:ea typeface="+mn-ea"/>
                        </a:rPr>
                        <a:t>3</a:t>
                      </a:r>
                      <a:r>
                        <a:rPr lang="zh-CN" altLang="en-US" sz="1200" dirty="0">
                          <a:latin typeface="+mn-lt"/>
                          <a:ea typeface="+mn-ea"/>
                        </a:rPr>
                        <a:t>）网络：只能做发包</a:t>
                      </a:r>
                      <a:r>
                        <a:rPr lang="en-US" altLang="zh-CN" sz="1200" dirty="0">
                          <a:latin typeface="+mn-lt"/>
                          <a:ea typeface="+mn-ea"/>
                        </a:rPr>
                        <a:t>QoS</a:t>
                      </a:r>
                      <a:r>
                        <a:rPr lang="zh-CN" altLang="en-US" sz="1200" dirty="0">
                          <a:latin typeface="+mn-lt"/>
                          <a:ea typeface="+mn-ea"/>
                        </a:rPr>
                        <a:t>，不能做收包</a:t>
                      </a:r>
                      <a:r>
                        <a:rPr lang="en-US" altLang="zh-CN" sz="1200" dirty="0">
                          <a:latin typeface="+mn-lt"/>
                          <a:ea typeface="+mn-ea"/>
                        </a:rPr>
                        <a:t>QoS</a:t>
                      </a:r>
                      <a:r>
                        <a:rPr lang="zh-CN" altLang="en-US" sz="1200" dirty="0">
                          <a:latin typeface="+mn-lt"/>
                          <a:ea typeface="+mn-ea"/>
                        </a:rPr>
                        <a:t>；（</a:t>
                      </a:r>
                      <a:r>
                        <a:rPr lang="en-US" altLang="zh-CN" sz="1200" dirty="0">
                          <a:latin typeface="+mn-lt"/>
                          <a:ea typeface="+mn-ea"/>
                        </a:rPr>
                        <a:t>4</a:t>
                      </a:r>
                      <a:r>
                        <a:rPr lang="zh-CN" altLang="en-US" sz="1200" dirty="0">
                          <a:latin typeface="+mn-lt"/>
                          <a:ea typeface="+mn-ea"/>
                        </a:rPr>
                        <a:t>）</a:t>
                      </a:r>
                      <a:r>
                        <a:rPr lang="en-US" altLang="zh-CN" sz="1200" dirty="0">
                          <a:latin typeface="+mn-lt"/>
                          <a:ea typeface="+mn-ea"/>
                        </a:rPr>
                        <a:t>IO</a:t>
                      </a:r>
                      <a:r>
                        <a:rPr lang="zh-CN" altLang="en-US" sz="1200" dirty="0">
                          <a:latin typeface="+mn-lt"/>
                          <a:ea typeface="+mn-ea"/>
                        </a:rPr>
                        <a:t>：只能限制</a:t>
                      </a:r>
                      <a:r>
                        <a:rPr lang="en-US" altLang="zh-CN" sz="1200" dirty="0">
                          <a:latin typeface="+mn-lt"/>
                          <a:ea typeface="+mn-ea"/>
                        </a:rPr>
                        <a:t>direct-IO</a:t>
                      </a:r>
                      <a:r>
                        <a:rPr lang="zh-CN" altLang="en-US" sz="1200" dirty="0">
                          <a:latin typeface="+mn-lt"/>
                          <a:ea typeface="+mn-ea"/>
                        </a:rPr>
                        <a:t>，不能限制</a:t>
                      </a:r>
                      <a:r>
                        <a:rPr lang="en-US" altLang="zh-CN" sz="1200" dirty="0">
                          <a:latin typeface="+mn-lt"/>
                          <a:ea typeface="+mn-ea"/>
                        </a:rPr>
                        <a:t>buffered-IO</a:t>
                      </a:r>
                      <a:r>
                        <a:rPr lang="zh-CN" altLang="en-US" sz="1200" dirty="0">
                          <a:latin typeface="+mn-lt"/>
                          <a:ea typeface="+mn-ea"/>
                        </a:rPr>
                        <a:t>；（</a:t>
                      </a:r>
                      <a:r>
                        <a:rPr lang="en-US" altLang="zh-CN" sz="1200" dirty="0">
                          <a:latin typeface="+mn-lt"/>
                          <a:ea typeface="+mn-ea"/>
                        </a:rPr>
                        <a:t>4</a:t>
                      </a:r>
                      <a:r>
                        <a:rPr lang="zh-CN" altLang="en-US" sz="1200" dirty="0">
                          <a:latin typeface="+mn-lt"/>
                          <a:ea typeface="+mn-ea"/>
                        </a:rPr>
                        <a:t>）存储：不支持存储空间配额；（</a:t>
                      </a:r>
                      <a:r>
                        <a:rPr lang="en-US" altLang="zh-CN" sz="1200" dirty="0">
                          <a:latin typeface="+mn-lt"/>
                          <a:ea typeface="+mn-ea"/>
                        </a:rPr>
                        <a:t>5</a:t>
                      </a:r>
                      <a:r>
                        <a:rPr lang="zh-CN" altLang="en-US" sz="1200" dirty="0">
                          <a:latin typeface="+mn-lt"/>
                          <a:ea typeface="+mn-ea"/>
                        </a:rPr>
                        <a:t>）其他：不能为容器单独设置进程上限、打开文件上限，等等。</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0006667"/>
                  </a:ext>
                </a:extLst>
              </a:tr>
              <a:tr h="252732">
                <a:tc rowSpan="4">
                  <a:txBody>
                    <a:bodyPr/>
                    <a:lstStyle/>
                    <a:p>
                      <a:pPr algn="ctr"/>
                      <a:r>
                        <a:rPr lang="zh-CN" altLang="en-US" sz="1200" dirty="0">
                          <a:latin typeface="+mn-lt"/>
                          <a:ea typeface="+mn-ea"/>
                        </a:rPr>
                        <a:t>功能不足</a:t>
                      </a:r>
                      <a:endParaRPr lang="en-US" altLang="zh-CN" sz="1200" dirty="0">
                        <a:latin typeface="+mn-lt"/>
                        <a:ea typeface="+mn-ea"/>
                      </a:endParaRPr>
                    </a:p>
                  </a:txBody>
                  <a:tcPr anchor="ctr">
                    <a:lnL w="28575"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lt"/>
                          <a:ea typeface="+mn-ea"/>
                          <a:cs typeface="华文细黑"/>
                        </a:rPr>
                        <a:t>Docker native driver</a:t>
                      </a:r>
                      <a:r>
                        <a:rPr lang="zh-CN" altLang="en-US" sz="1200" dirty="0">
                          <a:latin typeface="+mn-lt"/>
                          <a:ea typeface="+mn-ea"/>
                          <a:cs typeface="华文细黑"/>
                        </a:rPr>
                        <a:t>当前还</a:t>
                      </a:r>
                      <a:r>
                        <a:rPr lang="zh-CN" altLang="en-US" sz="1200" b="1" dirty="0">
                          <a:solidFill>
                            <a:srgbClr val="C00000"/>
                          </a:solidFill>
                          <a:latin typeface="+mn-lt"/>
                          <a:ea typeface="+mn-ea"/>
                          <a:cs typeface="华文细黑"/>
                        </a:rPr>
                        <a:t>不支持多网卡配置和多网络平面</a:t>
                      </a:r>
                      <a:r>
                        <a:rPr lang="zh-CN" altLang="en-US" sz="1200" dirty="0">
                          <a:latin typeface="+mn-lt"/>
                          <a:ea typeface="+mn-ea"/>
                          <a:cs typeface="华文细黑"/>
                        </a:rPr>
                        <a:t>。</a:t>
                      </a:r>
                      <a:endParaRPr lang="en-US" altLang="zh-CN" sz="1200" dirty="0">
                        <a:latin typeface="+mn-lt"/>
                        <a:ea typeface="+mn-ea"/>
                        <a:cs typeface="华文细黑"/>
                      </a:endParaRPr>
                    </a:p>
                  </a:txBody>
                  <a:tcPr marL="68562" marR="68562" marT="34281" marB="34281">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52732">
                <a:tc vMerge="1">
                  <a:txBody>
                    <a:bodyPr/>
                    <a:lstStyle/>
                    <a:p>
                      <a:pPr algn="ctr"/>
                      <a:endParaRPr lang="en-US" altLang="zh-CN" sz="1600" dirty="0"/>
                    </a:p>
                  </a:txBody>
                  <a:tcPr anchor="ctr">
                    <a:lnL w="28575" cap="flat" cmpd="sng" algn="ctr">
                      <a:solidFill>
                        <a:schemeClr val="tx1"/>
                      </a:solidFill>
                      <a:prstDash val="solid"/>
                      <a:round/>
                      <a:headEnd type="none" w="med" len="med"/>
                      <a:tailEnd type="none" w="med" len="med"/>
                    </a:ln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lt"/>
                          <a:ea typeface="+mn-ea"/>
                        </a:rPr>
                        <a:t>容器目前</a:t>
                      </a:r>
                      <a:r>
                        <a:rPr lang="zh-CN" altLang="en-US" sz="1200" b="1" dirty="0">
                          <a:solidFill>
                            <a:srgbClr val="C00000"/>
                          </a:solidFill>
                          <a:latin typeface="+mn-lt"/>
                          <a:ea typeface="+mn-ea"/>
                        </a:rPr>
                        <a:t>不支持热迁移</a:t>
                      </a:r>
                      <a:r>
                        <a:rPr lang="zh-CN" altLang="en-US" sz="1200" dirty="0">
                          <a:latin typeface="+mn-lt"/>
                          <a:ea typeface="+mn-ea"/>
                        </a:rPr>
                        <a:t>。</a:t>
                      </a:r>
                    </a:p>
                  </a:txBody>
                  <a:tcPr marL="68562" marR="68562" marT="34281" marB="34281">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70638737"/>
                  </a:ext>
                </a:extLst>
              </a:tr>
              <a:tr h="327972">
                <a:tc vMerge="1">
                  <a:txBody>
                    <a:bodyPr/>
                    <a:lstStyle/>
                    <a:p>
                      <a:pPr algn="ctr"/>
                      <a:endParaRPr lang="en-US" altLang="zh-CN" sz="1600" dirty="0"/>
                    </a:p>
                  </a:txBody>
                  <a:tcPr anchor="ctr">
                    <a:lnL w="28575" cap="flat" cmpd="sng" algn="ctr">
                      <a:solidFill>
                        <a:schemeClr val="tx1"/>
                      </a:solidFill>
                      <a:prstDash val="solid"/>
                      <a:round/>
                      <a:headEnd type="none" w="med" len="med"/>
                      <a:tailEnd type="none" w="med" len="med"/>
                    </a:ln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lt"/>
                          <a:ea typeface="+mn-ea"/>
                        </a:rPr>
                        <a:t>为保证解耦，只能针对</a:t>
                      </a:r>
                      <a:r>
                        <a:rPr lang="en-US" altLang="zh-CN" sz="1200" dirty="0">
                          <a:latin typeface="+mn-lt"/>
                          <a:ea typeface="+mn-ea"/>
                        </a:rPr>
                        <a:t>Linux</a:t>
                      </a:r>
                      <a:r>
                        <a:rPr lang="zh-CN" altLang="en-US" sz="1200" dirty="0">
                          <a:latin typeface="+mn-lt"/>
                          <a:ea typeface="+mn-ea"/>
                        </a:rPr>
                        <a:t>应用并且应用不能有</a:t>
                      </a:r>
                      <a:r>
                        <a:rPr lang="en-US" altLang="zh-CN" sz="1200" dirty="0">
                          <a:latin typeface="+mn-lt"/>
                          <a:ea typeface="+mn-ea"/>
                        </a:rPr>
                        <a:t>kernel</a:t>
                      </a:r>
                      <a:r>
                        <a:rPr lang="zh-CN" altLang="en-US" sz="1200" dirty="0">
                          <a:latin typeface="+mn-lt"/>
                          <a:ea typeface="+mn-ea"/>
                        </a:rPr>
                        <a:t>改动，包括参数，</a:t>
                      </a:r>
                      <a:r>
                        <a:rPr lang="zh-CN" altLang="en-US" sz="1200" b="1" dirty="0">
                          <a:solidFill>
                            <a:srgbClr val="C00000"/>
                          </a:solidFill>
                          <a:latin typeface="+mn-lt"/>
                          <a:ea typeface="+mn-ea"/>
                        </a:rPr>
                        <a:t>不要用自研内核模块</a:t>
                      </a:r>
                      <a:r>
                        <a:rPr lang="zh-CN" altLang="en-US" sz="1200" dirty="0">
                          <a:latin typeface="+mn-lt"/>
                          <a:ea typeface="+mn-ea"/>
                        </a:rPr>
                        <a:t>。</a:t>
                      </a:r>
                    </a:p>
                  </a:txBody>
                  <a:tcPr marL="68562" marR="68562" marT="34281" marB="34281">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21795016"/>
                  </a:ext>
                </a:extLst>
              </a:tr>
              <a:tr h="252732">
                <a:tc vMerge="1">
                  <a:txBody>
                    <a:bodyPr/>
                    <a:lstStyle/>
                    <a:p>
                      <a:pPr algn="ctr"/>
                      <a:endParaRPr lang="en-US" altLang="zh-CN" sz="1600" dirty="0"/>
                    </a:p>
                  </a:txBody>
                  <a:tcPr anchor="ctr">
                    <a:lnL w="28575" cap="flat" cmpd="sng" algn="ctr">
                      <a:solidFill>
                        <a:schemeClr val="tx1"/>
                      </a:solidFill>
                      <a:prstDash val="solid"/>
                      <a:round/>
                      <a:headEnd type="none" w="med" len="med"/>
                      <a:tailEnd type="none" w="med" len="med"/>
                    </a:ln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lt"/>
                          <a:ea typeface="+mn-ea"/>
                        </a:rPr>
                        <a:t>为保证解耦，</a:t>
                      </a:r>
                      <a:r>
                        <a:rPr lang="zh-CN" altLang="en-US" sz="1200" b="1" dirty="0">
                          <a:solidFill>
                            <a:srgbClr val="C00000"/>
                          </a:solidFill>
                          <a:latin typeface="+mn-lt"/>
                          <a:ea typeface="+mn-ea"/>
                        </a:rPr>
                        <a:t>不要访问</a:t>
                      </a:r>
                      <a:r>
                        <a:rPr lang="en-US" altLang="zh-CN" sz="1200" b="1" dirty="0">
                          <a:solidFill>
                            <a:srgbClr val="C00000"/>
                          </a:solidFill>
                          <a:latin typeface="+mn-lt"/>
                          <a:ea typeface="+mn-ea"/>
                        </a:rPr>
                        <a:t>PROC</a:t>
                      </a:r>
                      <a:r>
                        <a:rPr lang="zh-CN" altLang="en-US" sz="1200" b="1" dirty="0">
                          <a:solidFill>
                            <a:srgbClr val="C00000"/>
                          </a:solidFill>
                          <a:latin typeface="+mn-lt"/>
                          <a:ea typeface="+mn-ea"/>
                        </a:rPr>
                        <a:t>文件</a:t>
                      </a:r>
                      <a:r>
                        <a:rPr lang="en-US" altLang="zh-CN" sz="1200" b="1" dirty="0">
                          <a:solidFill>
                            <a:srgbClr val="C00000"/>
                          </a:solidFill>
                          <a:latin typeface="+mn-lt"/>
                          <a:ea typeface="+mn-ea"/>
                        </a:rPr>
                        <a:t>/SYS</a:t>
                      </a:r>
                      <a:r>
                        <a:rPr lang="zh-CN" altLang="en-US" sz="1200" b="1" dirty="0">
                          <a:solidFill>
                            <a:srgbClr val="C00000"/>
                          </a:solidFill>
                          <a:latin typeface="+mn-lt"/>
                          <a:ea typeface="+mn-ea"/>
                        </a:rPr>
                        <a:t>文件</a:t>
                      </a:r>
                      <a:r>
                        <a:rPr lang="zh-CN" altLang="en-US" sz="1200" dirty="0">
                          <a:latin typeface="+mn-lt"/>
                          <a:ea typeface="+mn-ea"/>
                        </a:rPr>
                        <a:t>，只应该访问自己镜象中的文件。</a:t>
                      </a:r>
                      <a:endParaRPr lang="en-US" altLang="zh-CN" sz="1200" dirty="0">
                        <a:latin typeface="+mn-lt"/>
                        <a:ea typeface="+mn-ea"/>
                      </a:endParaRPr>
                    </a:p>
                  </a:txBody>
                  <a:tcPr marL="68562" marR="68562" marT="34281" marB="34281">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70974812"/>
                  </a:ext>
                </a:extLst>
              </a:tr>
              <a:tr h="436550">
                <a:tc>
                  <a:txBody>
                    <a:bodyPr/>
                    <a:lstStyle/>
                    <a:p>
                      <a:pPr algn="ctr"/>
                      <a:r>
                        <a:rPr lang="zh-CN" altLang="en-US" sz="1200" dirty="0">
                          <a:latin typeface="+mn-lt"/>
                          <a:ea typeface="+mn-ea"/>
                        </a:rPr>
                        <a:t>性能不足</a:t>
                      </a:r>
                    </a:p>
                  </a:txBody>
                  <a:tcPr anchor="ctr">
                    <a:lnL w="28575" cap="flat" cmpd="sng" algn="ctr">
                      <a:solidFill>
                        <a:schemeClr val="tx1"/>
                      </a:solidFill>
                      <a:prstDash val="solid"/>
                      <a:round/>
                      <a:headEnd type="none" w="med" len="med"/>
                      <a:tailEnd type="none" w="med" len="med"/>
                    </a:ln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lt"/>
                          <a:ea typeface="+mn-ea"/>
                        </a:rPr>
                        <a:t>通过 </a:t>
                      </a:r>
                      <a:r>
                        <a:rPr lang="en-US" altLang="zh-CN" sz="1200" b="1" dirty="0">
                          <a:solidFill>
                            <a:srgbClr val="C00000"/>
                          </a:solidFill>
                          <a:latin typeface="+mn-lt"/>
                          <a:ea typeface="+mn-ea"/>
                        </a:rPr>
                        <a:t>Link</a:t>
                      </a:r>
                      <a:r>
                        <a:rPr lang="zh-CN" altLang="en-US" sz="1200" b="1" dirty="0">
                          <a:solidFill>
                            <a:srgbClr val="C00000"/>
                          </a:solidFill>
                          <a:latin typeface="+mn-lt"/>
                          <a:ea typeface="+mn-ea"/>
                        </a:rPr>
                        <a:t>拼接起来的</a:t>
                      </a:r>
                      <a:r>
                        <a:rPr lang="en-US" altLang="zh-CN" sz="1200" b="1" dirty="0">
                          <a:solidFill>
                            <a:srgbClr val="C00000"/>
                          </a:solidFill>
                          <a:latin typeface="+mn-lt"/>
                          <a:ea typeface="+mn-ea"/>
                        </a:rPr>
                        <a:t>Docker</a:t>
                      </a:r>
                      <a:r>
                        <a:rPr lang="zh-CN" altLang="en-US" sz="1200" b="1" dirty="0">
                          <a:solidFill>
                            <a:srgbClr val="C00000"/>
                          </a:solidFill>
                          <a:latin typeface="+mn-lt"/>
                          <a:ea typeface="+mn-ea"/>
                        </a:rPr>
                        <a:t>实例之间通讯效率不如进程间通讯</a:t>
                      </a:r>
                      <a:r>
                        <a:rPr lang="zh-CN" altLang="en-US" sz="1200" dirty="0">
                          <a:latin typeface="+mn-lt"/>
                          <a:ea typeface="+mn-ea"/>
                        </a:rPr>
                        <a:t>。</a:t>
                      </a:r>
                      <a:r>
                        <a:rPr lang="zh-CN" altLang="en-US" sz="1200" dirty="0">
                          <a:solidFill>
                            <a:srgbClr val="000000"/>
                          </a:solidFill>
                          <a:latin typeface="+mn-lt"/>
                          <a:ea typeface="+mn-ea"/>
                        </a:rPr>
                        <a:t>通过</a:t>
                      </a:r>
                      <a:r>
                        <a:rPr lang="en-US" altLang="zh-CN" sz="1200" dirty="0">
                          <a:solidFill>
                            <a:srgbClr val="000000"/>
                          </a:solidFill>
                          <a:latin typeface="+mn-lt"/>
                          <a:ea typeface="+mn-ea"/>
                        </a:rPr>
                        <a:t>Linux Bridge</a:t>
                      </a:r>
                      <a:r>
                        <a:rPr lang="zh-CN" altLang="en-US" sz="1200" dirty="0">
                          <a:solidFill>
                            <a:srgbClr val="000000"/>
                          </a:solidFill>
                          <a:latin typeface="+mn-lt"/>
                          <a:ea typeface="+mn-ea"/>
                        </a:rPr>
                        <a:t>和</a:t>
                      </a:r>
                      <a:r>
                        <a:rPr lang="en-US" altLang="zh-CN" sz="1200" dirty="0">
                          <a:solidFill>
                            <a:srgbClr val="000000"/>
                          </a:solidFill>
                          <a:latin typeface="+mn-lt"/>
                          <a:ea typeface="+mn-ea"/>
                        </a:rPr>
                        <a:t>Iptables</a:t>
                      </a:r>
                      <a:r>
                        <a:rPr lang="zh-CN" altLang="en-US" sz="1200" dirty="0">
                          <a:solidFill>
                            <a:srgbClr val="000000"/>
                          </a:solidFill>
                          <a:latin typeface="+mn-lt"/>
                          <a:ea typeface="+mn-ea"/>
                        </a:rPr>
                        <a:t>实现</a:t>
                      </a:r>
                      <a:r>
                        <a:rPr lang="en-US" altLang="zh-CN" sz="1200" dirty="0">
                          <a:solidFill>
                            <a:srgbClr val="000000"/>
                          </a:solidFill>
                          <a:latin typeface="+mn-lt"/>
                          <a:ea typeface="+mn-ea"/>
                        </a:rPr>
                        <a:t>NAT</a:t>
                      </a:r>
                      <a:r>
                        <a:rPr lang="zh-CN" altLang="en-US" sz="1200" dirty="0">
                          <a:solidFill>
                            <a:srgbClr val="000000"/>
                          </a:solidFill>
                          <a:latin typeface="+mn-lt"/>
                          <a:ea typeface="+mn-ea"/>
                        </a:rPr>
                        <a:t>转换和网络隔离，性能堪忧（可能存才</a:t>
                      </a:r>
                      <a:r>
                        <a:rPr lang="en-US" altLang="zh-CN" sz="1200" dirty="0">
                          <a:solidFill>
                            <a:srgbClr val="000000"/>
                          </a:solidFill>
                          <a:latin typeface="+mn-lt"/>
                          <a:ea typeface="+mn-ea"/>
                        </a:rPr>
                        <a:t>50</a:t>
                      </a:r>
                      <a:r>
                        <a:rPr lang="zh-CN" altLang="en-US" sz="1200" dirty="0">
                          <a:solidFill>
                            <a:srgbClr val="000000"/>
                          </a:solidFill>
                          <a:latin typeface="+mn-lt"/>
                          <a:ea typeface="+mn-ea"/>
                        </a:rPr>
                        <a:t>％的损耗）。</a:t>
                      </a:r>
                      <a:endParaRPr lang="zh-CN" altLang="en-US" sz="1200" dirty="0">
                        <a:latin typeface="+mn-lt"/>
                        <a:ea typeface="+mn-ea"/>
                      </a:endParaRPr>
                    </a:p>
                  </a:txBody>
                  <a:tcPr marL="68562" marR="68562" marT="34281" marB="34281">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436550">
                <a:tc>
                  <a:txBody>
                    <a:bodyPr/>
                    <a:lstStyle/>
                    <a:p>
                      <a:pPr algn="ctr"/>
                      <a:r>
                        <a:rPr lang="zh-CN" altLang="en-US" sz="1200" dirty="0">
                          <a:latin typeface="+mn-lt"/>
                          <a:ea typeface="+mn-ea"/>
                        </a:rPr>
                        <a:t>扩展性不足</a:t>
                      </a:r>
                    </a:p>
                  </a:txBody>
                  <a:tcPr anchor="ctr">
                    <a:lnL w="28575" cap="flat" cmpd="sng" algn="ctr">
                      <a:solidFill>
                        <a:schemeClr val="tx1"/>
                      </a:solidFill>
                      <a:prstDash val="solid"/>
                      <a:round/>
                      <a:headEnd type="none" w="med" len="med"/>
                      <a:tailEnd type="none" w="med" len="med"/>
                    </a:ln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lt"/>
                          <a:ea typeface="+mn-ea"/>
                        </a:rPr>
                        <a:t>网络连接无法支持单</a:t>
                      </a:r>
                      <a:r>
                        <a:rPr lang="en-US" altLang="zh-CN" sz="1200" dirty="0">
                          <a:latin typeface="+mn-lt"/>
                          <a:ea typeface="+mn-ea"/>
                        </a:rPr>
                        <a:t>Host</a:t>
                      </a:r>
                      <a:r>
                        <a:rPr lang="zh-CN" altLang="en-US" sz="1200" dirty="0">
                          <a:latin typeface="+mn-lt"/>
                          <a:ea typeface="+mn-ea"/>
                        </a:rPr>
                        <a:t>的</a:t>
                      </a:r>
                      <a:r>
                        <a:rPr lang="en-US" altLang="zh-CN" sz="1200" dirty="0">
                          <a:latin typeface="+mn-lt"/>
                          <a:ea typeface="+mn-ea"/>
                        </a:rPr>
                        <a:t>container</a:t>
                      </a:r>
                      <a:r>
                        <a:rPr lang="zh-CN" altLang="en-US" sz="1200" dirty="0">
                          <a:latin typeface="+mn-lt"/>
                          <a:ea typeface="+mn-ea"/>
                        </a:rPr>
                        <a:t>上百到上千的数量级，数据中心的容器会达到上亿，</a:t>
                      </a:r>
                      <a:r>
                        <a:rPr lang="zh-CN" altLang="en-US" sz="1200" b="1" dirty="0">
                          <a:solidFill>
                            <a:srgbClr val="C00000"/>
                          </a:solidFill>
                          <a:latin typeface="+mn-lt"/>
                          <a:ea typeface="+mn-ea"/>
                        </a:rPr>
                        <a:t>大规模容器之间的连接问题</a:t>
                      </a:r>
                      <a:r>
                        <a:rPr lang="zh-CN" altLang="en-US" sz="1200" dirty="0">
                          <a:latin typeface="+mn-lt"/>
                          <a:ea typeface="+mn-ea"/>
                        </a:rPr>
                        <a:t>。</a:t>
                      </a:r>
                    </a:p>
                  </a:txBody>
                  <a:tcPr marL="68562" marR="68562" marT="34281" marB="34281">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52732">
                <a:tc rowSpan="2">
                  <a:txBody>
                    <a:bodyPr/>
                    <a:lstStyle/>
                    <a:p>
                      <a:pPr algn="ctr"/>
                      <a:r>
                        <a:rPr lang="zh-CN" altLang="en-US" sz="1200" dirty="0">
                          <a:latin typeface="+mn-lt"/>
                          <a:ea typeface="+mn-ea"/>
                        </a:rPr>
                        <a:t>成熟度不足</a:t>
                      </a:r>
                    </a:p>
                  </a:txBody>
                  <a:tcPr anchor="ctr">
                    <a:lnL w="28575" cap="flat" cmpd="sng" algn="ctr">
                      <a:solidFill>
                        <a:schemeClr val="tx1"/>
                      </a:solidFill>
                      <a:prstDash val="solid"/>
                      <a:round/>
                      <a:headEnd type="none" w="med" len="med"/>
                      <a:tailEnd type="none" w="med" len="med"/>
                    </a:lnL>
                  </a:tcPr>
                </a:tc>
                <a:tc>
                  <a:txBody>
                    <a:bodyPr/>
                    <a:lstStyle/>
                    <a:p>
                      <a:r>
                        <a:rPr lang="zh-CN" altLang="en-US" sz="1200" dirty="0">
                          <a:latin typeface="+mn-lt"/>
                          <a:ea typeface="+mn-ea"/>
                        </a:rPr>
                        <a:t>缺省支持的</a:t>
                      </a:r>
                      <a:r>
                        <a:rPr lang="en-US" altLang="zh-CN" sz="1200" b="1" dirty="0" err="1">
                          <a:solidFill>
                            <a:srgbClr val="C00000"/>
                          </a:solidFill>
                          <a:latin typeface="+mn-lt"/>
                          <a:ea typeface="+mn-ea"/>
                        </a:rPr>
                        <a:t>aufs</a:t>
                      </a:r>
                      <a:r>
                        <a:rPr lang="zh-CN" altLang="en-US" sz="1200" b="1" dirty="0">
                          <a:solidFill>
                            <a:srgbClr val="C00000"/>
                          </a:solidFill>
                          <a:latin typeface="+mn-lt"/>
                          <a:ea typeface="+mn-ea"/>
                        </a:rPr>
                        <a:t>没有进内核</a:t>
                      </a:r>
                      <a:r>
                        <a:rPr lang="zh-CN" altLang="en-US" sz="1200" dirty="0">
                          <a:latin typeface="+mn-lt"/>
                          <a:ea typeface="+mn-ea"/>
                        </a:rPr>
                        <a:t>，且只有</a:t>
                      </a:r>
                      <a:r>
                        <a:rPr lang="en-US" altLang="zh-CN" sz="1200" dirty="0">
                          <a:latin typeface="+mn-lt"/>
                          <a:ea typeface="+mn-ea"/>
                        </a:rPr>
                        <a:t>ubuntu</a:t>
                      </a:r>
                      <a:r>
                        <a:rPr lang="zh-CN" altLang="en-US" sz="1200" dirty="0">
                          <a:latin typeface="+mn-lt"/>
                          <a:ea typeface="+mn-ea"/>
                        </a:rPr>
                        <a:t>提供，</a:t>
                      </a:r>
                      <a:r>
                        <a:rPr lang="en-US" altLang="zh-CN" sz="1200" dirty="0">
                          <a:latin typeface="+mn-lt"/>
                          <a:ea typeface="+mn-ea"/>
                        </a:rPr>
                        <a:t>SLES</a:t>
                      </a:r>
                      <a:r>
                        <a:rPr lang="zh-CN" altLang="en-US" sz="1200" dirty="0">
                          <a:latin typeface="+mn-lt"/>
                          <a:ea typeface="+mn-ea"/>
                        </a:rPr>
                        <a:t>和</a:t>
                      </a:r>
                      <a:r>
                        <a:rPr lang="en-US" altLang="zh-CN" sz="1200" dirty="0" err="1">
                          <a:latin typeface="+mn-lt"/>
                          <a:ea typeface="+mn-ea"/>
                        </a:rPr>
                        <a:t>Redhat</a:t>
                      </a:r>
                      <a:r>
                        <a:rPr lang="zh-CN" altLang="en-US" sz="1200" dirty="0">
                          <a:latin typeface="+mn-lt"/>
                          <a:ea typeface="+mn-ea"/>
                        </a:rPr>
                        <a:t>没有提供。</a:t>
                      </a:r>
                    </a:p>
                  </a:txBody>
                  <a:tcPr marL="68562" marR="68562" marT="34281" marB="34281">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459546">
                <a:tc vMerge="1">
                  <a:txBody>
                    <a:bodyPr/>
                    <a:lstStyle/>
                    <a:p>
                      <a:pPr algn="ctr"/>
                      <a:endParaRPr lang="zh-CN" altLang="en-US" sz="1600" dirty="0"/>
                    </a:p>
                  </a:txBody>
                  <a:tcPr anchor="ctr">
                    <a:lnL w="28575" cap="flat" cmpd="sng" algn="ctr">
                      <a:solidFill>
                        <a:schemeClr val="tx1"/>
                      </a:solidFill>
                      <a:prstDash val="solid"/>
                      <a:round/>
                      <a:headEnd type="none" w="med" len="med"/>
                      <a:tailEnd type="none" w="med" len="med"/>
                    </a:lnL>
                  </a:tcPr>
                </a:tc>
                <a:tc>
                  <a:txBody>
                    <a:bodyPr/>
                    <a:lstStyle/>
                    <a:p>
                      <a:r>
                        <a:rPr lang="en-US" altLang="zh-CN" sz="1200" dirty="0">
                          <a:latin typeface="+mn-lt"/>
                          <a:ea typeface="+mn-ea"/>
                        </a:rPr>
                        <a:t>Docker</a:t>
                      </a:r>
                      <a:r>
                        <a:rPr lang="zh-CN" altLang="en-US" sz="1200" dirty="0">
                          <a:latin typeface="+mn-lt"/>
                          <a:ea typeface="+mn-ea"/>
                        </a:rPr>
                        <a:t>生态圈的发展还处于起步阶段，</a:t>
                      </a:r>
                      <a:r>
                        <a:rPr lang="zh-CN" altLang="en-US" sz="1200" b="1" dirty="0">
                          <a:solidFill>
                            <a:srgbClr val="C00000"/>
                          </a:solidFill>
                          <a:latin typeface="+mn-lt"/>
                          <a:ea typeface="+mn-ea"/>
                        </a:rPr>
                        <a:t>支持企业级应用的工具和项目的还比较缺乏</a:t>
                      </a:r>
                      <a:r>
                        <a:rPr lang="zh-CN" altLang="en-US" sz="1200" dirty="0">
                          <a:latin typeface="+mn-lt"/>
                          <a:ea typeface="+mn-ea"/>
                        </a:rPr>
                        <a:t>，而且目前对</a:t>
                      </a:r>
                      <a:r>
                        <a:rPr lang="zh-CN" altLang="en-US" sz="1200" b="1" dirty="0">
                          <a:solidFill>
                            <a:srgbClr val="C00000"/>
                          </a:solidFill>
                          <a:latin typeface="+mn-lt"/>
                          <a:ea typeface="+mn-ea"/>
                        </a:rPr>
                        <a:t>容器的资源管理和运维自动化处理尚无统一的或者标准的框架</a:t>
                      </a:r>
                      <a:r>
                        <a:rPr lang="zh-CN" altLang="en-US" sz="1200" dirty="0">
                          <a:latin typeface="+mn-lt"/>
                          <a:ea typeface="+mn-ea"/>
                        </a:rPr>
                        <a:t>。</a:t>
                      </a: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73488935"/>
                  </a:ext>
                </a:extLst>
              </a:tr>
            </a:tbl>
          </a:graphicData>
        </a:graphic>
      </p:graphicFrame>
      <p:sp>
        <p:nvSpPr>
          <p:cNvPr id="4" name="灯片编号占位符 3">
            <a:extLst>
              <a:ext uri="{FF2B5EF4-FFF2-40B4-BE49-F238E27FC236}">
                <a16:creationId xmlns:a16="http://schemas.microsoft.com/office/drawing/2014/main" id="{707D8639-6173-4302-9FED-2F3593B11093}"/>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35</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090521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趋势</a:t>
            </a:r>
            <a:r>
              <a:rPr lang="en-US" altLang="zh-CN" sz="2800" dirty="0"/>
              <a:t>1</a:t>
            </a:r>
            <a:r>
              <a:rPr lang="zh-CN" altLang="en-US" sz="2800" dirty="0"/>
              <a:t>：容器技术给</a:t>
            </a:r>
            <a:r>
              <a:rPr lang="en-US" altLang="zh-CN" sz="2800" dirty="0"/>
              <a:t>PaaS</a:t>
            </a:r>
            <a:r>
              <a:rPr lang="zh-CN" altLang="en-US" sz="2800" dirty="0"/>
              <a:t>带来新的活力</a:t>
            </a:r>
            <a:endParaRPr lang="en-US" sz="2800" dirty="0"/>
          </a:p>
        </p:txBody>
      </p:sp>
      <p:sp>
        <p:nvSpPr>
          <p:cNvPr id="9" name="文本框 2"/>
          <p:cNvSpPr txBox="1"/>
          <p:nvPr/>
        </p:nvSpPr>
        <p:spPr>
          <a:xfrm>
            <a:off x="708801" y="1252065"/>
            <a:ext cx="7904739" cy="869469"/>
          </a:xfrm>
          <a:prstGeom prst="rect">
            <a:avLst/>
          </a:prstGeom>
          <a:noFill/>
        </p:spPr>
        <p:txBody>
          <a:bodyPr wrap="square" rtlCol="0">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marL="285750" indent="-285750">
              <a:spcAft>
                <a:spcPts val="300"/>
              </a:spcAft>
              <a:buClr>
                <a:schemeClr val="bg1">
                  <a:lumMod val="50000"/>
                </a:schemeClr>
              </a:buClr>
              <a:buSzPct val="60000"/>
              <a:buFont typeface="Wingdings" panose="05000000000000000000" pitchFamily="2" charset="2"/>
              <a:buChar char="l"/>
            </a:pPr>
            <a:r>
              <a:rPr lang="zh-CN" altLang="en-US" sz="1600" b="1" dirty="0">
                <a:solidFill>
                  <a:schemeClr val="bg2">
                    <a:lumMod val="10000"/>
                  </a:schemeClr>
                </a:solidFill>
                <a:latin typeface="+mn-lt"/>
                <a:ea typeface="+mn-ea"/>
                <a:cs typeface="Arial" pitchFamily="34" charset="0"/>
              </a:rPr>
              <a:t>容器</a:t>
            </a:r>
            <a:r>
              <a:rPr lang="zh-CN" altLang="en-US" sz="1600" b="1" dirty="0">
                <a:solidFill>
                  <a:schemeClr val="bg2">
                    <a:lumMod val="10000"/>
                  </a:schemeClr>
                </a:solidFill>
                <a:effectLst>
                  <a:outerShdw blurRad="38100" dist="38100" dir="2700000" algn="tl">
                    <a:srgbClr val="000000">
                      <a:alpha val="43137"/>
                    </a:srgbClr>
                  </a:outerShdw>
                </a:effectLst>
                <a:latin typeface="+mn-lt"/>
                <a:ea typeface="+mn-ea"/>
                <a:cs typeface="Arial" pitchFamily="34" charset="0"/>
              </a:rPr>
              <a:t> </a:t>
            </a:r>
            <a:r>
              <a:rPr lang="zh-CN" altLang="en-US" sz="1600" dirty="0">
                <a:solidFill>
                  <a:schemeClr val="bg2">
                    <a:lumMod val="10000"/>
                  </a:schemeClr>
                </a:solidFill>
                <a:latin typeface="+mn-lt"/>
                <a:ea typeface="+mn-ea"/>
              </a:rPr>
              <a:t>是操作系统内核自带能力，容器是在</a:t>
            </a:r>
            <a:r>
              <a:rPr lang="en-US" altLang="zh-CN" sz="1600" dirty="0">
                <a:solidFill>
                  <a:schemeClr val="bg2">
                    <a:lumMod val="10000"/>
                  </a:schemeClr>
                </a:solidFill>
                <a:latin typeface="+mn-lt"/>
                <a:ea typeface="+mn-ea"/>
              </a:rPr>
              <a:t>Linux</a:t>
            </a:r>
            <a:r>
              <a:rPr lang="zh-CN" altLang="en-US" sz="1600" dirty="0">
                <a:solidFill>
                  <a:schemeClr val="bg2">
                    <a:lumMod val="10000"/>
                  </a:schemeClr>
                </a:solidFill>
                <a:latin typeface="+mn-lt"/>
                <a:ea typeface="+mn-ea"/>
              </a:rPr>
              <a:t>内核实现在</a:t>
            </a:r>
            <a:r>
              <a:rPr lang="zh-CN" altLang="en-US" sz="1600" b="1" dirty="0">
                <a:solidFill>
                  <a:schemeClr val="bg2">
                    <a:lumMod val="10000"/>
                  </a:schemeClr>
                </a:solidFill>
                <a:latin typeface="+mn-lt"/>
                <a:ea typeface="+mn-ea"/>
                <a:cs typeface="Arial" pitchFamily="34" charset="0"/>
              </a:rPr>
              <a:t>轻量级高性能资源隔离机制。</a:t>
            </a:r>
            <a:endParaRPr lang="en-US" altLang="zh-CN" sz="1600" b="1" dirty="0">
              <a:solidFill>
                <a:schemeClr val="bg2">
                  <a:lumMod val="10000"/>
                </a:schemeClr>
              </a:solidFill>
              <a:latin typeface="+mn-lt"/>
              <a:ea typeface="+mn-ea"/>
              <a:cs typeface="Arial" pitchFamily="34" charset="0"/>
            </a:endParaRPr>
          </a:p>
          <a:p>
            <a:pPr marL="285750" indent="-285750">
              <a:spcAft>
                <a:spcPts val="300"/>
              </a:spcAft>
              <a:buClr>
                <a:schemeClr val="bg1">
                  <a:lumMod val="50000"/>
                </a:schemeClr>
              </a:buClr>
              <a:buSzPct val="60000"/>
              <a:buFont typeface="Wingdings" panose="05000000000000000000" pitchFamily="2" charset="2"/>
              <a:buChar char="l"/>
            </a:pPr>
            <a:r>
              <a:rPr lang="en-US" altLang="zh-CN" sz="1600" b="1" dirty="0" err="1">
                <a:solidFill>
                  <a:schemeClr val="bg2">
                    <a:lumMod val="10000"/>
                  </a:schemeClr>
                </a:solidFill>
                <a:latin typeface="+mn-lt"/>
                <a:ea typeface="+mn-ea"/>
                <a:cs typeface="Arial" pitchFamily="34" charset="0"/>
              </a:rPr>
              <a:t>Docker</a:t>
            </a:r>
            <a:r>
              <a:rPr lang="en-US" altLang="zh-CN" sz="1600" b="1" dirty="0">
                <a:solidFill>
                  <a:schemeClr val="bg2">
                    <a:lumMod val="10000"/>
                  </a:schemeClr>
                </a:solidFill>
                <a:latin typeface="+mn-lt"/>
                <a:ea typeface="+mn-ea"/>
                <a:cs typeface="Arial" pitchFamily="34" charset="0"/>
              </a:rPr>
              <a:t> </a:t>
            </a:r>
            <a:r>
              <a:rPr lang="zh-CN" altLang="en-US" sz="1600" dirty="0">
                <a:solidFill>
                  <a:schemeClr val="bg2">
                    <a:lumMod val="10000"/>
                  </a:schemeClr>
                </a:solidFill>
                <a:latin typeface="+mn-lt"/>
                <a:ea typeface="+mn-ea"/>
              </a:rPr>
              <a:t>是容器技术之一</a:t>
            </a:r>
            <a:r>
              <a:rPr lang="en-US" altLang="zh-CN" sz="1600" dirty="0">
                <a:solidFill>
                  <a:schemeClr val="bg2">
                    <a:lumMod val="10000"/>
                  </a:schemeClr>
                </a:solidFill>
                <a:latin typeface="+mn-lt"/>
                <a:ea typeface="+mn-ea"/>
              </a:rPr>
              <a:t>,  </a:t>
            </a:r>
            <a:r>
              <a:rPr lang="zh-CN" altLang="en-US" sz="1600" dirty="0">
                <a:solidFill>
                  <a:schemeClr val="bg2">
                    <a:lumMod val="10000"/>
                  </a:schemeClr>
                </a:solidFill>
                <a:latin typeface="+mn-lt"/>
                <a:ea typeface="+mn-ea"/>
              </a:rPr>
              <a:t>核心在于实现应用与运行环境</a:t>
            </a:r>
            <a:r>
              <a:rPr lang="zh-CN" altLang="en-US" sz="1600" b="1" dirty="0">
                <a:solidFill>
                  <a:schemeClr val="bg2">
                    <a:lumMod val="10000"/>
                  </a:schemeClr>
                </a:solidFill>
                <a:latin typeface="+mn-lt"/>
                <a:ea typeface="+mn-ea"/>
                <a:cs typeface="Arial" pitchFamily="34" charset="0"/>
              </a:rPr>
              <a:t>整体打包</a:t>
            </a:r>
            <a:r>
              <a:rPr lang="zh-CN" altLang="en-US" sz="1600" dirty="0">
                <a:solidFill>
                  <a:schemeClr val="bg2">
                    <a:lumMod val="10000"/>
                  </a:schemeClr>
                </a:solidFill>
                <a:latin typeface="+mn-lt"/>
                <a:ea typeface="+mn-ea"/>
              </a:rPr>
              <a:t>以及打包</a:t>
            </a:r>
            <a:r>
              <a:rPr lang="zh-CN" altLang="en-US" sz="1600" b="1" dirty="0">
                <a:solidFill>
                  <a:schemeClr val="bg2">
                    <a:lumMod val="10000"/>
                  </a:schemeClr>
                </a:solidFill>
                <a:latin typeface="+mn-lt"/>
                <a:ea typeface="+mn-ea"/>
                <a:cs typeface="Arial" pitchFamily="34" charset="0"/>
              </a:rPr>
              <a:t>格式统一。</a:t>
            </a:r>
            <a:endParaRPr lang="en-US" sz="1600" b="1" dirty="0">
              <a:solidFill>
                <a:schemeClr val="bg2">
                  <a:lumMod val="10000"/>
                </a:schemeClr>
              </a:solidFill>
              <a:latin typeface="+mn-lt"/>
              <a:ea typeface="+mn-ea"/>
              <a:cs typeface="Arial" pitchFamily="34" charset="0"/>
            </a:endParaRPr>
          </a:p>
        </p:txBody>
      </p:sp>
      <p:grpSp>
        <p:nvGrpSpPr>
          <p:cNvPr id="3" name="组合 2"/>
          <p:cNvGrpSpPr/>
          <p:nvPr/>
        </p:nvGrpSpPr>
        <p:grpSpPr>
          <a:xfrm>
            <a:off x="249570" y="2120428"/>
            <a:ext cx="8644859" cy="4008872"/>
            <a:chOff x="197377" y="2505337"/>
            <a:chExt cx="8705852" cy="2728012"/>
          </a:xfrm>
        </p:grpSpPr>
        <p:sp>
          <p:nvSpPr>
            <p:cNvPr id="4" name="矩形 3"/>
            <p:cNvSpPr/>
            <p:nvPr/>
          </p:nvSpPr>
          <p:spPr bwMode="auto">
            <a:xfrm>
              <a:off x="3133291" y="3073349"/>
              <a:ext cx="2835001" cy="2160000"/>
            </a:xfrm>
            <a:prstGeom prst="rect">
              <a:avLst/>
            </a:prstGeom>
            <a:ln>
              <a:headEnd type="none" w="med" len="med"/>
              <a:tailEnd type="arrow"/>
            </a:ln>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endParaRPr lang="zh-CN" altLang="en-US" sz="3600" kern="0" dirty="0">
                <a:solidFill>
                  <a:schemeClr val="bg2">
                    <a:lumMod val="10000"/>
                  </a:schemeClr>
                </a:solidFill>
                <a:cs typeface="Calibri" pitchFamily="34" charset="0"/>
              </a:endParaRPr>
            </a:p>
          </p:txBody>
        </p:sp>
        <p:sp>
          <p:nvSpPr>
            <p:cNvPr id="6" name="TextBox 15"/>
            <p:cNvSpPr txBox="1"/>
            <p:nvPr/>
          </p:nvSpPr>
          <p:spPr>
            <a:xfrm>
              <a:off x="198351" y="2505339"/>
              <a:ext cx="2835000" cy="578302"/>
            </a:xfrm>
            <a:prstGeom prst="rect">
              <a:avLst/>
            </a:prstGeom>
            <a:solidFill>
              <a:srgbClr val="60A380"/>
            </a:solidFill>
          </p:spPr>
          <p:txBody>
            <a:bodyPr wrap="square" lIns="87796" tIns="43892" rIns="87796" bIns="43892" rtlCol="0">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877977" fontAlgn="auto">
                <a:spcBef>
                  <a:spcPts val="0"/>
                </a:spcBef>
                <a:spcAft>
                  <a:spcPts val="0"/>
                </a:spcAft>
                <a:defRPr/>
              </a:pPr>
              <a:r>
                <a:rPr lang="en-US" altLang="zh-CN" sz="1600" kern="0" dirty="0" err="1">
                  <a:latin typeface="+mn-lt"/>
                  <a:ea typeface="+mn-ea"/>
                </a:rPr>
                <a:t>Docker</a:t>
              </a:r>
              <a:r>
                <a:rPr lang="zh-CN" altLang="en-US" sz="1600" kern="0" dirty="0">
                  <a:latin typeface="+mn-lt"/>
                  <a:ea typeface="+mn-ea"/>
                </a:rPr>
                <a:t>简化软件打包</a:t>
              </a:r>
              <a:r>
                <a:rPr lang="en-US" altLang="zh-CN" sz="1600" kern="0" dirty="0">
                  <a:latin typeface="+mn-lt"/>
                  <a:ea typeface="+mn-ea"/>
                </a:rPr>
                <a:t>, </a:t>
              </a:r>
              <a:r>
                <a:rPr lang="zh-CN" altLang="en-US" sz="1600" kern="0" dirty="0">
                  <a:latin typeface="+mn-lt"/>
                  <a:ea typeface="+mn-ea"/>
                </a:rPr>
                <a:t>加快应用部署及升级</a:t>
              </a:r>
              <a:r>
                <a:rPr lang="en-US" altLang="zh-CN" sz="1600" kern="0" dirty="0">
                  <a:latin typeface="+mn-lt"/>
                  <a:ea typeface="+mn-ea"/>
                </a:rPr>
                <a:t>,</a:t>
              </a:r>
              <a:r>
                <a:rPr lang="zh-CN" altLang="en-US" sz="1600" kern="0" dirty="0">
                  <a:latin typeface="+mn-lt"/>
                  <a:ea typeface="+mn-ea"/>
                </a:rPr>
                <a:t>  优化</a:t>
              </a:r>
              <a:r>
                <a:rPr lang="en-US" altLang="zh-CN" sz="1600" kern="0" dirty="0">
                  <a:latin typeface="+mn-lt"/>
                  <a:ea typeface="+mn-ea"/>
                </a:rPr>
                <a:t>DevOps</a:t>
              </a:r>
              <a:r>
                <a:rPr lang="zh-CN" altLang="en-US" sz="1600" kern="0" dirty="0">
                  <a:latin typeface="+mn-lt"/>
                  <a:ea typeface="+mn-ea"/>
                </a:rPr>
                <a:t> 。</a:t>
              </a:r>
              <a:endParaRPr lang="en-US" sz="1600" kern="0" dirty="0">
                <a:latin typeface="+mn-lt"/>
                <a:ea typeface="+mn-ea"/>
              </a:endParaRPr>
            </a:p>
          </p:txBody>
        </p:sp>
        <p:sp>
          <p:nvSpPr>
            <p:cNvPr id="7" name="TextBox 17"/>
            <p:cNvSpPr txBox="1"/>
            <p:nvPr/>
          </p:nvSpPr>
          <p:spPr>
            <a:xfrm>
              <a:off x="6068229" y="2505337"/>
              <a:ext cx="2835000" cy="564351"/>
            </a:xfrm>
            <a:prstGeom prst="rect">
              <a:avLst/>
            </a:prstGeom>
            <a:solidFill>
              <a:srgbClr val="60A380"/>
            </a:solidFill>
            <a:ln>
              <a:noFill/>
            </a:ln>
          </p:spPr>
          <p:txBody>
            <a:bodyPr wrap="square" lIns="87796" tIns="43892" rIns="87796" bIns="43892" rtlCol="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877977" fontAlgn="auto">
                <a:spcBef>
                  <a:spcPts val="0"/>
                </a:spcBef>
                <a:spcAft>
                  <a:spcPts val="0"/>
                </a:spcAft>
                <a:defRPr/>
              </a:pPr>
              <a:r>
                <a:rPr lang="en-US" altLang="zh-CN" sz="1600" kern="0" dirty="0" err="1">
                  <a:latin typeface="+mn-lt"/>
                  <a:ea typeface="+mn-ea"/>
                </a:rPr>
                <a:t>Docker</a:t>
              </a:r>
              <a:r>
                <a:rPr lang="zh-CN" altLang="en-US" sz="1600" kern="0" dirty="0">
                  <a:latin typeface="+mn-lt"/>
                  <a:ea typeface="+mn-ea"/>
                </a:rPr>
                <a:t>加速企业环境供应速度，实现资源快速弹性伸缩。</a:t>
              </a:r>
              <a:endParaRPr lang="en-US" altLang="zh-CN" sz="1600" kern="0" dirty="0">
                <a:latin typeface="+mn-lt"/>
                <a:ea typeface="+mn-ea"/>
              </a:endParaRPr>
            </a:p>
          </p:txBody>
        </p:sp>
        <p:sp>
          <p:nvSpPr>
            <p:cNvPr id="8" name="TextBox 18"/>
            <p:cNvSpPr txBox="1"/>
            <p:nvPr/>
          </p:nvSpPr>
          <p:spPr>
            <a:xfrm>
              <a:off x="3133290" y="2505339"/>
              <a:ext cx="2835000" cy="578302"/>
            </a:xfrm>
            <a:prstGeom prst="rect">
              <a:avLst/>
            </a:prstGeom>
            <a:solidFill>
              <a:srgbClr val="60A380"/>
            </a:solidFill>
            <a:ln>
              <a:noFill/>
            </a:ln>
          </p:spPr>
          <p:txBody>
            <a:bodyPr wrap="square" lIns="87796" tIns="43892" rIns="87796" bIns="43892" rtlCol="0">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877977" fontAlgn="auto">
                <a:spcBef>
                  <a:spcPts val="0"/>
                </a:spcBef>
                <a:spcAft>
                  <a:spcPts val="0"/>
                </a:spcAft>
                <a:defRPr/>
              </a:pPr>
              <a:r>
                <a:rPr lang="en-US" altLang="zh-CN" sz="1600" kern="0" dirty="0" err="1">
                  <a:latin typeface="+mn-lt"/>
                  <a:ea typeface="+mn-ea"/>
                </a:rPr>
                <a:t>Docker</a:t>
              </a:r>
              <a:r>
                <a:rPr lang="zh-CN" altLang="en-US" sz="1600" kern="0" dirty="0">
                  <a:latin typeface="+mn-lt"/>
                  <a:ea typeface="+mn-ea"/>
                </a:rPr>
                <a:t>可移植性</a:t>
              </a:r>
              <a:r>
                <a:rPr lang="en-US" altLang="zh-CN" sz="1600" kern="0" dirty="0">
                  <a:latin typeface="+mn-lt"/>
                  <a:ea typeface="+mn-ea"/>
                </a:rPr>
                <a:t>, </a:t>
              </a:r>
              <a:r>
                <a:rPr lang="zh-CN" altLang="en-US" sz="1600" kern="0" dirty="0">
                  <a:latin typeface="+mn-lt"/>
                  <a:ea typeface="+mn-ea"/>
                </a:rPr>
                <a:t>跨云部署，无厂商锁定</a:t>
              </a:r>
              <a:r>
                <a:rPr lang="en-US" altLang="zh-CN" sz="1600" kern="0" dirty="0">
                  <a:latin typeface="+mn-lt"/>
                  <a:ea typeface="+mn-ea"/>
                </a:rPr>
                <a:t>, </a:t>
              </a:r>
              <a:r>
                <a:rPr lang="zh-CN" altLang="en-US" sz="1600" kern="0" dirty="0">
                  <a:latin typeface="+mn-lt"/>
                  <a:ea typeface="+mn-ea"/>
                </a:rPr>
                <a:t>受企业电信支持。</a:t>
              </a:r>
              <a:endParaRPr lang="en-US" altLang="en-US" sz="1600" kern="0" dirty="0">
                <a:latin typeface="+mn-lt"/>
                <a:ea typeface="+mn-ea"/>
              </a:endParaRPr>
            </a:p>
          </p:txBody>
        </p:sp>
        <p:sp>
          <p:nvSpPr>
            <p:cNvPr id="10" name="矩形 9"/>
            <p:cNvSpPr/>
            <p:nvPr/>
          </p:nvSpPr>
          <p:spPr bwMode="auto">
            <a:xfrm>
              <a:off x="3324341" y="3325029"/>
              <a:ext cx="341523" cy="239617"/>
            </a:xfrm>
            <a:prstGeom prst="rect">
              <a:avLst/>
            </a:prstGeom>
            <a:solidFill>
              <a:srgbClr val="D9D9D9"/>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a:solidFill>
                    <a:schemeClr val="bg2">
                      <a:lumMod val="10000"/>
                    </a:schemeClr>
                  </a:solidFill>
                  <a:latin typeface="+mn-lt"/>
                  <a:ea typeface="+mn-ea"/>
                </a:rPr>
                <a:t>App A</a:t>
              </a:r>
              <a:endParaRPr lang="zh-CN" altLang="en-US" sz="1200" dirty="0">
                <a:solidFill>
                  <a:schemeClr val="bg2">
                    <a:lumMod val="10000"/>
                  </a:schemeClr>
                </a:solidFill>
                <a:latin typeface="+mn-lt"/>
                <a:ea typeface="+mn-ea"/>
              </a:endParaRPr>
            </a:p>
          </p:txBody>
        </p:sp>
        <p:sp>
          <p:nvSpPr>
            <p:cNvPr id="11" name="矩形 10"/>
            <p:cNvSpPr/>
            <p:nvPr/>
          </p:nvSpPr>
          <p:spPr bwMode="auto">
            <a:xfrm>
              <a:off x="3692764" y="3325029"/>
              <a:ext cx="341523" cy="239617"/>
            </a:xfrm>
            <a:prstGeom prst="rect">
              <a:avLst/>
            </a:prstGeom>
            <a:solidFill>
              <a:srgbClr val="D9D9D9"/>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a:solidFill>
                    <a:schemeClr val="bg2">
                      <a:lumMod val="10000"/>
                    </a:schemeClr>
                  </a:solidFill>
                  <a:latin typeface="+mn-lt"/>
                  <a:ea typeface="+mn-ea"/>
                </a:rPr>
                <a:t>App A</a:t>
              </a:r>
              <a:endParaRPr lang="zh-CN" altLang="en-US" sz="1200" dirty="0">
                <a:solidFill>
                  <a:schemeClr val="bg2">
                    <a:lumMod val="10000"/>
                  </a:schemeClr>
                </a:solidFill>
                <a:latin typeface="+mn-lt"/>
                <a:ea typeface="+mn-ea"/>
              </a:endParaRPr>
            </a:p>
          </p:txBody>
        </p:sp>
        <p:sp>
          <p:nvSpPr>
            <p:cNvPr id="12" name="矩形 11"/>
            <p:cNvSpPr/>
            <p:nvPr/>
          </p:nvSpPr>
          <p:spPr bwMode="auto">
            <a:xfrm>
              <a:off x="4061187" y="3325029"/>
              <a:ext cx="341523" cy="239617"/>
            </a:xfrm>
            <a:prstGeom prst="rect">
              <a:avLst/>
            </a:prstGeom>
            <a:solidFill>
              <a:srgbClr val="D9D9D9"/>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a:solidFill>
                    <a:schemeClr val="bg2">
                      <a:lumMod val="10000"/>
                    </a:schemeClr>
                  </a:solidFill>
                  <a:latin typeface="+mn-lt"/>
                  <a:ea typeface="+mn-ea"/>
                </a:rPr>
                <a:t>App B</a:t>
              </a:r>
              <a:endParaRPr lang="zh-CN" altLang="en-US" sz="1200" dirty="0">
                <a:solidFill>
                  <a:schemeClr val="bg2">
                    <a:lumMod val="10000"/>
                  </a:schemeClr>
                </a:solidFill>
                <a:latin typeface="+mn-lt"/>
                <a:ea typeface="+mn-ea"/>
              </a:endParaRPr>
            </a:p>
          </p:txBody>
        </p:sp>
        <p:sp>
          <p:nvSpPr>
            <p:cNvPr id="13" name="矩形 12"/>
            <p:cNvSpPr/>
            <p:nvPr/>
          </p:nvSpPr>
          <p:spPr bwMode="auto">
            <a:xfrm>
              <a:off x="3324341" y="3607549"/>
              <a:ext cx="341523" cy="239617"/>
            </a:xfrm>
            <a:prstGeom prst="rect">
              <a:avLst/>
            </a:prstGeom>
            <a:solidFill>
              <a:srgbClr val="5B6BAA"/>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a:solidFill>
                    <a:schemeClr val="bg2">
                      <a:lumMod val="10000"/>
                    </a:schemeClr>
                  </a:solidFill>
                  <a:latin typeface="+mn-lt"/>
                  <a:ea typeface="+mn-ea"/>
                </a:rPr>
                <a:t>Bin/libs</a:t>
              </a:r>
              <a:endParaRPr lang="zh-CN" altLang="en-US" sz="1200" dirty="0">
                <a:solidFill>
                  <a:schemeClr val="bg2">
                    <a:lumMod val="10000"/>
                  </a:schemeClr>
                </a:solidFill>
                <a:latin typeface="+mn-lt"/>
                <a:ea typeface="+mn-ea"/>
              </a:endParaRPr>
            </a:p>
          </p:txBody>
        </p:sp>
        <p:sp>
          <p:nvSpPr>
            <p:cNvPr id="14" name="矩形 13"/>
            <p:cNvSpPr/>
            <p:nvPr/>
          </p:nvSpPr>
          <p:spPr bwMode="auto">
            <a:xfrm>
              <a:off x="3692764" y="3607549"/>
              <a:ext cx="341523" cy="239617"/>
            </a:xfrm>
            <a:prstGeom prst="rect">
              <a:avLst/>
            </a:prstGeom>
            <a:solidFill>
              <a:srgbClr val="5B6BAA"/>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a:solidFill>
                    <a:schemeClr val="bg2">
                      <a:lumMod val="10000"/>
                    </a:schemeClr>
                  </a:solidFill>
                  <a:latin typeface="+mn-lt"/>
                  <a:ea typeface="+mn-ea"/>
                </a:rPr>
                <a:t>Bin/libs</a:t>
              </a:r>
              <a:endParaRPr lang="zh-CN" altLang="en-US" sz="1200" dirty="0">
                <a:solidFill>
                  <a:schemeClr val="bg2">
                    <a:lumMod val="10000"/>
                  </a:schemeClr>
                </a:solidFill>
                <a:latin typeface="+mn-lt"/>
                <a:ea typeface="+mn-ea"/>
              </a:endParaRPr>
            </a:p>
          </p:txBody>
        </p:sp>
        <p:sp>
          <p:nvSpPr>
            <p:cNvPr id="15" name="矩形 14"/>
            <p:cNvSpPr/>
            <p:nvPr/>
          </p:nvSpPr>
          <p:spPr bwMode="auto">
            <a:xfrm>
              <a:off x="4061187" y="3607549"/>
              <a:ext cx="341523" cy="239617"/>
            </a:xfrm>
            <a:prstGeom prst="rect">
              <a:avLst/>
            </a:prstGeom>
            <a:solidFill>
              <a:schemeClr val="accent3">
                <a:lumMod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a:solidFill>
                    <a:schemeClr val="bg2">
                      <a:lumMod val="10000"/>
                    </a:schemeClr>
                  </a:solidFill>
                  <a:latin typeface="+mn-lt"/>
                  <a:ea typeface="+mn-ea"/>
                </a:rPr>
                <a:t>Bin/libs</a:t>
              </a:r>
              <a:endParaRPr lang="zh-CN" altLang="en-US" sz="1200" dirty="0">
                <a:solidFill>
                  <a:schemeClr val="bg2">
                    <a:lumMod val="10000"/>
                  </a:schemeClr>
                </a:solidFill>
                <a:latin typeface="+mn-lt"/>
                <a:ea typeface="+mn-ea"/>
              </a:endParaRPr>
            </a:p>
          </p:txBody>
        </p:sp>
        <p:sp>
          <p:nvSpPr>
            <p:cNvPr id="16" name="矩形 15"/>
            <p:cNvSpPr/>
            <p:nvPr/>
          </p:nvSpPr>
          <p:spPr bwMode="auto">
            <a:xfrm>
              <a:off x="3324340" y="3850826"/>
              <a:ext cx="336724" cy="388604"/>
            </a:xfrm>
            <a:prstGeom prst="rect">
              <a:avLst/>
            </a:prstGeom>
            <a:solidFill>
              <a:srgbClr val="00A69D"/>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400" b="1" dirty="0">
                  <a:solidFill>
                    <a:schemeClr val="bg2">
                      <a:lumMod val="10000"/>
                    </a:schemeClr>
                  </a:solidFill>
                  <a:latin typeface="+mn-lt"/>
                  <a:ea typeface="+mn-ea"/>
                </a:rPr>
                <a:t>Guest</a:t>
              </a:r>
            </a:p>
            <a:p>
              <a:pPr algn="ctr" defTabSz="601266"/>
              <a:r>
                <a:rPr lang="en-US" altLang="zh-CN" sz="1400" b="1" dirty="0">
                  <a:solidFill>
                    <a:schemeClr val="bg2">
                      <a:lumMod val="10000"/>
                    </a:schemeClr>
                  </a:solidFill>
                  <a:latin typeface="+mn-lt"/>
                  <a:ea typeface="+mn-ea"/>
                </a:rPr>
                <a:t>OS</a:t>
              </a:r>
              <a:endParaRPr lang="zh-CN" altLang="en-US" sz="1400" b="1" dirty="0">
                <a:solidFill>
                  <a:schemeClr val="bg2">
                    <a:lumMod val="10000"/>
                  </a:schemeClr>
                </a:solidFill>
                <a:latin typeface="+mn-lt"/>
                <a:ea typeface="+mn-ea"/>
              </a:endParaRPr>
            </a:p>
          </p:txBody>
        </p:sp>
        <p:sp>
          <p:nvSpPr>
            <p:cNvPr id="17" name="矩形 16"/>
            <p:cNvSpPr/>
            <p:nvPr/>
          </p:nvSpPr>
          <p:spPr bwMode="auto">
            <a:xfrm>
              <a:off x="3692764" y="3850826"/>
              <a:ext cx="336725" cy="388604"/>
            </a:xfrm>
            <a:prstGeom prst="rect">
              <a:avLst/>
            </a:prstGeom>
            <a:solidFill>
              <a:srgbClr val="00A69D"/>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400" b="1" dirty="0">
                  <a:solidFill>
                    <a:schemeClr val="bg2">
                      <a:lumMod val="10000"/>
                    </a:schemeClr>
                  </a:solidFill>
                  <a:latin typeface="+mn-lt"/>
                  <a:ea typeface="+mn-ea"/>
                </a:rPr>
                <a:t>Guest</a:t>
              </a:r>
            </a:p>
            <a:p>
              <a:pPr algn="ctr" defTabSz="601266"/>
              <a:r>
                <a:rPr lang="en-US" altLang="zh-CN" sz="1400" b="1" dirty="0">
                  <a:solidFill>
                    <a:schemeClr val="bg2">
                      <a:lumMod val="10000"/>
                    </a:schemeClr>
                  </a:solidFill>
                  <a:latin typeface="+mn-lt"/>
                  <a:ea typeface="+mn-ea"/>
                </a:rPr>
                <a:t>OS</a:t>
              </a:r>
              <a:endParaRPr lang="zh-CN" altLang="en-US" sz="1400" b="1" dirty="0">
                <a:solidFill>
                  <a:schemeClr val="bg2">
                    <a:lumMod val="10000"/>
                  </a:schemeClr>
                </a:solidFill>
                <a:latin typeface="+mn-lt"/>
                <a:ea typeface="+mn-ea"/>
              </a:endParaRPr>
            </a:p>
          </p:txBody>
        </p:sp>
        <p:sp>
          <p:nvSpPr>
            <p:cNvPr id="18" name="矩形 17"/>
            <p:cNvSpPr/>
            <p:nvPr/>
          </p:nvSpPr>
          <p:spPr bwMode="auto">
            <a:xfrm>
              <a:off x="4061188" y="3850826"/>
              <a:ext cx="336724" cy="388604"/>
            </a:xfrm>
            <a:prstGeom prst="rect">
              <a:avLst/>
            </a:prstGeom>
            <a:solidFill>
              <a:srgbClr val="00A69D"/>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400" b="1" dirty="0">
                  <a:solidFill>
                    <a:schemeClr val="bg2">
                      <a:lumMod val="10000"/>
                    </a:schemeClr>
                  </a:solidFill>
                  <a:latin typeface="+mn-lt"/>
                  <a:ea typeface="+mn-ea"/>
                </a:rPr>
                <a:t>Guest</a:t>
              </a:r>
            </a:p>
            <a:p>
              <a:pPr algn="ctr" defTabSz="601266"/>
              <a:r>
                <a:rPr lang="en-US" altLang="zh-CN" sz="1400" b="1" dirty="0">
                  <a:solidFill>
                    <a:schemeClr val="bg2">
                      <a:lumMod val="10000"/>
                    </a:schemeClr>
                  </a:solidFill>
                  <a:latin typeface="+mn-lt"/>
                  <a:ea typeface="+mn-ea"/>
                </a:rPr>
                <a:t>OS</a:t>
              </a:r>
              <a:endParaRPr lang="zh-CN" altLang="en-US" sz="1400" b="1" dirty="0">
                <a:solidFill>
                  <a:schemeClr val="bg2">
                    <a:lumMod val="10000"/>
                  </a:schemeClr>
                </a:solidFill>
                <a:latin typeface="+mn-lt"/>
                <a:ea typeface="+mn-ea"/>
              </a:endParaRPr>
            </a:p>
          </p:txBody>
        </p:sp>
        <p:sp>
          <p:nvSpPr>
            <p:cNvPr id="19" name="矩形 18"/>
            <p:cNvSpPr/>
            <p:nvPr/>
          </p:nvSpPr>
          <p:spPr bwMode="auto">
            <a:xfrm>
              <a:off x="3324340" y="4290576"/>
              <a:ext cx="1078370" cy="246308"/>
            </a:xfrm>
            <a:prstGeom prst="rect">
              <a:avLst/>
            </a:prstGeom>
            <a:solidFill>
              <a:srgbClr val="34ADDB"/>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400" b="1" dirty="0">
                  <a:solidFill>
                    <a:schemeClr val="bg2">
                      <a:lumMod val="10000"/>
                    </a:schemeClr>
                  </a:solidFill>
                  <a:latin typeface="+mn-lt"/>
                  <a:ea typeface="+mn-ea"/>
                </a:rPr>
                <a:t>Hypervisor (Type 2)</a:t>
              </a:r>
              <a:endParaRPr lang="zh-CN" altLang="en-US" sz="1400" b="1" dirty="0">
                <a:solidFill>
                  <a:schemeClr val="bg2">
                    <a:lumMod val="10000"/>
                  </a:schemeClr>
                </a:solidFill>
                <a:latin typeface="+mn-lt"/>
                <a:ea typeface="+mn-ea"/>
              </a:endParaRPr>
            </a:p>
          </p:txBody>
        </p:sp>
        <p:sp>
          <p:nvSpPr>
            <p:cNvPr id="20" name="矩形 19"/>
            <p:cNvSpPr/>
            <p:nvPr/>
          </p:nvSpPr>
          <p:spPr bwMode="auto">
            <a:xfrm>
              <a:off x="3324340" y="4573096"/>
              <a:ext cx="1078370" cy="246308"/>
            </a:xfrm>
            <a:prstGeom prst="rect">
              <a:avLst/>
            </a:prstGeom>
            <a:solidFill>
              <a:srgbClr val="00A69D"/>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400" b="1" dirty="0">
                  <a:solidFill>
                    <a:schemeClr val="bg2">
                      <a:lumMod val="10000"/>
                    </a:schemeClr>
                  </a:solidFill>
                  <a:latin typeface="+mn-lt"/>
                  <a:ea typeface="+mn-ea"/>
                </a:rPr>
                <a:t>Host OS</a:t>
              </a:r>
              <a:endParaRPr lang="zh-CN" altLang="en-US" sz="1400" b="1" dirty="0">
                <a:solidFill>
                  <a:schemeClr val="bg2">
                    <a:lumMod val="10000"/>
                  </a:schemeClr>
                </a:solidFill>
                <a:latin typeface="+mn-lt"/>
                <a:ea typeface="+mn-ea"/>
              </a:endParaRPr>
            </a:p>
          </p:txBody>
        </p:sp>
        <p:sp>
          <p:nvSpPr>
            <p:cNvPr id="21" name="矩形 20"/>
            <p:cNvSpPr/>
            <p:nvPr/>
          </p:nvSpPr>
          <p:spPr bwMode="auto">
            <a:xfrm>
              <a:off x="3324340" y="4857142"/>
              <a:ext cx="1078370" cy="246308"/>
            </a:xfrm>
            <a:prstGeom prst="rect">
              <a:avLst/>
            </a:prstGeom>
            <a:solidFill>
              <a:srgbClr val="3A4F56"/>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400" b="1" dirty="0">
                  <a:solidFill>
                    <a:schemeClr val="bg2">
                      <a:lumMod val="10000"/>
                    </a:schemeClr>
                  </a:solidFill>
                  <a:latin typeface="+mn-lt"/>
                  <a:ea typeface="+mn-ea"/>
                </a:rPr>
                <a:t>SERVER</a:t>
              </a:r>
              <a:endParaRPr lang="zh-CN" altLang="en-US" sz="1400" b="1" dirty="0">
                <a:solidFill>
                  <a:schemeClr val="bg2">
                    <a:lumMod val="10000"/>
                  </a:schemeClr>
                </a:solidFill>
                <a:latin typeface="+mn-lt"/>
                <a:ea typeface="+mn-ea"/>
              </a:endParaRPr>
            </a:p>
          </p:txBody>
        </p:sp>
        <p:sp>
          <p:nvSpPr>
            <p:cNvPr id="22" name="矩形 21"/>
            <p:cNvSpPr/>
            <p:nvPr/>
          </p:nvSpPr>
          <p:spPr bwMode="auto">
            <a:xfrm rot="10800000">
              <a:off x="4618213" y="3843226"/>
              <a:ext cx="215438" cy="689720"/>
            </a:xfrm>
            <a:prstGeom prst="rect">
              <a:avLst/>
            </a:prstGeom>
            <a:solidFill>
              <a:srgbClr val="7BC741"/>
            </a:solidFill>
            <a:ln w="9525" cap="flat" cmpd="sng" algn="ctr">
              <a:noFill/>
              <a:prstDash val="solid"/>
              <a:round/>
              <a:headEnd type="none" w="med" len="med"/>
              <a:tailEnd type="none" w="med" len="med"/>
            </a:ln>
            <a:effectLst/>
          </p:spPr>
          <p:txBody>
            <a:bodyPr vert="eaVert" wrap="square" lIns="27000" tIns="27000" rIns="27000" bIns="27000" numCol="1" rtlCol="0" anchor="ctr" anchorCtr="1" compatLnSpc="1">
              <a:prstTxWarp prst="textNoShape">
                <a:avLst/>
              </a:prstTxWarp>
              <a:noAutofit/>
            </a:bodyPr>
            <a:lstStyle/>
            <a:p>
              <a:pPr algn="ctr" defTabSz="601266"/>
              <a:r>
                <a:rPr lang="en-US" altLang="zh-CN" sz="1400" b="1" dirty="0" err="1">
                  <a:solidFill>
                    <a:schemeClr val="bg2">
                      <a:lumMod val="10000"/>
                    </a:schemeClr>
                  </a:solidFill>
                  <a:latin typeface="+mn-lt"/>
                  <a:ea typeface="+mn-ea"/>
                </a:rPr>
                <a:t>Docker</a:t>
              </a:r>
              <a:endParaRPr lang="zh-CN" altLang="en-US" sz="1400" b="1" dirty="0">
                <a:solidFill>
                  <a:schemeClr val="bg2">
                    <a:lumMod val="10000"/>
                  </a:schemeClr>
                </a:solidFill>
                <a:latin typeface="+mn-lt"/>
                <a:ea typeface="+mn-ea"/>
              </a:endParaRPr>
            </a:p>
          </p:txBody>
        </p:sp>
        <p:sp>
          <p:nvSpPr>
            <p:cNvPr id="23" name="矩形 22"/>
            <p:cNvSpPr/>
            <p:nvPr/>
          </p:nvSpPr>
          <p:spPr bwMode="auto">
            <a:xfrm>
              <a:off x="4870655" y="3843227"/>
              <a:ext cx="215438" cy="396202"/>
            </a:xfrm>
            <a:prstGeom prst="rect">
              <a:avLst/>
            </a:prstGeom>
            <a:solidFill>
              <a:srgbClr val="D9D9D9"/>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err="1">
                  <a:solidFill>
                    <a:schemeClr val="bg2">
                      <a:lumMod val="10000"/>
                    </a:schemeClr>
                  </a:solidFill>
                  <a:latin typeface="+mn-lt"/>
                  <a:ea typeface="+mn-ea"/>
                </a:rPr>
                <a:t>AppA</a:t>
              </a:r>
              <a:endParaRPr lang="zh-CN" altLang="en-US" sz="1200" dirty="0">
                <a:solidFill>
                  <a:schemeClr val="bg2">
                    <a:lumMod val="10000"/>
                  </a:schemeClr>
                </a:solidFill>
                <a:latin typeface="+mn-lt"/>
                <a:ea typeface="+mn-ea"/>
              </a:endParaRPr>
            </a:p>
          </p:txBody>
        </p:sp>
        <p:sp>
          <p:nvSpPr>
            <p:cNvPr id="24" name="矩形 23"/>
            <p:cNvSpPr/>
            <p:nvPr/>
          </p:nvSpPr>
          <p:spPr bwMode="auto">
            <a:xfrm>
              <a:off x="5117791" y="3843227"/>
              <a:ext cx="215438" cy="396202"/>
            </a:xfrm>
            <a:prstGeom prst="rect">
              <a:avLst/>
            </a:prstGeom>
            <a:solidFill>
              <a:srgbClr val="D9D9D9"/>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err="1">
                  <a:solidFill>
                    <a:schemeClr val="bg2">
                      <a:lumMod val="10000"/>
                    </a:schemeClr>
                  </a:solidFill>
                  <a:latin typeface="+mn-lt"/>
                  <a:ea typeface="+mn-ea"/>
                </a:rPr>
                <a:t>AppA</a:t>
              </a:r>
              <a:r>
                <a:rPr lang="en-US" altLang="zh-CN" sz="1200" dirty="0">
                  <a:solidFill>
                    <a:schemeClr val="bg2">
                      <a:lumMod val="10000"/>
                    </a:schemeClr>
                  </a:solidFill>
                  <a:latin typeface="+mn-lt"/>
                  <a:ea typeface="+mn-ea"/>
                </a:rPr>
                <a:t>’</a:t>
              </a:r>
              <a:endParaRPr lang="zh-CN" altLang="en-US" sz="1200" dirty="0">
                <a:solidFill>
                  <a:schemeClr val="bg2">
                    <a:lumMod val="10000"/>
                  </a:schemeClr>
                </a:solidFill>
                <a:latin typeface="+mn-lt"/>
                <a:ea typeface="+mn-ea"/>
              </a:endParaRPr>
            </a:p>
          </p:txBody>
        </p:sp>
        <p:sp>
          <p:nvSpPr>
            <p:cNvPr id="25" name="矩形 24"/>
            <p:cNvSpPr/>
            <p:nvPr/>
          </p:nvSpPr>
          <p:spPr bwMode="auto">
            <a:xfrm>
              <a:off x="5364928" y="3843227"/>
              <a:ext cx="215438" cy="396202"/>
            </a:xfrm>
            <a:prstGeom prst="rect">
              <a:avLst/>
            </a:prstGeom>
            <a:solidFill>
              <a:srgbClr val="D9D9D9"/>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err="1">
                  <a:solidFill>
                    <a:schemeClr val="bg2">
                      <a:lumMod val="10000"/>
                    </a:schemeClr>
                  </a:solidFill>
                  <a:latin typeface="+mn-lt"/>
                  <a:ea typeface="+mn-ea"/>
                </a:rPr>
                <a:t>AppB</a:t>
              </a:r>
              <a:endParaRPr lang="zh-CN" altLang="en-US" sz="1200" dirty="0">
                <a:solidFill>
                  <a:schemeClr val="bg2">
                    <a:lumMod val="10000"/>
                  </a:schemeClr>
                </a:solidFill>
                <a:latin typeface="+mn-lt"/>
                <a:ea typeface="+mn-ea"/>
              </a:endParaRPr>
            </a:p>
          </p:txBody>
        </p:sp>
        <p:sp>
          <p:nvSpPr>
            <p:cNvPr id="26" name="矩形 25"/>
            <p:cNvSpPr/>
            <p:nvPr/>
          </p:nvSpPr>
          <p:spPr bwMode="auto">
            <a:xfrm>
              <a:off x="5612065" y="3843227"/>
              <a:ext cx="215438" cy="396202"/>
            </a:xfrm>
            <a:prstGeom prst="rect">
              <a:avLst/>
            </a:prstGeom>
            <a:solidFill>
              <a:srgbClr val="D9D9D9"/>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err="1">
                  <a:solidFill>
                    <a:schemeClr val="bg2">
                      <a:lumMod val="10000"/>
                    </a:schemeClr>
                  </a:solidFill>
                  <a:latin typeface="+mn-lt"/>
                  <a:ea typeface="+mn-ea"/>
                </a:rPr>
                <a:t>AppB</a:t>
              </a:r>
              <a:r>
                <a:rPr lang="en-US" altLang="zh-CN" sz="1200" dirty="0">
                  <a:solidFill>
                    <a:schemeClr val="bg2">
                      <a:lumMod val="10000"/>
                    </a:schemeClr>
                  </a:solidFill>
                  <a:latin typeface="+mn-lt"/>
                  <a:ea typeface="+mn-ea"/>
                </a:rPr>
                <a:t>’</a:t>
              </a:r>
              <a:endParaRPr lang="zh-CN" altLang="en-US" sz="1200" dirty="0">
                <a:solidFill>
                  <a:schemeClr val="bg2">
                    <a:lumMod val="10000"/>
                  </a:schemeClr>
                </a:solidFill>
                <a:latin typeface="+mn-lt"/>
                <a:ea typeface="+mn-ea"/>
              </a:endParaRPr>
            </a:p>
          </p:txBody>
        </p:sp>
        <p:sp>
          <p:nvSpPr>
            <p:cNvPr id="27" name="矩形 26"/>
            <p:cNvSpPr/>
            <p:nvPr/>
          </p:nvSpPr>
          <p:spPr bwMode="auto">
            <a:xfrm>
              <a:off x="4870655" y="4276807"/>
              <a:ext cx="462574" cy="239617"/>
            </a:xfrm>
            <a:prstGeom prst="rect">
              <a:avLst/>
            </a:prstGeom>
            <a:solidFill>
              <a:srgbClr val="5B6BAA"/>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a:solidFill>
                    <a:schemeClr val="bg2">
                      <a:lumMod val="10000"/>
                    </a:schemeClr>
                  </a:solidFill>
                  <a:latin typeface="+mn-lt"/>
                  <a:ea typeface="+mn-ea"/>
                </a:rPr>
                <a:t>Bin/libs</a:t>
              </a:r>
              <a:endParaRPr lang="zh-CN" altLang="en-US" sz="1200" dirty="0">
                <a:solidFill>
                  <a:schemeClr val="bg2">
                    <a:lumMod val="10000"/>
                  </a:schemeClr>
                </a:solidFill>
                <a:latin typeface="+mn-lt"/>
                <a:ea typeface="+mn-ea"/>
              </a:endParaRPr>
            </a:p>
          </p:txBody>
        </p:sp>
        <p:sp>
          <p:nvSpPr>
            <p:cNvPr id="28" name="矩形 27"/>
            <p:cNvSpPr/>
            <p:nvPr/>
          </p:nvSpPr>
          <p:spPr bwMode="auto">
            <a:xfrm>
              <a:off x="5364956" y="4276807"/>
              <a:ext cx="462546" cy="239617"/>
            </a:xfrm>
            <a:prstGeom prst="rect">
              <a:avLst/>
            </a:prstGeom>
            <a:solidFill>
              <a:schemeClr val="accent3">
                <a:lumMod val="50000"/>
              </a:schemeClr>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200" dirty="0">
                  <a:solidFill>
                    <a:schemeClr val="bg2">
                      <a:lumMod val="10000"/>
                    </a:schemeClr>
                  </a:solidFill>
                  <a:latin typeface="+mn-lt"/>
                  <a:ea typeface="+mn-ea"/>
                </a:rPr>
                <a:t>Bin/libs</a:t>
              </a:r>
              <a:endParaRPr lang="zh-CN" altLang="en-US" sz="1200" dirty="0">
                <a:solidFill>
                  <a:schemeClr val="bg2">
                    <a:lumMod val="10000"/>
                  </a:schemeClr>
                </a:solidFill>
                <a:latin typeface="+mn-lt"/>
                <a:ea typeface="+mn-ea"/>
              </a:endParaRPr>
            </a:p>
          </p:txBody>
        </p:sp>
        <p:sp>
          <p:nvSpPr>
            <p:cNvPr id="29" name="矩形 28"/>
            <p:cNvSpPr/>
            <p:nvPr/>
          </p:nvSpPr>
          <p:spPr bwMode="auto">
            <a:xfrm>
              <a:off x="4618213" y="4570324"/>
              <a:ext cx="1209290" cy="246308"/>
            </a:xfrm>
            <a:prstGeom prst="rect">
              <a:avLst/>
            </a:prstGeom>
            <a:solidFill>
              <a:srgbClr val="00A69D"/>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400" b="1" dirty="0">
                  <a:solidFill>
                    <a:schemeClr val="bg2">
                      <a:lumMod val="10000"/>
                    </a:schemeClr>
                  </a:solidFill>
                  <a:latin typeface="+mn-lt"/>
                  <a:ea typeface="+mn-ea"/>
                </a:rPr>
                <a:t>Host OS</a:t>
              </a:r>
              <a:endParaRPr lang="zh-CN" altLang="en-US" sz="1400" b="1" dirty="0">
                <a:solidFill>
                  <a:schemeClr val="bg2">
                    <a:lumMod val="10000"/>
                  </a:schemeClr>
                </a:solidFill>
                <a:latin typeface="+mn-lt"/>
                <a:ea typeface="+mn-ea"/>
              </a:endParaRPr>
            </a:p>
          </p:txBody>
        </p:sp>
        <p:sp>
          <p:nvSpPr>
            <p:cNvPr id="30" name="矩形 29"/>
            <p:cNvSpPr/>
            <p:nvPr/>
          </p:nvSpPr>
          <p:spPr bwMode="auto">
            <a:xfrm>
              <a:off x="4618213" y="4860286"/>
              <a:ext cx="1209290" cy="246308"/>
            </a:xfrm>
            <a:prstGeom prst="rect">
              <a:avLst/>
            </a:prstGeom>
            <a:solidFill>
              <a:srgbClr val="3A4F56"/>
            </a:solidFill>
            <a:ln w="9525" cap="flat" cmpd="sng" algn="ctr">
              <a:noFill/>
              <a:prstDash val="solid"/>
              <a:round/>
              <a:headEnd type="none" w="med" len="med"/>
              <a:tailEnd type="none" w="med" len="med"/>
            </a:ln>
            <a:effectLst/>
          </p:spPr>
          <p:txBody>
            <a:bodyPr vert="horz" wrap="square" lIns="27000" tIns="27000" rIns="27000" bIns="27000" numCol="1" rtlCol="0" anchor="ctr" anchorCtr="1" compatLnSpc="1">
              <a:prstTxWarp prst="textNoShape">
                <a:avLst/>
              </a:prstTxWarp>
              <a:noAutofit/>
            </a:bodyPr>
            <a:lstStyle/>
            <a:p>
              <a:pPr algn="ctr" defTabSz="601266"/>
              <a:r>
                <a:rPr lang="en-US" altLang="zh-CN" sz="1400" b="1" dirty="0">
                  <a:solidFill>
                    <a:schemeClr val="bg2">
                      <a:lumMod val="10000"/>
                    </a:schemeClr>
                  </a:solidFill>
                  <a:latin typeface="+mn-lt"/>
                  <a:ea typeface="+mn-ea"/>
                </a:rPr>
                <a:t>SERVER</a:t>
              </a:r>
              <a:endParaRPr lang="zh-CN" altLang="en-US" sz="1400" b="1" dirty="0">
                <a:solidFill>
                  <a:schemeClr val="bg2">
                    <a:lumMod val="10000"/>
                  </a:schemeClr>
                </a:solidFill>
                <a:latin typeface="+mn-lt"/>
                <a:ea typeface="+mn-ea"/>
              </a:endParaRPr>
            </a:p>
          </p:txBody>
        </p:sp>
        <p:sp>
          <p:nvSpPr>
            <p:cNvPr id="31" name="文本框 30"/>
            <p:cNvSpPr txBox="1"/>
            <p:nvPr/>
          </p:nvSpPr>
          <p:spPr>
            <a:xfrm>
              <a:off x="3421032" y="3069689"/>
              <a:ext cx="884984" cy="279684"/>
            </a:xfrm>
            <a:prstGeom prst="rect">
              <a:avLst/>
            </a:prstGeom>
            <a:noFill/>
          </p:spPr>
          <p:txBody>
            <a:bodyPr wrap="square" rtlCol="0">
              <a:spAutoFit/>
            </a:bodyPr>
            <a:lstStyle/>
            <a:p>
              <a:pPr algn="ctr"/>
              <a:r>
                <a:rPr lang="en-US" altLang="zh-CN" sz="2000" dirty="0">
                  <a:solidFill>
                    <a:schemeClr val="bg2">
                      <a:lumMod val="10000"/>
                    </a:schemeClr>
                  </a:solidFill>
                  <a:latin typeface="+mn-lt"/>
                  <a:ea typeface="+mn-ea"/>
                </a:rPr>
                <a:t>VM</a:t>
              </a:r>
              <a:endParaRPr lang="zh-CN" altLang="en-US" sz="2000" dirty="0">
                <a:solidFill>
                  <a:schemeClr val="bg2">
                    <a:lumMod val="10000"/>
                  </a:schemeClr>
                </a:solidFill>
                <a:latin typeface="+mn-lt"/>
                <a:ea typeface="+mn-ea"/>
              </a:endParaRPr>
            </a:p>
          </p:txBody>
        </p:sp>
        <p:sp>
          <p:nvSpPr>
            <p:cNvPr id="32" name="文本框 31"/>
            <p:cNvSpPr txBox="1"/>
            <p:nvPr/>
          </p:nvSpPr>
          <p:spPr>
            <a:xfrm>
              <a:off x="4471546" y="3531156"/>
              <a:ext cx="1546715" cy="279684"/>
            </a:xfrm>
            <a:prstGeom prst="rect">
              <a:avLst/>
            </a:prstGeom>
            <a:noFill/>
          </p:spPr>
          <p:txBody>
            <a:bodyPr wrap="square" rtlCol="0">
              <a:spAutoFit/>
            </a:bodyPr>
            <a:lstStyle/>
            <a:p>
              <a:pPr algn="ctr"/>
              <a:r>
                <a:rPr lang="en-US" altLang="zh-CN" sz="2000" dirty="0">
                  <a:solidFill>
                    <a:schemeClr val="bg2">
                      <a:lumMod val="10000"/>
                    </a:schemeClr>
                  </a:solidFill>
                  <a:latin typeface="+mn-lt"/>
                  <a:ea typeface="+mn-ea"/>
                </a:rPr>
                <a:t>Container</a:t>
              </a:r>
              <a:endParaRPr lang="zh-CN" altLang="en-US" sz="2000" dirty="0">
                <a:solidFill>
                  <a:schemeClr val="bg2">
                    <a:lumMod val="10000"/>
                  </a:schemeClr>
                </a:solidFill>
                <a:latin typeface="+mn-lt"/>
                <a:ea typeface="+mn-ea"/>
              </a:endParaRPr>
            </a:p>
          </p:txBody>
        </p:sp>
        <p:sp>
          <p:nvSpPr>
            <p:cNvPr id="33" name="矩形 32"/>
            <p:cNvSpPr/>
            <p:nvPr/>
          </p:nvSpPr>
          <p:spPr bwMode="auto">
            <a:xfrm>
              <a:off x="197377" y="3073349"/>
              <a:ext cx="2835001" cy="2160000"/>
            </a:xfrm>
            <a:prstGeom prst="rect">
              <a:avLst/>
            </a:prstGeom>
            <a:ln>
              <a:headEnd type="none" w="med" len="med"/>
              <a:tailEnd type="arrow"/>
            </a:ln>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endParaRPr lang="zh-CN" altLang="en-US" sz="2800" kern="0" dirty="0">
                <a:solidFill>
                  <a:srgbClr val="000000"/>
                </a:solidFill>
                <a:cs typeface="Calibri" pitchFamily="34" charset="0"/>
              </a:endParaRPr>
            </a:p>
          </p:txBody>
        </p:sp>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59" y="3531156"/>
              <a:ext cx="1723502" cy="1328421"/>
            </a:xfrm>
            <a:prstGeom prst="rect">
              <a:avLst/>
            </a:prstGeom>
          </p:spPr>
        </p:pic>
        <p:sp>
          <p:nvSpPr>
            <p:cNvPr id="35" name="流程图: 过程 34"/>
            <p:cNvSpPr/>
            <p:nvPr/>
          </p:nvSpPr>
          <p:spPr bwMode="auto">
            <a:xfrm>
              <a:off x="6318572" y="3203817"/>
              <a:ext cx="657213" cy="1518592"/>
            </a:xfrm>
            <a:prstGeom prst="flowChartProcess">
              <a:avLst/>
            </a:prstGeom>
            <a:solidFill>
              <a:srgbClr val="00B0F0"/>
            </a:solidFill>
            <a:ln w="9525" cap="flat" cmpd="sng" algn="ctr">
              <a:no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algn="ctr" defTabSz="601266"/>
              <a:r>
                <a:rPr lang="zh-CN" altLang="en-US" sz="1200" dirty="0">
                  <a:solidFill>
                    <a:schemeClr val="bg2">
                      <a:lumMod val="10000"/>
                    </a:schemeClr>
                  </a:solidFill>
                  <a:latin typeface="+mn-lt"/>
                  <a:ea typeface="+mn-ea"/>
                </a:rPr>
                <a:t>小时级</a:t>
              </a:r>
            </a:p>
          </p:txBody>
        </p:sp>
        <p:sp>
          <p:nvSpPr>
            <p:cNvPr id="36" name="文本框 35"/>
            <p:cNvSpPr txBox="1"/>
            <p:nvPr/>
          </p:nvSpPr>
          <p:spPr>
            <a:xfrm>
              <a:off x="6376386" y="4855281"/>
              <a:ext cx="599400" cy="193628"/>
            </a:xfrm>
            <a:prstGeom prst="rect">
              <a:avLst/>
            </a:prstGeom>
            <a:solidFill>
              <a:srgbClr val="00A69D"/>
            </a:solidFill>
          </p:spPr>
          <p:txBody>
            <a:bodyPr wrap="square" rtlCol="0">
              <a:spAutoFit/>
            </a:bodyPr>
            <a:lstStyle/>
            <a:p>
              <a:pPr algn="ctr"/>
              <a:r>
                <a:rPr lang="zh-CN" altLang="en-US" sz="1200" dirty="0">
                  <a:solidFill>
                    <a:schemeClr val="bg2">
                      <a:lumMod val="10000"/>
                    </a:schemeClr>
                  </a:solidFill>
                  <a:latin typeface="+mn-lt"/>
                  <a:ea typeface="+mn-ea"/>
                </a:rPr>
                <a:t>裸机</a:t>
              </a:r>
              <a:endParaRPr lang="en-US" sz="1200" dirty="0">
                <a:solidFill>
                  <a:schemeClr val="bg2">
                    <a:lumMod val="10000"/>
                  </a:schemeClr>
                </a:solidFill>
                <a:latin typeface="+mn-lt"/>
                <a:ea typeface="+mn-ea"/>
              </a:endParaRPr>
            </a:p>
          </p:txBody>
        </p:sp>
        <p:sp>
          <p:nvSpPr>
            <p:cNvPr id="37" name="文本框 36"/>
            <p:cNvSpPr txBox="1"/>
            <p:nvPr/>
          </p:nvSpPr>
          <p:spPr>
            <a:xfrm>
              <a:off x="7066370" y="4855281"/>
              <a:ext cx="757134" cy="198237"/>
            </a:xfrm>
            <a:prstGeom prst="rect">
              <a:avLst/>
            </a:prstGeom>
            <a:solidFill>
              <a:srgbClr val="00A69D"/>
            </a:solidFill>
          </p:spPr>
          <p:txBody>
            <a:bodyPr wrap="square" rtlCol="0">
              <a:spAutoFit/>
            </a:bodyPr>
            <a:lstStyle/>
            <a:p>
              <a:pPr algn="ctr"/>
              <a:r>
                <a:rPr lang="zh-CN" altLang="en-US" sz="1200" dirty="0">
                  <a:solidFill>
                    <a:schemeClr val="bg2">
                      <a:lumMod val="10000"/>
                    </a:schemeClr>
                  </a:solidFill>
                  <a:latin typeface="+mn-lt"/>
                  <a:ea typeface="+mn-ea"/>
                </a:rPr>
                <a:t>虚拟机</a:t>
              </a:r>
              <a:endParaRPr lang="en-US" sz="1200" dirty="0">
                <a:solidFill>
                  <a:schemeClr val="bg2">
                    <a:lumMod val="10000"/>
                  </a:schemeClr>
                </a:solidFill>
                <a:latin typeface="+mn-lt"/>
                <a:ea typeface="+mn-ea"/>
              </a:endParaRPr>
            </a:p>
          </p:txBody>
        </p:sp>
        <p:sp>
          <p:nvSpPr>
            <p:cNvPr id="38" name="文本框 37"/>
            <p:cNvSpPr txBox="1"/>
            <p:nvPr/>
          </p:nvSpPr>
          <p:spPr>
            <a:xfrm>
              <a:off x="7964295" y="4855280"/>
              <a:ext cx="599400" cy="193628"/>
            </a:xfrm>
            <a:prstGeom prst="rect">
              <a:avLst/>
            </a:prstGeom>
            <a:solidFill>
              <a:srgbClr val="00A69D"/>
            </a:solidFill>
          </p:spPr>
          <p:txBody>
            <a:bodyPr wrap="square" rtlCol="0">
              <a:spAutoFit/>
            </a:bodyPr>
            <a:lstStyle/>
            <a:p>
              <a:pPr algn="ctr"/>
              <a:r>
                <a:rPr lang="zh-CN" altLang="en-US" sz="1200" dirty="0">
                  <a:solidFill>
                    <a:schemeClr val="bg2">
                      <a:lumMod val="10000"/>
                    </a:schemeClr>
                  </a:solidFill>
                  <a:latin typeface="+mn-lt"/>
                  <a:ea typeface="+mn-ea"/>
                </a:rPr>
                <a:t>容器</a:t>
              </a:r>
              <a:endParaRPr lang="en-US" sz="1200" dirty="0">
                <a:solidFill>
                  <a:schemeClr val="bg2">
                    <a:lumMod val="10000"/>
                  </a:schemeClr>
                </a:solidFill>
                <a:latin typeface="+mn-lt"/>
                <a:ea typeface="+mn-ea"/>
              </a:endParaRPr>
            </a:p>
          </p:txBody>
        </p:sp>
        <p:sp>
          <p:nvSpPr>
            <p:cNvPr id="39" name="流程图: 过程 38"/>
            <p:cNvSpPr/>
            <p:nvPr/>
          </p:nvSpPr>
          <p:spPr bwMode="auto">
            <a:xfrm>
              <a:off x="7169958" y="4086872"/>
              <a:ext cx="653546" cy="635538"/>
            </a:xfrm>
            <a:prstGeom prst="flowChartProcess">
              <a:avLst/>
            </a:prstGeom>
            <a:solidFill>
              <a:srgbClr val="FF9900"/>
            </a:solidFill>
            <a:ln w="9525" cap="flat" cmpd="sng" algn="ctr">
              <a:no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algn="ctr" defTabSz="601266"/>
              <a:r>
                <a:rPr lang="zh-CN" altLang="en-US" sz="1200" dirty="0">
                  <a:solidFill>
                    <a:schemeClr val="bg2">
                      <a:lumMod val="10000"/>
                    </a:schemeClr>
                  </a:solidFill>
                  <a:latin typeface="+mn-lt"/>
                  <a:ea typeface="+mn-ea"/>
                </a:rPr>
                <a:t>分钟级</a:t>
              </a:r>
              <a:endParaRPr lang="en-US" sz="1200" dirty="0">
                <a:solidFill>
                  <a:schemeClr val="bg2">
                    <a:lumMod val="10000"/>
                  </a:schemeClr>
                </a:solidFill>
                <a:latin typeface="+mn-lt"/>
                <a:ea typeface="+mn-ea"/>
              </a:endParaRPr>
            </a:p>
          </p:txBody>
        </p:sp>
        <p:sp>
          <p:nvSpPr>
            <p:cNvPr id="40" name="流程图: 过程 39"/>
            <p:cNvSpPr/>
            <p:nvPr/>
          </p:nvSpPr>
          <p:spPr bwMode="auto">
            <a:xfrm>
              <a:off x="7964295" y="4480017"/>
              <a:ext cx="599400" cy="242393"/>
            </a:xfrm>
            <a:prstGeom prst="flowChartProcess">
              <a:avLst/>
            </a:prstGeom>
            <a:solidFill>
              <a:srgbClr val="3773BB"/>
            </a:solidFill>
            <a:ln w="9525" cap="flat" cmpd="sng" algn="ctr">
              <a:no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algn="ctr" defTabSz="601266"/>
              <a:r>
                <a:rPr lang="zh-CN" altLang="en-US" sz="1200" dirty="0">
                  <a:solidFill>
                    <a:schemeClr val="bg2">
                      <a:lumMod val="10000"/>
                    </a:schemeClr>
                  </a:solidFill>
                  <a:latin typeface="+mn-lt"/>
                  <a:ea typeface="+mn-ea"/>
                </a:rPr>
                <a:t>秒级</a:t>
              </a:r>
              <a:endParaRPr lang="en-US" sz="1200" dirty="0">
                <a:solidFill>
                  <a:schemeClr val="bg2">
                    <a:lumMod val="10000"/>
                  </a:schemeClr>
                </a:solidFill>
                <a:latin typeface="+mn-lt"/>
                <a:ea typeface="+mn-ea"/>
              </a:endParaRPr>
            </a:p>
          </p:txBody>
        </p:sp>
      </p:grpSp>
      <p:sp>
        <p:nvSpPr>
          <p:cNvPr id="41" name="灯片编号占位符 3">
            <a:extLst>
              <a:ext uri="{FF2B5EF4-FFF2-40B4-BE49-F238E27FC236}">
                <a16:creationId xmlns:a16="http://schemas.microsoft.com/office/drawing/2014/main" id="{07F29A40-6262-4A9D-BD6B-6102139619DA}"/>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36</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460360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8172264" cy="868363"/>
          </a:xfrm>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趋势</a:t>
            </a:r>
            <a:r>
              <a:rPr lang="en-US" altLang="zh-CN" sz="2800" dirty="0"/>
              <a:t>1(</a:t>
            </a:r>
            <a:r>
              <a:rPr lang="zh-CN" altLang="en-US" sz="2800" dirty="0"/>
              <a:t>续</a:t>
            </a:r>
            <a:r>
              <a:rPr lang="en-US" altLang="zh-CN" sz="2800" dirty="0"/>
              <a:t>)</a:t>
            </a:r>
            <a:r>
              <a:rPr lang="zh-CN" altLang="en-US" sz="2800" dirty="0"/>
              <a:t>：容器生态系统加速</a:t>
            </a:r>
            <a:r>
              <a:rPr lang="en-US" altLang="zh-CN" sz="2800" dirty="0"/>
              <a:t>PaaS</a:t>
            </a:r>
            <a:r>
              <a:rPr lang="zh-CN" altLang="en-US" sz="2800" dirty="0"/>
              <a:t>的发展与实施</a:t>
            </a:r>
            <a:endParaRPr lang="en-US" sz="2800" dirty="0"/>
          </a:p>
        </p:txBody>
      </p:sp>
      <p:grpSp>
        <p:nvGrpSpPr>
          <p:cNvPr id="4" name="组合 3">
            <a:extLst>
              <a:ext uri="{FF2B5EF4-FFF2-40B4-BE49-F238E27FC236}">
                <a16:creationId xmlns:a16="http://schemas.microsoft.com/office/drawing/2014/main" id="{D48943F2-D78A-4D5E-8FB3-8414EA1B85BD}"/>
              </a:ext>
            </a:extLst>
          </p:cNvPr>
          <p:cNvGrpSpPr/>
          <p:nvPr/>
        </p:nvGrpSpPr>
        <p:grpSpPr>
          <a:xfrm>
            <a:off x="539354" y="1088740"/>
            <a:ext cx="8172264" cy="4680520"/>
            <a:chOff x="761259" y="1680608"/>
            <a:chExt cx="6907606" cy="3638478"/>
          </a:xfrm>
        </p:grpSpPr>
        <p:sp>
          <p:nvSpPr>
            <p:cNvPr id="5" name="Shape 306"/>
            <p:cNvSpPr txBox="1"/>
            <p:nvPr/>
          </p:nvSpPr>
          <p:spPr>
            <a:xfrm>
              <a:off x="761260" y="4696626"/>
              <a:ext cx="1526965" cy="622457"/>
            </a:xfrm>
            <a:prstGeom prst="rect">
              <a:avLst/>
            </a:prstGeom>
            <a:noFill/>
            <a:ln>
              <a:noFill/>
            </a:ln>
          </p:spPr>
          <p:txBody>
            <a:bodyPr lIns="77368" tIns="77368" rIns="77368" bIns="77368"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defTabSz="914351" fontAlgn="auto">
                <a:spcBef>
                  <a:spcPts val="0"/>
                </a:spcBef>
                <a:spcAft>
                  <a:spcPts val="0"/>
                </a:spcAft>
                <a:buClr>
                  <a:prstClr val="black"/>
                </a:buClr>
                <a:buSzPct val="25000"/>
                <a:defRPr/>
              </a:pPr>
              <a:r>
                <a:rPr lang="zh-CN" altLang="en-US" sz="1400" b="1" kern="0" dirty="0">
                  <a:solidFill>
                    <a:schemeClr val="bg2">
                      <a:lumMod val="10000"/>
                    </a:schemeClr>
                  </a:solidFill>
                  <a:latin typeface="+mn-lt"/>
                  <a:ea typeface="+mn-ea"/>
                  <a:cs typeface="Times New Roman" pitchFamily="18" charset="0"/>
                  <a:sym typeface="Trebuchet MS"/>
                </a:rPr>
                <a:t>容器 </a:t>
              </a:r>
              <a:r>
                <a:rPr lang="en-US" altLang="zh-CN" sz="1400" b="1" kern="0" dirty="0">
                  <a:solidFill>
                    <a:schemeClr val="bg2">
                      <a:lumMod val="10000"/>
                    </a:schemeClr>
                  </a:solidFill>
                  <a:latin typeface="+mn-lt"/>
                  <a:ea typeface="+mn-ea"/>
                  <a:cs typeface="Times New Roman" pitchFamily="18" charset="0"/>
                  <a:sym typeface="Trebuchet MS"/>
                </a:rPr>
                <a:t>Host </a:t>
              </a:r>
              <a:r>
                <a:rPr lang="zh-CN" altLang="en-US" sz="1400" b="1" kern="0" dirty="0">
                  <a:solidFill>
                    <a:schemeClr val="bg2">
                      <a:lumMod val="10000"/>
                    </a:schemeClr>
                  </a:solidFill>
                  <a:latin typeface="+mn-lt"/>
                  <a:ea typeface="+mn-ea"/>
                  <a:cs typeface="Times New Roman" pitchFamily="18" charset="0"/>
                  <a:sym typeface="Trebuchet MS"/>
                </a:rPr>
                <a:t>操作系统</a:t>
              </a:r>
              <a:endParaRPr lang="en" sz="1400" b="1" kern="0" dirty="0">
                <a:solidFill>
                  <a:schemeClr val="bg2">
                    <a:lumMod val="10000"/>
                  </a:schemeClr>
                </a:solidFill>
                <a:latin typeface="+mn-lt"/>
                <a:ea typeface="+mn-ea"/>
                <a:cs typeface="Times New Roman" pitchFamily="18" charset="0"/>
                <a:sym typeface="Trebuchet MS"/>
              </a:endParaRPr>
            </a:p>
            <a:p>
              <a:pPr defTabSz="914351" fontAlgn="auto">
                <a:spcBef>
                  <a:spcPts val="0"/>
                </a:spcBef>
                <a:spcAft>
                  <a:spcPts val="0"/>
                </a:spcAft>
                <a:buClr>
                  <a:prstClr val="black"/>
                </a:buClr>
                <a:buSzPct val="25000"/>
                <a:defRPr/>
              </a:pPr>
              <a:r>
                <a:rPr lang="zh-CN" altLang="en-US" sz="1400" b="1" kern="0" dirty="0">
                  <a:solidFill>
                    <a:schemeClr val="bg2">
                      <a:lumMod val="10000"/>
                    </a:schemeClr>
                  </a:solidFill>
                  <a:latin typeface="+mn-lt"/>
                  <a:ea typeface="+mn-ea"/>
                  <a:cs typeface="Times New Roman" pitchFamily="18" charset="0"/>
                  <a:sym typeface="Trebuchet MS"/>
                </a:rPr>
                <a:t>专为运行容器而优化的新一代操作系统</a:t>
              </a:r>
              <a:endParaRPr lang="en" sz="1400" b="1" kern="0" dirty="0">
                <a:solidFill>
                  <a:schemeClr val="bg2">
                    <a:lumMod val="10000"/>
                  </a:schemeClr>
                </a:solidFill>
                <a:latin typeface="+mn-lt"/>
                <a:ea typeface="+mn-ea"/>
                <a:cs typeface="Times New Roman" pitchFamily="18" charset="0"/>
                <a:sym typeface="Trebuchet MS"/>
              </a:endParaRPr>
            </a:p>
          </p:txBody>
        </p:sp>
        <p:sp>
          <p:nvSpPr>
            <p:cNvPr id="6" name="Shape 307"/>
            <p:cNvSpPr txBox="1"/>
            <p:nvPr/>
          </p:nvSpPr>
          <p:spPr>
            <a:xfrm>
              <a:off x="761260" y="4232220"/>
              <a:ext cx="1526965" cy="332828"/>
            </a:xfrm>
            <a:prstGeom prst="rect">
              <a:avLst/>
            </a:prstGeom>
            <a:noFill/>
            <a:ln>
              <a:noFill/>
            </a:ln>
          </p:spPr>
          <p:txBody>
            <a:bodyPr lIns="77368" tIns="77368" rIns="77368" bIns="77368"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defTabSz="914351" fontAlgn="auto">
                <a:spcBef>
                  <a:spcPts val="0"/>
                </a:spcBef>
                <a:spcAft>
                  <a:spcPts val="0"/>
                </a:spcAft>
                <a:defRPr/>
              </a:pPr>
              <a:r>
                <a:rPr lang="zh-CN" altLang="en-US" sz="1400" b="1" kern="0" dirty="0">
                  <a:solidFill>
                    <a:schemeClr val="bg2">
                      <a:lumMod val="10000"/>
                    </a:schemeClr>
                  </a:solidFill>
                  <a:latin typeface="+mn-lt"/>
                  <a:ea typeface="+mn-ea"/>
                  <a:cs typeface="Trebuchet MS"/>
                  <a:sym typeface="Trebuchet MS"/>
                </a:rPr>
                <a:t>容器执行引擎</a:t>
              </a:r>
              <a:endParaRPr lang="en" sz="1400" b="1" kern="0" dirty="0">
                <a:solidFill>
                  <a:schemeClr val="bg2">
                    <a:lumMod val="10000"/>
                  </a:schemeClr>
                </a:solidFill>
                <a:latin typeface="+mn-lt"/>
                <a:ea typeface="+mn-ea"/>
                <a:cs typeface="Trebuchet MS"/>
                <a:sym typeface="Trebuchet MS"/>
              </a:endParaRPr>
            </a:p>
            <a:p>
              <a:pPr defTabSz="914351" fontAlgn="auto">
                <a:spcBef>
                  <a:spcPts val="0"/>
                </a:spcBef>
                <a:spcAft>
                  <a:spcPts val="0"/>
                </a:spcAft>
                <a:defRPr/>
              </a:pPr>
              <a:endParaRPr lang="en" sz="1400" kern="0" dirty="0">
                <a:solidFill>
                  <a:schemeClr val="bg2">
                    <a:lumMod val="10000"/>
                  </a:schemeClr>
                </a:solidFill>
                <a:latin typeface="+mn-lt"/>
                <a:ea typeface="+mn-ea"/>
                <a:cs typeface="Trebuchet MS"/>
                <a:sym typeface="Trebuchet MS"/>
              </a:endParaRPr>
            </a:p>
          </p:txBody>
        </p:sp>
        <p:sp>
          <p:nvSpPr>
            <p:cNvPr id="7" name="Shape 308"/>
            <p:cNvSpPr txBox="1"/>
            <p:nvPr/>
          </p:nvSpPr>
          <p:spPr>
            <a:xfrm>
              <a:off x="761259" y="3460749"/>
              <a:ext cx="1523008" cy="332828"/>
            </a:xfrm>
            <a:prstGeom prst="rect">
              <a:avLst/>
            </a:prstGeom>
            <a:noFill/>
            <a:ln>
              <a:noFill/>
            </a:ln>
          </p:spPr>
          <p:txBody>
            <a:bodyPr lIns="77368" tIns="77368" rIns="77368" bIns="77368"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defTabSz="914351" fontAlgn="auto">
                <a:spcBef>
                  <a:spcPts val="0"/>
                </a:spcBef>
                <a:spcAft>
                  <a:spcPts val="0"/>
                </a:spcAft>
                <a:defRPr/>
              </a:pPr>
              <a:r>
                <a:rPr lang="zh-CN" altLang="en-US" sz="1400" b="1" kern="0" dirty="0">
                  <a:solidFill>
                    <a:schemeClr val="bg2">
                      <a:lumMod val="10000"/>
                    </a:schemeClr>
                  </a:solidFill>
                  <a:latin typeface="+mn-lt"/>
                  <a:ea typeface="+mn-ea"/>
                  <a:cs typeface="Trebuchet MS"/>
                  <a:sym typeface="Trebuchet MS"/>
                </a:rPr>
                <a:t>资源调度与集群管理</a:t>
              </a:r>
              <a:endParaRPr lang="en" altLang="en-US" sz="1400" b="1" kern="0" dirty="0">
                <a:solidFill>
                  <a:schemeClr val="bg2">
                    <a:lumMod val="10000"/>
                  </a:schemeClr>
                </a:solidFill>
                <a:latin typeface="+mn-lt"/>
                <a:ea typeface="+mn-ea"/>
                <a:cs typeface="Trebuchet MS"/>
                <a:sym typeface="Trebuchet MS"/>
              </a:endParaRPr>
            </a:p>
          </p:txBody>
        </p:sp>
        <p:sp>
          <p:nvSpPr>
            <p:cNvPr id="8" name="Shape 309"/>
            <p:cNvSpPr txBox="1"/>
            <p:nvPr/>
          </p:nvSpPr>
          <p:spPr>
            <a:xfrm>
              <a:off x="761259" y="1977723"/>
              <a:ext cx="1395066" cy="332828"/>
            </a:xfrm>
            <a:prstGeom prst="rect">
              <a:avLst/>
            </a:prstGeom>
            <a:noFill/>
            <a:ln>
              <a:noFill/>
            </a:ln>
          </p:spPr>
          <p:txBody>
            <a:bodyPr lIns="77368" tIns="77368" rIns="77368" bIns="77368"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defTabSz="914351" fontAlgn="auto">
                <a:spcBef>
                  <a:spcPts val="0"/>
                </a:spcBef>
                <a:spcAft>
                  <a:spcPts val="0"/>
                </a:spcAft>
                <a:defRPr/>
              </a:pPr>
              <a:r>
                <a:rPr lang="zh-CN" altLang="en-US" sz="1400" b="1" kern="0" dirty="0">
                  <a:solidFill>
                    <a:schemeClr val="bg2">
                      <a:lumMod val="10000"/>
                    </a:schemeClr>
                  </a:solidFill>
                  <a:latin typeface="+mn-lt"/>
                  <a:ea typeface="+mn-ea"/>
                  <a:cs typeface="Trebuchet MS"/>
                  <a:sym typeface="Trebuchet MS"/>
                </a:rPr>
                <a:t>应用分发平台、配套工具</a:t>
              </a:r>
              <a:endParaRPr lang="en" sz="1400" b="1" kern="0" dirty="0">
                <a:solidFill>
                  <a:schemeClr val="bg2">
                    <a:lumMod val="10000"/>
                  </a:schemeClr>
                </a:solidFill>
                <a:latin typeface="+mn-lt"/>
                <a:ea typeface="+mn-ea"/>
                <a:cs typeface="Trebuchet MS"/>
                <a:sym typeface="Trebuchet MS"/>
              </a:endParaRPr>
            </a:p>
          </p:txBody>
        </p:sp>
        <p:grpSp>
          <p:nvGrpSpPr>
            <p:cNvPr id="9" name="组合 8"/>
            <p:cNvGrpSpPr/>
            <p:nvPr/>
          </p:nvGrpSpPr>
          <p:grpSpPr>
            <a:xfrm>
              <a:off x="2575833" y="4776567"/>
              <a:ext cx="1027413" cy="517158"/>
              <a:chOff x="3092016" y="5159649"/>
              <a:chExt cx="1369884" cy="689544"/>
            </a:xfrm>
          </p:grpSpPr>
          <p:pic>
            <p:nvPicPr>
              <p:cNvPr id="10" name="Shape 311"/>
              <p:cNvPicPr preferRelativeResize="0"/>
              <p:nvPr/>
            </p:nvPicPr>
            <p:blipFill>
              <a:blip r:embed="rId3" cstate="print">
                <a:alphaModFix/>
              </a:blip>
              <a:stretch>
                <a:fillRect/>
              </a:stretch>
            </p:blipFill>
            <p:spPr>
              <a:xfrm>
                <a:off x="3135432" y="5159649"/>
                <a:ext cx="1310751" cy="416163"/>
              </a:xfrm>
              <a:prstGeom prst="rect">
                <a:avLst/>
              </a:prstGeom>
              <a:noFill/>
              <a:ln>
                <a:noFill/>
              </a:ln>
            </p:spPr>
          </p:pic>
          <p:sp>
            <p:nvSpPr>
              <p:cNvPr id="11" name="Shape 312"/>
              <p:cNvSpPr txBox="1"/>
              <p:nvPr/>
            </p:nvSpPr>
            <p:spPr>
              <a:xfrm>
                <a:off x="3092016" y="5571571"/>
                <a:ext cx="1369884" cy="277622"/>
              </a:xfrm>
              <a:prstGeom prst="rect">
                <a:avLst/>
              </a:prstGeom>
              <a:noFill/>
              <a:ln>
                <a:noFill/>
              </a:ln>
            </p:spPr>
            <p:txBody>
              <a:bodyPr lIns="77368" tIns="77368" rIns="77368" bIns="77368"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Aug-2013</a:t>
                </a:r>
              </a:p>
              <a:p>
                <a:pPr algn="ctr" defTabSz="914351" fontAlgn="auto">
                  <a:spcBef>
                    <a:spcPts val="0"/>
                  </a:spcBef>
                  <a:spcAft>
                    <a:spcPts val="0"/>
                  </a:spcAft>
                  <a:defRPr/>
                </a:pPr>
                <a:r>
                  <a:rPr lang="en" kern="0" dirty="0">
                    <a:solidFill>
                      <a:schemeClr val="bg2">
                        <a:lumMod val="10000"/>
                      </a:schemeClr>
                    </a:solidFill>
                    <a:latin typeface="+mn-lt"/>
                    <a:ea typeface="+mn-ea"/>
                  </a:rPr>
                  <a:t>(initial release)</a:t>
                </a:r>
              </a:p>
            </p:txBody>
          </p:sp>
        </p:grpSp>
        <p:grpSp>
          <p:nvGrpSpPr>
            <p:cNvPr id="12" name="组合 11"/>
            <p:cNvGrpSpPr/>
            <p:nvPr/>
          </p:nvGrpSpPr>
          <p:grpSpPr>
            <a:xfrm>
              <a:off x="3965324" y="4783107"/>
              <a:ext cx="1121525" cy="510616"/>
              <a:chOff x="5040937" y="5190409"/>
              <a:chExt cx="1495366" cy="680822"/>
            </a:xfrm>
          </p:grpSpPr>
          <p:pic>
            <p:nvPicPr>
              <p:cNvPr id="13" name="Shape 317"/>
              <p:cNvPicPr preferRelativeResize="0"/>
              <p:nvPr/>
            </p:nvPicPr>
            <p:blipFill>
              <a:blip r:embed="rId4" cstate="print">
                <a:alphaModFix/>
              </a:blip>
              <a:stretch>
                <a:fillRect/>
              </a:stretch>
            </p:blipFill>
            <p:spPr>
              <a:xfrm>
                <a:off x="5084207" y="5190409"/>
                <a:ext cx="1336960" cy="299659"/>
              </a:xfrm>
              <a:prstGeom prst="rect">
                <a:avLst/>
              </a:prstGeom>
              <a:noFill/>
              <a:ln>
                <a:noFill/>
              </a:ln>
            </p:spPr>
          </p:pic>
          <p:sp>
            <p:nvSpPr>
              <p:cNvPr id="14" name="Shape 320"/>
              <p:cNvSpPr txBox="1"/>
              <p:nvPr/>
            </p:nvSpPr>
            <p:spPr>
              <a:xfrm>
                <a:off x="5040937" y="5571572"/>
                <a:ext cx="1495366" cy="299659"/>
              </a:xfrm>
              <a:prstGeom prst="rect">
                <a:avLst/>
              </a:prstGeom>
              <a:noFill/>
              <a:ln>
                <a:noFill/>
              </a:ln>
            </p:spPr>
            <p:txBody>
              <a:bodyPr lIns="77368" tIns="77368" rIns="77368" bIns="77368"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Nov-2014</a:t>
                </a:r>
              </a:p>
              <a:p>
                <a:pPr algn="ctr" defTabSz="914351" fontAlgn="auto">
                  <a:spcBef>
                    <a:spcPts val="0"/>
                  </a:spcBef>
                  <a:spcAft>
                    <a:spcPts val="0"/>
                  </a:spcAft>
                  <a:defRPr/>
                </a:pPr>
                <a:r>
                  <a:rPr lang="en" kern="0" dirty="0">
                    <a:solidFill>
                      <a:schemeClr val="bg2">
                        <a:lumMod val="10000"/>
                      </a:schemeClr>
                    </a:solidFill>
                    <a:latin typeface="+mn-lt"/>
                    <a:ea typeface="+mn-ea"/>
                  </a:rPr>
                  <a:t>(initial release)</a:t>
                </a:r>
              </a:p>
            </p:txBody>
          </p:sp>
        </p:grpSp>
        <p:grpSp>
          <p:nvGrpSpPr>
            <p:cNvPr id="15" name="组合 14"/>
            <p:cNvGrpSpPr/>
            <p:nvPr/>
          </p:nvGrpSpPr>
          <p:grpSpPr>
            <a:xfrm>
              <a:off x="5247872" y="4707877"/>
              <a:ext cx="1073482" cy="575950"/>
              <a:chOff x="6770837" y="5068067"/>
              <a:chExt cx="1431309" cy="767933"/>
            </a:xfrm>
          </p:grpSpPr>
          <p:pic>
            <p:nvPicPr>
              <p:cNvPr id="16" name="Shape 318"/>
              <p:cNvPicPr preferRelativeResize="0"/>
              <p:nvPr/>
            </p:nvPicPr>
            <p:blipFill>
              <a:blip r:embed="rId5" cstate="print">
                <a:alphaModFix/>
              </a:blip>
              <a:stretch>
                <a:fillRect/>
              </a:stretch>
            </p:blipFill>
            <p:spPr>
              <a:xfrm>
                <a:off x="7015331" y="5068067"/>
                <a:ext cx="942321" cy="443771"/>
              </a:xfrm>
              <a:prstGeom prst="rect">
                <a:avLst/>
              </a:prstGeom>
              <a:noFill/>
              <a:ln>
                <a:noFill/>
              </a:ln>
            </p:spPr>
          </p:pic>
          <p:sp>
            <p:nvSpPr>
              <p:cNvPr id="17" name="Shape 321"/>
              <p:cNvSpPr txBox="1"/>
              <p:nvPr/>
            </p:nvSpPr>
            <p:spPr>
              <a:xfrm>
                <a:off x="6770837" y="5571572"/>
                <a:ext cx="1431309" cy="264428"/>
              </a:xfrm>
              <a:prstGeom prst="rect">
                <a:avLst/>
              </a:prstGeom>
              <a:noFill/>
              <a:ln>
                <a:noFill/>
              </a:ln>
            </p:spPr>
            <p:txBody>
              <a:bodyPr lIns="77368" tIns="77368" rIns="77368" bIns="77368"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Feb-2015</a:t>
                </a:r>
              </a:p>
              <a:p>
                <a:pPr algn="ctr" defTabSz="914351" fontAlgn="auto">
                  <a:spcBef>
                    <a:spcPts val="0"/>
                  </a:spcBef>
                  <a:spcAft>
                    <a:spcPts val="0"/>
                  </a:spcAft>
                  <a:defRPr/>
                </a:pPr>
                <a:r>
                  <a:rPr lang="en" kern="0" dirty="0">
                    <a:solidFill>
                      <a:schemeClr val="bg2">
                        <a:lumMod val="10000"/>
                      </a:schemeClr>
                    </a:solidFill>
                    <a:latin typeface="+mn-lt"/>
                    <a:ea typeface="+mn-ea"/>
                  </a:rPr>
                  <a:t>(initial release)</a:t>
                </a:r>
              </a:p>
            </p:txBody>
          </p:sp>
        </p:grpSp>
        <p:grpSp>
          <p:nvGrpSpPr>
            <p:cNvPr id="18" name="组合 17"/>
            <p:cNvGrpSpPr/>
            <p:nvPr/>
          </p:nvGrpSpPr>
          <p:grpSpPr>
            <a:xfrm>
              <a:off x="6517248" y="4642440"/>
              <a:ext cx="1075337" cy="676646"/>
              <a:chOff x="8284174" y="4980812"/>
              <a:chExt cx="1433782" cy="902194"/>
            </a:xfrm>
          </p:grpSpPr>
          <p:grpSp>
            <p:nvGrpSpPr>
              <p:cNvPr id="19" name="Shape 314"/>
              <p:cNvGrpSpPr/>
              <p:nvPr/>
            </p:nvGrpSpPr>
            <p:grpSpPr>
              <a:xfrm>
                <a:off x="8284174" y="4980812"/>
                <a:ext cx="1376264" cy="634791"/>
                <a:chOff x="5276795" y="4226055"/>
                <a:chExt cx="998924" cy="561899"/>
              </a:xfrm>
            </p:grpSpPr>
            <p:pic>
              <p:nvPicPr>
                <p:cNvPr id="21" name="Shape 315"/>
                <p:cNvPicPr preferRelativeResize="0"/>
                <p:nvPr/>
              </p:nvPicPr>
              <p:blipFill>
                <a:blip r:embed="rId6" cstate="print">
                  <a:alphaModFix/>
                </a:blip>
                <a:stretch>
                  <a:fillRect/>
                </a:stretch>
              </p:blipFill>
              <p:spPr>
                <a:xfrm>
                  <a:off x="5276795" y="4226055"/>
                  <a:ext cx="998924" cy="561899"/>
                </a:xfrm>
                <a:prstGeom prst="rect">
                  <a:avLst/>
                </a:prstGeom>
                <a:noFill/>
                <a:ln>
                  <a:noFill/>
                </a:ln>
              </p:spPr>
            </p:pic>
            <p:pic>
              <p:nvPicPr>
                <p:cNvPr id="22" name="Shape 316"/>
                <p:cNvPicPr preferRelativeResize="0"/>
                <p:nvPr/>
              </p:nvPicPr>
              <p:blipFill>
                <a:blip r:embed="rId7" cstate="print">
                  <a:alphaModFix/>
                </a:blip>
                <a:stretch>
                  <a:fillRect/>
                </a:stretch>
              </p:blipFill>
              <p:spPr>
                <a:xfrm>
                  <a:off x="5818977" y="4576847"/>
                  <a:ext cx="352250" cy="57400"/>
                </a:xfrm>
                <a:prstGeom prst="rect">
                  <a:avLst/>
                </a:prstGeom>
                <a:noFill/>
                <a:ln>
                  <a:noFill/>
                </a:ln>
              </p:spPr>
            </p:pic>
          </p:grpSp>
          <p:sp>
            <p:nvSpPr>
              <p:cNvPr id="20" name="Shape 322"/>
              <p:cNvSpPr txBox="1"/>
              <p:nvPr/>
            </p:nvSpPr>
            <p:spPr>
              <a:xfrm>
                <a:off x="8367170" y="5560696"/>
                <a:ext cx="1350786" cy="322310"/>
              </a:xfrm>
              <a:prstGeom prst="rect">
                <a:avLst/>
              </a:prstGeom>
              <a:noFill/>
              <a:ln>
                <a:noFill/>
              </a:ln>
            </p:spPr>
            <p:txBody>
              <a:bodyPr lIns="77368" tIns="77368" rIns="77368" bIns="77368"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Apr-2015</a:t>
                </a:r>
              </a:p>
              <a:p>
                <a:pPr algn="ctr" defTabSz="914351" fontAlgn="auto">
                  <a:spcBef>
                    <a:spcPts val="0"/>
                  </a:spcBef>
                  <a:spcAft>
                    <a:spcPts val="0"/>
                  </a:spcAft>
                  <a:defRPr/>
                </a:pPr>
                <a:r>
                  <a:rPr lang="en" kern="0" dirty="0">
                    <a:solidFill>
                      <a:schemeClr val="bg2">
                        <a:lumMod val="10000"/>
                      </a:schemeClr>
                    </a:solidFill>
                    <a:latin typeface="+mn-lt"/>
                    <a:ea typeface="+mn-ea"/>
                  </a:rPr>
                  <a:t>(initial release)</a:t>
                </a:r>
              </a:p>
            </p:txBody>
          </p:sp>
        </p:grpSp>
        <p:grpSp>
          <p:nvGrpSpPr>
            <p:cNvPr id="23" name="组合 22"/>
            <p:cNvGrpSpPr/>
            <p:nvPr/>
          </p:nvGrpSpPr>
          <p:grpSpPr>
            <a:xfrm>
              <a:off x="3903375" y="4024181"/>
              <a:ext cx="1002881" cy="506783"/>
              <a:chOff x="5829351" y="4145454"/>
              <a:chExt cx="1337175" cy="675710"/>
            </a:xfrm>
          </p:grpSpPr>
          <p:pic>
            <p:nvPicPr>
              <p:cNvPr id="24" name="Shape 326"/>
              <p:cNvPicPr preferRelativeResize="0"/>
              <p:nvPr/>
            </p:nvPicPr>
            <p:blipFill>
              <a:blip r:embed="rId8" cstate="print">
                <a:alphaModFix/>
              </a:blip>
              <a:stretch>
                <a:fillRect/>
              </a:stretch>
            </p:blipFill>
            <p:spPr>
              <a:xfrm>
                <a:off x="6001281" y="4145454"/>
                <a:ext cx="927213" cy="320280"/>
              </a:xfrm>
              <a:prstGeom prst="rect">
                <a:avLst/>
              </a:prstGeom>
              <a:noFill/>
              <a:ln>
                <a:noFill/>
              </a:ln>
            </p:spPr>
          </p:pic>
          <p:sp>
            <p:nvSpPr>
              <p:cNvPr id="25" name="Shape 327"/>
              <p:cNvSpPr txBox="1"/>
              <p:nvPr/>
            </p:nvSpPr>
            <p:spPr>
              <a:xfrm>
                <a:off x="5829351" y="4584129"/>
                <a:ext cx="1337175" cy="237035"/>
              </a:xfrm>
              <a:prstGeom prst="rect">
                <a:avLst/>
              </a:prstGeom>
              <a:noFill/>
              <a:ln>
                <a:noFill/>
              </a:ln>
            </p:spPr>
            <p:txBody>
              <a:bodyPr lIns="77390" tIns="77390" rIns="77390" bIns="77390"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Dec-2014</a:t>
                </a:r>
              </a:p>
              <a:p>
                <a:pPr algn="ctr" defTabSz="914351" fontAlgn="auto">
                  <a:spcBef>
                    <a:spcPts val="0"/>
                  </a:spcBef>
                  <a:spcAft>
                    <a:spcPts val="0"/>
                  </a:spcAft>
                  <a:defRPr/>
                </a:pPr>
                <a:r>
                  <a:rPr lang="en" kern="0" dirty="0">
                    <a:solidFill>
                      <a:schemeClr val="bg2">
                        <a:lumMod val="10000"/>
                      </a:schemeClr>
                    </a:solidFill>
                    <a:latin typeface="+mn-lt"/>
                    <a:ea typeface="+mn-ea"/>
                  </a:rPr>
                  <a:t>(initial release)</a:t>
                </a:r>
              </a:p>
            </p:txBody>
          </p:sp>
        </p:grpSp>
        <p:grpSp>
          <p:nvGrpSpPr>
            <p:cNvPr id="26" name="组合 25"/>
            <p:cNvGrpSpPr/>
            <p:nvPr/>
          </p:nvGrpSpPr>
          <p:grpSpPr>
            <a:xfrm>
              <a:off x="2513820" y="3889356"/>
              <a:ext cx="1077505" cy="641607"/>
              <a:chOff x="2303030" y="3965688"/>
              <a:chExt cx="1436673" cy="855476"/>
            </a:xfrm>
          </p:grpSpPr>
          <p:pic>
            <p:nvPicPr>
              <p:cNvPr id="27" name="Shape 336"/>
              <p:cNvPicPr preferRelativeResize="0"/>
              <p:nvPr/>
            </p:nvPicPr>
            <p:blipFill>
              <a:blip r:embed="rId9" cstate="print">
                <a:alphaModFix/>
              </a:blip>
              <a:stretch>
                <a:fillRect/>
              </a:stretch>
            </p:blipFill>
            <p:spPr>
              <a:xfrm>
                <a:off x="2578789" y="3965688"/>
                <a:ext cx="867131" cy="679783"/>
              </a:xfrm>
              <a:prstGeom prst="rect">
                <a:avLst/>
              </a:prstGeom>
              <a:noFill/>
              <a:ln>
                <a:noFill/>
              </a:ln>
            </p:spPr>
          </p:pic>
          <p:sp>
            <p:nvSpPr>
              <p:cNvPr id="28" name="Shape 337"/>
              <p:cNvSpPr txBox="1"/>
              <p:nvPr/>
            </p:nvSpPr>
            <p:spPr>
              <a:xfrm>
                <a:off x="2303030" y="4626638"/>
                <a:ext cx="1436673" cy="194526"/>
              </a:xfrm>
              <a:prstGeom prst="rect">
                <a:avLst/>
              </a:prstGeom>
              <a:noFill/>
              <a:ln>
                <a:noFill/>
              </a:ln>
            </p:spPr>
            <p:txBody>
              <a:bodyPr lIns="68569" tIns="68569" rIns="68569" bIns="68569"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Mar-2013</a:t>
                </a:r>
              </a:p>
              <a:p>
                <a:pPr algn="ctr" defTabSz="914351" fontAlgn="auto">
                  <a:spcBef>
                    <a:spcPts val="0"/>
                  </a:spcBef>
                  <a:spcAft>
                    <a:spcPts val="0"/>
                  </a:spcAft>
                  <a:defRPr/>
                </a:pPr>
                <a:r>
                  <a:rPr lang="en" kern="0" dirty="0">
                    <a:solidFill>
                      <a:schemeClr val="bg2">
                        <a:lumMod val="10000"/>
                      </a:schemeClr>
                    </a:solidFill>
                    <a:latin typeface="+mn-lt"/>
                    <a:ea typeface="+mn-ea"/>
                  </a:rPr>
                  <a:t>(initial release)</a:t>
                </a:r>
              </a:p>
            </p:txBody>
          </p:sp>
        </p:grpSp>
        <p:grpSp>
          <p:nvGrpSpPr>
            <p:cNvPr id="29" name="组合 28"/>
            <p:cNvGrpSpPr/>
            <p:nvPr/>
          </p:nvGrpSpPr>
          <p:grpSpPr>
            <a:xfrm>
              <a:off x="2570541" y="3348984"/>
              <a:ext cx="1216187" cy="441406"/>
              <a:chOff x="2632050" y="3377397"/>
              <a:chExt cx="1621582" cy="588541"/>
            </a:xfrm>
          </p:grpSpPr>
          <p:pic>
            <p:nvPicPr>
              <p:cNvPr id="30" name="Shape 345"/>
              <p:cNvPicPr preferRelativeResize="0"/>
              <p:nvPr/>
            </p:nvPicPr>
            <p:blipFill>
              <a:blip r:embed="rId10" cstate="print">
                <a:alphaModFix/>
              </a:blip>
              <a:stretch>
                <a:fillRect/>
              </a:stretch>
            </p:blipFill>
            <p:spPr>
              <a:xfrm>
                <a:off x="2715573" y="3377397"/>
                <a:ext cx="1538059" cy="341337"/>
              </a:xfrm>
              <a:prstGeom prst="rect">
                <a:avLst/>
              </a:prstGeom>
              <a:noFill/>
              <a:ln>
                <a:noFill/>
              </a:ln>
            </p:spPr>
          </p:pic>
          <p:sp>
            <p:nvSpPr>
              <p:cNvPr id="31" name="Shape 348"/>
              <p:cNvSpPr txBox="1"/>
              <p:nvPr/>
            </p:nvSpPr>
            <p:spPr>
              <a:xfrm>
                <a:off x="2632050" y="3795033"/>
                <a:ext cx="1487264" cy="170905"/>
              </a:xfrm>
              <a:prstGeom prst="rect">
                <a:avLst/>
              </a:prstGeom>
              <a:noFill/>
              <a:ln>
                <a:noFill/>
              </a:ln>
            </p:spPr>
            <p:txBody>
              <a:bodyPr lIns="68569" tIns="68569" rIns="68569" bIns="68569"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2013</a:t>
                </a:r>
              </a:p>
              <a:p>
                <a:pPr algn="ctr" defTabSz="914351" fontAlgn="auto">
                  <a:spcBef>
                    <a:spcPts val="0"/>
                  </a:spcBef>
                  <a:spcAft>
                    <a:spcPts val="0"/>
                  </a:spcAft>
                  <a:defRPr/>
                </a:pPr>
                <a:r>
                  <a:rPr lang="en" kern="0" dirty="0">
                    <a:solidFill>
                      <a:schemeClr val="bg2">
                        <a:lumMod val="10000"/>
                      </a:schemeClr>
                    </a:solidFill>
                    <a:latin typeface="+mn-lt"/>
                    <a:ea typeface="+mn-ea"/>
                  </a:rPr>
                  <a:t>(Apache Project)</a:t>
                </a:r>
              </a:p>
            </p:txBody>
          </p:sp>
        </p:grpSp>
        <p:grpSp>
          <p:nvGrpSpPr>
            <p:cNvPr id="32" name="Shape 350"/>
            <p:cNvGrpSpPr/>
            <p:nvPr/>
          </p:nvGrpSpPr>
          <p:grpSpPr>
            <a:xfrm>
              <a:off x="6505516" y="3340648"/>
              <a:ext cx="1163349" cy="475988"/>
              <a:chOff x="2384534" y="2635977"/>
              <a:chExt cx="1206344" cy="601939"/>
            </a:xfrm>
          </p:grpSpPr>
          <p:pic>
            <p:nvPicPr>
              <p:cNvPr id="33" name="Shape 351"/>
              <p:cNvPicPr preferRelativeResize="0"/>
              <p:nvPr/>
            </p:nvPicPr>
            <p:blipFill>
              <a:blip r:embed="rId11" cstate="print">
                <a:alphaModFix/>
              </a:blip>
              <a:stretch>
                <a:fillRect/>
              </a:stretch>
            </p:blipFill>
            <p:spPr>
              <a:xfrm>
                <a:off x="2634266" y="2635977"/>
                <a:ext cx="734883" cy="261899"/>
              </a:xfrm>
              <a:prstGeom prst="rect">
                <a:avLst/>
              </a:prstGeom>
              <a:noFill/>
              <a:ln>
                <a:noFill/>
              </a:ln>
            </p:spPr>
          </p:pic>
          <p:sp>
            <p:nvSpPr>
              <p:cNvPr id="34" name="Shape 352"/>
              <p:cNvSpPr txBox="1"/>
              <p:nvPr/>
            </p:nvSpPr>
            <p:spPr>
              <a:xfrm>
                <a:off x="2384534" y="3053417"/>
                <a:ext cx="1206344" cy="184499"/>
              </a:xfrm>
              <a:prstGeom prst="rect">
                <a:avLst/>
              </a:prstGeom>
              <a:noFill/>
              <a:ln>
                <a:noFill/>
              </a:ln>
            </p:spPr>
            <p:txBody>
              <a:bodyPr lIns="68569" tIns="68569" rIns="68569" bIns="68569"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Aug-2013</a:t>
                </a:r>
              </a:p>
              <a:p>
                <a:pPr algn="ctr" defTabSz="914351" fontAlgn="auto">
                  <a:spcBef>
                    <a:spcPts val="0"/>
                  </a:spcBef>
                  <a:spcAft>
                    <a:spcPts val="0"/>
                  </a:spcAft>
                  <a:defRPr/>
                </a:pPr>
                <a:r>
                  <a:rPr lang="en" kern="0" dirty="0">
                    <a:solidFill>
                      <a:schemeClr val="bg2">
                        <a:lumMod val="10000"/>
                      </a:schemeClr>
                    </a:solidFill>
                    <a:latin typeface="+mn-lt"/>
                    <a:ea typeface="+mn-ea"/>
                  </a:rPr>
                  <a:t>(initial release)</a:t>
                </a:r>
              </a:p>
            </p:txBody>
          </p:sp>
        </p:grpSp>
        <p:grpSp>
          <p:nvGrpSpPr>
            <p:cNvPr id="35" name="Shape 353"/>
            <p:cNvGrpSpPr/>
            <p:nvPr/>
          </p:nvGrpSpPr>
          <p:grpSpPr>
            <a:xfrm>
              <a:off x="3685989" y="2553467"/>
              <a:ext cx="1455354" cy="632020"/>
              <a:chOff x="2913462" y="2326981"/>
              <a:chExt cx="1509141" cy="799259"/>
            </a:xfrm>
          </p:grpSpPr>
          <p:pic>
            <p:nvPicPr>
              <p:cNvPr id="36" name="Shape 354"/>
              <p:cNvPicPr preferRelativeResize="0"/>
              <p:nvPr/>
            </p:nvPicPr>
            <p:blipFill>
              <a:blip r:embed="rId12" cstate="print">
                <a:alphaModFix/>
              </a:blip>
              <a:stretch>
                <a:fillRect/>
              </a:stretch>
            </p:blipFill>
            <p:spPr>
              <a:xfrm>
                <a:off x="3475986" y="2326981"/>
                <a:ext cx="367013" cy="356000"/>
              </a:xfrm>
              <a:prstGeom prst="rect">
                <a:avLst/>
              </a:prstGeom>
              <a:noFill/>
              <a:ln>
                <a:noFill/>
              </a:ln>
            </p:spPr>
          </p:pic>
          <p:sp>
            <p:nvSpPr>
              <p:cNvPr id="37" name="Shape 355"/>
              <p:cNvSpPr txBox="1"/>
              <p:nvPr/>
            </p:nvSpPr>
            <p:spPr>
              <a:xfrm>
                <a:off x="2913462" y="2875572"/>
                <a:ext cx="1509141" cy="250668"/>
              </a:xfrm>
              <a:prstGeom prst="rect">
                <a:avLst/>
              </a:prstGeom>
              <a:noFill/>
              <a:ln>
                <a:noFill/>
              </a:ln>
            </p:spPr>
            <p:txBody>
              <a:bodyPr lIns="68569" tIns="68569" rIns="68569" bIns="68569"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Jun-2014 (initial release)</a:t>
                </a:r>
              </a:p>
            </p:txBody>
          </p:sp>
          <p:sp>
            <p:nvSpPr>
              <p:cNvPr id="38" name="Shape 356"/>
              <p:cNvSpPr txBox="1"/>
              <p:nvPr/>
            </p:nvSpPr>
            <p:spPr>
              <a:xfrm>
                <a:off x="3174998" y="2657767"/>
                <a:ext cx="969000" cy="306600"/>
              </a:xfrm>
              <a:prstGeom prst="rect">
                <a:avLst/>
              </a:prstGeom>
              <a:noFill/>
              <a:ln>
                <a:noFill/>
              </a:ln>
            </p:spPr>
            <p:txBody>
              <a:bodyPr lIns="68569" tIns="68569" rIns="68569" bIns="68569"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Kubernetes</a:t>
                </a:r>
              </a:p>
            </p:txBody>
          </p:sp>
        </p:grpSp>
        <p:grpSp>
          <p:nvGrpSpPr>
            <p:cNvPr id="39" name="Shape 358"/>
            <p:cNvGrpSpPr/>
            <p:nvPr/>
          </p:nvGrpSpPr>
          <p:grpSpPr>
            <a:xfrm>
              <a:off x="3628933" y="3216555"/>
              <a:ext cx="1584610" cy="622106"/>
              <a:chOff x="1988551" y="3362421"/>
              <a:chExt cx="1643175" cy="898689"/>
            </a:xfrm>
          </p:grpSpPr>
          <p:pic>
            <p:nvPicPr>
              <p:cNvPr id="40" name="Shape 359"/>
              <p:cNvPicPr preferRelativeResize="0"/>
              <p:nvPr/>
            </p:nvPicPr>
            <p:blipFill>
              <a:blip r:embed="rId9" cstate="print">
                <a:alphaModFix/>
              </a:blip>
              <a:stretch>
                <a:fillRect/>
              </a:stretch>
            </p:blipFill>
            <p:spPr>
              <a:xfrm>
                <a:off x="2448801" y="3362421"/>
                <a:ext cx="722673" cy="644748"/>
              </a:xfrm>
              <a:prstGeom prst="rect">
                <a:avLst/>
              </a:prstGeom>
              <a:noFill/>
              <a:ln>
                <a:noFill/>
              </a:ln>
            </p:spPr>
          </p:pic>
          <p:sp>
            <p:nvSpPr>
              <p:cNvPr id="41" name="Shape 360"/>
              <p:cNvSpPr txBox="1"/>
              <p:nvPr/>
            </p:nvSpPr>
            <p:spPr>
              <a:xfrm>
                <a:off x="1988551" y="3968429"/>
                <a:ext cx="1643175" cy="292681"/>
              </a:xfrm>
              <a:prstGeom prst="rect">
                <a:avLst/>
              </a:prstGeom>
              <a:noFill/>
              <a:ln>
                <a:noFill/>
              </a:ln>
            </p:spPr>
            <p:txBody>
              <a:bodyPr lIns="68569" tIns="68569" rIns="68569" bIns="68569"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Docker Swarm</a:t>
                </a:r>
              </a:p>
              <a:p>
                <a:pPr algn="ctr" defTabSz="914351" fontAlgn="auto">
                  <a:spcBef>
                    <a:spcPts val="0"/>
                  </a:spcBef>
                  <a:spcAft>
                    <a:spcPts val="0"/>
                  </a:spcAft>
                  <a:defRPr/>
                </a:pPr>
                <a:r>
                  <a:rPr lang="en" kern="0" dirty="0">
                    <a:solidFill>
                      <a:schemeClr val="bg2">
                        <a:lumMod val="10000"/>
                      </a:schemeClr>
                    </a:solidFill>
                    <a:latin typeface="+mn-lt"/>
                    <a:ea typeface="+mn-ea"/>
                  </a:rPr>
                  <a:t>Feb-2015(initial release)</a:t>
                </a:r>
              </a:p>
            </p:txBody>
          </p:sp>
        </p:grpSp>
        <p:grpSp>
          <p:nvGrpSpPr>
            <p:cNvPr id="42" name="Shape 361"/>
            <p:cNvGrpSpPr/>
            <p:nvPr/>
          </p:nvGrpSpPr>
          <p:grpSpPr>
            <a:xfrm>
              <a:off x="5146673" y="2419124"/>
              <a:ext cx="1599675" cy="764453"/>
              <a:chOff x="2648833" y="3372242"/>
              <a:chExt cx="1658800" cy="966737"/>
            </a:xfrm>
          </p:grpSpPr>
          <p:pic>
            <p:nvPicPr>
              <p:cNvPr id="43" name="Shape 362"/>
              <p:cNvPicPr preferRelativeResize="0"/>
              <p:nvPr/>
            </p:nvPicPr>
            <p:blipFill>
              <a:blip r:embed="rId9" cstate="print">
                <a:alphaModFix/>
              </a:blip>
              <a:stretch>
                <a:fillRect/>
              </a:stretch>
            </p:blipFill>
            <p:spPr>
              <a:xfrm>
                <a:off x="2920141" y="3372242"/>
                <a:ext cx="722673" cy="644748"/>
              </a:xfrm>
              <a:prstGeom prst="rect">
                <a:avLst/>
              </a:prstGeom>
              <a:noFill/>
              <a:ln>
                <a:noFill/>
              </a:ln>
            </p:spPr>
          </p:pic>
          <p:sp>
            <p:nvSpPr>
              <p:cNvPr id="44" name="Shape 363"/>
              <p:cNvSpPr txBox="1"/>
              <p:nvPr/>
            </p:nvSpPr>
            <p:spPr>
              <a:xfrm>
                <a:off x="2648833" y="4043361"/>
                <a:ext cx="1658800" cy="295618"/>
              </a:xfrm>
              <a:prstGeom prst="rect">
                <a:avLst/>
              </a:prstGeom>
              <a:noFill/>
              <a:ln>
                <a:noFill/>
              </a:ln>
            </p:spPr>
            <p:txBody>
              <a:bodyPr lIns="68569" tIns="68569" rIns="68569" bIns="68569"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Docker Compose</a:t>
                </a:r>
              </a:p>
              <a:p>
                <a:pPr algn="ctr" defTabSz="914351" fontAlgn="auto">
                  <a:spcBef>
                    <a:spcPts val="0"/>
                  </a:spcBef>
                  <a:spcAft>
                    <a:spcPts val="0"/>
                  </a:spcAft>
                  <a:defRPr/>
                </a:pPr>
                <a:r>
                  <a:rPr lang="en" kern="0" dirty="0">
                    <a:solidFill>
                      <a:schemeClr val="bg2">
                        <a:lumMod val="10000"/>
                      </a:schemeClr>
                    </a:solidFill>
                    <a:latin typeface="+mn-lt"/>
                    <a:ea typeface="+mn-ea"/>
                  </a:rPr>
                  <a:t>Feb-2015 (initial release)</a:t>
                </a:r>
              </a:p>
            </p:txBody>
          </p:sp>
        </p:grpSp>
        <p:grpSp>
          <p:nvGrpSpPr>
            <p:cNvPr id="45" name="组合 44"/>
            <p:cNvGrpSpPr/>
            <p:nvPr/>
          </p:nvGrpSpPr>
          <p:grpSpPr>
            <a:xfrm>
              <a:off x="3594265" y="1680609"/>
              <a:ext cx="1836977" cy="697072"/>
              <a:chOff x="5788620" y="1097808"/>
              <a:chExt cx="2449303" cy="929429"/>
            </a:xfrm>
          </p:grpSpPr>
          <p:pic>
            <p:nvPicPr>
              <p:cNvPr id="46" name="Shape 365"/>
              <p:cNvPicPr preferRelativeResize="0"/>
              <p:nvPr/>
            </p:nvPicPr>
            <p:blipFill>
              <a:blip r:embed="rId9" cstate="print">
                <a:alphaModFix/>
              </a:blip>
              <a:stretch>
                <a:fillRect/>
              </a:stretch>
            </p:blipFill>
            <p:spPr>
              <a:xfrm>
                <a:off x="6410841" y="1097808"/>
                <a:ext cx="929221" cy="679783"/>
              </a:xfrm>
              <a:prstGeom prst="rect">
                <a:avLst/>
              </a:prstGeom>
              <a:noFill/>
              <a:ln>
                <a:noFill/>
              </a:ln>
            </p:spPr>
          </p:pic>
          <p:sp>
            <p:nvSpPr>
              <p:cNvPr id="47" name="Shape 366"/>
              <p:cNvSpPr txBox="1"/>
              <p:nvPr/>
            </p:nvSpPr>
            <p:spPr>
              <a:xfrm>
                <a:off x="5788620" y="1832473"/>
                <a:ext cx="2449303" cy="194764"/>
              </a:xfrm>
              <a:prstGeom prst="rect">
                <a:avLst/>
              </a:prstGeom>
              <a:noFill/>
              <a:ln>
                <a:noFill/>
              </a:ln>
            </p:spPr>
            <p:txBody>
              <a:bodyPr lIns="68569" tIns="68569" rIns="68569" bIns="68569"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rgbClr val="000000"/>
                    </a:solidFill>
                    <a:latin typeface="+mn-lt"/>
                    <a:ea typeface="+mn-ea"/>
                  </a:rPr>
                  <a:t>Docker Machine</a:t>
                </a:r>
              </a:p>
              <a:p>
                <a:pPr algn="ctr" defTabSz="914351" fontAlgn="auto">
                  <a:spcBef>
                    <a:spcPts val="0"/>
                  </a:spcBef>
                  <a:spcAft>
                    <a:spcPts val="0"/>
                  </a:spcAft>
                  <a:defRPr/>
                </a:pPr>
                <a:r>
                  <a:rPr lang="en" kern="0" dirty="0">
                    <a:solidFill>
                      <a:srgbClr val="000000"/>
                    </a:solidFill>
                    <a:latin typeface="+mn-lt"/>
                    <a:ea typeface="+mn-ea"/>
                  </a:rPr>
                  <a:t>Feb-2015(initial release)</a:t>
                </a:r>
              </a:p>
            </p:txBody>
          </p:sp>
        </p:grpSp>
        <p:cxnSp>
          <p:nvCxnSpPr>
            <p:cNvPr id="48" name="Shape 297"/>
            <p:cNvCxnSpPr/>
            <p:nvPr/>
          </p:nvCxnSpPr>
          <p:spPr>
            <a:xfrm>
              <a:off x="816016" y="2466840"/>
              <a:ext cx="6448226" cy="8831"/>
            </a:xfrm>
            <a:prstGeom prst="straightConnector1">
              <a:avLst/>
            </a:prstGeom>
            <a:noFill/>
            <a:ln w="12700" cap="flat">
              <a:solidFill>
                <a:srgbClr val="60A380"/>
              </a:solidFill>
              <a:prstDash val="solid"/>
              <a:round/>
              <a:headEnd type="none" w="lg" len="lg"/>
              <a:tailEnd type="none" w="lg" len="lg"/>
            </a:ln>
          </p:spPr>
        </p:cxnSp>
        <p:sp>
          <p:nvSpPr>
            <p:cNvPr id="49" name="Shape 309"/>
            <p:cNvSpPr txBox="1"/>
            <p:nvPr/>
          </p:nvSpPr>
          <p:spPr>
            <a:xfrm>
              <a:off x="761260" y="2782461"/>
              <a:ext cx="1526965" cy="332828"/>
            </a:xfrm>
            <a:prstGeom prst="rect">
              <a:avLst/>
            </a:prstGeom>
            <a:noFill/>
            <a:ln>
              <a:noFill/>
            </a:ln>
          </p:spPr>
          <p:txBody>
            <a:bodyPr lIns="77368" tIns="77368" rIns="77368" bIns="77368"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defTabSz="914351" fontAlgn="auto">
                <a:spcBef>
                  <a:spcPts val="0"/>
                </a:spcBef>
                <a:spcAft>
                  <a:spcPts val="0"/>
                </a:spcAft>
                <a:defRPr/>
              </a:pPr>
              <a:r>
                <a:rPr lang="zh-CN" altLang="en-US" sz="1400" b="1" kern="0" dirty="0">
                  <a:solidFill>
                    <a:schemeClr val="bg2">
                      <a:lumMod val="10000"/>
                    </a:schemeClr>
                  </a:solidFill>
                  <a:latin typeface="+mn-lt"/>
                  <a:ea typeface="+mn-ea"/>
                  <a:cs typeface="Trebuchet MS"/>
                  <a:sym typeface="Trebuchet MS"/>
                </a:rPr>
                <a:t>容器编排引擎</a:t>
              </a:r>
              <a:endParaRPr lang="en" sz="1400" b="1" kern="0" dirty="0">
                <a:solidFill>
                  <a:schemeClr val="bg2">
                    <a:lumMod val="10000"/>
                  </a:schemeClr>
                </a:solidFill>
                <a:latin typeface="+mn-lt"/>
                <a:ea typeface="+mn-ea"/>
                <a:cs typeface="Trebuchet MS"/>
                <a:sym typeface="Trebuchet MS"/>
              </a:endParaRPr>
            </a:p>
          </p:txBody>
        </p:sp>
        <p:pic>
          <p:nvPicPr>
            <p:cNvPr id="50" name="Picture 2"/>
            <p:cNvPicPr>
              <a:picLocks noChangeAspect="1" noChangeArrowheads="1"/>
            </p:cNvPicPr>
            <p:nvPr/>
          </p:nvPicPr>
          <p:blipFill>
            <a:blip r:embed="rId13" cstate="print"/>
            <a:srcRect/>
            <a:stretch>
              <a:fillRect/>
            </a:stretch>
          </p:blipFill>
          <p:spPr bwMode="auto">
            <a:xfrm>
              <a:off x="6729822" y="2674041"/>
              <a:ext cx="767673" cy="440481"/>
            </a:xfrm>
            <a:prstGeom prst="rect">
              <a:avLst/>
            </a:prstGeom>
            <a:noFill/>
            <a:ln w="9525">
              <a:noFill/>
              <a:miter lim="800000"/>
              <a:headEnd/>
              <a:tailEnd/>
            </a:ln>
          </p:spPr>
        </p:pic>
        <p:grpSp>
          <p:nvGrpSpPr>
            <p:cNvPr id="51" name="组合 50"/>
            <p:cNvGrpSpPr/>
            <p:nvPr/>
          </p:nvGrpSpPr>
          <p:grpSpPr>
            <a:xfrm>
              <a:off x="2587193" y="2605391"/>
              <a:ext cx="1221960" cy="528732"/>
              <a:chOff x="2654253" y="2463055"/>
              <a:chExt cx="1629280" cy="704975"/>
            </a:xfrm>
          </p:grpSpPr>
          <p:sp>
            <p:nvSpPr>
              <p:cNvPr id="52" name="Shape 347"/>
              <p:cNvSpPr txBox="1"/>
              <p:nvPr/>
            </p:nvSpPr>
            <p:spPr>
              <a:xfrm>
                <a:off x="2739216" y="2991146"/>
                <a:ext cx="1372992" cy="176884"/>
              </a:xfrm>
              <a:prstGeom prst="rect">
                <a:avLst/>
              </a:prstGeom>
              <a:noFill/>
              <a:ln>
                <a:noFill/>
              </a:ln>
            </p:spPr>
            <p:txBody>
              <a:bodyPr lIns="68569" tIns="68569" rIns="68569" bIns="68569"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(Commercial)</a:t>
                </a:r>
              </a:p>
            </p:txBody>
          </p:sp>
          <p:pic>
            <p:nvPicPr>
              <p:cNvPr id="53" name="Picture 3"/>
              <p:cNvPicPr>
                <a:picLocks noChangeAspect="1"/>
              </p:cNvPicPr>
              <p:nvPr/>
            </p:nvPicPr>
            <p:blipFill>
              <a:blip r:embed="rId14" cstate="print"/>
              <a:stretch>
                <a:fillRect/>
              </a:stretch>
            </p:blipFill>
            <p:spPr>
              <a:xfrm>
                <a:off x="2654253" y="2463055"/>
                <a:ext cx="1629280" cy="417493"/>
              </a:xfrm>
              <a:prstGeom prst="rect">
                <a:avLst/>
              </a:prstGeom>
            </p:spPr>
          </p:pic>
        </p:grpSp>
        <p:grpSp>
          <p:nvGrpSpPr>
            <p:cNvPr id="54" name="组合 53"/>
            <p:cNvGrpSpPr/>
            <p:nvPr/>
          </p:nvGrpSpPr>
          <p:grpSpPr>
            <a:xfrm>
              <a:off x="5296058" y="3295776"/>
              <a:ext cx="1071750" cy="522506"/>
              <a:chOff x="7338521" y="3306452"/>
              <a:chExt cx="1429000" cy="696675"/>
            </a:xfrm>
          </p:grpSpPr>
          <p:pic>
            <p:nvPicPr>
              <p:cNvPr id="55" name="Shape 311"/>
              <p:cNvPicPr preferRelativeResize="0"/>
              <p:nvPr/>
            </p:nvPicPr>
            <p:blipFill>
              <a:blip r:embed="rId3" cstate="print">
                <a:alphaModFix/>
              </a:blip>
              <a:stretch>
                <a:fillRect/>
              </a:stretch>
            </p:blipFill>
            <p:spPr>
              <a:xfrm>
                <a:off x="7338521" y="3306452"/>
                <a:ext cx="1429000" cy="453707"/>
              </a:xfrm>
              <a:prstGeom prst="rect">
                <a:avLst/>
              </a:prstGeom>
              <a:noFill/>
              <a:ln>
                <a:noFill/>
              </a:ln>
            </p:spPr>
          </p:pic>
          <p:sp>
            <p:nvSpPr>
              <p:cNvPr id="56" name="Shape 312"/>
              <p:cNvSpPr txBox="1"/>
              <p:nvPr/>
            </p:nvSpPr>
            <p:spPr>
              <a:xfrm>
                <a:off x="7395147" y="3792320"/>
                <a:ext cx="1359001" cy="210807"/>
              </a:xfrm>
              <a:prstGeom prst="rect">
                <a:avLst/>
              </a:prstGeom>
              <a:noFill/>
              <a:ln>
                <a:noFill/>
              </a:ln>
            </p:spPr>
            <p:txBody>
              <a:bodyPr lIns="77368" tIns="77368" rIns="77368" bIns="77368"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chemeClr val="bg2">
                        <a:lumMod val="10000"/>
                      </a:schemeClr>
                    </a:solidFill>
                    <a:latin typeface="+mn-lt"/>
                    <a:ea typeface="+mn-ea"/>
                  </a:rPr>
                  <a:t>Aug-2013</a:t>
                </a:r>
              </a:p>
              <a:p>
                <a:pPr algn="ctr" defTabSz="914351" fontAlgn="auto">
                  <a:spcBef>
                    <a:spcPts val="0"/>
                  </a:spcBef>
                  <a:spcAft>
                    <a:spcPts val="0"/>
                  </a:spcAft>
                  <a:defRPr/>
                </a:pPr>
                <a:r>
                  <a:rPr lang="en" kern="0" dirty="0">
                    <a:solidFill>
                      <a:schemeClr val="bg2">
                        <a:lumMod val="10000"/>
                      </a:schemeClr>
                    </a:solidFill>
                    <a:latin typeface="+mn-lt"/>
                    <a:ea typeface="+mn-ea"/>
                  </a:rPr>
                  <a:t>(initial release)</a:t>
                </a:r>
              </a:p>
            </p:txBody>
          </p:sp>
        </p:grpSp>
        <p:grpSp>
          <p:nvGrpSpPr>
            <p:cNvPr id="57" name="组合 56"/>
            <p:cNvGrpSpPr/>
            <p:nvPr/>
          </p:nvGrpSpPr>
          <p:grpSpPr>
            <a:xfrm>
              <a:off x="5260120" y="3927180"/>
              <a:ext cx="2157353" cy="588806"/>
              <a:chOff x="9324769" y="4016122"/>
              <a:chExt cx="2876472" cy="785075"/>
            </a:xfrm>
          </p:grpSpPr>
          <p:grpSp>
            <p:nvGrpSpPr>
              <p:cNvPr id="58" name="组合 57"/>
              <p:cNvGrpSpPr/>
              <p:nvPr/>
            </p:nvGrpSpPr>
            <p:grpSpPr>
              <a:xfrm>
                <a:off x="9324769" y="4016122"/>
                <a:ext cx="2876472" cy="522828"/>
                <a:chOff x="6561856" y="3949628"/>
                <a:chExt cx="1887982" cy="463284"/>
              </a:xfrm>
            </p:grpSpPr>
            <p:pic>
              <p:nvPicPr>
                <p:cNvPr id="60"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61856" y="3949628"/>
                  <a:ext cx="463283" cy="463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349"/>
                <p:cNvSpPr txBox="1"/>
                <p:nvPr/>
              </p:nvSpPr>
              <p:spPr>
                <a:xfrm>
                  <a:off x="6967047" y="3979051"/>
                  <a:ext cx="1482791" cy="423785"/>
                </a:xfrm>
                <a:prstGeom prst="rect">
                  <a:avLst/>
                </a:prstGeom>
                <a:noFill/>
              </p:spPr>
              <p:txBody>
                <a:bodyPr wrap="square" lIns="68561" tIns="34281" rIns="68561" bIns="34281" rtlCol="0">
                  <a:sp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defTabSz="914351" fontAlgn="auto">
                    <a:spcBef>
                      <a:spcPts val="0"/>
                    </a:spcBef>
                    <a:spcAft>
                      <a:spcPts val="0"/>
                    </a:spcAft>
                    <a:defRPr/>
                  </a:pPr>
                  <a:r>
                    <a:rPr lang="en-US" altLang="zh-CN" sz="2400" b="1" i="1" kern="0" dirty="0">
                      <a:solidFill>
                        <a:schemeClr val="bg2">
                          <a:lumMod val="10000"/>
                        </a:schemeClr>
                      </a:solidFill>
                      <a:latin typeface="+mn-lt"/>
                      <a:ea typeface="+mn-ea"/>
                      <a:cs typeface="Calibri" pitchFamily="34" charset="0"/>
                    </a:rPr>
                    <a:t>Warden</a:t>
                  </a:r>
                  <a:endParaRPr lang="zh-CN" altLang="en-US" sz="2400" b="1" i="1" kern="0" dirty="0">
                    <a:solidFill>
                      <a:schemeClr val="bg2">
                        <a:lumMod val="10000"/>
                      </a:schemeClr>
                    </a:solidFill>
                    <a:latin typeface="+mn-lt"/>
                    <a:ea typeface="+mn-ea"/>
                    <a:cs typeface="Calibri" pitchFamily="34" charset="0"/>
                  </a:endParaRPr>
                </a:p>
              </p:txBody>
            </p:sp>
          </p:grpSp>
          <p:sp>
            <p:nvSpPr>
              <p:cNvPr id="59" name="Shape 327"/>
              <p:cNvSpPr txBox="1"/>
              <p:nvPr/>
            </p:nvSpPr>
            <p:spPr>
              <a:xfrm>
                <a:off x="9368731" y="4569209"/>
                <a:ext cx="1337176" cy="231988"/>
              </a:xfrm>
              <a:prstGeom prst="rect">
                <a:avLst/>
              </a:prstGeom>
              <a:noFill/>
              <a:ln>
                <a:noFill/>
              </a:ln>
            </p:spPr>
            <p:txBody>
              <a:bodyPr lIns="77390" tIns="77390" rIns="77390" bIns="77390"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US" altLang="zh-CN" kern="0" dirty="0">
                    <a:solidFill>
                      <a:schemeClr val="bg2">
                        <a:lumMod val="10000"/>
                      </a:schemeClr>
                    </a:solidFill>
                    <a:latin typeface="+mn-lt"/>
                    <a:ea typeface="+mn-ea"/>
                  </a:rPr>
                  <a:t>Sep</a:t>
                </a:r>
                <a:r>
                  <a:rPr lang="en" kern="0" dirty="0">
                    <a:solidFill>
                      <a:schemeClr val="bg2">
                        <a:lumMod val="10000"/>
                      </a:schemeClr>
                    </a:solidFill>
                    <a:latin typeface="+mn-lt"/>
                    <a:ea typeface="+mn-ea"/>
                  </a:rPr>
                  <a:t>-2011</a:t>
                </a:r>
              </a:p>
              <a:p>
                <a:pPr algn="ctr" defTabSz="914351" fontAlgn="auto">
                  <a:spcBef>
                    <a:spcPts val="0"/>
                  </a:spcBef>
                  <a:spcAft>
                    <a:spcPts val="0"/>
                  </a:spcAft>
                  <a:defRPr/>
                </a:pPr>
                <a:r>
                  <a:rPr lang="en" kern="0" dirty="0">
                    <a:solidFill>
                      <a:schemeClr val="bg2">
                        <a:lumMod val="10000"/>
                      </a:schemeClr>
                    </a:solidFill>
                    <a:latin typeface="+mn-lt"/>
                    <a:ea typeface="+mn-ea"/>
                  </a:rPr>
                  <a:t>(initial release)</a:t>
                </a:r>
              </a:p>
            </p:txBody>
          </p:sp>
        </p:grpSp>
        <p:grpSp>
          <p:nvGrpSpPr>
            <p:cNvPr id="62" name="组合 61"/>
            <p:cNvGrpSpPr/>
            <p:nvPr/>
          </p:nvGrpSpPr>
          <p:grpSpPr>
            <a:xfrm>
              <a:off x="2340936" y="1680608"/>
              <a:ext cx="1538400" cy="728013"/>
              <a:chOff x="3183774" y="1097808"/>
              <a:chExt cx="2051200" cy="970684"/>
            </a:xfrm>
          </p:grpSpPr>
          <p:sp>
            <p:nvSpPr>
              <p:cNvPr id="63" name="Shape 340"/>
              <p:cNvSpPr txBox="1"/>
              <p:nvPr/>
            </p:nvSpPr>
            <p:spPr>
              <a:xfrm>
                <a:off x="3183774" y="1797822"/>
                <a:ext cx="2051200" cy="270670"/>
              </a:xfrm>
              <a:prstGeom prst="rect">
                <a:avLst/>
              </a:prstGeom>
              <a:noFill/>
              <a:ln>
                <a:noFill/>
              </a:ln>
            </p:spPr>
            <p:txBody>
              <a:bodyPr lIns="68569" tIns="68569" rIns="68569" bIns="68569" anchor="ctr" anchorCtr="0">
                <a:noAutofit/>
              </a:bodyPr>
              <a:lstStyle>
                <a:defPPr>
                  <a:defRPr lang="en-US"/>
                </a:defPPr>
                <a:lvl1pPr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1pPr>
                <a:lvl2pPr marL="454979"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2pPr>
                <a:lvl3pPr marL="909961"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3pPr>
                <a:lvl4pPr marL="1364943"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4pPr>
                <a:lvl5pPr marL="1819927" algn="l" rtl="0" fontAlgn="base">
                  <a:spcBef>
                    <a:spcPct val="0"/>
                  </a:spcBef>
                  <a:spcAft>
                    <a:spcPct val="0"/>
                  </a:spcAft>
                  <a:defRPr sz="1200" kern="1200">
                    <a:solidFill>
                      <a:schemeClr val="bg1"/>
                    </a:solidFill>
                    <a:latin typeface="FrutigerNext LT Regular" pitchFamily="34" charset="0"/>
                    <a:ea typeface="MS PGothic" pitchFamily="34" charset="-128"/>
                    <a:cs typeface="+mn-cs"/>
                  </a:defRPr>
                </a:lvl5pPr>
                <a:lvl6pPr marL="2274905" algn="l" defTabSz="909961" rtl="0" eaLnBrk="1" latinLnBrk="0" hangingPunct="1">
                  <a:defRPr sz="1200" kern="1200">
                    <a:solidFill>
                      <a:schemeClr val="bg1"/>
                    </a:solidFill>
                    <a:latin typeface="FrutigerNext LT Regular" pitchFamily="34" charset="0"/>
                    <a:ea typeface="MS PGothic" pitchFamily="34" charset="-128"/>
                    <a:cs typeface="+mn-cs"/>
                  </a:defRPr>
                </a:lvl6pPr>
                <a:lvl7pPr marL="2729888" algn="l" defTabSz="909961" rtl="0" eaLnBrk="1" latinLnBrk="0" hangingPunct="1">
                  <a:defRPr sz="1200" kern="1200">
                    <a:solidFill>
                      <a:schemeClr val="bg1"/>
                    </a:solidFill>
                    <a:latin typeface="FrutigerNext LT Regular" pitchFamily="34" charset="0"/>
                    <a:ea typeface="MS PGothic" pitchFamily="34" charset="-128"/>
                    <a:cs typeface="+mn-cs"/>
                  </a:defRPr>
                </a:lvl7pPr>
                <a:lvl8pPr marL="3184874" algn="l" defTabSz="909961" rtl="0" eaLnBrk="1" latinLnBrk="0" hangingPunct="1">
                  <a:defRPr sz="1200" kern="1200">
                    <a:solidFill>
                      <a:schemeClr val="bg1"/>
                    </a:solidFill>
                    <a:latin typeface="FrutigerNext LT Regular" pitchFamily="34" charset="0"/>
                    <a:ea typeface="MS PGothic" pitchFamily="34" charset="-128"/>
                    <a:cs typeface="+mn-cs"/>
                  </a:defRPr>
                </a:lvl8pPr>
                <a:lvl9pPr marL="3639852" algn="l" defTabSz="909961" rtl="0" eaLnBrk="1" latinLnBrk="0" hangingPunct="1">
                  <a:defRPr sz="1200" kern="1200">
                    <a:solidFill>
                      <a:schemeClr val="bg1"/>
                    </a:solidFill>
                    <a:latin typeface="FrutigerNext LT Regular" pitchFamily="34" charset="0"/>
                    <a:ea typeface="MS PGothic" pitchFamily="34" charset="-128"/>
                    <a:cs typeface="+mn-cs"/>
                  </a:defRPr>
                </a:lvl9pPr>
              </a:lstStyle>
              <a:p>
                <a:pPr algn="ctr" defTabSz="914351" fontAlgn="auto">
                  <a:spcBef>
                    <a:spcPts val="0"/>
                  </a:spcBef>
                  <a:spcAft>
                    <a:spcPts val="0"/>
                  </a:spcAft>
                  <a:defRPr/>
                </a:pPr>
                <a:r>
                  <a:rPr lang="en" kern="0" dirty="0">
                    <a:solidFill>
                      <a:srgbClr val="000000"/>
                    </a:solidFill>
                    <a:latin typeface="+mn-lt"/>
                    <a:ea typeface="+mn-ea"/>
                  </a:rPr>
                  <a:t>Docker Hub, Mar-2013</a:t>
                </a:r>
              </a:p>
              <a:p>
                <a:pPr algn="ctr" defTabSz="914351" fontAlgn="auto">
                  <a:spcBef>
                    <a:spcPts val="0"/>
                  </a:spcBef>
                  <a:spcAft>
                    <a:spcPts val="0"/>
                  </a:spcAft>
                  <a:defRPr/>
                </a:pPr>
                <a:r>
                  <a:rPr lang="en" kern="0" dirty="0">
                    <a:solidFill>
                      <a:srgbClr val="000000"/>
                    </a:solidFill>
                    <a:latin typeface="+mn-lt"/>
                    <a:ea typeface="+mn-ea"/>
                  </a:rPr>
                  <a:t>(initial release)</a:t>
                </a:r>
              </a:p>
            </p:txBody>
          </p:sp>
          <p:pic>
            <p:nvPicPr>
              <p:cNvPr id="64" name="Shape 365"/>
              <p:cNvPicPr preferRelativeResize="0"/>
              <p:nvPr/>
            </p:nvPicPr>
            <p:blipFill>
              <a:blip r:embed="rId9" cstate="print">
                <a:alphaModFix/>
              </a:blip>
              <a:stretch>
                <a:fillRect/>
              </a:stretch>
            </p:blipFill>
            <p:spPr>
              <a:xfrm>
                <a:off x="3775156" y="1097808"/>
                <a:ext cx="929221" cy="679783"/>
              </a:xfrm>
              <a:prstGeom prst="rect">
                <a:avLst/>
              </a:prstGeom>
              <a:noFill/>
              <a:ln>
                <a:noFill/>
              </a:ln>
            </p:spPr>
          </p:pic>
        </p:grpSp>
        <p:cxnSp>
          <p:nvCxnSpPr>
            <p:cNvPr id="65" name="Shape 297"/>
            <p:cNvCxnSpPr/>
            <p:nvPr/>
          </p:nvCxnSpPr>
          <p:spPr>
            <a:xfrm flipV="1">
              <a:off x="850672" y="4595839"/>
              <a:ext cx="6600319" cy="17838"/>
            </a:xfrm>
            <a:prstGeom prst="straightConnector1">
              <a:avLst/>
            </a:prstGeom>
            <a:noFill/>
            <a:ln w="12700" cap="flat">
              <a:solidFill>
                <a:srgbClr val="60A380"/>
              </a:solidFill>
              <a:prstDash val="solid"/>
              <a:round/>
              <a:headEnd type="none" w="lg" len="lg"/>
              <a:tailEnd type="none" w="lg" len="lg"/>
            </a:ln>
          </p:spPr>
        </p:cxnSp>
        <p:cxnSp>
          <p:nvCxnSpPr>
            <p:cNvPr id="66" name="Shape 297"/>
            <p:cNvCxnSpPr/>
            <p:nvPr/>
          </p:nvCxnSpPr>
          <p:spPr>
            <a:xfrm>
              <a:off x="819547" y="3903780"/>
              <a:ext cx="6600320" cy="14783"/>
            </a:xfrm>
            <a:prstGeom prst="straightConnector1">
              <a:avLst/>
            </a:prstGeom>
            <a:noFill/>
            <a:ln w="12700" cap="flat">
              <a:solidFill>
                <a:srgbClr val="60A380"/>
              </a:solidFill>
              <a:prstDash val="solid"/>
              <a:round/>
              <a:headEnd type="none" w="lg" len="lg"/>
              <a:tailEnd type="none" w="lg" len="lg"/>
            </a:ln>
          </p:spPr>
        </p:cxnSp>
        <p:cxnSp>
          <p:nvCxnSpPr>
            <p:cNvPr id="67" name="Shape 297"/>
            <p:cNvCxnSpPr/>
            <p:nvPr/>
          </p:nvCxnSpPr>
          <p:spPr>
            <a:xfrm flipV="1">
              <a:off x="819546" y="3182394"/>
              <a:ext cx="6600321" cy="16949"/>
            </a:xfrm>
            <a:prstGeom prst="straightConnector1">
              <a:avLst/>
            </a:prstGeom>
            <a:noFill/>
            <a:ln w="12700" cap="flat">
              <a:solidFill>
                <a:srgbClr val="60A380"/>
              </a:solidFill>
              <a:prstDash val="solid"/>
              <a:round/>
              <a:headEnd type="none" w="lg" len="lg"/>
              <a:tailEnd type="none" w="lg" len="lg"/>
            </a:ln>
          </p:spPr>
        </p:cxnSp>
      </p:grpSp>
      <p:sp>
        <p:nvSpPr>
          <p:cNvPr id="68" name="灯片编号占位符 3">
            <a:extLst>
              <a:ext uri="{FF2B5EF4-FFF2-40B4-BE49-F238E27FC236}">
                <a16:creationId xmlns:a16="http://schemas.microsoft.com/office/drawing/2014/main" id="{8B0357C6-81BC-424E-94C7-9F4EB2677E1E}"/>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37</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89676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占位符 3">
            <a:extLst>
              <a:ext uri="{FF2B5EF4-FFF2-40B4-BE49-F238E27FC236}">
                <a16:creationId xmlns:a16="http://schemas.microsoft.com/office/drawing/2014/main" id="{17877AB0-4A01-4BDA-8B9E-A405F6AD9037}"/>
              </a:ext>
            </a:extLst>
          </p:cNvPr>
          <p:cNvSpPr>
            <a:spLocks noGrp="1"/>
          </p:cNvSpPr>
          <p:nvPr>
            <p:ph type="body" sz="quarter" idx="10"/>
          </p:nvPr>
        </p:nvSpPr>
        <p:spPr>
          <a:xfrm>
            <a:off x="1080454" y="1376772"/>
            <a:ext cx="7920038" cy="3924300"/>
          </a:xfrm>
        </p:spPr>
        <p:txBody>
          <a:bodyPr/>
          <a:lstStyle/>
          <a:p>
            <a:pPr>
              <a:buClr>
                <a:schemeClr val="bg1">
                  <a:lumMod val="50000"/>
                </a:schemeClr>
              </a:buClr>
            </a:pPr>
            <a:r>
              <a:rPr lang="zh-CN" altLang="en-US" dirty="0">
                <a:solidFill>
                  <a:schemeClr val="bg1">
                    <a:lumMod val="50000"/>
                  </a:schemeClr>
                </a:solidFill>
              </a:rPr>
              <a:t>虚拟化概述</a:t>
            </a:r>
            <a:endParaRPr lang="en-US" altLang="zh-CN" dirty="0">
              <a:solidFill>
                <a:schemeClr val="bg1">
                  <a:lumMod val="50000"/>
                </a:schemeClr>
              </a:solidFill>
            </a:endParaRPr>
          </a:p>
          <a:p>
            <a:r>
              <a:rPr lang="zh-CN" altLang="en-US" b="1" dirty="0"/>
              <a:t>网络虚拟化背景</a:t>
            </a:r>
          </a:p>
          <a:p>
            <a:pPr>
              <a:buClr>
                <a:schemeClr val="bg1">
                  <a:lumMod val="50000"/>
                </a:schemeClr>
              </a:buClr>
            </a:pPr>
            <a:r>
              <a:rPr lang="zh-CN" altLang="en-US" dirty="0">
                <a:solidFill>
                  <a:schemeClr val="bg1">
                    <a:lumMod val="50000"/>
                  </a:schemeClr>
                </a:solidFill>
              </a:rPr>
              <a:t>虚拟交换机</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软件定义网络</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典型组网</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基于</a:t>
            </a:r>
            <a:r>
              <a:rPr lang="en-US" altLang="zh-CN" dirty="0">
                <a:solidFill>
                  <a:schemeClr val="bg1">
                    <a:lumMod val="50000"/>
                  </a:schemeClr>
                </a:solidFill>
              </a:rPr>
              <a:t>OVS</a:t>
            </a:r>
            <a:r>
              <a:rPr lang="zh-CN" altLang="en-US" dirty="0">
                <a:solidFill>
                  <a:schemeClr val="bg1">
                    <a:lumMod val="50000"/>
                  </a:schemeClr>
                </a:solidFill>
              </a:rPr>
              <a:t>应用框架实验</a:t>
            </a:r>
          </a:p>
        </p:txBody>
      </p:sp>
      <p:sp>
        <p:nvSpPr>
          <p:cNvPr id="8" name="Rectangle 2">
            <a:extLst>
              <a:ext uri="{FF2B5EF4-FFF2-40B4-BE49-F238E27FC236}">
                <a16:creationId xmlns:a16="http://schemas.microsoft.com/office/drawing/2014/main" id="{859B1042-7488-4A87-BFF6-901F5E14E4EE}"/>
              </a:ext>
            </a:extLst>
          </p:cNvPr>
          <p:cNvSpPr txBox="1">
            <a:spLocks noChangeArrowheads="1"/>
          </p:cNvSpPr>
          <p:nvPr/>
        </p:nvSpPr>
        <p:spPr bwMode="auto">
          <a:xfrm>
            <a:off x="1080454" y="466006"/>
            <a:ext cx="2051695" cy="823912"/>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pPr algn="ctr" eaLnBrk="1" hangingPunct="1">
              <a:defRPr/>
            </a:pPr>
            <a:r>
              <a:rPr lang="zh-CN" altLang="en-US" sz="4800" kern="0" dirty="0">
                <a:solidFill>
                  <a:schemeClr val="tx1"/>
                </a:solidFill>
                <a:effectLst>
                  <a:outerShdw blurRad="38100" dist="38100" dir="2700000" algn="tl">
                    <a:srgbClr val="C0C0C0"/>
                  </a:outerShdw>
                </a:effectLst>
                <a:latin typeface="华文琥珀" panose="02010800040101010101" pitchFamily="2" charset="-122"/>
                <a:ea typeface="华文琥珀" panose="02010800040101010101" pitchFamily="2" charset="-122"/>
              </a:rPr>
              <a:t>第二章</a:t>
            </a:r>
          </a:p>
        </p:txBody>
      </p:sp>
      <p:sp>
        <p:nvSpPr>
          <p:cNvPr id="9" name="灯片编号占位符 3">
            <a:extLst>
              <a:ext uri="{FF2B5EF4-FFF2-40B4-BE49-F238E27FC236}">
                <a16:creationId xmlns:a16="http://schemas.microsoft.com/office/drawing/2014/main" id="{C3FA1414-D2ED-448B-B97D-EDBF537D06F7}"/>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38</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785064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1080454" y="1376772"/>
            <a:ext cx="7920038" cy="3924300"/>
          </a:xfrm>
        </p:spPr>
        <p:txBody>
          <a:bodyPr/>
          <a:lstStyle/>
          <a:p>
            <a:r>
              <a:rPr lang="zh-CN" altLang="en-US" b="1" dirty="0"/>
              <a:t>虚拟化概述</a:t>
            </a:r>
            <a:endParaRPr lang="en-US" altLang="zh-CN" b="1" dirty="0"/>
          </a:p>
          <a:p>
            <a:pPr>
              <a:buClr>
                <a:schemeClr val="bg1">
                  <a:lumMod val="50000"/>
                </a:schemeClr>
              </a:buClr>
            </a:pPr>
            <a:r>
              <a:rPr lang="zh-CN" altLang="en-US" dirty="0">
                <a:solidFill>
                  <a:schemeClr val="bg1">
                    <a:lumMod val="50000"/>
                  </a:schemeClr>
                </a:solidFill>
              </a:rPr>
              <a:t>网络虚拟化背景</a:t>
            </a:r>
          </a:p>
          <a:p>
            <a:pPr>
              <a:buClr>
                <a:schemeClr val="bg1">
                  <a:lumMod val="50000"/>
                </a:schemeClr>
              </a:buClr>
            </a:pPr>
            <a:r>
              <a:rPr lang="zh-CN" altLang="en-US" dirty="0">
                <a:solidFill>
                  <a:schemeClr val="bg1">
                    <a:lumMod val="50000"/>
                  </a:schemeClr>
                </a:solidFill>
              </a:rPr>
              <a:t>虚拟交换机</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软件定义网络</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典型组网</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基于</a:t>
            </a:r>
            <a:r>
              <a:rPr lang="en-US" altLang="zh-CN" dirty="0">
                <a:solidFill>
                  <a:schemeClr val="bg1">
                    <a:lumMod val="50000"/>
                  </a:schemeClr>
                </a:solidFill>
              </a:rPr>
              <a:t>OVS</a:t>
            </a:r>
            <a:r>
              <a:rPr lang="zh-CN" altLang="en-US" dirty="0">
                <a:solidFill>
                  <a:schemeClr val="bg1">
                    <a:lumMod val="50000"/>
                  </a:schemeClr>
                </a:solidFill>
              </a:rPr>
              <a:t>应用框架实验</a:t>
            </a:r>
          </a:p>
        </p:txBody>
      </p:sp>
      <p:sp>
        <p:nvSpPr>
          <p:cNvPr id="7" name="Rectangle 2">
            <a:extLst>
              <a:ext uri="{FF2B5EF4-FFF2-40B4-BE49-F238E27FC236}">
                <a16:creationId xmlns:a16="http://schemas.microsoft.com/office/drawing/2014/main" id="{58DB9BC3-453D-40BD-ABFE-E83F30B1A211}"/>
              </a:ext>
            </a:extLst>
          </p:cNvPr>
          <p:cNvSpPr txBox="1">
            <a:spLocks noChangeArrowheads="1"/>
          </p:cNvSpPr>
          <p:nvPr/>
        </p:nvSpPr>
        <p:spPr bwMode="auto">
          <a:xfrm>
            <a:off x="1080454" y="466006"/>
            <a:ext cx="2051695" cy="823912"/>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pPr algn="ctr" eaLnBrk="1" hangingPunct="1">
              <a:defRPr/>
            </a:pPr>
            <a:r>
              <a:rPr lang="zh-CN" altLang="en-US" sz="4800" kern="0" dirty="0">
                <a:solidFill>
                  <a:schemeClr val="tx1"/>
                </a:solidFill>
                <a:effectLst>
                  <a:outerShdw blurRad="38100" dist="38100" dir="2700000" algn="tl">
                    <a:srgbClr val="C0C0C0"/>
                  </a:outerShdw>
                </a:effectLst>
                <a:latin typeface="华文琥珀" panose="02010800040101010101" pitchFamily="2" charset="-122"/>
                <a:ea typeface="华文琥珀" panose="02010800040101010101" pitchFamily="2" charset="-122"/>
              </a:rPr>
              <a:t>第一章</a:t>
            </a:r>
          </a:p>
        </p:txBody>
      </p:sp>
      <p:sp>
        <p:nvSpPr>
          <p:cNvPr id="6" name="灯片编号占位符 3">
            <a:extLst>
              <a:ext uri="{FF2B5EF4-FFF2-40B4-BE49-F238E27FC236}">
                <a16:creationId xmlns:a16="http://schemas.microsoft.com/office/drawing/2014/main" id="{714BF9AE-BBBA-47AA-A0C3-AB4488899D79}"/>
              </a:ext>
            </a:extLst>
          </p:cNvPr>
          <p:cNvSpPr txBox="1">
            <a:spLocks/>
          </p:cNvSpPr>
          <p:nvPr/>
        </p:nvSpPr>
        <p:spPr>
          <a:xfrm>
            <a:off x="8136396"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3</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442065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标题 29"/>
          <p:cNvSpPr>
            <a:spLocks noGrp="1"/>
          </p:cNvSpPr>
          <p:nvPr>
            <p:ph type="title"/>
          </p:nvPr>
        </p:nvSpPr>
        <p:spPr>
          <a:xfrm>
            <a:off x="684212" y="387350"/>
            <a:ext cx="7920037" cy="868363"/>
          </a:xfrm>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网络世界的法律：</a:t>
            </a:r>
            <a:r>
              <a:rPr lang="en-US" altLang="zh-CN" sz="2800" dirty="0"/>
              <a:t>OSI</a:t>
            </a:r>
            <a:r>
              <a:rPr lang="zh-CN" altLang="en-US" sz="2800" dirty="0"/>
              <a:t>模型和</a:t>
            </a:r>
            <a:r>
              <a:rPr lang="en-US" altLang="zh-CN" sz="2800" dirty="0"/>
              <a:t>TCP/IP</a:t>
            </a:r>
            <a:r>
              <a:rPr lang="zh-CN" altLang="en-US" sz="2800" dirty="0"/>
              <a:t>模型</a:t>
            </a:r>
          </a:p>
        </p:txBody>
      </p:sp>
      <p:grpSp>
        <p:nvGrpSpPr>
          <p:cNvPr id="97" name="组合 40"/>
          <p:cNvGrpSpPr/>
          <p:nvPr/>
        </p:nvGrpSpPr>
        <p:grpSpPr>
          <a:xfrm>
            <a:off x="1118820" y="1376363"/>
            <a:ext cx="2686293" cy="4434900"/>
            <a:chOff x="6882871" y="1410561"/>
            <a:chExt cx="2539363" cy="4534437"/>
          </a:xfrm>
        </p:grpSpPr>
        <p:sp>
          <p:nvSpPr>
            <p:cNvPr id="98" name="Text Box 11"/>
            <p:cNvSpPr txBox="1">
              <a:spLocks noChangeArrowheads="1"/>
            </p:cNvSpPr>
            <p:nvPr/>
          </p:nvSpPr>
          <p:spPr bwMode="auto">
            <a:xfrm>
              <a:off x="6882871" y="5543172"/>
              <a:ext cx="285208"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1</a:t>
              </a:r>
            </a:p>
          </p:txBody>
        </p:sp>
        <p:sp>
          <p:nvSpPr>
            <p:cNvPr id="99" name="Text Box 12"/>
            <p:cNvSpPr txBox="1">
              <a:spLocks noChangeArrowheads="1"/>
            </p:cNvSpPr>
            <p:nvPr/>
          </p:nvSpPr>
          <p:spPr bwMode="auto">
            <a:xfrm>
              <a:off x="6884458" y="4895622"/>
              <a:ext cx="285209"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2</a:t>
              </a:r>
            </a:p>
          </p:txBody>
        </p:sp>
        <p:sp>
          <p:nvSpPr>
            <p:cNvPr id="110" name="Text Box 13"/>
            <p:cNvSpPr txBox="1">
              <a:spLocks noChangeArrowheads="1"/>
            </p:cNvSpPr>
            <p:nvPr/>
          </p:nvSpPr>
          <p:spPr bwMode="auto">
            <a:xfrm>
              <a:off x="6884458" y="4248072"/>
              <a:ext cx="285209"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3</a:t>
              </a:r>
            </a:p>
          </p:txBody>
        </p:sp>
        <p:sp>
          <p:nvSpPr>
            <p:cNvPr id="112" name="Text Box 14"/>
            <p:cNvSpPr txBox="1">
              <a:spLocks noChangeArrowheads="1"/>
            </p:cNvSpPr>
            <p:nvPr/>
          </p:nvSpPr>
          <p:spPr bwMode="auto">
            <a:xfrm>
              <a:off x="6884458" y="3598935"/>
              <a:ext cx="285209"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4</a:t>
              </a:r>
            </a:p>
          </p:txBody>
        </p:sp>
        <p:sp>
          <p:nvSpPr>
            <p:cNvPr id="113" name="Text Box 15"/>
            <p:cNvSpPr txBox="1">
              <a:spLocks noChangeArrowheads="1"/>
            </p:cNvSpPr>
            <p:nvPr/>
          </p:nvSpPr>
          <p:spPr bwMode="auto">
            <a:xfrm>
              <a:off x="6884458" y="2951385"/>
              <a:ext cx="285209"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5</a:t>
              </a:r>
            </a:p>
          </p:txBody>
        </p:sp>
        <p:sp>
          <p:nvSpPr>
            <p:cNvPr id="117" name="Text Box 16"/>
            <p:cNvSpPr txBox="1">
              <a:spLocks noChangeArrowheads="1"/>
            </p:cNvSpPr>
            <p:nvPr/>
          </p:nvSpPr>
          <p:spPr bwMode="auto">
            <a:xfrm>
              <a:off x="6884458" y="2303835"/>
              <a:ext cx="285209"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6</a:t>
              </a:r>
            </a:p>
          </p:txBody>
        </p:sp>
        <p:sp>
          <p:nvSpPr>
            <p:cNvPr id="118" name="Text Box 17"/>
            <p:cNvSpPr txBox="1">
              <a:spLocks noChangeArrowheads="1"/>
            </p:cNvSpPr>
            <p:nvPr/>
          </p:nvSpPr>
          <p:spPr bwMode="auto">
            <a:xfrm>
              <a:off x="6884458" y="1656285"/>
              <a:ext cx="285209"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7</a:t>
              </a:r>
            </a:p>
          </p:txBody>
        </p:sp>
        <p:grpSp>
          <p:nvGrpSpPr>
            <p:cNvPr id="119" name="组合 32"/>
            <p:cNvGrpSpPr/>
            <p:nvPr/>
          </p:nvGrpSpPr>
          <p:grpSpPr>
            <a:xfrm>
              <a:off x="7266427" y="1410561"/>
              <a:ext cx="2155807" cy="4534437"/>
              <a:chOff x="7266427" y="1210529"/>
              <a:chExt cx="2155807" cy="4534437"/>
            </a:xfrm>
          </p:grpSpPr>
          <p:sp>
            <p:nvSpPr>
              <p:cNvPr id="120" name="Rectangle 4"/>
              <p:cNvSpPr>
                <a:spLocks noChangeArrowheads="1"/>
              </p:cNvSpPr>
              <p:nvPr/>
            </p:nvSpPr>
            <p:spPr bwMode="auto">
              <a:xfrm>
                <a:off x="7266427" y="1210529"/>
                <a:ext cx="2155807" cy="647550"/>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C000"/>
                    </a:solidFill>
                    <a:effectLst/>
                    <a:uLnTx/>
                    <a:uFillTx/>
                    <a:latin typeface="+mn-ea"/>
                    <a:ea typeface="+mn-ea"/>
                  </a:rPr>
                  <a:t>应用层</a:t>
                </a:r>
              </a:p>
            </p:txBody>
          </p:sp>
          <p:sp>
            <p:nvSpPr>
              <p:cNvPr id="121" name="Rectangle 5"/>
              <p:cNvSpPr>
                <a:spLocks noChangeArrowheads="1"/>
              </p:cNvSpPr>
              <p:nvPr/>
            </p:nvSpPr>
            <p:spPr bwMode="auto">
              <a:xfrm>
                <a:off x="7266427" y="1858079"/>
                <a:ext cx="2155807" cy="647550"/>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C000"/>
                    </a:solidFill>
                    <a:effectLst/>
                    <a:uLnTx/>
                    <a:uFillTx/>
                    <a:latin typeface="+mn-ea"/>
                    <a:ea typeface="+mn-ea"/>
                  </a:rPr>
                  <a:t>表示层</a:t>
                </a:r>
              </a:p>
            </p:txBody>
          </p:sp>
          <p:sp>
            <p:nvSpPr>
              <p:cNvPr id="136" name="Rectangle 6"/>
              <p:cNvSpPr>
                <a:spLocks noChangeArrowheads="1"/>
              </p:cNvSpPr>
              <p:nvPr/>
            </p:nvSpPr>
            <p:spPr bwMode="auto">
              <a:xfrm>
                <a:off x="7266427" y="2505629"/>
                <a:ext cx="2155807" cy="647550"/>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C000"/>
                    </a:solidFill>
                    <a:effectLst/>
                    <a:uLnTx/>
                    <a:uFillTx/>
                    <a:latin typeface="+mn-ea"/>
                    <a:ea typeface="+mn-ea"/>
                  </a:rPr>
                  <a:t>会话层</a:t>
                </a:r>
              </a:p>
            </p:txBody>
          </p:sp>
          <p:sp>
            <p:nvSpPr>
              <p:cNvPr id="166" name="Rectangle 7"/>
              <p:cNvSpPr>
                <a:spLocks noChangeArrowheads="1"/>
              </p:cNvSpPr>
              <p:nvPr/>
            </p:nvSpPr>
            <p:spPr bwMode="auto">
              <a:xfrm>
                <a:off x="7266427" y="3153179"/>
                <a:ext cx="2155807" cy="647550"/>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C000"/>
                    </a:solidFill>
                    <a:effectLst/>
                    <a:uLnTx/>
                    <a:uFillTx/>
                    <a:latin typeface="+mn-ea"/>
                    <a:ea typeface="+mn-ea"/>
                  </a:rPr>
                  <a:t>传输层</a:t>
                </a:r>
              </a:p>
            </p:txBody>
          </p:sp>
          <p:sp>
            <p:nvSpPr>
              <p:cNvPr id="167" name="Rectangle 8"/>
              <p:cNvSpPr>
                <a:spLocks noChangeArrowheads="1"/>
              </p:cNvSpPr>
              <p:nvPr/>
            </p:nvSpPr>
            <p:spPr bwMode="auto">
              <a:xfrm>
                <a:off x="7266427" y="3802316"/>
                <a:ext cx="2155807" cy="647550"/>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C000"/>
                    </a:solidFill>
                    <a:effectLst/>
                    <a:uLnTx/>
                    <a:uFillTx/>
                    <a:latin typeface="+mn-lt"/>
                    <a:ea typeface="+mn-ea"/>
                  </a:rPr>
                  <a:t>IP</a:t>
                </a:r>
                <a:r>
                  <a:rPr kumimoji="0" lang="zh-CN" altLang="en-US" sz="2400" b="1" i="0" u="none" strike="noStrike" kern="0" cap="none" spc="0" normalizeH="0" baseline="0" noProof="0" dirty="0">
                    <a:ln>
                      <a:noFill/>
                    </a:ln>
                    <a:solidFill>
                      <a:srgbClr val="FFC000"/>
                    </a:solidFill>
                    <a:effectLst/>
                    <a:uLnTx/>
                    <a:uFillTx/>
                    <a:latin typeface="+mn-ea"/>
                    <a:ea typeface="+mn-ea"/>
                  </a:rPr>
                  <a:t>网络层</a:t>
                </a:r>
              </a:p>
            </p:txBody>
          </p:sp>
          <p:sp>
            <p:nvSpPr>
              <p:cNvPr id="174" name="Rectangle 9"/>
              <p:cNvSpPr>
                <a:spLocks noChangeArrowheads="1"/>
              </p:cNvSpPr>
              <p:nvPr/>
            </p:nvSpPr>
            <p:spPr bwMode="auto">
              <a:xfrm>
                <a:off x="7266427" y="4449866"/>
                <a:ext cx="2155807" cy="647550"/>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C000"/>
                    </a:solidFill>
                    <a:effectLst/>
                    <a:uLnTx/>
                    <a:uFillTx/>
                    <a:latin typeface="+mn-ea"/>
                    <a:ea typeface="+mn-ea"/>
                  </a:rPr>
                  <a:t>数据链路层</a:t>
                </a:r>
              </a:p>
            </p:txBody>
          </p:sp>
          <p:sp>
            <p:nvSpPr>
              <p:cNvPr id="175" name="Rectangle 10"/>
              <p:cNvSpPr>
                <a:spLocks noChangeArrowheads="1"/>
              </p:cNvSpPr>
              <p:nvPr/>
            </p:nvSpPr>
            <p:spPr bwMode="auto">
              <a:xfrm>
                <a:off x="7266427" y="5097416"/>
                <a:ext cx="2155807" cy="647550"/>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C000"/>
                    </a:solidFill>
                    <a:effectLst/>
                    <a:uLnTx/>
                    <a:uFillTx/>
                    <a:latin typeface="+mn-ea"/>
                    <a:ea typeface="+mn-ea"/>
                  </a:rPr>
                  <a:t>物理层</a:t>
                </a:r>
              </a:p>
            </p:txBody>
          </p:sp>
        </p:grpSp>
      </p:grpSp>
      <p:sp>
        <p:nvSpPr>
          <p:cNvPr id="191" name="矩形 190"/>
          <p:cNvSpPr/>
          <p:nvPr/>
        </p:nvSpPr>
        <p:spPr>
          <a:xfrm>
            <a:off x="1999239" y="5786100"/>
            <a:ext cx="1285929" cy="461665"/>
          </a:xfrm>
          <a:prstGeom prst="rect">
            <a:avLst/>
          </a:prstGeom>
        </p:spPr>
        <p:txBody>
          <a:bodyPr wrap="none">
            <a:spAutoFit/>
          </a:bodyPr>
          <a:lstStyle/>
          <a:p>
            <a:pPr algn="ctr" fontAlgn="base"/>
            <a:r>
              <a:rPr lang="en-US" altLang="zh-CN" sz="2400" b="1" dirty="0">
                <a:solidFill>
                  <a:srgbClr val="C00000"/>
                </a:solidFill>
                <a:latin typeface="+mn-lt"/>
                <a:ea typeface="+mn-ea"/>
              </a:rPr>
              <a:t>OSI</a:t>
            </a:r>
            <a:r>
              <a:rPr lang="zh-CN" altLang="en-US" sz="2400" b="1" dirty="0">
                <a:solidFill>
                  <a:srgbClr val="C00000"/>
                </a:solidFill>
                <a:latin typeface="+mn-ea"/>
                <a:ea typeface="+mn-ea"/>
              </a:rPr>
              <a:t>模型</a:t>
            </a:r>
            <a:endParaRPr lang="en-US" altLang="zh-CN" sz="2400" b="1" dirty="0">
              <a:solidFill>
                <a:srgbClr val="C00000"/>
              </a:solidFill>
              <a:latin typeface="+mn-ea"/>
              <a:ea typeface="+mn-ea"/>
            </a:endParaRPr>
          </a:p>
        </p:txBody>
      </p:sp>
      <p:sp>
        <p:nvSpPr>
          <p:cNvPr id="192" name="右大括号 191"/>
          <p:cNvSpPr/>
          <p:nvPr/>
        </p:nvSpPr>
        <p:spPr bwMode="auto">
          <a:xfrm>
            <a:off x="4154975" y="1401818"/>
            <a:ext cx="528637" cy="1844551"/>
          </a:xfrm>
          <a:prstGeom prst="rightBrace">
            <a:avLst/>
          </a:prstGeom>
          <a:noFill/>
          <a:ln w="28575">
            <a:solidFill>
              <a:srgbClr val="005EA4"/>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buClr>
                <a:srgbClr val="CC9900"/>
              </a:buClr>
              <a:buFont typeface="Wingdings" pitchFamily="2" charset="2"/>
              <a:buChar char="n"/>
            </a:pPr>
            <a:endParaRPr lang="zh-CN" altLang="en-US" sz="1800">
              <a:solidFill>
                <a:srgbClr val="000000"/>
              </a:solidFill>
              <a:latin typeface="+mn-ea"/>
              <a:ea typeface="+mn-ea"/>
            </a:endParaRPr>
          </a:p>
        </p:txBody>
      </p:sp>
      <p:grpSp>
        <p:nvGrpSpPr>
          <p:cNvPr id="193" name="组合 192"/>
          <p:cNvGrpSpPr/>
          <p:nvPr/>
        </p:nvGrpSpPr>
        <p:grpSpPr>
          <a:xfrm>
            <a:off x="4834168" y="1371962"/>
            <a:ext cx="2663861" cy="4879223"/>
            <a:chOff x="8187087" y="1424846"/>
            <a:chExt cx="2663861" cy="4988732"/>
          </a:xfrm>
        </p:grpSpPr>
        <p:grpSp>
          <p:nvGrpSpPr>
            <p:cNvPr id="194" name="组合 40"/>
            <p:cNvGrpSpPr/>
            <p:nvPr/>
          </p:nvGrpSpPr>
          <p:grpSpPr>
            <a:xfrm>
              <a:off x="8187087" y="1424846"/>
              <a:ext cx="2663861" cy="4534438"/>
              <a:chOff x="6758373" y="1410560"/>
              <a:chExt cx="2663861" cy="4534438"/>
            </a:xfrm>
          </p:grpSpPr>
          <p:sp>
            <p:nvSpPr>
              <p:cNvPr id="196" name="Text Box 11"/>
              <p:cNvSpPr txBox="1">
                <a:spLocks noChangeArrowheads="1"/>
              </p:cNvSpPr>
              <p:nvPr/>
            </p:nvSpPr>
            <p:spPr bwMode="auto">
              <a:xfrm>
                <a:off x="6758374" y="5543172"/>
                <a:ext cx="301711"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1</a:t>
                </a:r>
              </a:p>
            </p:txBody>
          </p:sp>
          <p:sp>
            <p:nvSpPr>
              <p:cNvPr id="197" name="Text Box 12"/>
              <p:cNvSpPr txBox="1">
                <a:spLocks noChangeArrowheads="1"/>
              </p:cNvSpPr>
              <p:nvPr/>
            </p:nvSpPr>
            <p:spPr bwMode="auto">
              <a:xfrm>
                <a:off x="6759959" y="4895622"/>
                <a:ext cx="301711"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2</a:t>
                </a:r>
              </a:p>
            </p:txBody>
          </p:sp>
          <p:sp>
            <p:nvSpPr>
              <p:cNvPr id="198" name="Text Box 13"/>
              <p:cNvSpPr txBox="1">
                <a:spLocks noChangeArrowheads="1"/>
              </p:cNvSpPr>
              <p:nvPr/>
            </p:nvSpPr>
            <p:spPr bwMode="auto">
              <a:xfrm>
                <a:off x="6759959" y="4248072"/>
                <a:ext cx="301711"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3</a:t>
                </a:r>
              </a:p>
            </p:txBody>
          </p:sp>
          <p:sp>
            <p:nvSpPr>
              <p:cNvPr id="199" name="Text Box 14"/>
              <p:cNvSpPr txBox="1">
                <a:spLocks noChangeArrowheads="1"/>
              </p:cNvSpPr>
              <p:nvPr/>
            </p:nvSpPr>
            <p:spPr bwMode="auto">
              <a:xfrm>
                <a:off x="6759959" y="3598935"/>
                <a:ext cx="301711"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4</a:t>
                </a:r>
              </a:p>
            </p:txBody>
          </p:sp>
          <p:sp>
            <p:nvSpPr>
              <p:cNvPr id="200" name="Text Box 15"/>
              <p:cNvSpPr txBox="1">
                <a:spLocks noChangeArrowheads="1"/>
              </p:cNvSpPr>
              <p:nvPr/>
            </p:nvSpPr>
            <p:spPr bwMode="auto">
              <a:xfrm>
                <a:off x="6758373" y="2213763"/>
                <a:ext cx="301711" cy="348238"/>
              </a:xfrm>
              <a:prstGeom prst="rect">
                <a:avLst/>
              </a:prstGeom>
              <a:noFill/>
              <a:ln w="12700" algn="ctr">
                <a:noFill/>
                <a:miter lim="800000"/>
                <a:headEnd/>
                <a:tailEnd/>
              </a:ln>
              <a:effectLst/>
            </p:spPr>
            <p:txBody>
              <a:bodyPr wrap="none" lIns="89865" tIns="46730" rIns="89865" bIns="46730">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70C0"/>
                    </a:solidFill>
                    <a:effectLst/>
                    <a:uLnTx/>
                    <a:uFillTx/>
                    <a:latin typeface="+mn-ea"/>
                    <a:ea typeface="+mn-ea"/>
                  </a:rPr>
                  <a:t>5</a:t>
                </a:r>
              </a:p>
            </p:txBody>
          </p:sp>
          <p:grpSp>
            <p:nvGrpSpPr>
              <p:cNvPr id="201" name="组合 32"/>
              <p:cNvGrpSpPr/>
              <p:nvPr/>
            </p:nvGrpSpPr>
            <p:grpSpPr>
              <a:xfrm>
                <a:off x="7266427" y="1410560"/>
                <a:ext cx="2155807" cy="4534438"/>
                <a:chOff x="7266427" y="1210528"/>
                <a:chExt cx="2155807" cy="4534438"/>
              </a:xfrm>
            </p:grpSpPr>
            <p:sp>
              <p:nvSpPr>
                <p:cNvPr id="202" name="Rectangle 4"/>
                <p:cNvSpPr>
                  <a:spLocks noChangeArrowheads="1"/>
                </p:cNvSpPr>
                <p:nvPr/>
              </p:nvSpPr>
              <p:spPr bwMode="auto">
                <a:xfrm>
                  <a:off x="7266427" y="1210528"/>
                  <a:ext cx="2155807" cy="1947003"/>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C000"/>
                      </a:solidFill>
                      <a:effectLst/>
                      <a:uLnTx/>
                      <a:uFillTx/>
                      <a:latin typeface="+mn-ea"/>
                      <a:ea typeface="+mn-ea"/>
                    </a:rPr>
                    <a:t>应用层</a:t>
                  </a:r>
                </a:p>
              </p:txBody>
            </p:sp>
            <p:sp>
              <p:nvSpPr>
                <p:cNvPr id="203" name="Rectangle 7"/>
                <p:cNvSpPr>
                  <a:spLocks noChangeArrowheads="1"/>
                </p:cNvSpPr>
                <p:nvPr/>
              </p:nvSpPr>
              <p:spPr bwMode="auto">
                <a:xfrm>
                  <a:off x="7266427" y="3153179"/>
                  <a:ext cx="2155807" cy="647550"/>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C000"/>
                      </a:solidFill>
                      <a:effectLst/>
                      <a:uLnTx/>
                      <a:uFillTx/>
                      <a:latin typeface="+mn-ea"/>
                      <a:ea typeface="+mn-ea"/>
                    </a:rPr>
                    <a:t>传输层</a:t>
                  </a:r>
                </a:p>
              </p:txBody>
            </p:sp>
            <p:sp>
              <p:nvSpPr>
                <p:cNvPr id="204" name="Rectangle 8"/>
                <p:cNvSpPr>
                  <a:spLocks noChangeArrowheads="1"/>
                </p:cNvSpPr>
                <p:nvPr/>
              </p:nvSpPr>
              <p:spPr bwMode="auto">
                <a:xfrm>
                  <a:off x="7266427" y="3816604"/>
                  <a:ext cx="2155807" cy="647550"/>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C000"/>
                      </a:solidFill>
                      <a:effectLst/>
                      <a:uLnTx/>
                      <a:uFillTx/>
                      <a:latin typeface="+mn-ea"/>
                      <a:ea typeface="+mn-ea"/>
                    </a:rPr>
                    <a:t>网络层</a:t>
                  </a:r>
                </a:p>
              </p:txBody>
            </p:sp>
            <p:sp>
              <p:nvSpPr>
                <p:cNvPr id="205" name="Rectangle 9"/>
                <p:cNvSpPr>
                  <a:spLocks noChangeArrowheads="1"/>
                </p:cNvSpPr>
                <p:nvPr/>
              </p:nvSpPr>
              <p:spPr bwMode="auto">
                <a:xfrm>
                  <a:off x="7266427" y="4449866"/>
                  <a:ext cx="2155807" cy="647550"/>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C000"/>
                      </a:solidFill>
                      <a:effectLst/>
                      <a:uLnTx/>
                      <a:uFillTx/>
                      <a:latin typeface="+mn-ea"/>
                      <a:ea typeface="+mn-ea"/>
                    </a:rPr>
                    <a:t>数据链路层</a:t>
                  </a:r>
                </a:p>
              </p:txBody>
            </p:sp>
            <p:sp>
              <p:nvSpPr>
                <p:cNvPr id="206" name="Rectangle 10"/>
                <p:cNvSpPr>
                  <a:spLocks noChangeArrowheads="1"/>
                </p:cNvSpPr>
                <p:nvPr/>
              </p:nvSpPr>
              <p:spPr bwMode="auto">
                <a:xfrm>
                  <a:off x="7266427" y="5097416"/>
                  <a:ext cx="2155807" cy="647550"/>
                </a:xfrm>
                <a:prstGeom prst="rect">
                  <a:avLst/>
                </a:prstGeom>
                <a:solidFill>
                  <a:srgbClr val="0070C0"/>
                </a:solidFill>
                <a:ln w="25400" algn="ctr">
                  <a:solidFill>
                    <a:srgbClr val="FFFFFF">
                      <a:lumMod val="95000"/>
                    </a:srgbClr>
                  </a:solidFill>
                  <a:miter lim="800000"/>
                  <a:headEnd/>
                  <a:tailEnd/>
                </a:ln>
                <a:effectLst>
                  <a:outerShdw dist="35921" dir="2700000" algn="ctr" rotWithShape="0">
                    <a:srgbClr val="B2B2B2">
                      <a:alpha val="50000"/>
                    </a:srgbClr>
                  </a:outerShdw>
                </a:effectLst>
              </p:spPr>
              <p:txBody>
                <a:bodyPr wrap="none" lIns="91303" tIns="45651" rIns="91303" bIns="45651"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C000"/>
                      </a:solidFill>
                      <a:effectLst/>
                      <a:uLnTx/>
                      <a:uFillTx/>
                      <a:latin typeface="+mn-ea"/>
                      <a:ea typeface="+mn-ea"/>
                    </a:rPr>
                    <a:t>物理层</a:t>
                  </a:r>
                </a:p>
              </p:txBody>
            </p:sp>
          </p:grpSp>
        </p:grpSp>
        <p:sp>
          <p:nvSpPr>
            <p:cNvPr id="195" name="矩形 194"/>
            <p:cNvSpPr/>
            <p:nvPr/>
          </p:nvSpPr>
          <p:spPr>
            <a:xfrm>
              <a:off x="8960810" y="5941551"/>
              <a:ext cx="1726755" cy="472027"/>
            </a:xfrm>
            <a:prstGeom prst="rect">
              <a:avLst/>
            </a:prstGeom>
          </p:spPr>
          <p:txBody>
            <a:bodyPr wrap="none">
              <a:spAutoFit/>
            </a:bodyP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C00000"/>
                  </a:solidFill>
                  <a:effectLst/>
                  <a:uLnTx/>
                  <a:uFillTx/>
                  <a:latin typeface="+mn-lt"/>
                  <a:ea typeface="+mn-ea"/>
                </a:rPr>
                <a:t>TCP/IP</a:t>
              </a:r>
              <a:r>
                <a:rPr kumimoji="0" lang="zh-CN" altLang="en-US" sz="2400" b="1" i="0" u="none" strike="noStrike" kern="0" cap="none" spc="0" normalizeH="0" baseline="0" noProof="0" dirty="0">
                  <a:ln>
                    <a:noFill/>
                  </a:ln>
                  <a:solidFill>
                    <a:srgbClr val="C00000"/>
                  </a:solidFill>
                  <a:effectLst/>
                  <a:uLnTx/>
                  <a:uFillTx/>
                  <a:latin typeface="+mn-ea"/>
                  <a:ea typeface="+mn-ea"/>
                </a:rPr>
                <a:t>模型</a:t>
              </a:r>
              <a:endParaRPr kumimoji="0" lang="zh-CN" altLang="en-US" sz="2400" b="0" i="0" u="none" strike="noStrike" kern="0" cap="none" spc="0" normalizeH="0" baseline="0" noProof="0" dirty="0">
                <a:ln>
                  <a:noFill/>
                </a:ln>
                <a:solidFill>
                  <a:srgbClr val="000000"/>
                </a:solidFill>
                <a:effectLst/>
                <a:uLnTx/>
                <a:uFillTx/>
                <a:latin typeface="+mn-ea"/>
                <a:ea typeface="+mn-ea"/>
              </a:endParaRPr>
            </a:p>
          </p:txBody>
        </p:sp>
      </p:grpSp>
      <p:sp>
        <p:nvSpPr>
          <p:cNvPr id="35" name="灯片编号占位符 3">
            <a:extLst>
              <a:ext uri="{FF2B5EF4-FFF2-40B4-BE49-F238E27FC236}">
                <a16:creationId xmlns:a16="http://schemas.microsoft.com/office/drawing/2014/main" id="{F0C93A2F-BDF4-488D-865B-A55D1265288E}"/>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39</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24367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wipe(left)">
                                      <p:cBhvr>
                                        <p:cTn id="11"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为什么要网络虚拟化</a:t>
            </a:r>
          </a:p>
        </p:txBody>
      </p:sp>
      <p:sp>
        <p:nvSpPr>
          <p:cNvPr id="6" name="文本占位符 5"/>
          <p:cNvSpPr>
            <a:spLocks noGrp="1"/>
          </p:cNvSpPr>
          <p:nvPr>
            <p:ph type="body" sz="quarter" idx="10"/>
          </p:nvPr>
        </p:nvSpPr>
        <p:spPr>
          <a:xfrm>
            <a:off x="694291" y="1141751"/>
            <a:ext cx="3707767" cy="3924300"/>
          </a:xfrm>
        </p:spPr>
        <p:txBody>
          <a:bodyPr/>
          <a:lstStyle/>
          <a:p>
            <a:r>
              <a:rPr lang="zh-CN" altLang="en-US" sz="1600" dirty="0"/>
              <a:t>传统数据中心特点：</a:t>
            </a:r>
          </a:p>
          <a:p>
            <a:pPr lvl="1"/>
            <a:r>
              <a:rPr lang="zh-CN" altLang="en-US" sz="1400" dirty="0"/>
              <a:t>一个物理网络端口对应一台唯一的计算机。</a:t>
            </a:r>
          </a:p>
          <a:p>
            <a:pPr lvl="1"/>
            <a:r>
              <a:rPr lang="zh-CN" altLang="en-US" sz="1400" dirty="0"/>
              <a:t>计算机与网络关系固定，很少变动。</a:t>
            </a:r>
          </a:p>
          <a:p>
            <a:pPr marL="301625" lvl="1" indent="-301625">
              <a:buClr>
                <a:schemeClr val="bg1">
                  <a:lumMod val="50000"/>
                </a:schemeClr>
              </a:buClr>
              <a:buSzPct val="60000"/>
              <a:buFont typeface="Wingdings" pitchFamily="2" charset="2"/>
              <a:buChar char="l"/>
            </a:pPr>
            <a:r>
              <a:rPr lang="zh-CN" altLang="en-US" sz="1600" dirty="0">
                <a:cs typeface="+mn-cs"/>
              </a:rPr>
              <a:t>云计算数据中心带来的变化：</a:t>
            </a:r>
          </a:p>
          <a:p>
            <a:pPr lvl="1"/>
            <a:r>
              <a:rPr lang="zh-CN" altLang="en-US" sz="1400" dirty="0"/>
              <a:t>一个物理网络端口会对应对应数量不固定的虚拟机。</a:t>
            </a:r>
          </a:p>
          <a:p>
            <a:pPr lvl="1"/>
            <a:r>
              <a:rPr lang="zh-CN" altLang="en-US" sz="1400" dirty="0"/>
              <a:t>虚拟机会频繁的进行跨主机的迁移，与网络间关系不再固定。</a:t>
            </a:r>
          </a:p>
          <a:p>
            <a:pPr lvl="1"/>
            <a:r>
              <a:rPr lang="zh-CN" altLang="en-US" sz="1400" dirty="0"/>
              <a:t>传统南北流向为主的数据中心网络架构不满足未来</a:t>
            </a:r>
            <a:r>
              <a:rPr lang="en-US" altLang="zh-CN" sz="1400" dirty="0"/>
              <a:t>IT</a:t>
            </a:r>
            <a:r>
              <a:rPr lang="zh-CN" altLang="en-US" sz="1400" dirty="0"/>
              <a:t>发展的需求。</a:t>
            </a:r>
          </a:p>
          <a:p>
            <a:pPr lvl="1"/>
            <a:r>
              <a:rPr lang="zh-CN" altLang="en-US" sz="1400" dirty="0"/>
              <a:t>热迁移使得计算能力不再固定在具体物理位置，传统网络无法灵活的满足云计算的诉求。</a:t>
            </a:r>
          </a:p>
          <a:p>
            <a:endParaRPr lang="en-US" sz="1600" dirty="0"/>
          </a:p>
        </p:txBody>
      </p:sp>
      <p:pic>
        <p:nvPicPr>
          <p:cNvPr id="101" name="Picture 2"/>
          <p:cNvPicPr>
            <a:picLocks noChangeAspect="1" noChangeArrowheads="1"/>
          </p:cNvPicPr>
          <p:nvPr/>
        </p:nvPicPr>
        <p:blipFill>
          <a:blip r:embed="rId3" cstate="print"/>
          <a:srcRect/>
          <a:stretch>
            <a:fillRect/>
          </a:stretch>
        </p:blipFill>
        <p:spPr bwMode="auto">
          <a:xfrm>
            <a:off x="4608644" y="1141751"/>
            <a:ext cx="3714084" cy="2385556"/>
          </a:xfrm>
          <a:prstGeom prst="rect">
            <a:avLst/>
          </a:prstGeom>
          <a:noFill/>
          <a:ln w="9525">
            <a:noFill/>
            <a:miter lim="800000"/>
            <a:headEnd/>
            <a:tailEnd/>
          </a:ln>
        </p:spPr>
      </p:pic>
      <p:pic>
        <p:nvPicPr>
          <p:cNvPr id="102" name="Picture 3"/>
          <p:cNvPicPr>
            <a:picLocks noChangeAspect="1" noChangeArrowheads="1"/>
          </p:cNvPicPr>
          <p:nvPr/>
        </p:nvPicPr>
        <p:blipFill>
          <a:blip r:embed="rId4" cstate="print"/>
          <a:srcRect/>
          <a:stretch>
            <a:fillRect/>
          </a:stretch>
        </p:blipFill>
        <p:spPr bwMode="auto">
          <a:xfrm>
            <a:off x="4608644" y="3527307"/>
            <a:ext cx="3707767" cy="2205589"/>
          </a:xfrm>
          <a:prstGeom prst="rect">
            <a:avLst/>
          </a:prstGeom>
          <a:noFill/>
          <a:ln w="9525">
            <a:noFill/>
            <a:miter lim="800000"/>
            <a:headEnd/>
            <a:tailEnd/>
          </a:ln>
        </p:spPr>
      </p:pic>
      <p:sp>
        <p:nvSpPr>
          <p:cNvPr id="7" name="灯片编号占位符 3">
            <a:extLst>
              <a:ext uri="{FF2B5EF4-FFF2-40B4-BE49-F238E27FC236}">
                <a16:creationId xmlns:a16="http://schemas.microsoft.com/office/drawing/2014/main" id="{6AC25166-1040-470E-9391-DD15524B9620}"/>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40</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4120054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04EA694-BAB2-4845-9F62-7F6F485BA2C6}"/>
              </a:ext>
            </a:extLst>
          </p:cNvPr>
          <p:cNvSpPr/>
          <p:nvPr/>
        </p:nvSpPr>
        <p:spPr bwMode="auto">
          <a:xfrm>
            <a:off x="3239853" y="3143532"/>
            <a:ext cx="5791044" cy="27014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3" name="标题 2"/>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网络虚拟化</a:t>
            </a:r>
          </a:p>
        </p:txBody>
      </p:sp>
      <p:sp>
        <p:nvSpPr>
          <p:cNvPr id="6" name="文本占位符 5"/>
          <p:cNvSpPr>
            <a:spLocks noGrp="1"/>
          </p:cNvSpPr>
          <p:nvPr>
            <p:ph type="body" sz="quarter" idx="10"/>
          </p:nvPr>
        </p:nvSpPr>
        <p:spPr>
          <a:xfrm>
            <a:off x="325312" y="1224787"/>
            <a:ext cx="2842532" cy="3405454"/>
          </a:xfrm>
        </p:spPr>
        <p:txBody>
          <a:bodyPr/>
          <a:lstStyle/>
          <a:p>
            <a:r>
              <a:rPr lang="zh-CN" altLang="en-US" sz="1400" dirty="0"/>
              <a:t>与服务器虚拟化类似，网络虚拟化可以在很短的时间（秒级）创建</a:t>
            </a:r>
            <a:r>
              <a:rPr lang="en-US" altLang="zh-CN" sz="1400" dirty="0"/>
              <a:t>L2</a:t>
            </a:r>
            <a:r>
              <a:rPr lang="zh-CN" altLang="en-US" sz="1400" dirty="0"/>
              <a:t>、</a:t>
            </a:r>
            <a:r>
              <a:rPr lang="en-US" altLang="zh-CN" sz="1400" dirty="0"/>
              <a:t>L3</a:t>
            </a:r>
            <a:r>
              <a:rPr lang="zh-CN" altLang="en-US" sz="1400" dirty="0"/>
              <a:t>到</a:t>
            </a:r>
            <a:r>
              <a:rPr lang="en-US" altLang="zh-CN" sz="1400" dirty="0"/>
              <a:t>L7</a:t>
            </a:r>
            <a:r>
              <a:rPr lang="zh-CN" altLang="en-US" sz="1400" dirty="0"/>
              <a:t>的网络服务，如交换，路由，防火墙和负载均衡等。</a:t>
            </a:r>
          </a:p>
          <a:p>
            <a:r>
              <a:rPr lang="zh-CN" altLang="en-US" sz="1400" dirty="0"/>
              <a:t>虚拟网络独立于底层网络硬件，可以按照业务需求配置、修改、保存、删除，而无需重新配置底层物理硬件或拓扑。这种网络技术的革新为实现软件定义的数据中心奠定了基础。</a:t>
            </a:r>
          </a:p>
        </p:txBody>
      </p:sp>
      <p:pic>
        <p:nvPicPr>
          <p:cNvPr id="25" name="图片 3"/>
          <p:cNvPicPr>
            <a:picLocks noChangeAspect="1"/>
          </p:cNvPicPr>
          <p:nvPr/>
        </p:nvPicPr>
        <p:blipFill>
          <a:blip r:embed="rId3" cstate="print"/>
          <a:srcRect/>
          <a:stretch>
            <a:fillRect/>
          </a:stretch>
        </p:blipFill>
        <p:spPr bwMode="auto">
          <a:xfrm>
            <a:off x="3239852" y="404664"/>
            <a:ext cx="5791043" cy="2633522"/>
          </a:xfrm>
          <a:prstGeom prst="rect">
            <a:avLst/>
          </a:prstGeom>
          <a:noFill/>
          <a:ln w="9525">
            <a:noFill/>
            <a:miter lim="800000"/>
            <a:headEnd/>
            <a:tailEnd/>
          </a:ln>
        </p:spPr>
      </p:pic>
      <p:sp>
        <p:nvSpPr>
          <p:cNvPr id="5" name="灯片编号占位符 3">
            <a:extLst>
              <a:ext uri="{FF2B5EF4-FFF2-40B4-BE49-F238E27FC236}">
                <a16:creationId xmlns:a16="http://schemas.microsoft.com/office/drawing/2014/main" id="{76A128F4-83AC-4FFA-90C6-F4A22E44EFDF}"/>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41</a:t>
            </a:fld>
            <a:endParaRPr lang="en-US" altLang="zh-CN" sz="1800" dirty="0">
              <a:latin typeface="Gill Sans MT"/>
              <a:ea typeface="华文新魏" panose="02010800040101010101" pitchFamily="2" charset="-122"/>
            </a:endParaRPr>
          </a:p>
        </p:txBody>
      </p:sp>
      <p:grpSp>
        <p:nvGrpSpPr>
          <p:cNvPr id="7" name="组合 150">
            <a:extLst>
              <a:ext uri="{FF2B5EF4-FFF2-40B4-BE49-F238E27FC236}">
                <a16:creationId xmlns:a16="http://schemas.microsoft.com/office/drawing/2014/main" id="{93A86808-0865-434C-B0F8-6AFBD5927633}"/>
              </a:ext>
            </a:extLst>
          </p:cNvPr>
          <p:cNvGrpSpPr>
            <a:grpSpLocks noChangeAspect="1"/>
          </p:cNvGrpSpPr>
          <p:nvPr/>
        </p:nvGrpSpPr>
        <p:grpSpPr bwMode="auto">
          <a:xfrm>
            <a:off x="3239852" y="3143532"/>
            <a:ext cx="5817310" cy="2601699"/>
            <a:chOff x="4635699" y="1162489"/>
            <a:chExt cx="3993132" cy="1785913"/>
          </a:xfrm>
        </p:grpSpPr>
        <p:sp>
          <p:nvSpPr>
            <p:cNvPr id="8" name="TextBox 86">
              <a:extLst>
                <a:ext uri="{FF2B5EF4-FFF2-40B4-BE49-F238E27FC236}">
                  <a16:creationId xmlns:a16="http://schemas.microsoft.com/office/drawing/2014/main" id="{44D43778-73CE-4366-8848-7692243A8B69}"/>
                </a:ext>
              </a:extLst>
            </p:cNvPr>
            <p:cNvSpPr txBox="1"/>
            <p:nvPr/>
          </p:nvSpPr>
          <p:spPr>
            <a:xfrm>
              <a:off x="5021051" y="2631496"/>
              <a:ext cx="958614" cy="316906"/>
            </a:xfrm>
            <a:prstGeom prst="rect">
              <a:avLst/>
            </a:prstGeom>
            <a:noFill/>
          </p:spPr>
          <p:txBody>
            <a:bodyPr wrap="none">
              <a:spAutoFit/>
            </a:bodyPr>
            <a:lstStyle/>
            <a:p>
              <a:pPr algn="ctr" eaLnBrk="1" fontAlgn="t" hangingPunct="1">
                <a:defRPr/>
              </a:pPr>
              <a:r>
                <a:rPr lang="zh-CN" altLang="en-US" sz="1200" spc="150" dirty="0">
                  <a:solidFill>
                    <a:srgbClr val="000000"/>
                  </a:solidFill>
                  <a:latin typeface="+mn-lt"/>
                  <a:ea typeface="+mn-ea"/>
                </a:rPr>
                <a:t>紧耦合数据中心</a:t>
              </a:r>
              <a:br>
                <a:rPr lang="en-US" altLang="zh-CN" sz="1200" spc="150" dirty="0">
                  <a:solidFill>
                    <a:srgbClr val="000000"/>
                  </a:solidFill>
                  <a:latin typeface="+mn-lt"/>
                  <a:ea typeface="+mn-ea"/>
                </a:rPr>
              </a:br>
              <a:r>
                <a:rPr lang="zh-CN" altLang="en-US" sz="1200" spc="150" dirty="0">
                  <a:solidFill>
                    <a:srgbClr val="000000"/>
                  </a:solidFill>
                  <a:latin typeface="+mn-lt"/>
                  <a:ea typeface="+mn-ea"/>
                </a:rPr>
                <a:t>南北向流量为主</a:t>
              </a:r>
            </a:p>
          </p:txBody>
        </p:sp>
        <p:sp>
          <p:nvSpPr>
            <p:cNvPr id="9" name="TextBox 87">
              <a:extLst>
                <a:ext uri="{FF2B5EF4-FFF2-40B4-BE49-F238E27FC236}">
                  <a16:creationId xmlns:a16="http://schemas.microsoft.com/office/drawing/2014/main" id="{9F88260A-36DB-4A87-B92A-B9EBEC2AF368}"/>
                </a:ext>
              </a:extLst>
            </p:cNvPr>
            <p:cNvSpPr txBox="1"/>
            <p:nvPr/>
          </p:nvSpPr>
          <p:spPr>
            <a:xfrm>
              <a:off x="6719525" y="2623029"/>
              <a:ext cx="1909306" cy="316906"/>
            </a:xfrm>
            <a:prstGeom prst="rect">
              <a:avLst/>
            </a:prstGeom>
            <a:noFill/>
          </p:spPr>
          <p:txBody>
            <a:bodyPr wrap="none">
              <a:spAutoFit/>
            </a:bodyPr>
            <a:lstStyle/>
            <a:p>
              <a:pPr algn="ctr" eaLnBrk="1" fontAlgn="t" hangingPunct="1">
                <a:defRPr/>
              </a:pPr>
              <a:r>
                <a:rPr lang="zh-CN" altLang="en-US" sz="1200" spc="150" dirty="0">
                  <a:solidFill>
                    <a:srgbClr val="000000"/>
                  </a:solidFill>
                  <a:latin typeface="+mn-lt"/>
                  <a:ea typeface="+mn-ea"/>
                </a:rPr>
                <a:t>云计算或集群运算虚拟化数据中心</a:t>
              </a:r>
              <a:br>
                <a:rPr lang="en-US" altLang="zh-CN" sz="1200" spc="150" dirty="0">
                  <a:solidFill>
                    <a:srgbClr val="000000"/>
                  </a:solidFill>
                  <a:latin typeface="+mn-lt"/>
                  <a:ea typeface="+mn-ea"/>
                </a:rPr>
              </a:br>
              <a:r>
                <a:rPr lang="zh-CN" altLang="en-US" sz="1200" spc="150" dirty="0">
                  <a:solidFill>
                    <a:srgbClr val="000000"/>
                  </a:solidFill>
                  <a:latin typeface="+mn-lt"/>
                  <a:ea typeface="+mn-ea"/>
                </a:rPr>
                <a:t>东西向流量为主</a:t>
              </a:r>
            </a:p>
          </p:txBody>
        </p:sp>
        <p:cxnSp>
          <p:nvCxnSpPr>
            <p:cNvPr id="10" name="Straight Connector 718">
              <a:extLst>
                <a:ext uri="{FF2B5EF4-FFF2-40B4-BE49-F238E27FC236}">
                  <a16:creationId xmlns:a16="http://schemas.microsoft.com/office/drawing/2014/main" id="{F797A92C-A051-41C1-B44C-A3CCEA802069}"/>
                </a:ext>
              </a:extLst>
            </p:cNvPr>
            <p:cNvCxnSpPr>
              <a:cxnSpLocks noChangeShapeType="1"/>
            </p:cNvCxnSpPr>
            <p:nvPr/>
          </p:nvCxnSpPr>
          <p:spPr bwMode="auto">
            <a:xfrm flipV="1">
              <a:off x="7341674" y="1566689"/>
              <a:ext cx="594636" cy="244064"/>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11" name="Straight Connector 721">
              <a:extLst>
                <a:ext uri="{FF2B5EF4-FFF2-40B4-BE49-F238E27FC236}">
                  <a16:creationId xmlns:a16="http://schemas.microsoft.com/office/drawing/2014/main" id="{18F0ADFE-21CA-4F9A-A07E-1249F4ECE6A8}"/>
                </a:ext>
              </a:extLst>
            </p:cNvPr>
            <p:cNvCxnSpPr>
              <a:cxnSpLocks noChangeShapeType="1"/>
            </p:cNvCxnSpPr>
            <p:nvPr/>
          </p:nvCxnSpPr>
          <p:spPr bwMode="auto">
            <a:xfrm>
              <a:off x="7341674" y="1566689"/>
              <a:ext cx="594636" cy="24406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12" name="Straight Connector 724">
              <a:extLst>
                <a:ext uri="{FF2B5EF4-FFF2-40B4-BE49-F238E27FC236}">
                  <a16:creationId xmlns:a16="http://schemas.microsoft.com/office/drawing/2014/main" id="{100FE98A-EC77-4614-9D59-B9185E45C17A}"/>
                </a:ext>
              </a:extLst>
            </p:cNvPr>
            <p:cNvCxnSpPr>
              <a:cxnSpLocks noChangeShapeType="1"/>
            </p:cNvCxnSpPr>
            <p:nvPr/>
          </p:nvCxnSpPr>
          <p:spPr bwMode="auto">
            <a:xfrm flipV="1">
              <a:off x="7936310" y="1566689"/>
              <a:ext cx="0" cy="24406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pic>
          <p:nvPicPr>
            <p:cNvPr id="13" name="Picture 309" descr="图片236">
              <a:extLst>
                <a:ext uri="{FF2B5EF4-FFF2-40B4-BE49-F238E27FC236}">
                  <a16:creationId xmlns:a16="http://schemas.microsoft.com/office/drawing/2014/main" id="{467911BD-D198-46E7-8FB7-EFD341878C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3674" y="1321234"/>
              <a:ext cx="216000" cy="24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09" descr="图片236">
              <a:extLst>
                <a:ext uri="{FF2B5EF4-FFF2-40B4-BE49-F238E27FC236}">
                  <a16:creationId xmlns:a16="http://schemas.microsoft.com/office/drawing/2014/main" id="{B83544C2-E667-4FF5-B555-086E4640D3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8310" y="1321234"/>
              <a:ext cx="216000" cy="24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12" descr="图片239">
              <a:extLst>
                <a:ext uri="{FF2B5EF4-FFF2-40B4-BE49-F238E27FC236}">
                  <a16:creationId xmlns:a16="http://schemas.microsoft.com/office/drawing/2014/main" id="{83F1E688-90D8-40BB-B253-B4B1975AB3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3674" y="1810753"/>
              <a:ext cx="216000" cy="22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13" descr="图片240">
              <a:extLst>
                <a:ext uri="{FF2B5EF4-FFF2-40B4-BE49-F238E27FC236}">
                  <a16:creationId xmlns:a16="http://schemas.microsoft.com/office/drawing/2014/main" id="{9B0ACABF-4BC1-4E7B-B56A-24910D3DE41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1575" y="2419995"/>
              <a:ext cx="216000" cy="22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12" descr="图片239">
              <a:extLst>
                <a:ext uri="{FF2B5EF4-FFF2-40B4-BE49-F238E27FC236}">
                  <a16:creationId xmlns:a16="http://schemas.microsoft.com/office/drawing/2014/main" id="{F61033CD-E60E-4A1B-9BFF-69048C21D6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8310" y="1810754"/>
              <a:ext cx="216000" cy="22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13" descr="图片240">
              <a:extLst>
                <a:ext uri="{FF2B5EF4-FFF2-40B4-BE49-F238E27FC236}">
                  <a16:creationId xmlns:a16="http://schemas.microsoft.com/office/drawing/2014/main" id="{C552DA57-73F3-41B5-9A54-DDE1C0994A4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66629" y="2419995"/>
              <a:ext cx="216000" cy="22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13" descr="图片240">
              <a:extLst>
                <a:ext uri="{FF2B5EF4-FFF2-40B4-BE49-F238E27FC236}">
                  <a16:creationId xmlns:a16="http://schemas.microsoft.com/office/drawing/2014/main" id="{B4DD4F3C-775E-4BDE-8F14-97B9F43FAE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9102" y="2419995"/>
              <a:ext cx="216000" cy="22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13" descr="图片240">
              <a:extLst>
                <a:ext uri="{FF2B5EF4-FFF2-40B4-BE49-F238E27FC236}">
                  <a16:creationId xmlns:a16="http://schemas.microsoft.com/office/drawing/2014/main" id="{5B3FDB9A-AB8D-4AFF-9AC6-E89FD6FBDE1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4156" y="2419995"/>
              <a:ext cx="216000" cy="22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703">
              <a:extLst>
                <a:ext uri="{FF2B5EF4-FFF2-40B4-BE49-F238E27FC236}">
                  <a16:creationId xmlns:a16="http://schemas.microsoft.com/office/drawing/2014/main" id="{13352558-CD66-4D41-AC12-8C955A00E9C6}"/>
                </a:ext>
              </a:extLst>
            </p:cNvPr>
            <p:cNvCxnSpPr>
              <a:cxnSpLocks noChangeShapeType="1"/>
            </p:cNvCxnSpPr>
            <p:nvPr/>
          </p:nvCxnSpPr>
          <p:spPr bwMode="auto">
            <a:xfrm flipH="1">
              <a:off x="6959575" y="2035001"/>
              <a:ext cx="382099" cy="384994"/>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22" name="Straight Connector 705">
              <a:extLst>
                <a:ext uri="{FF2B5EF4-FFF2-40B4-BE49-F238E27FC236}">
                  <a16:creationId xmlns:a16="http://schemas.microsoft.com/office/drawing/2014/main" id="{A0BDCEB0-66F2-4A80-A596-DE40378CE6C0}"/>
                </a:ext>
              </a:extLst>
            </p:cNvPr>
            <p:cNvCxnSpPr>
              <a:cxnSpLocks noChangeShapeType="1"/>
            </p:cNvCxnSpPr>
            <p:nvPr/>
          </p:nvCxnSpPr>
          <p:spPr bwMode="auto">
            <a:xfrm flipH="1">
              <a:off x="7317102" y="2035001"/>
              <a:ext cx="24572" cy="384994"/>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23" name="Straight Connector 708">
              <a:extLst>
                <a:ext uri="{FF2B5EF4-FFF2-40B4-BE49-F238E27FC236}">
                  <a16:creationId xmlns:a16="http://schemas.microsoft.com/office/drawing/2014/main" id="{C85FA27E-2179-43B1-B1E3-EBEE13546ECC}"/>
                </a:ext>
              </a:extLst>
            </p:cNvPr>
            <p:cNvCxnSpPr>
              <a:cxnSpLocks noChangeShapeType="1"/>
            </p:cNvCxnSpPr>
            <p:nvPr/>
          </p:nvCxnSpPr>
          <p:spPr bwMode="auto">
            <a:xfrm>
              <a:off x="7341674" y="2035001"/>
              <a:ext cx="690482" cy="384994"/>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24" name="Straight Connector 710">
              <a:extLst>
                <a:ext uri="{FF2B5EF4-FFF2-40B4-BE49-F238E27FC236}">
                  <a16:creationId xmlns:a16="http://schemas.microsoft.com/office/drawing/2014/main" id="{79A0274C-AADF-4F7E-9200-96B226BAFC42}"/>
                </a:ext>
              </a:extLst>
            </p:cNvPr>
            <p:cNvCxnSpPr>
              <a:cxnSpLocks noChangeShapeType="1"/>
            </p:cNvCxnSpPr>
            <p:nvPr/>
          </p:nvCxnSpPr>
          <p:spPr bwMode="auto">
            <a:xfrm>
              <a:off x="7341674" y="2035001"/>
              <a:ext cx="1049928" cy="384994"/>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26" name="Straight Connector 711">
              <a:extLst>
                <a:ext uri="{FF2B5EF4-FFF2-40B4-BE49-F238E27FC236}">
                  <a16:creationId xmlns:a16="http://schemas.microsoft.com/office/drawing/2014/main" id="{5E15628C-FCA7-4E3C-B57D-B3191C59363E}"/>
                </a:ext>
              </a:extLst>
            </p:cNvPr>
            <p:cNvCxnSpPr>
              <a:cxnSpLocks noChangeShapeType="1"/>
            </p:cNvCxnSpPr>
            <p:nvPr/>
          </p:nvCxnSpPr>
          <p:spPr bwMode="auto">
            <a:xfrm flipV="1">
              <a:off x="6959575" y="2035000"/>
              <a:ext cx="976735"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27" name="Straight Connector 715">
              <a:extLst>
                <a:ext uri="{FF2B5EF4-FFF2-40B4-BE49-F238E27FC236}">
                  <a16:creationId xmlns:a16="http://schemas.microsoft.com/office/drawing/2014/main" id="{B2928827-3698-4AB5-BC4B-113030D97C95}"/>
                </a:ext>
              </a:extLst>
            </p:cNvPr>
            <p:cNvCxnSpPr>
              <a:cxnSpLocks noChangeShapeType="1"/>
            </p:cNvCxnSpPr>
            <p:nvPr/>
          </p:nvCxnSpPr>
          <p:spPr bwMode="auto">
            <a:xfrm flipH="1" flipV="1">
              <a:off x="7936310" y="2035000"/>
              <a:ext cx="95846"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28" name="Straight Connector 717">
              <a:extLst>
                <a:ext uri="{FF2B5EF4-FFF2-40B4-BE49-F238E27FC236}">
                  <a16:creationId xmlns:a16="http://schemas.microsoft.com/office/drawing/2014/main" id="{9E0A9BDC-6F3B-41B1-928F-A84126EBA90E}"/>
                </a:ext>
              </a:extLst>
            </p:cNvPr>
            <p:cNvCxnSpPr>
              <a:cxnSpLocks noChangeShapeType="1"/>
            </p:cNvCxnSpPr>
            <p:nvPr/>
          </p:nvCxnSpPr>
          <p:spPr bwMode="auto">
            <a:xfrm>
              <a:off x="7936310" y="2035000"/>
              <a:ext cx="455292"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29" name="Straight Connector 720">
              <a:extLst>
                <a:ext uri="{FF2B5EF4-FFF2-40B4-BE49-F238E27FC236}">
                  <a16:creationId xmlns:a16="http://schemas.microsoft.com/office/drawing/2014/main" id="{08EC3C9C-A802-43AE-8884-036D9E412135}"/>
                </a:ext>
              </a:extLst>
            </p:cNvPr>
            <p:cNvCxnSpPr>
              <a:cxnSpLocks noChangeShapeType="1"/>
            </p:cNvCxnSpPr>
            <p:nvPr/>
          </p:nvCxnSpPr>
          <p:spPr bwMode="auto">
            <a:xfrm>
              <a:off x="7449674" y="1922877"/>
              <a:ext cx="378636" cy="0"/>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30" name="Straight Connector 714">
              <a:extLst>
                <a:ext uri="{FF2B5EF4-FFF2-40B4-BE49-F238E27FC236}">
                  <a16:creationId xmlns:a16="http://schemas.microsoft.com/office/drawing/2014/main" id="{DCDC148D-1080-44E4-A837-610D250F150E}"/>
                </a:ext>
              </a:extLst>
            </p:cNvPr>
            <p:cNvCxnSpPr>
              <a:cxnSpLocks noChangeShapeType="1"/>
            </p:cNvCxnSpPr>
            <p:nvPr/>
          </p:nvCxnSpPr>
          <p:spPr bwMode="auto">
            <a:xfrm flipV="1">
              <a:off x="7674629" y="2035000"/>
              <a:ext cx="261681"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31" name="Straight Connector 707">
              <a:extLst>
                <a:ext uri="{FF2B5EF4-FFF2-40B4-BE49-F238E27FC236}">
                  <a16:creationId xmlns:a16="http://schemas.microsoft.com/office/drawing/2014/main" id="{DF41DFC8-741A-4603-97B2-2595F43F3137}"/>
                </a:ext>
              </a:extLst>
            </p:cNvPr>
            <p:cNvCxnSpPr>
              <a:cxnSpLocks noChangeShapeType="1"/>
            </p:cNvCxnSpPr>
            <p:nvPr/>
          </p:nvCxnSpPr>
          <p:spPr bwMode="auto">
            <a:xfrm>
              <a:off x="7341674" y="2035001"/>
              <a:ext cx="332955" cy="384994"/>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32" name="Straight Connector 713">
              <a:extLst>
                <a:ext uri="{FF2B5EF4-FFF2-40B4-BE49-F238E27FC236}">
                  <a16:creationId xmlns:a16="http://schemas.microsoft.com/office/drawing/2014/main" id="{61FFC2AF-7094-4F7B-985D-FB815DF733B2}"/>
                </a:ext>
              </a:extLst>
            </p:cNvPr>
            <p:cNvCxnSpPr>
              <a:cxnSpLocks noChangeShapeType="1"/>
            </p:cNvCxnSpPr>
            <p:nvPr/>
          </p:nvCxnSpPr>
          <p:spPr bwMode="auto">
            <a:xfrm flipV="1">
              <a:off x="7317102" y="2035000"/>
              <a:ext cx="619208"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33" name="Straight Connector 723">
              <a:extLst>
                <a:ext uri="{FF2B5EF4-FFF2-40B4-BE49-F238E27FC236}">
                  <a16:creationId xmlns:a16="http://schemas.microsoft.com/office/drawing/2014/main" id="{D38C2139-F432-4604-A26B-7DCF537766D4}"/>
                </a:ext>
              </a:extLst>
            </p:cNvPr>
            <p:cNvCxnSpPr>
              <a:cxnSpLocks noChangeShapeType="1"/>
            </p:cNvCxnSpPr>
            <p:nvPr/>
          </p:nvCxnSpPr>
          <p:spPr bwMode="auto">
            <a:xfrm flipV="1">
              <a:off x="7341674" y="1566689"/>
              <a:ext cx="0" cy="244064"/>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34" name="Straight Connector 726">
              <a:extLst>
                <a:ext uri="{FF2B5EF4-FFF2-40B4-BE49-F238E27FC236}">
                  <a16:creationId xmlns:a16="http://schemas.microsoft.com/office/drawing/2014/main" id="{6E128225-9EE0-4DF3-B5D0-8F0B411ABF4B}"/>
                </a:ext>
              </a:extLst>
            </p:cNvPr>
            <p:cNvCxnSpPr>
              <a:cxnSpLocks noChangeShapeType="1"/>
            </p:cNvCxnSpPr>
            <p:nvPr/>
          </p:nvCxnSpPr>
          <p:spPr bwMode="auto">
            <a:xfrm flipH="1">
              <a:off x="7449674" y="1443962"/>
              <a:ext cx="378636" cy="0"/>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pic>
          <p:nvPicPr>
            <p:cNvPr id="35" name="Picture 313" descr="图片240">
              <a:extLst>
                <a:ext uri="{FF2B5EF4-FFF2-40B4-BE49-F238E27FC236}">
                  <a16:creationId xmlns:a16="http://schemas.microsoft.com/office/drawing/2014/main" id="{3C9F3F9A-12A5-4352-A742-8F7CBE9EDB3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83602" y="2419995"/>
              <a:ext cx="216000" cy="22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上下箭头 113">
              <a:extLst>
                <a:ext uri="{FF2B5EF4-FFF2-40B4-BE49-F238E27FC236}">
                  <a16:creationId xmlns:a16="http://schemas.microsoft.com/office/drawing/2014/main" id="{828B0384-4289-4A0A-9E2C-2FE6E7B8986F}"/>
                </a:ext>
              </a:extLst>
            </p:cNvPr>
            <p:cNvSpPr/>
            <p:nvPr/>
          </p:nvSpPr>
          <p:spPr bwMode="auto">
            <a:xfrm>
              <a:off x="7536592" y="1250333"/>
              <a:ext cx="221192" cy="872091"/>
            </a:xfrm>
            <a:prstGeom prst="upDownArrow">
              <a:avLst>
                <a:gd name="adj1" fmla="val 53351"/>
                <a:gd name="adj2" fmla="val 50000"/>
              </a:avLst>
            </a:prstGeom>
            <a:solidFill>
              <a:srgbClr val="FFCC99">
                <a:alpha val="70000"/>
              </a:srgbClr>
            </a:solidFill>
            <a:ln w="25400">
              <a:noFill/>
              <a:miter lim="800000"/>
              <a:headEnd/>
              <a:tailEnd/>
            </a:ln>
            <a:effectLst/>
          </p:spPr>
          <p:txBody>
            <a:bodyPr wrap="none" anchor="ctr"/>
            <a:lstStyle/>
            <a:p>
              <a:pPr algn="ctr" eaLnBrk="1" fontAlgn="auto" hangingPunct="1">
                <a:spcBef>
                  <a:spcPts val="0"/>
                </a:spcBef>
                <a:spcAft>
                  <a:spcPts val="0"/>
                </a:spcAft>
                <a:buClr>
                  <a:srgbClr val="CC9900"/>
                </a:buClr>
                <a:buFont typeface="Wingdings" pitchFamily="2" charset="2"/>
                <a:buChar char="n"/>
                <a:defRPr/>
              </a:pPr>
              <a:endParaRPr lang="zh-CN" altLang="en-US" sz="1050" b="1" kern="0" dirty="0">
                <a:solidFill>
                  <a:sysClr val="windowText" lastClr="000000"/>
                </a:solidFill>
                <a:latin typeface="+mn-lt"/>
                <a:ea typeface="+mn-ea"/>
              </a:endParaRPr>
            </a:p>
          </p:txBody>
        </p:sp>
        <p:cxnSp>
          <p:nvCxnSpPr>
            <p:cNvPr id="37" name="Straight Connector 718">
              <a:extLst>
                <a:ext uri="{FF2B5EF4-FFF2-40B4-BE49-F238E27FC236}">
                  <a16:creationId xmlns:a16="http://schemas.microsoft.com/office/drawing/2014/main" id="{A31DFFB8-83FF-401D-B0AB-AD7ACDBC96F3}"/>
                </a:ext>
              </a:extLst>
            </p:cNvPr>
            <p:cNvCxnSpPr>
              <a:cxnSpLocks noChangeShapeType="1"/>
            </p:cNvCxnSpPr>
            <p:nvPr/>
          </p:nvCxnSpPr>
          <p:spPr bwMode="auto">
            <a:xfrm flipV="1">
              <a:off x="5221979" y="1566689"/>
              <a:ext cx="594636" cy="24406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38" name="Straight Connector 721">
              <a:extLst>
                <a:ext uri="{FF2B5EF4-FFF2-40B4-BE49-F238E27FC236}">
                  <a16:creationId xmlns:a16="http://schemas.microsoft.com/office/drawing/2014/main" id="{2A08E8DB-10D0-4456-BA67-A2DDCE23693E}"/>
                </a:ext>
              </a:extLst>
            </p:cNvPr>
            <p:cNvCxnSpPr>
              <a:cxnSpLocks noChangeShapeType="1"/>
            </p:cNvCxnSpPr>
            <p:nvPr/>
          </p:nvCxnSpPr>
          <p:spPr bwMode="auto">
            <a:xfrm>
              <a:off x="5221979" y="1566689"/>
              <a:ext cx="594636" cy="24406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39" name="Straight Connector 724">
              <a:extLst>
                <a:ext uri="{FF2B5EF4-FFF2-40B4-BE49-F238E27FC236}">
                  <a16:creationId xmlns:a16="http://schemas.microsoft.com/office/drawing/2014/main" id="{422EE1A0-C2F5-4A0D-A124-A391D080093E}"/>
                </a:ext>
              </a:extLst>
            </p:cNvPr>
            <p:cNvCxnSpPr>
              <a:cxnSpLocks noChangeShapeType="1"/>
            </p:cNvCxnSpPr>
            <p:nvPr/>
          </p:nvCxnSpPr>
          <p:spPr bwMode="auto">
            <a:xfrm flipV="1">
              <a:off x="5816615" y="1566689"/>
              <a:ext cx="0" cy="24406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pic>
          <p:nvPicPr>
            <p:cNvPr id="40" name="Picture 309" descr="图片236">
              <a:extLst>
                <a:ext uri="{FF2B5EF4-FFF2-40B4-BE49-F238E27FC236}">
                  <a16:creationId xmlns:a16="http://schemas.microsoft.com/office/drawing/2014/main" id="{026F2FF2-725F-4314-8449-6B99A2021E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3979" y="1321234"/>
              <a:ext cx="216000" cy="24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9" descr="图片236">
              <a:extLst>
                <a:ext uri="{FF2B5EF4-FFF2-40B4-BE49-F238E27FC236}">
                  <a16:creationId xmlns:a16="http://schemas.microsoft.com/office/drawing/2014/main" id="{B28F6DA4-E43F-4A4A-A59E-880038C486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8615" y="1321234"/>
              <a:ext cx="216000" cy="24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12" descr="图片239">
              <a:extLst>
                <a:ext uri="{FF2B5EF4-FFF2-40B4-BE49-F238E27FC236}">
                  <a16:creationId xmlns:a16="http://schemas.microsoft.com/office/drawing/2014/main" id="{A2E8D354-B866-4722-B395-97B9F39AD3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3979" y="1810754"/>
              <a:ext cx="216000" cy="22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13" descr="图片240">
              <a:extLst>
                <a:ext uri="{FF2B5EF4-FFF2-40B4-BE49-F238E27FC236}">
                  <a16:creationId xmlns:a16="http://schemas.microsoft.com/office/drawing/2014/main" id="{1F4F0508-95FC-4D87-A28B-36BD8BFF4E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31881" y="2419995"/>
              <a:ext cx="216000" cy="22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312" descr="图片239">
              <a:extLst>
                <a:ext uri="{FF2B5EF4-FFF2-40B4-BE49-F238E27FC236}">
                  <a16:creationId xmlns:a16="http://schemas.microsoft.com/office/drawing/2014/main" id="{9D365879-6D98-4CF1-84BA-7A67407F16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8615" y="1810754"/>
              <a:ext cx="216000" cy="22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13" descr="图片240">
              <a:extLst>
                <a:ext uri="{FF2B5EF4-FFF2-40B4-BE49-F238E27FC236}">
                  <a16:creationId xmlns:a16="http://schemas.microsoft.com/office/drawing/2014/main" id="{D0CED9CF-49F1-4A5F-AA8D-CDBDC6DD42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6933" y="2419995"/>
              <a:ext cx="216000" cy="22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13" descr="图片240">
              <a:extLst>
                <a:ext uri="{FF2B5EF4-FFF2-40B4-BE49-F238E27FC236}">
                  <a16:creationId xmlns:a16="http://schemas.microsoft.com/office/drawing/2014/main" id="{AB4B0C97-A1E3-4070-ACFC-37AC6FC116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9406" y="2419995"/>
              <a:ext cx="216000" cy="22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13" descr="图片240">
              <a:extLst>
                <a:ext uri="{FF2B5EF4-FFF2-40B4-BE49-F238E27FC236}">
                  <a16:creationId xmlns:a16="http://schemas.microsoft.com/office/drawing/2014/main" id="{01D5895C-E538-40E2-9564-1096ECA1517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4460" y="2419995"/>
              <a:ext cx="216000" cy="22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313" descr="图片240">
              <a:extLst>
                <a:ext uri="{FF2B5EF4-FFF2-40B4-BE49-F238E27FC236}">
                  <a16:creationId xmlns:a16="http://schemas.microsoft.com/office/drawing/2014/main" id="{0D396551-3EFE-413B-8B2C-4ED0C9E05F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61988" y="2419995"/>
              <a:ext cx="216000" cy="22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Straight Connector 703">
              <a:extLst>
                <a:ext uri="{FF2B5EF4-FFF2-40B4-BE49-F238E27FC236}">
                  <a16:creationId xmlns:a16="http://schemas.microsoft.com/office/drawing/2014/main" id="{34C6665D-502B-4A8B-93EB-E620186E5A91}"/>
                </a:ext>
              </a:extLst>
            </p:cNvPr>
            <p:cNvCxnSpPr>
              <a:cxnSpLocks noChangeShapeType="1"/>
            </p:cNvCxnSpPr>
            <p:nvPr/>
          </p:nvCxnSpPr>
          <p:spPr bwMode="auto">
            <a:xfrm flipH="1">
              <a:off x="4839881" y="2035000"/>
              <a:ext cx="382098"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50" name="Straight Connector 705">
              <a:extLst>
                <a:ext uri="{FF2B5EF4-FFF2-40B4-BE49-F238E27FC236}">
                  <a16:creationId xmlns:a16="http://schemas.microsoft.com/office/drawing/2014/main" id="{1023D9C2-1450-4052-B70D-AA618245C444}"/>
                </a:ext>
              </a:extLst>
            </p:cNvPr>
            <p:cNvCxnSpPr>
              <a:cxnSpLocks noChangeShapeType="1"/>
            </p:cNvCxnSpPr>
            <p:nvPr/>
          </p:nvCxnSpPr>
          <p:spPr bwMode="auto">
            <a:xfrm flipH="1">
              <a:off x="5197406" y="2035000"/>
              <a:ext cx="24573"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51" name="Straight Connector 708">
              <a:extLst>
                <a:ext uri="{FF2B5EF4-FFF2-40B4-BE49-F238E27FC236}">
                  <a16:creationId xmlns:a16="http://schemas.microsoft.com/office/drawing/2014/main" id="{33355D19-161F-40DD-9BB9-E2F75436C0CB}"/>
                </a:ext>
              </a:extLst>
            </p:cNvPr>
            <p:cNvCxnSpPr>
              <a:cxnSpLocks noChangeShapeType="1"/>
            </p:cNvCxnSpPr>
            <p:nvPr/>
          </p:nvCxnSpPr>
          <p:spPr bwMode="auto">
            <a:xfrm>
              <a:off x="5221979" y="2035000"/>
              <a:ext cx="690481"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52" name="Straight Connector 710">
              <a:extLst>
                <a:ext uri="{FF2B5EF4-FFF2-40B4-BE49-F238E27FC236}">
                  <a16:creationId xmlns:a16="http://schemas.microsoft.com/office/drawing/2014/main" id="{E1E46275-6858-4AD5-AEDB-D77EFD21B81A}"/>
                </a:ext>
              </a:extLst>
            </p:cNvPr>
            <p:cNvCxnSpPr>
              <a:cxnSpLocks noChangeShapeType="1"/>
            </p:cNvCxnSpPr>
            <p:nvPr/>
          </p:nvCxnSpPr>
          <p:spPr bwMode="auto">
            <a:xfrm>
              <a:off x="5221979" y="2035000"/>
              <a:ext cx="1048009"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53" name="Straight Connector 711">
              <a:extLst>
                <a:ext uri="{FF2B5EF4-FFF2-40B4-BE49-F238E27FC236}">
                  <a16:creationId xmlns:a16="http://schemas.microsoft.com/office/drawing/2014/main" id="{7AB7CF47-6AC5-4DB2-A730-7777510DDFF7}"/>
                </a:ext>
              </a:extLst>
            </p:cNvPr>
            <p:cNvCxnSpPr>
              <a:cxnSpLocks noChangeShapeType="1"/>
            </p:cNvCxnSpPr>
            <p:nvPr/>
          </p:nvCxnSpPr>
          <p:spPr bwMode="auto">
            <a:xfrm flipV="1">
              <a:off x="4839881" y="2035000"/>
              <a:ext cx="976734"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54" name="Straight Connector 715">
              <a:extLst>
                <a:ext uri="{FF2B5EF4-FFF2-40B4-BE49-F238E27FC236}">
                  <a16:creationId xmlns:a16="http://schemas.microsoft.com/office/drawing/2014/main" id="{6EB4C0E0-6BCF-4A5F-9C2B-B5E928070C03}"/>
                </a:ext>
              </a:extLst>
            </p:cNvPr>
            <p:cNvCxnSpPr>
              <a:cxnSpLocks noChangeShapeType="1"/>
            </p:cNvCxnSpPr>
            <p:nvPr/>
          </p:nvCxnSpPr>
          <p:spPr bwMode="auto">
            <a:xfrm flipH="1" flipV="1">
              <a:off x="5816615" y="2035000"/>
              <a:ext cx="95845"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55" name="Straight Connector 717">
              <a:extLst>
                <a:ext uri="{FF2B5EF4-FFF2-40B4-BE49-F238E27FC236}">
                  <a16:creationId xmlns:a16="http://schemas.microsoft.com/office/drawing/2014/main" id="{8103FFFB-5D77-444F-B8EC-6B9BBB9E806B}"/>
                </a:ext>
              </a:extLst>
            </p:cNvPr>
            <p:cNvCxnSpPr>
              <a:cxnSpLocks noChangeShapeType="1"/>
            </p:cNvCxnSpPr>
            <p:nvPr/>
          </p:nvCxnSpPr>
          <p:spPr bwMode="auto">
            <a:xfrm>
              <a:off x="5816615" y="2035000"/>
              <a:ext cx="453373"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56" name="Straight Connector 720">
              <a:extLst>
                <a:ext uri="{FF2B5EF4-FFF2-40B4-BE49-F238E27FC236}">
                  <a16:creationId xmlns:a16="http://schemas.microsoft.com/office/drawing/2014/main" id="{5CF00F17-6F0C-47EB-9967-010086E77E34}"/>
                </a:ext>
              </a:extLst>
            </p:cNvPr>
            <p:cNvCxnSpPr>
              <a:cxnSpLocks noChangeShapeType="1"/>
            </p:cNvCxnSpPr>
            <p:nvPr/>
          </p:nvCxnSpPr>
          <p:spPr bwMode="auto">
            <a:xfrm>
              <a:off x="5329979" y="1922877"/>
              <a:ext cx="378636" cy="0"/>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57" name="Straight Connector 714">
              <a:extLst>
                <a:ext uri="{FF2B5EF4-FFF2-40B4-BE49-F238E27FC236}">
                  <a16:creationId xmlns:a16="http://schemas.microsoft.com/office/drawing/2014/main" id="{ADB5ACED-E1BE-4A53-932B-B1EFA61C4209}"/>
                </a:ext>
              </a:extLst>
            </p:cNvPr>
            <p:cNvCxnSpPr>
              <a:cxnSpLocks noChangeShapeType="1"/>
            </p:cNvCxnSpPr>
            <p:nvPr/>
          </p:nvCxnSpPr>
          <p:spPr bwMode="auto">
            <a:xfrm flipV="1">
              <a:off x="5554933" y="2035000"/>
              <a:ext cx="261682"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58" name="Straight Connector 707">
              <a:extLst>
                <a:ext uri="{FF2B5EF4-FFF2-40B4-BE49-F238E27FC236}">
                  <a16:creationId xmlns:a16="http://schemas.microsoft.com/office/drawing/2014/main" id="{8C4712C7-FEC1-434B-8B81-6521F6E7799D}"/>
                </a:ext>
              </a:extLst>
            </p:cNvPr>
            <p:cNvCxnSpPr>
              <a:cxnSpLocks noChangeShapeType="1"/>
            </p:cNvCxnSpPr>
            <p:nvPr/>
          </p:nvCxnSpPr>
          <p:spPr bwMode="auto">
            <a:xfrm>
              <a:off x="5221979" y="2035000"/>
              <a:ext cx="332954"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59" name="Straight Connector 713">
              <a:extLst>
                <a:ext uri="{FF2B5EF4-FFF2-40B4-BE49-F238E27FC236}">
                  <a16:creationId xmlns:a16="http://schemas.microsoft.com/office/drawing/2014/main" id="{EC9E1FFB-1FDA-4CC7-A7CC-FC93F07F75BC}"/>
                </a:ext>
              </a:extLst>
            </p:cNvPr>
            <p:cNvCxnSpPr>
              <a:cxnSpLocks noChangeShapeType="1"/>
            </p:cNvCxnSpPr>
            <p:nvPr/>
          </p:nvCxnSpPr>
          <p:spPr bwMode="auto">
            <a:xfrm flipV="1">
              <a:off x="5197406" y="2035000"/>
              <a:ext cx="619209" cy="38499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60" name="Straight Connector 723">
              <a:extLst>
                <a:ext uri="{FF2B5EF4-FFF2-40B4-BE49-F238E27FC236}">
                  <a16:creationId xmlns:a16="http://schemas.microsoft.com/office/drawing/2014/main" id="{93DE4740-92B4-4C35-AACF-B0FC9999664D}"/>
                </a:ext>
              </a:extLst>
            </p:cNvPr>
            <p:cNvCxnSpPr>
              <a:cxnSpLocks noChangeShapeType="1"/>
            </p:cNvCxnSpPr>
            <p:nvPr/>
          </p:nvCxnSpPr>
          <p:spPr bwMode="auto">
            <a:xfrm flipV="1">
              <a:off x="5221979" y="1566689"/>
              <a:ext cx="0" cy="244065"/>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cxnSp>
          <p:nvCxnSpPr>
            <p:cNvPr id="61" name="Straight Connector 726">
              <a:extLst>
                <a:ext uri="{FF2B5EF4-FFF2-40B4-BE49-F238E27FC236}">
                  <a16:creationId xmlns:a16="http://schemas.microsoft.com/office/drawing/2014/main" id="{7D8159A1-B513-40E2-A1D7-831BB9C11C75}"/>
                </a:ext>
              </a:extLst>
            </p:cNvPr>
            <p:cNvCxnSpPr>
              <a:cxnSpLocks noChangeShapeType="1"/>
            </p:cNvCxnSpPr>
            <p:nvPr/>
          </p:nvCxnSpPr>
          <p:spPr bwMode="auto">
            <a:xfrm flipH="1">
              <a:off x="5329979" y="1443962"/>
              <a:ext cx="378636" cy="0"/>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cxnSp>
        <p:sp>
          <p:nvSpPr>
            <p:cNvPr id="62" name="上下箭头 139">
              <a:extLst>
                <a:ext uri="{FF2B5EF4-FFF2-40B4-BE49-F238E27FC236}">
                  <a16:creationId xmlns:a16="http://schemas.microsoft.com/office/drawing/2014/main" id="{600A3F24-DCFA-4851-AA96-B7F7B14CE29A}"/>
                </a:ext>
              </a:extLst>
            </p:cNvPr>
            <p:cNvSpPr/>
            <p:nvPr/>
          </p:nvSpPr>
          <p:spPr bwMode="auto">
            <a:xfrm rot="5400000">
              <a:off x="5334724" y="1368365"/>
              <a:ext cx="350318" cy="1748367"/>
            </a:xfrm>
            <a:prstGeom prst="upDownArrow">
              <a:avLst>
                <a:gd name="adj1" fmla="val 32302"/>
                <a:gd name="adj2" fmla="val 50000"/>
              </a:avLst>
            </a:prstGeom>
            <a:solidFill>
              <a:srgbClr val="CCECFF">
                <a:alpha val="70000"/>
              </a:srgbClr>
            </a:solidFill>
            <a:ln w="25400">
              <a:noFill/>
              <a:miter lim="800000"/>
              <a:headEnd/>
              <a:tailEnd/>
            </a:ln>
            <a:effectLst/>
          </p:spPr>
          <p:txBody>
            <a:bodyPr wrap="none" anchor="ctr"/>
            <a:lstStyle/>
            <a:p>
              <a:pPr algn="ctr" eaLnBrk="1" fontAlgn="auto" hangingPunct="1">
                <a:spcBef>
                  <a:spcPts val="0"/>
                </a:spcBef>
                <a:spcAft>
                  <a:spcPts val="0"/>
                </a:spcAft>
                <a:buClr>
                  <a:srgbClr val="CC9900"/>
                </a:buClr>
                <a:buFont typeface="Wingdings" pitchFamily="2" charset="2"/>
                <a:buChar char="n"/>
                <a:defRPr/>
              </a:pPr>
              <a:endParaRPr lang="zh-CN" altLang="en-US" sz="1050" b="1" kern="0">
                <a:solidFill>
                  <a:sysClr val="windowText" lastClr="000000"/>
                </a:solidFill>
                <a:latin typeface="+mn-lt"/>
                <a:ea typeface="+mn-ea"/>
              </a:endParaRPr>
            </a:p>
          </p:txBody>
        </p:sp>
        <p:sp>
          <p:nvSpPr>
            <p:cNvPr id="63" name="上下箭头 140">
              <a:extLst>
                <a:ext uri="{FF2B5EF4-FFF2-40B4-BE49-F238E27FC236}">
                  <a16:creationId xmlns:a16="http://schemas.microsoft.com/office/drawing/2014/main" id="{D71472AC-A2B0-4782-8316-11204163AEA3}"/>
                </a:ext>
              </a:extLst>
            </p:cNvPr>
            <p:cNvSpPr/>
            <p:nvPr/>
          </p:nvSpPr>
          <p:spPr bwMode="auto">
            <a:xfrm>
              <a:off x="5232600" y="1162489"/>
              <a:ext cx="573617" cy="1047779"/>
            </a:xfrm>
            <a:prstGeom prst="upDownArrow">
              <a:avLst>
                <a:gd name="adj1" fmla="val 53351"/>
                <a:gd name="adj2" fmla="val 30846"/>
              </a:avLst>
            </a:prstGeom>
            <a:solidFill>
              <a:srgbClr val="FFCC99">
                <a:alpha val="70000"/>
              </a:srgbClr>
            </a:solidFill>
            <a:ln w="25400">
              <a:noFill/>
              <a:miter lim="800000"/>
              <a:headEnd/>
              <a:tailEnd/>
            </a:ln>
            <a:effectLst/>
          </p:spPr>
          <p:txBody>
            <a:bodyPr wrap="none" anchor="ctr"/>
            <a:lstStyle/>
            <a:p>
              <a:pPr algn="ctr" eaLnBrk="1" fontAlgn="auto" hangingPunct="1">
                <a:spcBef>
                  <a:spcPts val="0"/>
                </a:spcBef>
                <a:spcAft>
                  <a:spcPts val="0"/>
                </a:spcAft>
                <a:buClr>
                  <a:srgbClr val="CC9900"/>
                </a:buClr>
                <a:buFont typeface="Wingdings" pitchFamily="2" charset="2"/>
                <a:buChar char="n"/>
                <a:defRPr/>
              </a:pPr>
              <a:endParaRPr lang="zh-CN" altLang="en-US" sz="1050" b="1" kern="0" dirty="0">
                <a:solidFill>
                  <a:sysClr val="windowText" lastClr="000000"/>
                </a:solidFill>
                <a:latin typeface="+mn-lt"/>
                <a:ea typeface="+mn-ea"/>
              </a:endParaRPr>
            </a:p>
          </p:txBody>
        </p:sp>
        <p:sp>
          <p:nvSpPr>
            <p:cNvPr id="64" name="AutoShape 90">
              <a:extLst>
                <a:ext uri="{FF2B5EF4-FFF2-40B4-BE49-F238E27FC236}">
                  <a16:creationId xmlns:a16="http://schemas.microsoft.com/office/drawing/2014/main" id="{63A1DDDF-2F87-4DBF-ABDB-8A39C887FC54}"/>
                </a:ext>
              </a:extLst>
            </p:cNvPr>
            <p:cNvSpPr>
              <a:spLocks noChangeArrowheads="1"/>
            </p:cNvSpPr>
            <p:nvPr/>
          </p:nvSpPr>
          <p:spPr bwMode="auto">
            <a:xfrm>
              <a:off x="6296824" y="1542440"/>
              <a:ext cx="576791" cy="287875"/>
            </a:xfrm>
            <a:custGeom>
              <a:avLst/>
              <a:gdLst>
                <a:gd name="G0" fmla="+- 14340 0 0"/>
                <a:gd name="G1" fmla="+- 5400 0 0"/>
                <a:gd name="G2" fmla="+- 21600 0 5400"/>
                <a:gd name="G3" fmla="+- 10800 0 5400"/>
                <a:gd name="G4" fmla="+- 21600 0 14340"/>
                <a:gd name="G5" fmla="*/ G4 G3 10800"/>
                <a:gd name="G6" fmla="+- 21600 0 G5"/>
                <a:gd name="T0" fmla="*/ 14340 w 21600"/>
                <a:gd name="T1" fmla="*/ 0 h 21600"/>
                <a:gd name="T2" fmla="*/ 0 w 21600"/>
                <a:gd name="T3" fmla="*/ 10800 h 21600"/>
                <a:gd name="T4" fmla="*/ 1434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4340" y="0"/>
                  </a:moveTo>
                  <a:lnTo>
                    <a:pt x="14340" y="5400"/>
                  </a:lnTo>
                  <a:lnTo>
                    <a:pt x="3375" y="5400"/>
                  </a:lnTo>
                  <a:lnTo>
                    <a:pt x="3375" y="16200"/>
                  </a:lnTo>
                  <a:lnTo>
                    <a:pt x="14340" y="16200"/>
                  </a:lnTo>
                  <a:lnTo>
                    <a:pt x="1434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990000">
                    <a:gamma/>
                    <a:tint val="33333"/>
                    <a:invGamma/>
                  </a:srgbClr>
                </a:gs>
                <a:gs pos="100000">
                  <a:srgbClr val="990000"/>
                </a:gs>
              </a:gsLst>
              <a:lin ang="0" scaled="1"/>
            </a:gradFill>
            <a:ln w="9525">
              <a:noFill/>
              <a:miter lim="800000"/>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65" name="上下箭头 142">
              <a:extLst>
                <a:ext uri="{FF2B5EF4-FFF2-40B4-BE49-F238E27FC236}">
                  <a16:creationId xmlns:a16="http://schemas.microsoft.com/office/drawing/2014/main" id="{4FCC822A-2B2D-45FF-A529-B44B89CDDC8B}"/>
                </a:ext>
              </a:extLst>
            </p:cNvPr>
            <p:cNvSpPr/>
            <p:nvPr/>
          </p:nvSpPr>
          <p:spPr bwMode="auto">
            <a:xfrm rot="5400000">
              <a:off x="7423345" y="1251418"/>
              <a:ext cx="452979" cy="1921934"/>
            </a:xfrm>
            <a:prstGeom prst="upDownArrow">
              <a:avLst>
                <a:gd name="adj1" fmla="val 66263"/>
                <a:gd name="adj2" fmla="val 50000"/>
              </a:avLst>
            </a:prstGeom>
            <a:solidFill>
              <a:srgbClr val="CCECFF">
                <a:alpha val="70000"/>
              </a:srgbClr>
            </a:solidFill>
            <a:ln w="25400">
              <a:noFill/>
              <a:miter lim="800000"/>
              <a:headEnd/>
              <a:tailEnd/>
            </a:ln>
            <a:effectLst/>
          </p:spPr>
          <p:txBody>
            <a:bodyPr wrap="none" anchor="ctr"/>
            <a:lstStyle/>
            <a:p>
              <a:pPr algn="ctr" eaLnBrk="1" fontAlgn="auto" hangingPunct="1">
                <a:spcBef>
                  <a:spcPts val="0"/>
                </a:spcBef>
                <a:spcAft>
                  <a:spcPts val="0"/>
                </a:spcAft>
                <a:buClr>
                  <a:srgbClr val="CC9900"/>
                </a:buClr>
                <a:buFont typeface="Wingdings" pitchFamily="2" charset="2"/>
                <a:buChar char="n"/>
                <a:defRPr/>
              </a:pPr>
              <a:endParaRPr lang="zh-CN" altLang="en-US" sz="1050" b="1" kern="0">
                <a:solidFill>
                  <a:sysClr val="windowText" lastClr="000000"/>
                </a:solidFill>
                <a:latin typeface="+mn-lt"/>
                <a:ea typeface="+mn-ea"/>
              </a:endParaRPr>
            </a:p>
          </p:txBody>
        </p:sp>
      </p:grpSp>
      <p:sp>
        <p:nvSpPr>
          <p:cNvPr id="66" name="圆角矩形 143">
            <a:extLst>
              <a:ext uri="{FF2B5EF4-FFF2-40B4-BE49-F238E27FC236}">
                <a16:creationId xmlns:a16="http://schemas.microsoft.com/office/drawing/2014/main" id="{563CEC95-9B6D-4639-8B17-BD074E687CDC}"/>
              </a:ext>
            </a:extLst>
          </p:cNvPr>
          <p:cNvSpPr>
            <a:spLocks noChangeArrowheads="1"/>
          </p:cNvSpPr>
          <p:nvPr/>
        </p:nvSpPr>
        <p:spPr bwMode="auto">
          <a:xfrm>
            <a:off x="330707" y="4686185"/>
            <a:ext cx="2800474" cy="1695143"/>
          </a:xfrm>
          <a:prstGeom prst="roundRect">
            <a:avLst>
              <a:gd name="adj" fmla="val 5477"/>
            </a:avLst>
          </a:prstGeom>
          <a:solidFill>
            <a:srgbClr val="EAEAEA"/>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Light"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fontAlgn="t">
              <a:lnSpc>
                <a:spcPts val="2200"/>
              </a:lnSpc>
              <a:spcBef>
                <a:spcPts val="600"/>
              </a:spcBef>
              <a:buClr>
                <a:srgbClr val="990000"/>
              </a:buClr>
              <a:buSzTx/>
              <a:buFontTx/>
              <a:buNone/>
              <a:defRPr/>
            </a:pPr>
            <a:r>
              <a:rPr lang="zh-CN" altLang="en-US" sz="1600" b="1" dirty="0">
                <a:solidFill>
                  <a:srgbClr val="990000"/>
                </a:solidFill>
                <a:latin typeface="+mn-lt"/>
                <a:ea typeface="+mn-ea"/>
              </a:rPr>
              <a:t>东西向流量增长</a:t>
            </a:r>
            <a:endParaRPr lang="en-US" altLang="zh-CN" sz="1600" b="1" dirty="0">
              <a:solidFill>
                <a:srgbClr val="990000"/>
              </a:solidFill>
              <a:latin typeface="+mn-lt"/>
              <a:ea typeface="+mn-ea"/>
            </a:endParaRPr>
          </a:p>
          <a:p>
            <a:pPr eaLnBrk="1" fontAlgn="t" hangingPunct="1">
              <a:lnSpc>
                <a:spcPct val="100000"/>
              </a:lnSpc>
              <a:spcBef>
                <a:spcPts val="600"/>
              </a:spcBef>
              <a:buClr>
                <a:srgbClr val="990000"/>
              </a:buClr>
              <a:buSzTx/>
              <a:buFontTx/>
              <a:buNone/>
              <a:defRPr/>
            </a:pPr>
            <a:r>
              <a:rPr lang="zh-CN" altLang="en-US" sz="1400" dirty="0">
                <a:solidFill>
                  <a:srgbClr val="000000"/>
                </a:solidFill>
                <a:latin typeface="+mn-lt"/>
                <a:ea typeface="+mn-ea"/>
              </a:rPr>
              <a:t>并行计算业务</a:t>
            </a:r>
            <a:r>
              <a:rPr lang="en-US" altLang="zh-CN" sz="1400" dirty="0">
                <a:solidFill>
                  <a:srgbClr val="000000"/>
                </a:solidFill>
                <a:latin typeface="+mn-lt"/>
                <a:ea typeface="+mn-ea"/>
              </a:rPr>
              <a:t>(</a:t>
            </a:r>
            <a:r>
              <a:rPr lang="zh-CN" altLang="en-US" sz="1400" dirty="0">
                <a:solidFill>
                  <a:srgbClr val="000000"/>
                </a:solidFill>
                <a:latin typeface="+mn-lt"/>
                <a:ea typeface="+mn-ea"/>
              </a:rPr>
              <a:t>如：搜索</a:t>
            </a:r>
            <a:r>
              <a:rPr lang="en-US" altLang="zh-CN" sz="1400" dirty="0">
                <a:solidFill>
                  <a:srgbClr val="000000"/>
                </a:solidFill>
                <a:latin typeface="+mn-lt"/>
                <a:ea typeface="+mn-ea"/>
              </a:rPr>
              <a:t>)</a:t>
            </a:r>
            <a:r>
              <a:rPr lang="zh-CN" altLang="en-US" sz="1400" dirty="0">
                <a:solidFill>
                  <a:srgbClr val="000000"/>
                </a:solidFill>
                <a:latin typeface="+mn-lt"/>
                <a:ea typeface="+mn-ea"/>
              </a:rPr>
              <a:t>需要服务器集群协同运算，产生大量</a:t>
            </a:r>
            <a:r>
              <a:rPr lang="zh-CN" altLang="en-US" sz="1400" dirty="0">
                <a:solidFill>
                  <a:srgbClr val="C00000"/>
                </a:solidFill>
                <a:latin typeface="+mn-lt"/>
                <a:ea typeface="+mn-ea"/>
              </a:rPr>
              <a:t>横向交互流量</a:t>
            </a:r>
            <a:endParaRPr lang="en-US" altLang="zh-CN" sz="1400" dirty="0">
              <a:solidFill>
                <a:srgbClr val="C00000"/>
              </a:solidFill>
              <a:latin typeface="+mn-lt"/>
              <a:ea typeface="+mn-ea"/>
            </a:endParaRPr>
          </a:p>
          <a:p>
            <a:pPr eaLnBrk="1" fontAlgn="t" hangingPunct="1">
              <a:lnSpc>
                <a:spcPct val="100000"/>
              </a:lnSpc>
              <a:spcBef>
                <a:spcPts val="600"/>
              </a:spcBef>
              <a:buClr>
                <a:srgbClr val="990000"/>
              </a:buClr>
              <a:buSzTx/>
              <a:buFontTx/>
              <a:buNone/>
              <a:defRPr/>
            </a:pPr>
            <a:r>
              <a:rPr lang="zh-CN" altLang="en-US" sz="1400" dirty="0">
                <a:solidFill>
                  <a:srgbClr val="000000"/>
                </a:solidFill>
                <a:latin typeface="+mn-lt"/>
                <a:ea typeface="+mn-ea"/>
              </a:rPr>
              <a:t>虚拟机的自由部署和动态迁移，虚机间需要</a:t>
            </a:r>
            <a:r>
              <a:rPr lang="zh-CN" altLang="en-US" sz="1400" dirty="0">
                <a:solidFill>
                  <a:srgbClr val="C00000"/>
                </a:solidFill>
                <a:latin typeface="+mn-lt"/>
                <a:ea typeface="+mn-ea"/>
              </a:rPr>
              <a:t>实时同步</a:t>
            </a:r>
            <a:r>
              <a:rPr lang="zh-CN" altLang="en-US" sz="1400" dirty="0">
                <a:solidFill>
                  <a:srgbClr val="000000"/>
                </a:solidFill>
                <a:latin typeface="+mn-lt"/>
                <a:ea typeface="+mn-ea"/>
              </a:rPr>
              <a:t>大量的数据</a:t>
            </a:r>
            <a:endParaRPr lang="en-US" altLang="zh-CN" sz="1200" dirty="0">
              <a:solidFill>
                <a:srgbClr val="FF0000"/>
              </a:solidFill>
              <a:latin typeface="+mn-lt"/>
              <a:ea typeface="+mn-ea"/>
            </a:endParaRPr>
          </a:p>
        </p:txBody>
      </p:sp>
    </p:spTree>
    <p:extLst>
      <p:ext uri="{BB962C8B-B14F-4D97-AF65-F5344CB8AC3E}">
        <p14:creationId xmlns:p14="http://schemas.microsoft.com/office/powerpoint/2010/main" val="3580376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标题 29"/>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虚拟化中网络的架构与划分</a:t>
            </a:r>
          </a:p>
        </p:txBody>
      </p:sp>
      <p:grpSp>
        <p:nvGrpSpPr>
          <p:cNvPr id="5" name="组合 4"/>
          <p:cNvGrpSpPr/>
          <p:nvPr/>
        </p:nvGrpSpPr>
        <p:grpSpPr>
          <a:xfrm>
            <a:off x="431540" y="1376773"/>
            <a:ext cx="8604250" cy="4228456"/>
            <a:chOff x="528997" y="1780546"/>
            <a:chExt cx="7868878" cy="3847631"/>
          </a:xfrm>
        </p:grpSpPr>
        <p:sp>
          <p:nvSpPr>
            <p:cNvPr id="27" name="椭圆 26"/>
            <p:cNvSpPr/>
            <p:nvPr/>
          </p:nvSpPr>
          <p:spPr bwMode="auto">
            <a:xfrm>
              <a:off x="5171718" y="4701718"/>
              <a:ext cx="769187" cy="144016"/>
            </a:xfrm>
            <a:prstGeom prst="ellipse">
              <a:avLst/>
            </a:prstGeom>
            <a:noFill/>
            <a:ln w="9525" cap="flat" cmpd="sng" algn="ctr">
              <a:solidFill>
                <a:srgbClr val="EE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n-lt"/>
                <a:ea typeface="+mn-ea"/>
              </a:endParaRPr>
            </a:p>
          </p:txBody>
        </p:sp>
        <p:sp>
          <p:nvSpPr>
            <p:cNvPr id="33" name="圆角矩形 32"/>
            <p:cNvSpPr/>
            <p:nvPr/>
          </p:nvSpPr>
          <p:spPr>
            <a:xfrm>
              <a:off x="651859" y="1780546"/>
              <a:ext cx="3235946"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01" name="圆角矩形 100"/>
            <p:cNvSpPr/>
            <p:nvPr/>
          </p:nvSpPr>
          <p:spPr>
            <a:xfrm>
              <a:off x="1907927" y="2055338"/>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34" name="圆角矩形 33"/>
            <p:cNvSpPr/>
            <p:nvPr/>
          </p:nvSpPr>
          <p:spPr>
            <a:xfrm>
              <a:off x="782390" y="2055338"/>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35" name="圆角矩形 34"/>
            <p:cNvSpPr/>
            <p:nvPr/>
          </p:nvSpPr>
          <p:spPr>
            <a:xfrm>
              <a:off x="782389" y="3380893"/>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36" name="矩形 8"/>
            <p:cNvSpPr/>
            <p:nvPr/>
          </p:nvSpPr>
          <p:spPr>
            <a:xfrm>
              <a:off x="901125" y="3380894"/>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38" name="矩形 10"/>
            <p:cNvSpPr/>
            <p:nvPr/>
          </p:nvSpPr>
          <p:spPr>
            <a:xfrm>
              <a:off x="2163955" y="3380669"/>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39" name="矩形 11"/>
            <p:cNvSpPr/>
            <p:nvPr/>
          </p:nvSpPr>
          <p:spPr>
            <a:xfrm>
              <a:off x="2325931" y="3380669"/>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0" name="矩形 17"/>
            <p:cNvSpPr/>
            <p:nvPr/>
          </p:nvSpPr>
          <p:spPr>
            <a:xfrm>
              <a:off x="1275206" y="3380892"/>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1" name="矩形 18"/>
            <p:cNvSpPr/>
            <p:nvPr/>
          </p:nvSpPr>
          <p:spPr>
            <a:xfrm>
              <a:off x="1437181" y="3380892"/>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3" name="文本框 21"/>
            <p:cNvSpPr txBox="1"/>
            <p:nvPr/>
          </p:nvSpPr>
          <p:spPr bwMode="auto">
            <a:xfrm>
              <a:off x="1214781" y="3733267"/>
              <a:ext cx="1196636"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solidFill>
                    <a:schemeClr val="bg1"/>
                  </a:solidFill>
                  <a:latin typeface="+mn-lt"/>
                  <a:ea typeface="+mn-ea"/>
                  <a:cs typeface="Arial" pitchFamily="34" charset="0"/>
                </a:rPr>
                <a:t>虚拟交换机</a:t>
              </a:r>
            </a:p>
          </p:txBody>
        </p:sp>
        <p:sp>
          <p:nvSpPr>
            <p:cNvPr id="45" name="矩形 25"/>
            <p:cNvSpPr/>
            <p:nvPr/>
          </p:nvSpPr>
          <p:spPr>
            <a:xfrm>
              <a:off x="1005262" y="2887927"/>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6" name="矩形 42"/>
            <p:cNvSpPr/>
            <p:nvPr/>
          </p:nvSpPr>
          <p:spPr>
            <a:xfrm>
              <a:off x="1871417" y="4011469"/>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47" name="直接箭头连接符 51"/>
            <p:cNvCxnSpPr>
              <a:stCxn id="45" idx="2"/>
              <a:endCxn id="40" idx="0"/>
            </p:cNvCxnSpPr>
            <p:nvPr/>
          </p:nvCxnSpPr>
          <p:spPr bwMode="auto">
            <a:xfrm>
              <a:off x="1072752" y="3020154"/>
              <a:ext cx="269944" cy="360738"/>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55"/>
            <p:cNvCxnSpPr>
              <a:stCxn id="46" idx="2"/>
              <a:endCxn id="55" idx="0"/>
            </p:cNvCxnSpPr>
            <p:nvPr/>
          </p:nvCxnSpPr>
          <p:spPr bwMode="auto">
            <a:xfrm>
              <a:off x="1938907" y="4143696"/>
              <a:ext cx="1966"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9"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56865" y="2122652"/>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50" name="文本框 46"/>
            <p:cNvSpPr txBox="1"/>
            <p:nvPr/>
          </p:nvSpPr>
          <p:spPr bwMode="auto">
            <a:xfrm>
              <a:off x="1866891" y="4130275"/>
              <a:ext cx="699736"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上行链路</a:t>
              </a:r>
            </a:p>
          </p:txBody>
        </p:sp>
        <p:sp>
          <p:nvSpPr>
            <p:cNvPr id="51" name="文本框 48"/>
            <p:cNvSpPr txBox="1"/>
            <p:nvPr/>
          </p:nvSpPr>
          <p:spPr bwMode="auto">
            <a:xfrm>
              <a:off x="1709518" y="4558361"/>
              <a:ext cx="1014481"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物理网口</a:t>
              </a:r>
            </a:p>
          </p:txBody>
        </p:sp>
        <p:sp>
          <p:nvSpPr>
            <p:cNvPr id="53" name="矩形 25"/>
            <p:cNvSpPr/>
            <p:nvPr/>
          </p:nvSpPr>
          <p:spPr>
            <a:xfrm>
              <a:off x="2100923" y="2911827"/>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55" name="Picture 101"/>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1766177" y="4346906"/>
              <a:ext cx="349391" cy="226240"/>
            </a:xfrm>
            <a:prstGeom prst="rect">
              <a:avLst/>
            </a:prstGeom>
            <a:ln w="12700">
              <a:noFill/>
            </a:ln>
          </p:spPr>
        </p:pic>
        <p:cxnSp>
          <p:nvCxnSpPr>
            <p:cNvPr id="57" name="直接箭头连接符 53"/>
            <p:cNvCxnSpPr>
              <a:stCxn id="53" idx="2"/>
              <a:endCxn id="39" idx="0"/>
            </p:cNvCxnSpPr>
            <p:nvPr/>
          </p:nvCxnSpPr>
          <p:spPr bwMode="auto">
            <a:xfrm>
              <a:off x="2168413" y="3044054"/>
              <a:ext cx="225008" cy="336615"/>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文本框 22"/>
            <p:cNvSpPr txBox="1"/>
            <p:nvPr/>
          </p:nvSpPr>
          <p:spPr bwMode="auto">
            <a:xfrm>
              <a:off x="1056668" y="3485031"/>
              <a:ext cx="636932"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 </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vlan100</a:t>
              </a:r>
              <a:endParaRPr lang="zh-CN" altLang="en-US" dirty="0">
                <a:latin typeface="+mn-lt"/>
                <a:ea typeface="+mn-ea"/>
                <a:cs typeface="Arial" pitchFamily="34" charset="0"/>
              </a:endParaRPr>
            </a:p>
          </p:txBody>
        </p:sp>
        <p:sp>
          <p:nvSpPr>
            <p:cNvPr id="59" name="文本框 22"/>
            <p:cNvSpPr txBox="1"/>
            <p:nvPr/>
          </p:nvSpPr>
          <p:spPr bwMode="auto">
            <a:xfrm>
              <a:off x="1994022" y="3484806"/>
              <a:ext cx="632407"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vlan200</a:t>
              </a:r>
              <a:endParaRPr lang="zh-CN" altLang="en-US" dirty="0">
                <a:latin typeface="+mn-lt"/>
                <a:ea typeface="+mn-ea"/>
                <a:cs typeface="Arial" pitchFamily="34" charset="0"/>
              </a:endParaRPr>
            </a:p>
          </p:txBody>
        </p:sp>
        <p:sp>
          <p:nvSpPr>
            <p:cNvPr id="60" name="文本框 62"/>
            <p:cNvSpPr txBox="1"/>
            <p:nvPr/>
          </p:nvSpPr>
          <p:spPr bwMode="auto">
            <a:xfrm>
              <a:off x="1135462" y="1784002"/>
              <a:ext cx="1014726"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服务器</a:t>
              </a:r>
            </a:p>
          </p:txBody>
        </p:sp>
        <p:cxnSp>
          <p:nvCxnSpPr>
            <p:cNvPr id="61" name="直接连接符 61"/>
            <p:cNvCxnSpPr>
              <a:stCxn id="55" idx="2"/>
            </p:cNvCxnSpPr>
            <p:nvPr/>
          </p:nvCxnSpPr>
          <p:spPr bwMode="auto">
            <a:xfrm>
              <a:off x="1940873" y="4573146"/>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矩形 42"/>
            <p:cNvSpPr/>
            <p:nvPr/>
          </p:nvSpPr>
          <p:spPr>
            <a:xfrm>
              <a:off x="1386425" y="4011469"/>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65" name="文本框 62"/>
            <p:cNvSpPr txBox="1"/>
            <p:nvPr/>
          </p:nvSpPr>
          <p:spPr bwMode="auto">
            <a:xfrm>
              <a:off x="2911492" y="5312740"/>
              <a:ext cx="1660508"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物理交换机</a:t>
              </a:r>
            </a:p>
          </p:txBody>
        </p:sp>
        <p:sp>
          <p:nvSpPr>
            <p:cNvPr id="96" name="文本框 26"/>
            <p:cNvSpPr txBox="1"/>
            <p:nvPr/>
          </p:nvSpPr>
          <p:spPr bwMode="auto">
            <a:xfrm>
              <a:off x="770589" y="2680212"/>
              <a:ext cx="725214"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pic>
          <p:nvPicPr>
            <p:cNvPr id="100" name="图片 99"/>
            <p:cNvPicPr>
              <a:picLocks noChangeAspect="1"/>
            </p:cNvPicPr>
            <p:nvPr/>
          </p:nvPicPr>
          <p:blipFill>
            <a:blip r:embed="rId5" cstate="print"/>
            <a:stretch>
              <a:fillRect/>
            </a:stretch>
          </p:blipFill>
          <p:spPr>
            <a:xfrm>
              <a:off x="1655676" y="4941168"/>
              <a:ext cx="4285229" cy="371572"/>
            </a:xfrm>
            <a:prstGeom prst="rect">
              <a:avLst/>
            </a:prstGeom>
          </p:spPr>
        </p:pic>
        <p:sp>
          <p:nvSpPr>
            <p:cNvPr id="4" name="文本框 3"/>
            <p:cNvSpPr txBox="1"/>
            <p:nvPr/>
          </p:nvSpPr>
          <p:spPr bwMode="auto">
            <a:xfrm>
              <a:off x="709257" y="2082334"/>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pic>
          <p:nvPicPr>
            <p:cNvPr id="102"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182402" y="2122652"/>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103" name="文本框 26"/>
            <p:cNvSpPr txBox="1"/>
            <p:nvPr/>
          </p:nvSpPr>
          <p:spPr bwMode="auto">
            <a:xfrm>
              <a:off x="1896126" y="2680212"/>
              <a:ext cx="725214"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104" name="文本框 103"/>
            <p:cNvSpPr txBox="1"/>
            <p:nvPr/>
          </p:nvSpPr>
          <p:spPr bwMode="auto">
            <a:xfrm>
              <a:off x="1834794" y="2082334"/>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105" name="圆角矩形 104"/>
            <p:cNvSpPr/>
            <p:nvPr/>
          </p:nvSpPr>
          <p:spPr>
            <a:xfrm>
              <a:off x="3034618" y="2055394"/>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106"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309093" y="2122708"/>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107" name="文本框 26"/>
            <p:cNvSpPr txBox="1"/>
            <p:nvPr/>
          </p:nvSpPr>
          <p:spPr bwMode="auto">
            <a:xfrm>
              <a:off x="3022817" y="2680268"/>
              <a:ext cx="725214" cy="230798"/>
            </a:xfrm>
            <a:prstGeom prst="rect">
              <a:avLst/>
            </a:prstGeom>
            <a:noFill/>
            <a:ln w="9525">
              <a:noFill/>
              <a:miter lim="800000"/>
              <a:headEnd/>
              <a:tailEnd/>
            </a:ln>
          </p:spPr>
          <p:txBody>
            <a:bodyPr wrap="square" lIns="68544" tIns="34273" rIns="68544" bIns="34273"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r>
                <a:rPr lang="zh-CN" altLang="en-US" sz="1050" dirty="0">
                  <a:latin typeface="+mn-lt"/>
                  <a:ea typeface="+mn-ea"/>
                  <a:cs typeface="Arial" pitchFamily="34" charset="0"/>
                </a:rPr>
                <a:t>虚拟网卡</a:t>
              </a:r>
            </a:p>
          </p:txBody>
        </p:sp>
        <p:sp>
          <p:nvSpPr>
            <p:cNvPr id="108" name="文本框 3"/>
            <p:cNvSpPr txBox="1"/>
            <p:nvPr/>
          </p:nvSpPr>
          <p:spPr bwMode="auto">
            <a:xfrm>
              <a:off x="2960340" y="2109330"/>
              <a:ext cx="363495" cy="655702"/>
            </a:xfrm>
            <a:prstGeom prst="rect">
              <a:avLst/>
            </a:prstGeom>
            <a:noFill/>
            <a:ln w="9525">
              <a:noFill/>
              <a:miter lim="800000"/>
              <a:headEnd/>
              <a:tailEnd/>
            </a:ln>
          </p:spPr>
          <p:txBody>
            <a:bodyPr vert="eaVert" wrap="square" lIns="99980" tIns="49986" rIns="99980" bIns="49986"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109" name="矩形 25"/>
            <p:cNvSpPr/>
            <p:nvPr/>
          </p:nvSpPr>
          <p:spPr>
            <a:xfrm>
              <a:off x="3241603" y="2882415"/>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111" name="直接箭头连接符 53"/>
            <p:cNvCxnSpPr>
              <a:stCxn id="109" idx="2"/>
              <a:endCxn id="115" idx="0"/>
            </p:cNvCxnSpPr>
            <p:nvPr/>
          </p:nvCxnSpPr>
          <p:spPr bwMode="auto">
            <a:xfrm flipH="1">
              <a:off x="3304572" y="3014642"/>
              <a:ext cx="4521" cy="36740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矩形 10"/>
            <p:cNvSpPr/>
            <p:nvPr/>
          </p:nvSpPr>
          <p:spPr>
            <a:xfrm>
              <a:off x="3075106" y="3382044"/>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15" name="矩形 11"/>
            <p:cNvSpPr/>
            <p:nvPr/>
          </p:nvSpPr>
          <p:spPr>
            <a:xfrm>
              <a:off x="3237082" y="3382044"/>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16" name="文本框 22"/>
            <p:cNvSpPr txBox="1"/>
            <p:nvPr/>
          </p:nvSpPr>
          <p:spPr bwMode="auto">
            <a:xfrm>
              <a:off x="2915295" y="3486181"/>
              <a:ext cx="632407"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vlan300</a:t>
              </a:r>
              <a:endParaRPr lang="zh-CN" altLang="en-US" dirty="0">
                <a:latin typeface="+mn-lt"/>
                <a:ea typeface="+mn-ea"/>
                <a:cs typeface="Arial" pitchFamily="34" charset="0"/>
              </a:endParaRPr>
            </a:p>
          </p:txBody>
        </p:sp>
        <p:sp>
          <p:nvSpPr>
            <p:cNvPr id="122" name="圆角矩形 121"/>
            <p:cNvSpPr/>
            <p:nvPr/>
          </p:nvSpPr>
          <p:spPr>
            <a:xfrm>
              <a:off x="4491841" y="1792625"/>
              <a:ext cx="3235946"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23" name="圆角矩形 122"/>
            <p:cNvSpPr/>
            <p:nvPr/>
          </p:nvSpPr>
          <p:spPr>
            <a:xfrm>
              <a:off x="5747909" y="2067417"/>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24" name="圆角矩形 123"/>
            <p:cNvSpPr/>
            <p:nvPr/>
          </p:nvSpPr>
          <p:spPr>
            <a:xfrm>
              <a:off x="4622372" y="2067417"/>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25" name="圆角矩形 124"/>
            <p:cNvSpPr/>
            <p:nvPr/>
          </p:nvSpPr>
          <p:spPr>
            <a:xfrm>
              <a:off x="4622371" y="3392972"/>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26" name="矩形 8"/>
            <p:cNvSpPr/>
            <p:nvPr/>
          </p:nvSpPr>
          <p:spPr>
            <a:xfrm>
              <a:off x="4741107" y="3392973"/>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27" name="矩形 10"/>
            <p:cNvSpPr/>
            <p:nvPr/>
          </p:nvSpPr>
          <p:spPr>
            <a:xfrm>
              <a:off x="6003937" y="3392748"/>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28" name="矩形 11"/>
            <p:cNvSpPr/>
            <p:nvPr/>
          </p:nvSpPr>
          <p:spPr>
            <a:xfrm>
              <a:off x="6165913" y="3392748"/>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29" name="矩形 17"/>
            <p:cNvSpPr/>
            <p:nvPr/>
          </p:nvSpPr>
          <p:spPr>
            <a:xfrm>
              <a:off x="5115188" y="3392971"/>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30" name="矩形 18"/>
            <p:cNvSpPr/>
            <p:nvPr/>
          </p:nvSpPr>
          <p:spPr>
            <a:xfrm>
              <a:off x="5277163" y="3392971"/>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31" name="文本框 21"/>
            <p:cNvSpPr txBox="1"/>
            <p:nvPr/>
          </p:nvSpPr>
          <p:spPr bwMode="auto">
            <a:xfrm>
              <a:off x="5069705" y="3745884"/>
              <a:ext cx="1160617"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solidFill>
                    <a:schemeClr val="bg1"/>
                  </a:solidFill>
                  <a:latin typeface="+mn-lt"/>
                  <a:ea typeface="+mn-ea"/>
                  <a:cs typeface="Arial" pitchFamily="34" charset="0"/>
                </a:rPr>
                <a:t>虚拟交换机</a:t>
              </a:r>
            </a:p>
          </p:txBody>
        </p:sp>
        <p:sp>
          <p:nvSpPr>
            <p:cNvPr id="132" name="矩形 25"/>
            <p:cNvSpPr/>
            <p:nvPr/>
          </p:nvSpPr>
          <p:spPr>
            <a:xfrm>
              <a:off x="4845244" y="2900006"/>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33" name="矩形 42"/>
            <p:cNvSpPr/>
            <p:nvPr/>
          </p:nvSpPr>
          <p:spPr>
            <a:xfrm>
              <a:off x="5711399" y="4023548"/>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134" name="直接箭头连接符 51"/>
            <p:cNvCxnSpPr>
              <a:stCxn id="132" idx="2"/>
              <a:endCxn id="129" idx="0"/>
            </p:cNvCxnSpPr>
            <p:nvPr/>
          </p:nvCxnSpPr>
          <p:spPr bwMode="auto">
            <a:xfrm>
              <a:off x="4912734" y="3032233"/>
              <a:ext cx="269944" cy="360738"/>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接箭头连接符 55"/>
            <p:cNvCxnSpPr>
              <a:stCxn id="133" idx="2"/>
              <a:endCxn id="140" idx="0"/>
            </p:cNvCxnSpPr>
            <p:nvPr/>
          </p:nvCxnSpPr>
          <p:spPr bwMode="auto">
            <a:xfrm>
              <a:off x="5778889" y="4155775"/>
              <a:ext cx="1966"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7" name="文本框 46"/>
            <p:cNvSpPr txBox="1"/>
            <p:nvPr/>
          </p:nvSpPr>
          <p:spPr bwMode="auto">
            <a:xfrm>
              <a:off x="5706873" y="4142354"/>
              <a:ext cx="699736"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上行链路</a:t>
              </a:r>
            </a:p>
          </p:txBody>
        </p:sp>
        <p:sp>
          <p:nvSpPr>
            <p:cNvPr id="138" name="文本框 48"/>
            <p:cNvSpPr txBox="1"/>
            <p:nvPr/>
          </p:nvSpPr>
          <p:spPr bwMode="auto">
            <a:xfrm>
              <a:off x="5549500" y="4570440"/>
              <a:ext cx="1014481"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物理网口</a:t>
              </a:r>
            </a:p>
          </p:txBody>
        </p:sp>
        <p:sp>
          <p:nvSpPr>
            <p:cNvPr id="139" name="矩形 25"/>
            <p:cNvSpPr/>
            <p:nvPr/>
          </p:nvSpPr>
          <p:spPr>
            <a:xfrm>
              <a:off x="5940905" y="2923906"/>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140" name="Picture 101"/>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5606159" y="4358985"/>
              <a:ext cx="349391" cy="226240"/>
            </a:xfrm>
            <a:prstGeom prst="rect">
              <a:avLst/>
            </a:prstGeom>
            <a:ln w="12700">
              <a:noFill/>
            </a:ln>
          </p:spPr>
        </p:pic>
        <p:pic>
          <p:nvPicPr>
            <p:cNvPr id="141" name="Picture 103"/>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5121500" y="4358985"/>
              <a:ext cx="349391" cy="226240"/>
            </a:xfrm>
            <a:prstGeom prst="rect">
              <a:avLst/>
            </a:prstGeom>
            <a:ln w="12700">
              <a:noFill/>
            </a:ln>
          </p:spPr>
        </p:pic>
        <p:cxnSp>
          <p:nvCxnSpPr>
            <p:cNvPr id="142" name="直接箭头连接符 53"/>
            <p:cNvCxnSpPr>
              <a:stCxn id="139" idx="2"/>
              <a:endCxn id="128" idx="0"/>
            </p:cNvCxnSpPr>
            <p:nvPr/>
          </p:nvCxnSpPr>
          <p:spPr bwMode="auto">
            <a:xfrm>
              <a:off x="6008395" y="3056133"/>
              <a:ext cx="225008" cy="336615"/>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文本框 22"/>
            <p:cNvSpPr txBox="1"/>
            <p:nvPr/>
          </p:nvSpPr>
          <p:spPr bwMode="auto">
            <a:xfrm>
              <a:off x="4896650" y="3497110"/>
              <a:ext cx="636932"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 </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vlan100</a:t>
              </a:r>
              <a:endParaRPr lang="zh-CN" altLang="en-US" dirty="0">
                <a:latin typeface="+mn-lt"/>
                <a:ea typeface="+mn-ea"/>
                <a:cs typeface="Arial" pitchFamily="34" charset="0"/>
              </a:endParaRPr>
            </a:p>
          </p:txBody>
        </p:sp>
        <p:sp>
          <p:nvSpPr>
            <p:cNvPr id="144" name="文本框 22"/>
            <p:cNvSpPr txBox="1"/>
            <p:nvPr/>
          </p:nvSpPr>
          <p:spPr bwMode="auto">
            <a:xfrm>
              <a:off x="5834004" y="3496885"/>
              <a:ext cx="632407"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vlan200</a:t>
              </a:r>
              <a:endParaRPr lang="zh-CN" altLang="en-US" dirty="0">
                <a:latin typeface="+mn-lt"/>
                <a:ea typeface="+mn-ea"/>
                <a:cs typeface="Arial" pitchFamily="34" charset="0"/>
              </a:endParaRPr>
            </a:p>
          </p:txBody>
        </p:sp>
        <p:sp>
          <p:nvSpPr>
            <p:cNvPr id="145" name="文本框 62"/>
            <p:cNvSpPr txBox="1"/>
            <p:nvPr/>
          </p:nvSpPr>
          <p:spPr bwMode="auto">
            <a:xfrm>
              <a:off x="4975444" y="1796081"/>
              <a:ext cx="1014726"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服务器</a:t>
              </a:r>
            </a:p>
          </p:txBody>
        </p:sp>
        <p:sp>
          <p:nvSpPr>
            <p:cNvPr id="146" name="矩形 42"/>
            <p:cNvSpPr/>
            <p:nvPr/>
          </p:nvSpPr>
          <p:spPr>
            <a:xfrm>
              <a:off x="5226407" y="4023548"/>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147" name="直接箭头连接符 55"/>
            <p:cNvCxnSpPr>
              <a:stCxn id="146" idx="2"/>
              <a:endCxn id="141" idx="0"/>
            </p:cNvCxnSpPr>
            <p:nvPr/>
          </p:nvCxnSpPr>
          <p:spPr bwMode="auto">
            <a:xfrm>
              <a:off x="5293897" y="4155775"/>
              <a:ext cx="2299"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 name="文本框 26"/>
            <p:cNvSpPr txBox="1"/>
            <p:nvPr/>
          </p:nvSpPr>
          <p:spPr bwMode="auto">
            <a:xfrm>
              <a:off x="4610571" y="2692291"/>
              <a:ext cx="725214"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149" name="文本框 148"/>
            <p:cNvSpPr txBox="1"/>
            <p:nvPr/>
          </p:nvSpPr>
          <p:spPr bwMode="auto">
            <a:xfrm>
              <a:off x="4549239" y="2094413"/>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pic>
          <p:nvPicPr>
            <p:cNvPr id="15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022384" y="2134731"/>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151" name="文本框 26"/>
            <p:cNvSpPr txBox="1"/>
            <p:nvPr/>
          </p:nvSpPr>
          <p:spPr bwMode="auto">
            <a:xfrm>
              <a:off x="5736108" y="2692291"/>
              <a:ext cx="725214"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152" name="文本框 151"/>
            <p:cNvSpPr txBox="1"/>
            <p:nvPr/>
          </p:nvSpPr>
          <p:spPr bwMode="auto">
            <a:xfrm>
              <a:off x="5674776" y="2094413"/>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153" name="圆角矩形 152"/>
            <p:cNvSpPr/>
            <p:nvPr/>
          </p:nvSpPr>
          <p:spPr>
            <a:xfrm>
              <a:off x="6874600" y="2067473"/>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154"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49075" y="2134787"/>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155" name="文本框 26"/>
            <p:cNvSpPr txBox="1"/>
            <p:nvPr/>
          </p:nvSpPr>
          <p:spPr bwMode="auto">
            <a:xfrm>
              <a:off x="6862799" y="2692347"/>
              <a:ext cx="725214" cy="230798"/>
            </a:xfrm>
            <a:prstGeom prst="rect">
              <a:avLst/>
            </a:prstGeom>
            <a:noFill/>
            <a:ln w="9525">
              <a:noFill/>
              <a:miter lim="800000"/>
              <a:headEnd/>
              <a:tailEnd/>
            </a:ln>
          </p:spPr>
          <p:txBody>
            <a:bodyPr wrap="square" lIns="68544" tIns="34273" rIns="68544" bIns="34273"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r>
                <a:rPr lang="zh-CN" altLang="en-US" sz="1050" dirty="0">
                  <a:latin typeface="+mn-lt"/>
                  <a:ea typeface="+mn-ea"/>
                  <a:cs typeface="Arial" pitchFamily="34" charset="0"/>
                </a:rPr>
                <a:t>虚拟网卡</a:t>
              </a:r>
            </a:p>
          </p:txBody>
        </p:sp>
        <p:sp>
          <p:nvSpPr>
            <p:cNvPr id="156" name="文本框 3"/>
            <p:cNvSpPr txBox="1"/>
            <p:nvPr/>
          </p:nvSpPr>
          <p:spPr bwMode="auto">
            <a:xfrm>
              <a:off x="6800322" y="2121409"/>
              <a:ext cx="363495" cy="655702"/>
            </a:xfrm>
            <a:prstGeom prst="rect">
              <a:avLst/>
            </a:prstGeom>
            <a:noFill/>
            <a:ln w="9525">
              <a:noFill/>
              <a:miter lim="800000"/>
              <a:headEnd/>
              <a:tailEnd/>
            </a:ln>
          </p:spPr>
          <p:txBody>
            <a:bodyPr vert="eaVert" wrap="square" lIns="99980" tIns="49986" rIns="99980" bIns="49986"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157" name="矩形 25"/>
            <p:cNvSpPr/>
            <p:nvPr/>
          </p:nvSpPr>
          <p:spPr>
            <a:xfrm>
              <a:off x="7081585" y="2894494"/>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158" name="直接箭头连接符 53"/>
            <p:cNvCxnSpPr>
              <a:stCxn id="157" idx="2"/>
              <a:endCxn id="160" idx="0"/>
            </p:cNvCxnSpPr>
            <p:nvPr/>
          </p:nvCxnSpPr>
          <p:spPr bwMode="auto">
            <a:xfrm flipH="1">
              <a:off x="7144554" y="3026721"/>
              <a:ext cx="4521" cy="36740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9" name="矩形 10"/>
            <p:cNvSpPr/>
            <p:nvPr/>
          </p:nvSpPr>
          <p:spPr>
            <a:xfrm>
              <a:off x="6915088" y="3394123"/>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60" name="矩形 11"/>
            <p:cNvSpPr/>
            <p:nvPr/>
          </p:nvSpPr>
          <p:spPr>
            <a:xfrm>
              <a:off x="7077064" y="3394123"/>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61" name="文本框 22"/>
            <p:cNvSpPr txBox="1"/>
            <p:nvPr/>
          </p:nvSpPr>
          <p:spPr bwMode="auto">
            <a:xfrm>
              <a:off x="6755277" y="3498260"/>
              <a:ext cx="632407"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vlan300</a:t>
              </a:r>
              <a:endParaRPr lang="zh-CN" altLang="en-US" dirty="0">
                <a:latin typeface="+mn-lt"/>
                <a:ea typeface="+mn-ea"/>
                <a:cs typeface="Arial" pitchFamily="34" charset="0"/>
              </a:endParaRPr>
            </a:p>
          </p:txBody>
        </p:sp>
        <p:pic>
          <p:nvPicPr>
            <p:cNvPr id="92"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3264" y="2141428"/>
              <a:ext cx="417404" cy="417404"/>
            </a:xfrm>
            <a:prstGeom prst="rect">
              <a:avLst/>
            </a:prstGeom>
            <a:effectLst>
              <a:outerShdw blurRad="50800" dist="38100" dir="8100000" algn="tr" rotWithShape="0">
                <a:prstClr val="black">
                  <a:alpha val="40000"/>
                </a:prstClr>
              </a:outerShdw>
            </a:effectLst>
          </p:spPr>
        </p:pic>
        <p:sp>
          <p:nvSpPr>
            <p:cNvPr id="162" name="文本框 20"/>
            <p:cNvSpPr txBox="1"/>
            <p:nvPr/>
          </p:nvSpPr>
          <p:spPr bwMode="auto">
            <a:xfrm>
              <a:off x="528997" y="3102532"/>
              <a:ext cx="784288"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管理接口</a:t>
              </a:r>
            </a:p>
          </p:txBody>
        </p:sp>
        <p:sp>
          <p:nvSpPr>
            <p:cNvPr id="163" name="文本框 20"/>
            <p:cNvSpPr txBox="1"/>
            <p:nvPr/>
          </p:nvSpPr>
          <p:spPr bwMode="auto">
            <a:xfrm>
              <a:off x="4375409" y="3108907"/>
              <a:ext cx="784288"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管理接口</a:t>
              </a:r>
            </a:p>
          </p:txBody>
        </p:sp>
        <p:sp>
          <p:nvSpPr>
            <p:cNvPr id="164" name="矩形 25"/>
            <p:cNvSpPr/>
            <p:nvPr/>
          </p:nvSpPr>
          <p:spPr>
            <a:xfrm>
              <a:off x="6147890" y="2912705"/>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165" name="直接箭头连接符 53"/>
            <p:cNvCxnSpPr>
              <a:stCxn id="164" idx="2"/>
              <a:endCxn id="159" idx="0"/>
            </p:cNvCxnSpPr>
            <p:nvPr/>
          </p:nvCxnSpPr>
          <p:spPr bwMode="auto">
            <a:xfrm>
              <a:off x="6215380" y="3044932"/>
              <a:ext cx="767198" cy="349191"/>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连接符 61"/>
            <p:cNvCxnSpPr/>
            <p:nvPr/>
          </p:nvCxnSpPr>
          <p:spPr bwMode="auto">
            <a:xfrm>
              <a:off x="5319482" y="4585225"/>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直接连接符 61"/>
            <p:cNvCxnSpPr/>
            <p:nvPr/>
          </p:nvCxnSpPr>
          <p:spPr bwMode="auto">
            <a:xfrm>
              <a:off x="5778889" y="4570440"/>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0" name="Rounded Rectangle 76"/>
            <p:cNvSpPr/>
            <p:nvPr/>
          </p:nvSpPr>
          <p:spPr bwMode="auto">
            <a:xfrm>
              <a:off x="712023" y="3333386"/>
              <a:ext cx="6956201" cy="852647"/>
            </a:xfrm>
            <a:prstGeom prst="roundRect">
              <a:avLst/>
            </a:prstGeom>
            <a:noFill/>
            <a:ln w="25400">
              <a:solidFill>
                <a:srgbClr val="C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2400" b="0" i="0" u="none" strike="noStrike" cap="none" normalizeH="0" baseline="0">
                <a:ln>
                  <a:noFill/>
                </a:ln>
                <a:solidFill>
                  <a:schemeClr val="tx1"/>
                </a:solidFill>
                <a:effectLst/>
                <a:latin typeface="+mn-lt"/>
                <a:ea typeface="+mn-ea"/>
              </a:endParaRPr>
            </a:p>
          </p:txBody>
        </p:sp>
        <p:sp>
          <p:nvSpPr>
            <p:cNvPr id="171" name="文本框 20"/>
            <p:cNvSpPr txBox="1"/>
            <p:nvPr/>
          </p:nvSpPr>
          <p:spPr bwMode="auto">
            <a:xfrm>
              <a:off x="2318287" y="3105879"/>
              <a:ext cx="982247"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虚拟交换端口</a:t>
              </a:r>
            </a:p>
          </p:txBody>
        </p:sp>
        <p:sp>
          <p:nvSpPr>
            <p:cNvPr id="173" name="文本框 20"/>
            <p:cNvSpPr txBox="1"/>
            <p:nvPr/>
          </p:nvSpPr>
          <p:spPr bwMode="auto">
            <a:xfrm>
              <a:off x="5196067" y="3108106"/>
              <a:ext cx="949565"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虚拟交换端口</a:t>
              </a:r>
            </a:p>
          </p:txBody>
        </p:sp>
        <p:cxnSp>
          <p:nvCxnSpPr>
            <p:cNvPr id="97" name="直接箭头连接符 53"/>
            <p:cNvCxnSpPr/>
            <p:nvPr/>
          </p:nvCxnSpPr>
          <p:spPr bwMode="auto">
            <a:xfrm>
              <a:off x="549275" y="4296940"/>
              <a:ext cx="7848600" cy="45200"/>
            </a:xfrm>
            <a:prstGeom prst="straightConnector1">
              <a:avLst/>
            </a:prstGeom>
            <a:noFill/>
            <a:ln w="22225">
              <a:solidFill>
                <a:srgbClr val="FFC000"/>
              </a:solidFill>
              <a:prstDash val="lgDashDot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6"/>
            <p:cNvSpPr txBox="1"/>
            <p:nvPr/>
          </p:nvSpPr>
          <p:spPr bwMode="auto">
            <a:xfrm>
              <a:off x="7866206" y="2460978"/>
              <a:ext cx="478912" cy="2340260"/>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800" dirty="0">
                  <a:solidFill>
                    <a:srgbClr val="000000"/>
                  </a:solidFill>
                  <a:latin typeface="+mn-lt"/>
                  <a:ea typeface="+mn-ea"/>
                  <a:cs typeface="Arial" pitchFamily="34" charset="0"/>
                </a:rPr>
                <a:t>虚拟资源</a:t>
              </a:r>
              <a:endParaRPr lang="en-US" sz="1800" dirty="0">
                <a:solidFill>
                  <a:srgbClr val="000000"/>
                </a:solidFill>
                <a:latin typeface="+mn-lt"/>
                <a:ea typeface="+mn-ea"/>
                <a:cs typeface="Arial" pitchFamily="34" charset="0"/>
              </a:endParaRPr>
            </a:p>
          </p:txBody>
        </p:sp>
      </p:grpSp>
      <p:sp>
        <p:nvSpPr>
          <p:cNvPr id="110" name="文本框 109"/>
          <p:cNvSpPr txBox="1"/>
          <p:nvPr/>
        </p:nvSpPr>
        <p:spPr bwMode="auto">
          <a:xfrm>
            <a:off x="8480153" y="4010989"/>
            <a:ext cx="478912" cy="1977259"/>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800" dirty="0">
                <a:solidFill>
                  <a:srgbClr val="000000"/>
                </a:solidFill>
                <a:latin typeface="+mn-lt"/>
                <a:ea typeface="+mn-ea"/>
                <a:cs typeface="Arial" pitchFamily="34" charset="0"/>
              </a:rPr>
              <a:t>物理资源</a:t>
            </a:r>
            <a:endParaRPr lang="en-US" sz="1800" dirty="0">
              <a:solidFill>
                <a:srgbClr val="000000"/>
              </a:solidFill>
              <a:latin typeface="+mn-lt"/>
              <a:ea typeface="+mn-ea"/>
              <a:cs typeface="Arial" pitchFamily="34" charset="0"/>
            </a:endParaRPr>
          </a:p>
        </p:txBody>
      </p:sp>
      <p:sp>
        <p:nvSpPr>
          <p:cNvPr id="98" name="灯片编号占位符 3">
            <a:extLst>
              <a:ext uri="{FF2B5EF4-FFF2-40B4-BE49-F238E27FC236}">
                <a16:creationId xmlns:a16="http://schemas.microsoft.com/office/drawing/2014/main" id="{48E9F5C6-FC8C-4E1C-935D-0FAA56941BF5}"/>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42</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514701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标题 29"/>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虚拟化中的关键网络资源</a:t>
            </a:r>
          </a:p>
        </p:txBody>
      </p:sp>
      <p:sp>
        <p:nvSpPr>
          <p:cNvPr id="4" name="右大括号 3"/>
          <p:cNvSpPr/>
          <p:nvPr/>
        </p:nvSpPr>
        <p:spPr bwMode="auto">
          <a:xfrm rot="10800000">
            <a:off x="2526233" y="1908943"/>
            <a:ext cx="528637" cy="1189225"/>
          </a:xfrm>
          <a:prstGeom prst="rightBrace">
            <a:avLst/>
          </a:prstGeom>
          <a:noFill/>
          <a:ln w="28575">
            <a:solidFill>
              <a:srgbClr val="005EA4"/>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buClr>
                <a:srgbClr val="CC9900"/>
              </a:buClr>
              <a:buFont typeface="Wingdings" pitchFamily="2" charset="2"/>
              <a:buChar char="n"/>
            </a:pPr>
            <a:endParaRPr lang="zh-CN" altLang="en-US" sz="1800">
              <a:solidFill>
                <a:srgbClr val="000000"/>
              </a:solidFill>
              <a:latin typeface="Arial" charset="0"/>
            </a:endParaRPr>
          </a:p>
        </p:txBody>
      </p:sp>
      <p:sp>
        <p:nvSpPr>
          <p:cNvPr id="5" name="右大括号 4"/>
          <p:cNvSpPr/>
          <p:nvPr/>
        </p:nvSpPr>
        <p:spPr bwMode="auto">
          <a:xfrm rot="10800000">
            <a:off x="2526236" y="4061792"/>
            <a:ext cx="528637" cy="1443091"/>
          </a:xfrm>
          <a:prstGeom prst="rightBrace">
            <a:avLst/>
          </a:prstGeom>
          <a:noFill/>
          <a:ln w="28575">
            <a:solidFill>
              <a:srgbClr val="005EA4"/>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buClr>
                <a:srgbClr val="CC9900"/>
              </a:buClr>
              <a:buFont typeface="Wingdings" pitchFamily="2" charset="2"/>
              <a:buChar char="n"/>
            </a:pPr>
            <a:endParaRPr lang="zh-CN" altLang="en-US" sz="1800">
              <a:solidFill>
                <a:srgbClr val="000000"/>
              </a:solidFill>
              <a:latin typeface="Arial" charset="0"/>
            </a:endParaRPr>
          </a:p>
        </p:txBody>
      </p:sp>
      <p:sp>
        <p:nvSpPr>
          <p:cNvPr id="2" name="文本框 1"/>
          <p:cNvSpPr txBox="1"/>
          <p:nvPr/>
        </p:nvSpPr>
        <p:spPr bwMode="auto">
          <a:xfrm>
            <a:off x="3074439" y="1699270"/>
            <a:ext cx="1548172"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a:solidFill>
                  <a:srgbClr val="000000"/>
                </a:solidFill>
                <a:latin typeface="+mn-lt"/>
                <a:ea typeface="+mn-ea"/>
                <a:cs typeface="Arial" pitchFamily="34" charset="0"/>
              </a:rPr>
              <a:t>物理服务器</a:t>
            </a:r>
            <a:endParaRPr lang="en-US" sz="2000" dirty="0">
              <a:solidFill>
                <a:srgbClr val="000000"/>
              </a:solidFill>
              <a:latin typeface="+mn-lt"/>
              <a:ea typeface="+mn-ea"/>
              <a:cs typeface="Arial" pitchFamily="34" charset="0"/>
            </a:endParaRPr>
          </a:p>
        </p:txBody>
      </p:sp>
      <p:sp>
        <p:nvSpPr>
          <p:cNvPr id="7" name="文本框 6"/>
          <p:cNvSpPr txBox="1"/>
          <p:nvPr/>
        </p:nvSpPr>
        <p:spPr bwMode="auto">
          <a:xfrm>
            <a:off x="3040818" y="2899356"/>
            <a:ext cx="1548172"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a:solidFill>
                  <a:srgbClr val="000000"/>
                </a:solidFill>
                <a:latin typeface="+mn-lt"/>
                <a:ea typeface="+mn-ea"/>
                <a:cs typeface="Arial" pitchFamily="34" charset="0"/>
              </a:rPr>
              <a:t>物理交换机</a:t>
            </a:r>
            <a:endParaRPr lang="en-US" sz="2000" dirty="0">
              <a:solidFill>
                <a:srgbClr val="000000"/>
              </a:solidFill>
              <a:latin typeface="+mn-lt"/>
              <a:ea typeface="+mn-ea"/>
              <a:cs typeface="Arial" pitchFamily="34" charset="0"/>
            </a:endParaRPr>
          </a:p>
        </p:txBody>
      </p:sp>
      <p:sp>
        <p:nvSpPr>
          <p:cNvPr id="15" name="右大括号 14"/>
          <p:cNvSpPr/>
          <p:nvPr/>
        </p:nvSpPr>
        <p:spPr bwMode="auto">
          <a:xfrm rot="10800000">
            <a:off x="5766514" y="4865850"/>
            <a:ext cx="528637" cy="1138638"/>
          </a:xfrm>
          <a:prstGeom prst="rightBrace">
            <a:avLst/>
          </a:prstGeom>
          <a:noFill/>
          <a:ln w="28575">
            <a:solidFill>
              <a:srgbClr val="005EA4"/>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buClr>
                <a:srgbClr val="CC9900"/>
              </a:buClr>
              <a:buFont typeface="Wingdings" pitchFamily="2" charset="2"/>
              <a:buChar char="n"/>
            </a:pPr>
            <a:endParaRPr lang="zh-CN" altLang="en-US" sz="1800">
              <a:solidFill>
                <a:srgbClr val="000000"/>
              </a:solidFill>
              <a:latin typeface="Arial" charset="0"/>
            </a:endParaRPr>
          </a:p>
        </p:txBody>
      </p:sp>
      <p:sp>
        <p:nvSpPr>
          <p:cNvPr id="17" name="文本框 16"/>
          <p:cNvSpPr txBox="1"/>
          <p:nvPr/>
        </p:nvSpPr>
        <p:spPr bwMode="auto">
          <a:xfrm>
            <a:off x="984129" y="2268415"/>
            <a:ext cx="1548168" cy="47028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400" dirty="0">
                <a:solidFill>
                  <a:srgbClr val="000000"/>
                </a:solidFill>
                <a:latin typeface="+mn-lt"/>
                <a:ea typeface="+mn-ea"/>
                <a:cs typeface="Arial" pitchFamily="34" charset="0"/>
              </a:rPr>
              <a:t>物理资源</a:t>
            </a:r>
            <a:endParaRPr lang="en-US" sz="2400" dirty="0">
              <a:solidFill>
                <a:srgbClr val="000000"/>
              </a:solidFill>
              <a:latin typeface="+mn-lt"/>
              <a:ea typeface="+mn-ea"/>
              <a:cs typeface="Arial" pitchFamily="34" charset="0"/>
            </a:endParaRPr>
          </a:p>
        </p:txBody>
      </p:sp>
      <p:sp>
        <p:nvSpPr>
          <p:cNvPr id="19" name="文本框 18"/>
          <p:cNvSpPr txBox="1"/>
          <p:nvPr/>
        </p:nvSpPr>
        <p:spPr bwMode="auto">
          <a:xfrm>
            <a:off x="974849" y="4548197"/>
            <a:ext cx="1548168" cy="47028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400" dirty="0">
                <a:solidFill>
                  <a:srgbClr val="000000"/>
                </a:solidFill>
                <a:latin typeface="+mn-lt"/>
                <a:ea typeface="+mn-ea"/>
                <a:cs typeface="Arial" pitchFamily="34" charset="0"/>
              </a:rPr>
              <a:t>虚拟资源</a:t>
            </a:r>
            <a:endParaRPr lang="en-US" sz="2400" dirty="0">
              <a:solidFill>
                <a:srgbClr val="000000"/>
              </a:solidFill>
              <a:latin typeface="+mn-lt"/>
              <a:ea typeface="+mn-ea"/>
              <a:cs typeface="Arial" pitchFamily="34" charset="0"/>
            </a:endParaRPr>
          </a:p>
        </p:txBody>
      </p:sp>
      <p:sp>
        <p:nvSpPr>
          <p:cNvPr id="20" name="文本框 19"/>
          <p:cNvSpPr txBox="1"/>
          <p:nvPr/>
        </p:nvSpPr>
        <p:spPr bwMode="auto">
          <a:xfrm>
            <a:off x="3040818" y="3851879"/>
            <a:ext cx="1548172"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a:solidFill>
                  <a:srgbClr val="000000"/>
                </a:solidFill>
                <a:latin typeface="+mn-lt"/>
                <a:ea typeface="+mn-ea"/>
                <a:cs typeface="Arial" pitchFamily="34" charset="0"/>
              </a:rPr>
              <a:t>虚拟机</a:t>
            </a:r>
            <a:endParaRPr lang="en-US" sz="2000" dirty="0">
              <a:solidFill>
                <a:srgbClr val="000000"/>
              </a:solidFill>
              <a:latin typeface="+mn-lt"/>
              <a:ea typeface="+mn-ea"/>
              <a:cs typeface="Arial" pitchFamily="34" charset="0"/>
            </a:endParaRPr>
          </a:p>
        </p:txBody>
      </p:sp>
      <p:sp>
        <p:nvSpPr>
          <p:cNvPr id="21" name="文本框 20"/>
          <p:cNvSpPr txBox="1"/>
          <p:nvPr/>
        </p:nvSpPr>
        <p:spPr bwMode="auto">
          <a:xfrm>
            <a:off x="3023548" y="5294970"/>
            <a:ext cx="1582711"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a:solidFill>
                  <a:srgbClr val="000000"/>
                </a:solidFill>
                <a:latin typeface="+mn-lt"/>
                <a:ea typeface="+mn-ea"/>
                <a:cs typeface="Arial" pitchFamily="34" charset="0"/>
              </a:rPr>
              <a:t>虚拟交换机</a:t>
            </a:r>
            <a:endParaRPr lang="en-US" sz="2000" dirty="0">
              <a:solidFill>
                <a:srgbClr val="000000"/>
              </a:solidFill>
              <a:latin typeface="+mn-lt"/>
              <a:ea typeface="+mn-ea"/>
              <a:cs typeface="Arial" pitchFamily="34" charset="0"/>
            </a:endParaRPr>
          </a:p>
        </p:txBody>
      </p:sp>
      <p:sp>
        <p:nvSpPr>
          <p:cNvPr id="24" name="文本框 23"/>
          <p:cNvSpPr txBox="1"/>
          <p:nvPr/>
        </p:nvSpPr>
        <p:spPr bwMode="auto">
          <a:xfrm>
            <a:off x="6228184" y="4685032"/>
            <a:ext cx="2562750"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a:solidFill>
                  <a:srgbClr val="000000"/>
                </a:solidFill>
                <a:latin typeface="+mn-lt"/>
                <a:ea typeface="+mn-ea"/>
                <a:cs typeface="Arial" pitchFamily="34" charset="0"/>
              </a:rPr>
              <a:t>虚拟交换端口（组）</a:t>
            </a:r>
            <a:endParaRPr lang="en-US" sz="2000" dirty="0">
              <a:solidFill>
                <a:srgbClr val="000000"/>
              </a:solidFill>
              <a:latin typeface="+mn-lt"/>
              <a:ea typeface="+mn-ea"/>
              <a:cs typeface="Arial" pitchFamily="34" charset="0"/>
            </a:endParaRPr>
          </a:p>
        </p:txBody>
      </p:sp>
      <p:sp>
        <p:nvSpPr>
          <p:cNvPr id="27" name="文本框 26"/>
          <p:cNvSpPr txBox="1"/>
          <p:nvPr/>
        </p:nvSpPr>
        <p:spPr bwMode="auto">
          <a:xfrm>
            <a:off x="6228185" y="5775572"/>
            <a:ext cx="1330578"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a:solidFill>
                  <a:srgbClr val="000000"/>
                </a:solidFill>
                <a:latin typeface="+mn-lt"/>
                <a:ea typeface="+mn-ea"/>
                <a:cs typeface="Arial" pitchFamily="34" charset="0"/>
              </a:rPr>
              <a:t>上行链路</a:t>
            </a:r>
            <a:endParaRPr lang="en-US" sz="2000" dirty="0">
              <a:solidFill>
                <a:srgbClr val="000000"/>
              </a:solidFill>
              <a:latin typeface="+mn-lt"/>
              <a:ea typeface="+mn-ea"/>
              <a:cs typeface="Arial" pitchFamily="34" charset="0"/>
            </a:endParaRPr>
          </a:p>
        </p:txBody>
      </p:sp>
      <p:cxnSp>
        <p:nvCxnSpPr>
          <p:cNvPr id="29" name="直接连接符 28"/>
          <p:cNvCxnSpPr/>
          <p:nvPr/>
        </p:nvCxnSpPr>
        <p:spPr bwMode="auto">
          <a:xfrm flipV="1">
            <a:off x="4650474" y="1903632"/>
            <a:ext cx="1116124" cy="5311"/>
          </a:xfrm>
          <a:prstGeom prst="line">
            <a:avLst/>
          </a:prstGeom>
          <a:noFill/>
          <a:ln w="28575">
            <a:solidFill>
              <a:srgbClr val="000000">
                <a:lumMod val="75000"/>
                <a:lumOff val="25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bwMode="auto">
          <a:xfrm>
            <a:off x="5946618" y="1699270"/>
            <a:ext cx="1878243"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a:solidFill>
                  <a:srgbClr val="000000"/>
                </a:solidFill>
                <a:latin typeface="+mn-lt"/>
                <a:ea typeface="+mn-ea"/>
                <a:cs typeface="Arial" pitchFamily="34" charset="0"/>
              </a:rPr>
              <a:t>提供物理网卡</a:t>
            </a:r>
            <a:endParaRPr lang="en-US" sz="2000" dirty="0">
              <a:solidFill>
                <a:srgbClr val="000000"/>
              </a:solidFill>
              <a:latin typeface="+mn-lt"/>
              <a:ea typeface="+mn-ea"/>
              <a:cs typeface="Arial" pitchFamily="34" charset="0"/>
            </a:endParaRPr>
          </a:p>
        </p:txBody>
      </p:sp>
      <p:cxnSp>
        <p:nvCxnSpPr>
          <p:cNvPr id="32" name="直接连接符 31"/>
          <p:cNvCxnSpPr/>
          <p:nvPr/>
        </p:nvCxnSpPr>
        <p:spPr bwMode="auto">
          <a:xfrm flipV="1">
            <a:off x="4650474" y="3088407"/>
            <a:ext cx="1116124" cy="5311"/>
          </a:xfrm>
          <a:prstGeom prst="line">
            <a:avLst/>
          </a:prstGeom>
          <a:noFill/>
          <a:ln w="28575">
            <a:solidFill>
              <a:srgbClr val="000000">
                <a:lumMod val="75000"/>
                <a:lumOff val="25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p:cNvSpPr txBox="1"/>
          <p:nvPr/>
        </p:nvSpPr>
        <p:spPr bwMode="auto">
          <a:xfrm>
            <a:off x="5920732" y="2899355"/>
            <a:ext cx="1878243"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a:solidFill>
                  <a:srgbClr val="000000"/>
                </a:solidFill>
                <a:latin typeface="+mn-lt"/>
                <a:ea typeface="+mn-ea"/>
                <a:cs typeface="Arial" pitchFamily="34" charset="0"/>
              </a:rPr>
              <a:t>提供物理网络</a:t>
            </a:r>
            <a:endParaRPr lang="en-US" sz="2000" dirty="0">
              <a:solidFill>
                <a:srgbClr val="000000"/>
              </a:solidFill>
              <a:latin typeface="+mn-lt"/>
              <a:ea typeface="+mn-ea"/>
              <a:cs typeface="Arial" pitchFamily="34" charset="0"/>
            </a:endParaRPr>
          </a:p>
        </p:txBody>
      </p:sp>
      <p:cxnSp>
        <p:nvCxnSpPr>
          <p:cNvPr id="34" name="直接连接符 33"/>
          <p:cNvCxnSpPr/>
          <p:nvPr/>
        </p:nvCxnSpPr>
        <p:spPr bwMode="auto">
          <a:xfrm flipV="1">
            <a:off x="4650474" y="4041022"/>
            <a:ext cx="1116124" cy="5311"/>
          </a:xfrm>
          <a:prstGeom prst="line">
            <a:avLst/>
          </a:prstGeom>
          <a:noFill/>
          <a:ln w="28575">
            <a:solidFill>
              <a:srgbClr val="000000">
                <a:lumMod val="75000"/>
                <a:lumOff val="25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文本框 34"/>
          <p:cNvSpPr txBox="1"/>
          <p:nvPr/>
        </p:nvSpPr>
        <p:spPr bwMode="auto">
          <a:xfrm>
            <a:off x="5946617" y="3851879"/>
            <a:ext cx="1878243"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a:solidFill>
                  <a:srgbClr val="000000"/>
                </a:solidFill>
                <a:latin typeface="+mn-lt"/>
                <a:ea typeface="+mn-ea"/>
                <a:cs typeface="Arial" pitchFamily="34" charset="0"/>
              </a:rPr>
              <a:t>包含虚拟网卡</a:t>
            </a:r>
            <a:endParaRPr lang="en-US" sz="2000" dirty="0">
              <a:solidFill>
                <a:srgbClr val="000000"/>
              </a:solidFill>
              <a:latin typeface="+mn-lt"/>
              <a:ea typeface="+mn-ea"/>
              <a:cs typeface="Arial" pitchFamily="34" charset="0"/>
            </a:endParaRPr>
          </a:p>
        </p:txBody>
      </p:sp>
      <p:sp>
        <p:nvSpPr>
          <p:cNvPr id="22" name="灯片编号占位符 3">
            <a:extLst>
              <a:ext uri="{FF2B5EF4-FFF2-40B4-BE49-F238E27FC236}">
                <a16:creationId xmlns:a16="http://schemas.microsoft.com/office/drawing/2014/main" id="{F299D463-D543-4A6C-977F-E5798B1EF561}"/>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43</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39187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par>
                                <p:cTn id="22" presetID="22" presetClass="entr" presetSubtype="8"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500"/>
                                        <p:tgtEl>
                                          <p:spTgt spid="35"/>
                                        </p:tgtEl>
                                      </p:cBhvr>
                                    </p:animEffect>
                                  </p:childTnLst>
                                </p:cTn>
                              </p:par>
                              <p:par>
                                <p:cTn id="50" presetID="22" presetClass="entr" presetSubtype="8"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p:bldP spid="7" grpId="0"/>
      <p:bldP spid="15" grpId="0" animBg="1"/>
      <p:bldP spid="17" grpId="0"/>
      <p:bldP spid="19" grpId="0"/>
      <p:bldP spid="20" grpId="0"/>
      <p:bldP spid="21" grpId="0"/>
      <p:bldP spid="24" grpId="0"/>
      <p:bldP spid="27" grpId="0"/>
      <p:bldP spid="31" grpId="0"/>
      <p:bldP spid="33" grpId="0"/>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标题 29"/>
          <p:cNvSpPr>
            <a:spLocks noGrp="1"/>
          </p:cNvSpPr>
          <p:nvPr>
            <p:ph type="title"/>
          </p:nvPr>
        </p:nvSpPr>
        <p:spPr>
          <a:xfrm>
            <a:off x="684213" y="387350"/>
            <a:ext cx="7713662" cy="868363"/>
          </a:xfrm>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虚拟化中数据的转发路径</a:t>
            </a:r>
          </a:p>
        </p:txBody>
      </p:sp>
      <p:sp>
        <p:nvSpPr>
          <p:cNvPr id="58" name="椭圆 57"/>
          <p:cNvSpPr/>
          <p:nvPr/>
        </p:nvSpPr>
        <p:spPr bwMode="auto">
          <a:xfrm>
            <a:off x="5411226" y="4729992"/>
            <a:ext cx="769187" cy="144016"/>
          </a:xfrm>
          <a:prstGeom prst="ellipse">
            <a:avLst/>
          </a:prstGeom>
          <a:noFill/>
          <a:ln w="9525" cap="flat" cmpd="sng" algn="ctr">
            <a:solidFill>
              <a:srgbClr val="EE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59" name="圆角矩形 58"/>
          <p:cNvSpPr/>
          <p:nvPr/>
        </p:nvSpPr>
        <p:spPr>
          <a:xfrm>
            <a:off x="891367" y="1808820"/>
            <a:ext cx="3235946"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60" name="圆角矩形 59"/>
          <p:cNvSpPr/>
          <p:nvPr/>
        </p:nvSpPr>
        <p:spPr>
          <a:xfrm>
            <a:off x="2147435" y="2083612"/>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61" name="圆角矩形 60"/>
          <p:cNvSpPr/>
          <p:nvPr/>
        </p:nvSpPr>
        <p:spPr>
          <a:xfrm>
            <a:off x="1021898" y="2083612"/>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62" name="圆角矩形 61"/>
          <p:cNvSpPr/>
          <p:nvPr/>
        </p:nvSpPr>
        <p:spPr>
          <a:xfrm>
            <a:off x="1021897" y="3409167"/>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63" name="矩形 8"/>
          <p:cNvSpPr/>
          <p:nvPr/>
        </p:nvSpPr>
        <p:spPr>
          <a:xfrm>
            <a:off x="1140633" y="3409168"/>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64" name="矩形 10"/>
          <p:cNvSpPr/>
          <p:nvPr/>
        </p:nvSpPr>
        <p:spPr>
          <a:xfrm>
            <a:off x="2403463" y="3408943"/>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65" name="矩形 11"/>
          <p:cNvSpPr/>
          <p:nvPr/>
        </p:nvSpPr>
        <p:spPr>
          <a:xfrm>
            <a:off x="2565439" y="3408943"/>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68" name="文本框 21"/>
          <p:cNvSpPr txBox="1"/>
          <p:nvPr/>
        </p:nvSpPr>
        <p:spPr bwMode="auto">
          <a:xfrm>
            <a:off x="1454289" y="3789268"/>
            <a:ext cx="972043" cy="253881"/>
          </a:xfrm>
          <a:prstGeom prst="rect">
            <a:avLst/>
          </a:prstGeom>
          <a:noFill/>
          <a:ln w="9525">
            <a:noFill/>
            <a:miter lim="800000"/>
            <a:headEnd/>
            <a:tailEnd/>
          </a:ln>
        </p:spPr>
        <p:txBody>
          <a:bodyPr wrap="square" lIns="68544" tIns="34273" rIns="68544" bIns="34273" rtlCol="0">
            <a:spAutoFit/>
          </a:bodyPr>
          <a:lstStyle/>
          <a:p>
            <a:pPr algn="ctr"/>
            <a:r>
              <a:rPr lang="zh-CN" altLang="en-US" sz="1200" b="1" dirty="0">
                <a:solidFill>
                  <a:schemeClr val="bg1"/>
                </a:solidFill>
                <a:latin typeface="微软雅黑" pitchFamily="34" charset="-122"/>
                <a:ea typeface="微软雅黑" pitchFamily="34" charset="-122"/>
                <a:cs typeface="Arial" pitchFamily="34" charset="0"/>
              </a:rPr>
              <a:t>虚拟交换机</a:t>
            </a:r>
          </a:p>
        </p:txBody>
      </p:sp>
      <p:sp>
        <p:nvSpPr>
          <p:cNvPr id="69" name="矩形 25"/>
          <p:cNvSpPr/>
          <p:nvPr/>
        </p:nvSpPr>
        <p:spPr>
          <a:xfrm>
            <a:off x="1488506" y="2931026"/>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70" name="矩形 42"/>
          <p:cNvSpPr/>
          <p:nvPr/>
        </p:nvSpPr>
        <p:spPr>
          <a:xfrm>
            <a:off x="3415109" y="4039743"/>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cxnSp>
        <p:nvCxnSpPr>
          <p:cNvPr id="71" name="直接箭头连接符 51"/>
          <p:cNvCxnSpPr>
            <a:stCxn id="69" idx="2"/>
            <a:endCxn id="159" idx="0"/>
          </p:cNvCxnSpPr>
          <p:nvPr/>
        </p:nvCxnSpPr>
        <p:spPr bwMode="auto">
          <a:xfrm>
            <a:off x="1555996" y="3063253"/>
            <a:ext cx="169698" cy="351208"/>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箭头连接符 55"/>
          <p:cNvCxnSpPr>
            <a:stCxn id="70" idx="2"/>
            <a:endCxn id="77" idx="0"/>
          </p:cNvCxnSpPr>
          <p:nvPr/>
        </p:nvCxnSpPr>
        <p:spPr bwMode="auto">
          <a:xfrm>
            <a:off x="3482599" y="4171970"/>
            <a:ext cx="1966"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3"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296373" y="2150926"/>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74" name="文本框 46"/>
          <p:cNvSpPr txBox="1"/>
          <p:nvPr/>
        </p:nvSpPr>
        <p:spPr bwMode="auto">
          <a:xfrm>
            <a:off x="2723300" y="4159083"/>
            <a:ext cx="699736"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上行链路</a:t>
            </a:r>
          </a:p>
        </p:txBody>
      </p:sp>
      <p:sp>
        <p:nvSpPr>
          <p:cNvPr id="75" name="文本框 48"/>
          <p:cNvSpPr txBox="1"/>
          <p:nvPr/>
        </p:nvSpPr>
        <p:spPr bwMode="auto">
          <a:xfrm>
            <a:off x="2680783" y="4586635"/>
            <a:ext cx="1014481"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物理网卡</a:t>
            </a:r>
          </a:p>
        </p:txBody>
      </p:sp>
      <p:sp>
        <p:nvSpPr>
          <p:cNvPr id="76" name="矩形 25"/>
          <p:cNvSpPr/>
          <p:nvPr/>
        </p:nvSpPr>
        <p:spPr>
          <a:xfrm>
            <a:off x="2340431" y="2940101"/>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pic>
        <p:nvPicPr>
          <p:cNvPr id="77" name="Picture 101"/>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3309869" y="4375180"/>
            <a:ext cx="349391" cy="226240"/>
          </a:xfrm>
          <a:prstGeom prst="rect">
            <a:avLst/>
          </a:prstGeom>
          <a:ln w="12700">
            <a:noFill/>
          </a:ln>
        </p:spPr>
      </p:pic>
      <p:cxnSp>
        <p:nvCxnSpPr>
          <p:cNvPr id="79" name="直接箭头连接符 53"/>
          <p:cNvCxnSpPr>
            <a:stCxn id="76" idx="2"/>
            <a:endCxn id="65" idx="0"/>
          </p:cNvCxnSpPr>
          <p:nvPr/>
        </p:nvCxnSpPr>
        <p:spPr bwMode="auto">
          <a:xfrm>
            <a:off x="2407921" y="3072328"/>
            <a:ext cx="225008" cy="336615"/>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文本框 22"/>
          <p:cNvSpPr txBox="1"/>
          <p:nvPr/>
        </p:nvSpPr>
        <p:spPr bwMode="auto">
          <a:xfrm>
            <a:off x="1340922" y="3513305"/>
            <a:ext cx="592186"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 </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vlan300</a:t>
            </a:r>
            <a:endParaRPr lang="zh-CN" altLang="en-US" sz="800" dirty="0">
              <a:latin typeface="微软雅黑" pitchFamily="34" charset="-122"/>
              <a:ea typeface="微软雅黑" pitchFamily="34" charset="-122"/>
              <a:cs typeface="Arial" pitchFamily="34" charset="0"/>
            </a:endParaRPr>
          </a:p>
        </p:txBody>
      </p:sp>
      <p:sp>
        <p:nvSpPr>
          <p:cNvPr id="81" name="文本框 22"/>
          <p:cNvSpPr txBox="1"/>
          <p:nvPr/>
        </p:nvSpPr>
        <p:spPr bwMode="auto">
          <a:xfrm>
            <a:off x="2277958" y="3513080"/>
            <a:ext cx="587979"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vlan200</a:t>
            </a:r>
            <a:endParaRPr lang="zh-CN" altLang="en-US" sz="800" dirty="0">
              <a:latin typeface="微软雅黑" pitchFamily="34" charset="-122"/>
              <a:ea typeface="微软雅黑" pitchFamily="34" charset="-122"/>
              <a:cs typeface="Arial" pitchFamily="34" charset="0"/>
            </a:endParaRPr>
          </a:p>
        </p:txBody>
      </p:sp>
      <p:sp>
        <p:nvSpPr>
          <p:cNvPr id="82" name="文本框 62"/>
          <p:cNvSpPr txBox="1"/>
          <p:nvPr/>
        </p:nvSpPr>
        <p:spPr bwMode="auto">
          <a:xfrm>
            <a:off x="1374970" y="1812276"/>
            <a:ext cx="1014726" cy="253881"/>
          </a:xfrm>
          <a:prstGeom prst="rect">
            <a:avLst/>
          </a:prstGeom>
          <a:noFill/>
          <a:ln w="9525">
            <a:noFill/>
            <a:miter lim="800000"/>
            <a:headEnd/>
            <a:tailEnd/>
          </a:ln>
        </p:spPr>
        <p:txBody>
          <a:bodyPr wrap="square" lIns="68544" tIns="34273" rIns="68544" bIns="34273" rtlCol="0">
            <a:spAutoFit/>
          </a:bodyPr>
          <a:lstStyle/>
          <a:p>
            <a:pPr algn="ctr"/>
            <a:r>
              <a:rPr lang="zh-CN" altLang="en-US" sz="1200" b="1" dirty="0">
                <a:latin typeface="微软雅黑" pitchFamily="34" charset="-122"/>
                <a:ea typeface="微软雅黑" pitchFamily="34" charset="-122"/>
                <a:cs typeface="Arial" pitchFamily="34" charset="0"/>
              </a:rPr>
              <a:t>服务器</a:t>
            </a:r>
          </a:p>
        </p:txBody>
      </p:sp>
      <p:cxnSp>
        <p:nvCxnSpPr>
          <p:cNvPr id="83" name="直接连接符 61"/>
          <p:cNvCxnSpPr>
            <a:stCxn id="77" idx="2"/>
          </p:cNvCxnSpPr>
          <p:nvPr/>
        </p:nvCxnSpPr>
        <p:spPr bwMode="auto">
          <a:xfrm>
            <a:off x="3484565" y="4601420"/>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矩形 42"/>
          <p:cNvSpPr/>
          <p:nvPr/>
        </p:nvSpPr>
        <p:spPr>
          <a:xfrm>
            <a:off x="2930117" y="4039743"/>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86" name="文本框 62"/>
          <p:cNvSpPr txBox="1"/>
          <p:nvPr/>
        </p:nvSpPr>
        <p:spPr bwMode="auto">
          <a:xfrm>
            <a:off x="3151000" y="5301208"/>
            <a:ext cx="1014726" cy="253881"/>
          </a:xfrm>
          <a:prstGeom prst="rect">
            <a:avLst/>
          </a:prstGeom>
          <a:noFill/>
          <a:ln w="9525">
            <a:noFill/>
            <a:miter lim="800000"/>
            <a:headEnd/>
            <a:tailEnd/>
          </a:ln>
        </p:spPr>
        <p:txBody>
          <a:bodyPr wrap="square" lIns="68544" tIns="34273" rIns="68544" bIns="34273" rtlCol="0">
            <a:spAutoFit/>
          </a:bodyPr>
          <a:lstStyle/>
          <a:p>
            <a:pPr algn="ctr"/>
            <a:r>
              <a:rPr lang="zh-CN" altLang="en-US" sz="1200" b="1" dirty="0">
                <a:latin typeface="微软雅黑" pitchFamily="34" charset="-122"/>
                <a:ea typeface="微软雅黑" pitchFamily="34" charset="-122"/>
                <a:cs typeface="Arial" pitchFamily="34" charset="0"/>
              </a:rPr>
              <a:t>物理交换机</a:t>
            </a:r>
          </a:p>
        </p:txBody>
      </p:sp>
      <p:sp>
        <p:nvSpPr>
          <p:cNvPr id="87" name="文本框 26"/>
          <p:cNvSpPr txBox="1"/>
          <p:nvPr/>
        </p:nvSpPr>
        <p:spPr bwMode="auto">
          <a:xfrm>
            <a:off x="1078456" y="2749247"/>
            <a:ext cx="655359"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虚拟网卡</a:t>
            </a:r>
          </a:p>
        </p:txBody>
      </p:sp>
      <p:pic>
        <p:nvPicPr>
          <p:cNvPr id="88" name="图片 87"/>
          <p:cNvPicPr>
            <a:picLocks noChangeAspect="1"/>
          </p:cNvPicPr>
          <p:nvPr/>
        </p:nvPicPr>
        <p:blipFill>
          <a:blip r:embed="rId5"/>
          <a:stretch>
            <a:fillRect/>
          </a:stretch>
        </p:blipFill>
        <p:spPr>
          <a:xfrm>
            <a:off x="1895184" y="4969442"/>
            <a:ext cx="4285229" cy="371572"/>
          </a:xfrm>
          <a:prstGeom prst="rect">
            <a:avLst/>
          </a:prstGeom>
        </p:spPr>
      </p:pic>
      <p:sp>
        <p:nvSpPr>
          <p:cNvPr id="89" name="文本框 88"/>
          <p:cNvSpPr txBox="1"/>
          <p:nvPr/>
        </p:nvSpPr>
        <p:spPr bwMode="auto">
          <a:xfrm>
            <a:off x="971848" y="2110608"/>
            <a:ext cx="340412"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900" dirty="0">
                <a:solidFill>
                  <a:srgbClr val="000000"/>
                </a:solidFill>
                <a:latin typeface="+mn-lt"/>
                <a:ea typeface="+mn-ea"/>
                <a:cs typeface="Arial" pitchFamily="34" charset="0"/>
              </a:rPr>
              <a:t>虚拟机</a:t>
            </a:r>
            <a:endParaRPr lang="en-US" sz="900" dirty="0">
              <a:solidFill>
                <a:srgbClr val="000000"/>
              </a:solidFill>
              <a:latin typeface="+mn-lt"/>
              <a:ea typeface="+mn-ea"/>
              <a:cs typeface="Arial" pitchFamily="34" charset="0"/>
            </a:endParaRPr>
          </a:p>
        </p:txBody>
      </p:sp>
      <p:pic>
        <p:nvPicPr>
          <p:cNvPr id="9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421910" y="2150926"/>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91" name="文本框 26"/>
          <p:cNvSpPr txBox="1"/>
          <p:nvPr/>
        </p:nvSpPr>
        <p:spPr bwMode="auto">
          <a:xfrm>
            <a:off x="2203993" y="2749247"/>
            <a:ext cx="655359"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虚拟网卡</a:t>
            </a:r>
          </a:p>
        </p:txBody>
      </p:sp>
      <p:sp>
        <p:nvSpPr>
          <p:cNvPr id="92" name="文本框 91"/>
          <p:cNvSpPr txBox="1"/>
          <p:nvPr/>
        </p:nvSpPr>
        <p:spPr bwMode="auto">
          <a:xfrm>
            <a:off x="2097385" y="2110608"/>
            <a:ext cx="340412"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900" dirty="0">
                <a:solidFill>
                  <a:srgbClr val="000000"/>
                </a:solidFill>
                <a:latin typeface="+mn-lt"/>
                <a:ea typeface="+mn-ea"/>
                <a:cs typeface="Arial" pitchFamily="34" charset="0"/>
              </a:rPr>
              <a:t>虚拟机</a:t>
            </a:r>
            <a:endParaRPr lang="en-US" sz="900" dirty="0">
              <a:solidFill>
                <a:srgbClr val="000000"/>
              </a:solidFill>
              <a:latin typeface="+mn-lt"/>
              <a:ea typeface="+mn-ea"/>
              <a:cs typeface="Arial" pitchFamily="34" charset="0"/>
            </a:endParaRPr>
          </a:p>
        </p:txBody>
      </p:sp>
      <p:sp>
        <p:nvSpPr>
          <p:cNvPr id="93" name="圆角矩形 92"/>
          <p:cNvSpPr/>
          <p:nvPr/>
        </p:nvSpPr>
        <p:spPr>
          <a:xfrm>
            <a:off x="3274126" y="2083668"/>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pic>
        <p:nvPicPr>
          <p:cNvPr id="94"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548601" y="2150982"/>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95" name="文本框 26"/>
          <p:cNvSpPr txBox="1"/>
          <p:nvPr/>
        </p:nvSpPr>
        <p:spPr bwMode="auto">
          <a:xfrm>
            <a:off x="3330684" y="2749303"/>
            <a:ext cx="655359" cy="207715"/>
          </a:xfrm>
          <a:prstGeom prst="rect">
            <a:avLst/>
          </a:prstGeom>
          <a:noFill/>
          <a:ln w="9525">
            <a:noFill/>
            <a:miter lim="800000"/>
            <a:headEnd/>
            <a:tailEnd/>
          </a:ln>
        </p:spPr>
        <p:txBody>
          <a:bodyPr wrap="square" lIns="68544" tIns="34273" rIns="68544" bIns="34273"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r>
              <a:rPr lang="zh-CN" altLang="en-US" sz="900" dirty="0">
                <a:latin typeface="微软雅黑" pitchFamily="34" charset="-122"/>
                <a:ea typeface="微软雅黑" pitchFamily="34" charset="-122"/>
                <a:cs typeface="Arial" pitchFamily="34" charset="0"/>
              </a:rPr>
              <a:t>虚拟网卡</a:t>
            </a:r>
          </a:p>
        </p:txBody>
      </p:sp>
      <p:sp>
        <p:nvSpPr>
          <p:cNvPr id="96" name="文本框 3"/>
          <p:cNvSpPr txBox="1"/>
          <p:nvPr/>
        </p:nvSpPr>
        <p:spPr bwMode="auto">
          <a:xfrm>
            <a:off x="3222931" y="2137604"/>
            <a:ext cx="340412" cy="655702"/>
          </a:xfrm>
          <a:prstGeom prst="rect">
            <a:avLst/>
          </a:prstGeom>
          <a:noFill/>
          <a:ln w="9525">
            <a:noFill/>
            <a:miter lim="800000"/>
            <a:headEnd/>
            <a:tailEnd/>
          </a:ln>
        </p:spPr>
        <p:txBody>
          <a:bodyPr vert="eaVert" wrap="square" lIns="99980" tIns="49986" rIns="99980" bIns="49986"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defTabSz="1001649" eaLnBrk="0" hangingPunct="0"/>
            <a:r>
              <a:rPr lang="zh-CN" altLang="en-US" sz="900" dirty="0">
                <a:solidFill>
                  <a:srgbClr val="000000"/>
                </a:solidFill>
                <a:latin typeface="+mn-lt"/>
                <a:ea typeface="+mn-ea"/>
                <a:cs typeface="Arial" pitchFamily="34" charset="0"/>
              </a:rPr>
              <a:t>虚拟机</a:t>
            </a:r>
            <a:endParaRPr lang="en-US" sz="900" dirty="0">
              <a:solidFill>
                <a:srgbClr val="000000"/>
              </a:solidFill>
              <a:latin typeface="+mn-lt"/>
              <a:ea typeface="+mn-ea"/>
              <a:cs typeface="Arial" pitchFamily="34" charset="0"/>
            </a:endParaRPr>
          </a:p>
        </p:txBody>
      </p:sp>
      <p:sp>
        <p:nvSpPr>
          <p:cNvPr id="97" name="矩形 25"/>
          <p:cNvSpPr/>
          <p:nvPr/>
        </p:nvSpPr>
        <p:spPr>
          <a:xfrm>
            <a:off x="3481111" y="2910689"/>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cxnSp>
        <p:nvCxnSpPr>
          <p:cNvPr id="98" name="直接箭头连接符 53"/>
          <p:cNvCxnSpPr>
            <a:stCxn id="97" idx="2"/>
          </p:cNvCxnSpPr>
          <p:nvPr/>
        </p:nvCxnSpPr>
        <p:spPr bwMode="auto">
          <a:xfrm flipH="1">
            <a:off x="3544080" y="3042916"/>
            <a:ext cx="4521" cy="36740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文本框 22"/>
          <p:cNvSpPr txBox="1"/>
          <p:nvPr/>
        </p:nvSpPr>
        <p:spPr bwMode="auto">
          <a:xfrm>
            <a:off x="3199231" y="3514455"/>
            <a:ext cx="587979"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vlan100</a:t>
            </a:r>
            <a:endParaRPr lang="zh-CN" altLang="en-US" sz="800" dirty="0">
              <a:latin typeface="微软雅黑" pitchFamily="34" charset="-122"/>
              <a:ea typeface="微软雅黑" pitchFamily="34" charset="-122"/>
              <a:cs typeface="Arial" pitchFamily="34" charset="0"/>
            </a:endParaRPr>
          </a:p>
        </p:txBody>
      </p:sp>
      <p:sp>
        <p:nvSpPr>
          <p:cNvPr id="102" name="圆角矩形 101"/>
          <p:cNvSpPr/>
          <p:nvPr/>
        </p:nvSpPr>
        <p:spPr>
          <a:xfrm>
            <a:off x="4731349" y="1820899"/>
            <a:ext cx="3235946"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3" name="圆角矩形 102"/>
          <p:cNvSpPr/>
          <p:nvPr/>
        </p:nvSpPr>
        <p:spPr>
          <a:xfrm>
            <a:off x="5987417" y="2095691"/>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4" name="圆角矩形 103"/>
          <p:cNvSpPr/>
          <p:nvPr/>
        </p:nvSpPr>
        <p:spPr>
          <a:xfrm>
            <a:off x="4861880" y="2095691"/>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5" name="圆角矩形 104"/>
          <p:cNvSpPr/>
          <p:nvPr/>
        </p:nvSpPr>
        <p:spPr>
          <a:xfrm>
            <a:off x="4861879" y="3421246"/>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6" name="矩形 8"/>
          <p:cNvSpPr/>
          <p:nvPr/>
        </p:nvSpPr>
        <p:spPr>
          <a:xfrm>
            <a:off x="4980615" y="3421247"/>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7" name="矩形 10"/>
          <p:cNvSpPr/>
          <p:nvPr/>
        </p:nvSpPr>
        <p:spPr>
          <a:xfrm>
            <a:off x="6243445" y="3421022"/>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8" name="矩形 11"/>
          <p:cNvSpPr/>
          <p:nvPr/>
        </p:nvSpPr>
        <p:spPr>
          <a:xfrm>
            <a:off x="6405421" y="3421022"/>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9" name="矩形 17"/>
          <p:cNvSpPr/>
          <p:nvPr/>
        </p:nvSpPr>
        <p:spPr>
          <a:xfrm>
            <a:off x="5354696" y="3421245"/>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10" name="矩形 18"/>
          <p:cNvSpPr/>
          <p:nvPr/>
        </p:nvSpPr>
        <p:spPr>
          <a:xfrm>
            <a:off x="5516671" y="3421245"/>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11" name="文本框 21"/>
          <p:cNvSpPr txBox="1"/>
          <p:nvPr/>
        </p:nvSpPr>
        <p:spPr bwMode="auto">
          <a:xfrm>
            <a:off x="5294271" y="3801347"/>
            <a:ext cx="972043" cy="253881"/>
          </a:xfrm>
          <a:prstGeom prst="rect">
            <a:avLst/>
          </a:prstGeom>
          <a:noFill/>
          <a:ln w="9525">
            <a:noFill/>
            <a:miter lim="800000"/>
            <a:headEnd/>
            <a:tailEnd/>
          </a:ln>
        </p:spPr>
        <p:txBody>
          <a:bodyPr wrap="square" lIns="68544" tIns="34273" rIns="68544" bIns="34273" rtlCol="0">
            <a:spAutoFit/>
          </a:bodyPr>
          <a:lstStyle/>
          <a:p>
            <a:pPr algn="ctr"/>
            <a:r>
              <a:rPr lang="zh-CN" altLang="en-US" sz="1200" b="1" dirty="0">
                <a:solidFill>
                  <a:schemeClr val="bg1"/>
                </a:solidFill>
                <a:latin typeface="微软雅黑" pitchFamily="34" charset="-122"/>
                <a:ea typeface="微软雅黑" pitchFamily="34" charset="-122"/>
                <a:cs typeface="Arial" pitchFamily="34" charset="0"/>
              </a:rPr>
              <a:t>虚拟交换机</a:t>
            </a:r>
          </a:p>
        </p:txBody>
      </p:sp>
      <p:sp>
        <p:nvSpPr>
          <p:cNvPr id="112" name="矩形 25"/>
          <p:cNvSpPr/>
          <p:nvPr/>
        </p:nvSpPr>
        <p:spPr>
          <a:xfrm>
            <a:off x="5084752" y="2928280"/>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13" name="矩形 42"/>
          <p:cNvSpPr/>
          <p:nvPr/>
        </p:nvSpPr>
        <p:spPr>
          <a:xfrm>
            <a:off x="5950907" y="4051822"/>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cxnSp>
        <p:nvCxnSpPr>
          <p:cNvPr id="114" name="直接箭头连接符 51"/>
          <p:cNvCxnSpPr>
            <a:stCxn id="112" idx="2"/>
            <a:endCxn id="109" idx="0"/>
          </p:cNvCxnSpPr>
          <p:nvPr/>
        </p:nvCxnSpPr>
        <p:spPr bwMode="auto">
          <a:xfrm>
            <a:off x="5152242" y="3060507"/>
            <a:ext cx="269944" cy="360738"/>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接箭头连接符 55"/>
          <p:cNvCxnSpPr>
            <a:stCxn id="113" idx="2"/>
            <a:endCxn id="119" idx="0"/>
          </p:cNvCxnSpPr>
          <p:nvPr/>
        </p:nvCxnSpPr>
        <p:spPr bwMode="auto">
          <a:xfrm>
            <a:off x="6018397" y="4184049"/>
            <a:ext cx="1966"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文本框 46"/>
          <p:cNvSpPr txBox="1"/>
          <p:nvPr/>
        </p:nvSpPr>
        <p:spPr bwMode="auto">
          <a:xfrm>
            <a:off x="5946381" y="4170628"/>
            <a:ext cx="699736"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上行链路</a:t>
            </a:r>
          </a:p>
        </p:txBody>
      </p:sp>
      <p:sp>
        <p:nvSpPr>
          <p:cNvPr id="117" name="文本框 48"/>
          <p:cNvSpPr txBox="1"/>
          <p:nvPr/>
        </p:nvSpPr>
        <p:spPr bwMode="auto">
          <a:xfrm>
            <a:off x="5789008" y="4598714"/>
            <a:ext cx="1014481"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物理网卡</a:t>
            </a:r>
          </a:p>
        </p:txBody>
      </p:sp>
      <p:sp>
        <p:nvSpPr>
          <p:cNvPr id="118" name="矩形 25"/>
          <p:cNvSpPr/>
          <p:nvPr/>
        </p:nvSpPr>
        <p:spPr>
          <a:xfrm>
            <a:off x="6180413" y="2952180"/>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pic>
        <p:nvPicPr>
          <p:cNvPr id="119" name="Picture 101"/>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5845667" y="4387259"/>
            <a:ext cx="349391" cy="226240"/>
          </a:xfrm>
          <a:prstGeom prst="rect">
            <a:avLst/>
          </a:prstGeom>
          <a:ln w="12700">
            <a:noFill/>
          </a:ln>
        </p:spPr>
      </p:pic>
      <p:pic>
        <p:nvPicPr>
          <p:cNvPr id="120" name="Picture 103"/>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5361008" y="4387259"/>
            <a:ext cx="349391" cy="226240"/>
          </a:xfrm>
          <a:prstGeom prst="rect">
            <a:avLst/>
          </a:prstGeom>
          <a:ln w="12700">
            <a:noFill/>
          </a:ln>
        </p:spPr>
      </p:pic>
      <p:cxnSp>
        <p:nvCxnSpPr>
          <p:cNvPr id="121" name="直接箭头连接符 53"/>
          <p:cNvCxnSpPr>
            <a:stCxn id="118" idx="2"/>
            <a:endCxn id="108" idx="0"/>
          </p:cNvCxnSpPr>
          <p:nvPr/>
        </p:nvCxnSpPr>
        <p:spPr bwMode="auto">
          <a:xfrm>
            <a:off x="6247903" y="3084407"/>
            <a:ext cx="225008" cy="336615"/>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文本框 22"/>
          <p:cNvSpPr txBox="1"/>
          <p:nvPr/>
        </p:nvSpPr>
        <p:spPr bwMode="auto">
          <a:xfrm>
            <a:off x="5180904" y="3525384"/>
            <a:ext cx="592186"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 </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vlan100</a:t>
            </a:r>
            <a:endParaRPr lang="zh-CN" altLang="en-US" sz="800" dirty="0">
              <a:latin typeface="微软雅黑" pitchFamily="34" charset="-122"/>
              <a:ea typeface="微软雅黑" pitchFamily="34" charset="-122"/>
              <a:cs typeface="Arial" pitchFamily="34" charset="0"/>
            </a:endParaRPr>
          </a:p>
        </p:txBody>
      </p:sp>
      <p:sp>
        <p:nvSpPr>
          <p:cNvPr id="123" name="文本框 22"/>
          <p:cNvSpPr txBox="1"/>
          <p:nvPr/>
        </p:nvSpPr>
        <p:spPr bwMode="auto">
          <a:xfrm>
            <a:off x="6117940" y="3525159"/>
            <a:ext cx="587979"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vlan200</a:t>
            </a:r>
            <a:endParaRPr lang="zh-CN" altLang="en-US" sz="800" dirty="0">
              <a:latin typeface="微软雅黑" pitchFamily="34" charset="-122"/>
              <a:ea typeface="微软雅黑" pitchFamily="34" charset="-122"/>
              <a:cs typeface="Arial" pitchFamily="34" charset="0"/>
            </a:endParaRPr>
          </a:p>
        </p:txBody>
      </p:sp>
      <p:sp>
        <p:nvSpPr>
          <p:cNvPr id="124" name="文本框 62"/>
          <p:cNvSpPr txBox="1"/>
          <p:nvPr/>
        </p:nvSpPr>
        <p:spPr bwMode="auto">
          <a:xfrm>
            <a:off x="5214952" y="1824355"/>
            <a:ext cx="1014726" cy="253881"/>
          </a:xfrm>
          <a:prstGeom prst="rect">
            <a:avLst/>
          </a:prstGeom>
          <a:noFill/>
          <a:ln w="9525">
            <a:noFill/>
            <a:miter lim="800000"/>
            <a:headEnd/>
            <a:tailEnd/>
          </a:ln>
        </p:spPr>
        <p:txBody>
          <a:bodyPr wrap="square" lIns="68544" tIns="34273" rIns="68544" bIns="34273" rtlCol="0">
            <a:spAutoFit/>
          </a:bodyPr>
          <a:lstStyle/>
          <a:p>
            <a:pPr algn="ctr"/>
            <a:r>
              <a:rPr lang="zh-CN" altLang="en-US" sz="1200" b="1" dirty="0">
                <a:latin typeface="微软雅黑" pitchFamily="34" charset="-122"/>
                <a:ea typeface="微软雅黑" pitchFamily="34" charset="-122"/>
                <a:cs typeface="Arial" pitchFamily="34" charset="0"/>
              </a:rPr>
              <a:t>服务器</a:t>
            </a:r>
          </a:p>
        </p:txBody>
      </p:sp>
      <p:sp>
        <p:nvSpPr>
          <p:cNvPr id="125" name="矩形 42"/>
          <p:cNvSpPr/>
          <p:nvPr/>
        </p:nvSpPr>
        <p:spPr>
          <a:xfrm>
            <a:off x="5465915" y="4051822"/>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cxnSp>
        <p:nvCxnSpPr>
          <p:cNvPr id="126" name="直接箭头连接符 55"/>
          <p:cNvCxnSpPr>
            <a:stCxn id="125" idx="2"/>
            <a:endCxn id="120" idx="0"/>
          </p:cNvCxnSpPr>
          <p:nvPr/>
        </p:nvCxnSpPr>
        <p:spPr bwMode="auto">
          <a:xfrm>
            <a:off x="5533405" y="4184049"/>
            <a:ext cx="2299"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 name="文本框 26"/>
          <p:cNvSpPr txBox="1"/>
          <p:nvPr/>
        </p:nvSpPr>
        <p:spPr bwMode="auto">
          <a:xfrm>
            <a:off x="4918438" y="2761326"/>
            <a:ext cx="655359"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虚拟网卡</a:t>
            </a:r>
          </a:p>
        </p:txBody>
      </p:sp>
      <p:sp>
        <p:nvSpPr>
          <p:cNvPr id="128" name="文本框 127"/>
          <p:cNvSpPr txBox="1"/>
          <p:nvPr/>
        </p:nvSpPr>
        <p:spPr bwMode="auto">
          <a:xfrm>
            <a:off x="4811830" y="2122687"/>
            <a:ext cx="340412"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900" dirty="0">
                <a:solidFill>
                  <a:srgbClr val="000000"/>
                </a:solidFill>
                <a:latin typeface="+mn-lt"/>
                <a:ea typeface="+mn-ea"/>
                <a:cs typeface="Arial" pitchFamily="34" charset="0"/>
              </a:rPr>
              <a:t>虚拟机</a:t>
            </a:r>
            <a:endParaRPr lang="en-US" sz="900" dirty="0">
              <a:solidFill>
                <a:srgbClr val="000000"/>
              </a:solidFill>
              <a:latin typeface="+mn-lt"/>
              <a:ea typeface="+mn-ea"/>
              <a:cs typeface="Arial" pitchFamily="34" charset="0"/>
            </a:endParaRPr>
          </a:p>
        </p:txBody>
      </p:sp>
      <p:pic>
        <p:nvPicPr>
          <p:cNvPr id="129"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261892" y="2163005"/>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130" name="文本框 26"/>
          <p:cNvSpPr txBox="1"/>
          <p:nvPr/>
        </p:nvSpPr>
        <p:spPr bwMode="auto">
          <a:xfrm>
            <a:off x="6043975" y="2761326"/>
            <a:ext cx="655359"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虚拟网卡</a:t>
            </a:r>
          </a:p>
        </p:txBody>
      </p:sp>
      <p:sp>
        <p:nvSpPr>
          <p:cNvPr id="131" name="文本框 130"/>
          <p:cNvSpPr txBox="1"/>
          <p:nvPr/>
        </p:nvSpPr>
        <p:spPr bwMode="auto">
          <a:xfrm>
            <a:off x="5937367" y="2122687"/>
            <a:ext cx="340412"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900" dirty="0">
                <a:solidFill>
                  <a:srgbClr val="000000"/>
                </a:solidFill>
                <a:latin typeface="+mn-lt"/>
                <a:ea typeface="+mn-ea"/>
                <a:cs typeface="Arial" pitchFamily="34" charset="0"/>
              </a:rPr>
              <a:t>虚拟机</a:t>
            </a:r>
            <a:endParaRPr lang="en-US" sz="900" dirty="0">
              <a:solidFill>
                <a:srgbClr val="000000"/>
              </a:solidFill>
              <a:latin typeface="+mn-lt"/>
              <a:ea typeface="+mn-ea"/>
              <a:cs typeface="Arial" pitchFamily="34" charset="0"/>
            </a:endParaRPr>
          </a:p>
        </p:txBody>
      </p:sp>
      <p:sp>
        <p:nvSpPr>
          <p:cNvPr id="132" name="圆角矩形 131"/>
          <p:cNvSpPr/>
          <p:nvPr/>
        </p:nvSpPr>
        <p:spPr>
          <a:xfrm>
            <a:off x="7114108" y="2095747"/>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pic>
        <p:nvPicPr>
          <p:cNvPr id="133"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88583" y="2163061"/>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134" name="文本框 26"/>
          <p:cNvSpPr txBox="1"/>
          <p:nvPr/>
        </p:nvSpPr>
        <p:spPr bwMode="auto">
          <a:xfrm>
            <a:off x="7170666" y="2761382"/>
            <a:ext cx="655359" cy="207715"/>
          </a:xfrm>
          <a:prstGeom prst="rect">
            <a:avLst/>
          </a:prstGeom>
          <a:noFill/>
          <a:ln w="9525">
            <a:noFill/>
            <a:miter lim="800000"/>
            <a:headEnd/>
            <a:tailEnd/>
          </a:ln>
        </p:spPr>
        <p:txBody>
          <a:bodyPr wrap="square" lIns="68544" tIns="34273" rIns="68544" bIns="34273"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r>
              <a:rPr lang="zh-CN" altLang="en-US" sz="900" dirty="0">
                <a:latin typeface="微软雅黑" pitchFamily="34" charset="-122"/>
                <a:ea typeface="微软雅黑" pitchFamily="34" charset="-122"/>
                <a:cs typeface="Arial" pitchFamily="34" charset="0"/>
              </a:rPr>
              <a:t>虚拟网卡</a:t>
            </a:r>
          </a:p>
        </p:txBody>
      </p:sp>
      <p:sp>
        <p:nvSpPr>
          <p:cNvPr id="135" name="文本框 3"/>
          <p:cNvSpPr txBox="1"/>
          <p:nvPr/>
        </p:nvSpPr>
        <p:spPr bwMode="auto">
          <a:xfrm>
            <a:off x="7062913" y="2149683"/>
            <a:ext cx="340412" cy="655702"/>
          </a:xfrm>
          <a:prstGeom prst="rect">
            <a:avLst/>
          </a:prstGeom>
          <a:noFill/>
          <a:ln w="9525">
            <a:noFill/>
            <a:miter lim="800000"/>
            <a:headEnd/>
            <a:tailEnd/>
          </a:ln>
        </p:spPr>
        <p:txBody>
          <a:bodyPr vert="eaVert" wrap="square" lIns="99980" tIns="49986" rIns="99980" bIns="49986"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defTabSz="1001649" eaLnBrk="0" hangingPunct="0"/>
            <a:r>
              <a:rPr lang="zh-CN" altLang="en-US" sz="900" dirty="0">
                <a:solidFill>
                  <a:srgbClr val="000000"/>
                </a:solidFill>
                <a:latin typeface="+mn-lt"/>
                <a:ea typeface="+mn-ea"/>
                <a:cs typeface="Arial" pitchFamily="34" charset="0"/>
              </a:rPr>
              <a:t>虚拟机</a:t>
            </a:r>
            <a:endParaRPr lang="en-US" sz="900" dirty="0">
              <a:solidFill>
                <a:srgbClr val="000000"/>
              </a:solidFill>
              <a:latin typeface="+mn-lt"/>
              <a:ea typeface="+mn-ea"/>
              <a:cs typeface="Arial" pitchFamily="34" charset="0"/>
            </a:endParaRPr>
          </a:p>
        </p:txBody>
      </p:sp>
      <p:sp>
        <p:nvSpPr>
          <p:cNvPr id="136" name="矩形 25"/>
          <p:cNvSpPr/>
          <p:nvPr/>
        </p:nvSpPr>
        <p:spPr>
          <a:xfrm>
            <a:off x="7321093" y="2922768"/>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cxnSp>
        <p:nvCxnSpPr>
          <p:cNvPr id="137" name="直接箭头连接符 53"/>
          <p:cNvCxnSpPr>
            <a:stCxn id="136" idx="2"/>
            <a:endCxn id="139" idx="0"/>
          </p:cNvCxnSpPr>
          <p:nvPr/>
        </p:nvCxnSpPr>
        <p:spPr bwMode="auto">
          <a:xfrm flipH="1">
            <a:off x="7384062" y="3054995"/>
            <a:ext cx="4521" cy="36740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矩形 10"/>
          <p:cNvSpPr/>
          <p:nvPr/>
        </p:nvSpPr>
        <p:spPr>
          <a:xfrm>
            <a:off x="7154596" y="3422397"/>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39" name="矩形 11"/>
          <p:cNvSpPr/>
          <p:nvPr/>
        </p:nvSpPr>
        <p:spPr>
          <a:xfrm>
            <a:off x="7316572" y="3422397"/>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40" name="文本框 22"/>
          <p:cNvSpPr txBox="1"/>
          <p:nvPr/>
        </p:nvSpPr>
        <p:spPr bwMode="auto">
          <a:xfrm>
            <a:off x="7039213" y="3526534"/>
            <a:ext cx="587979"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vlan300</a:t>
            </a:r>
            <a:endParaRPr lang="zh-CN" altLang="en-US" sz="800" dirty="0">
              <a:latin typeface="微软雅黑" pitchFamily="34" charset="-122"/>
              <a:ea typeface="微软雅黑" pitchFamily="34" charset="-122"/>
              <a:cs typeface="Arial" pitchFamily="34" charset="0"/>
            </a:endParaRPr>
          </a:p>
        </p:txBody>
      </p:sp>
      <p:pic>
        <p:nvPicPr>
          <p:cNvPr id="141"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2772" y="2169702"/>
            <a:ext cx="417404" cy="417404"/>
          </a:xfrm>
          <a:prstGeom prst="rect">
            <a:avLst/>
          </a:prstGeom>
          <a:effectLst>
            <a:outerShdw blurRad="50800" dist="38100" dir="8100000" algn="tr" rotWithShape="0">
              <a:prstClr val="black">
                <a:alpha val="40000"/>
              </a:prstClr>
            </a:outerShdw>
          </a:effectLst>
        </p:spPr>
      </p:pic>
      <p:sp>
        <p:nvSpPr>
          <p:cNvPr id="142" name="文本框 20"/>
          <p:cNvSpPr txBox="1"/>
          <p:nvPr/>
        </p:nvSpPr>
        <p:spPr bwMode="auto">
          <a:xfrm>
            <a:off x="755576" y="3186335"/>
            <a:ext cx="784288"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管理接口</a:t>
            </a:r>
          </a:p>
        </p:txBody>
      </p:sp>
      <p:sp>
        <p:nvSpPr>
          <p:cNvPr id="143" name="文本框 20"/>
          <p:cNvSpPr txBox="1"/>
          <p:nvPr/>
        </p:nvSpPr>
        <p:spPr bwMode="auto">
          <a:xfrm>
            <a:off x="4626938" y="3218827"/>
            <a:ext cx="784288"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管理接口</a:t>
            </a:r>
          </a:p>
        </p:txBody>
      </p:sp>
      <p:sp>
        <p:nvSpPr>
          <p:cNvPr id="144" name="矩形 25"/>
          <p:cNvSpPr/>
          <p:nvPr/>
        </p:nvSpPr>
        <p:spPr>
          <a:xfrm>
            <a:off x="6387398" y="2940979"/>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cxnSp>
        <p:nvCxnSpPr>
          <p:cNvPr id="145" name="直接箭头连接符 53"/>
          <p:cNvCxnSpPr>
            <a:stCxn id="144" idx="2"/>
            <a:endCxn id="138" idx="0"/>
          </p:cNvCxnSpPr>
          <p:nvPr/>
        </p:nvCxnSpPr>
        <p:spPr bwMode="auto">
          <a:xfrm>
            <a:off x="6454888" y="3073206"/>
            <a:ext cx="767198" cy="349191"/>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连接符 61"/>
          <p:cNvCxnSpPr/>
          <p:nvPr/>
        </p:nvCxnSpPr>
        <p:spPr bwMode="auto">
          <a:xfrm>
            <a:off x="5558990" y="4613499"/>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连接符 61"/>
          <p:cNvCxnSpPr/>
          <p:nvPr/>
        </p:nvCxnSpPr>
        <p:spPr bwMode="auto">
          <a:xfrm>
            <a:off x="6018397" y="4598714"/>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 name="Rounded Rectangle 76"/>
          <p:cNvSpPr/>
          <p:nvPr/>
        </p:nvSpPr>
        <p:spPr bwMode="auto">
          <a:xfrm>
            <a:off x="951531" y="3361660"/>
            <a:ext cx="6956201" cy="852647"/>
          </a:xfrm>
          <a:prstGeom prst="roundRect">
            <a:avLst/>
          </a:prstGeom>
          <a:noFill/>
          <a:ln w="25400">
            <a:solidFill>
              <a:srgbClr val="C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49" name="文本框 20"/>
          <p:cNvSpPr txBox="1"/>
          <p:nvPr/>
        </p:nvSpPr>
        <p:spPr bwMode="auto">
          <a:xfrm>
            <a:off x="2695077" y="3174724"/>
            <a:ext cx="882792"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虚拟交换端口</a:t>
            </a:r>
          </a:p>
        </p:txBody>
      </p:sp>
      <p:sp>
        <p:nvSpPr>
          <p:cNvPr id="150" name="Rounded Rectangular Callout 1"/>
          <p:cNvSpPr/>
          <p:nvPr/>
        </p:nvSpPr>
        <p:spPr bwMode="auto">
          <a:xfrm>
            <a:off x="6919232" y="4758113"/>
            <a:ext cx="1325175" cy="423605"/>
          </a:xfrm>
          <a:prstGeom prst="wedgeRoundRectCallout">
            <a:avLst>
              <a:gd name="adj1" fmla="val 19059"/>
              <a:gd name="adj2" fmla="val -175459"/>
              <a:gd name="adj3" fmla="val 16667"/>
            </a:avLst>
          </a:prstGeom>
          <a:solidFill>
            <a:schemeClr val="accent6">
              <a:lumMod val="20000"/>
              <a:lumOff val="80000"/>
            </a:schemeClr>
          </a:solidFill>
          <a:ln w="15875">
            <a:solidFill>
              <a:srgbClr val="C00000"/>
            </a:solidFill>
            <a:prstDash val="sysDot"/>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分布式虚拟交换机</a:t>
            </a:r>
          </a:p>
        </p:txBody>
      </p:sp>
      <p:sp>
        <p:nvSpPr>
          <p:cNvPr id="151" name="文本框 20"/>
          <p:cNvSpPr txBox="1"/>
          <p:nvPr/>
        </p:nvSpPr>
        <p:spPr bwMode="auto">
          <a:xfrm>
            <a:off x="5515445" y="3162796"/>
            <a:ext cx="882792"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虚拟交换端口</a:t>
            </a:r>
          </a:p>
        </p:txBody>
      </p:sp>
      <p:sp>
        <p:nvSpPr>
          <p:cNvPr id="156" name="矩形 17"/>
          <p:cNvSpPr/>
          <p:nvPr/>
        </p:nvSpPr>
        <p:spPr>
          <a:xfrm>
            <a:off x="3326301" y="3408943"/>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57" name="矩形 18"/>
          <p:cNvSpPr/>
          <p:nvPr/>
        </p:nvSpPr>
        <p:spPr>
          <a:xfrm>
            <a:off x="3488276" y="3408943"/>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58" name="矩形 10"/>
          <p:cNvSpPr/>
          <p:nvPr/>
        </p:nvSpPr>
        <p:spPr>
          <a:xfrm>
            <a:off x="1496228" y="3414461"/>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59" name="矩形 11"/>
          <p:cNvSpPr/>
          <p:nvPr/>
        </p:nvSpPr>
        <p:spPr>
          <a:xfrm>
            <a:off x="1658204" y="3414461"/>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60" name="Arc 62"/>
          <p:cNvSpPr/>
          <p:nvPr/>
        </p:nvSpPr>
        <p:spPr bwMode="auto">
          <a:xfrm rot="15926190">
            <a:off x="2948854" y="2858161"/>
            <a:ext cx="2858373" cy="1836066"/>
          </a:xfrm>
          <a:prstGeom prst="arc">
            <a:avLst>
              <a:gd name="adj1" fmla="val 3105081"/>
              <a:gd name="adj2" fmla="val 18951230"/>
            </a:avLst>
          </a:prstGeom>
          <a:ln w="25400" cap="flat" cmpd="sng" algn="ctr">
            <a:solidFill>
              <a:srgbClr val="C00000"/>
            </a:solidFill>
            <a:prstDash val="sys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1" name="Arc 34"/>
          <p:cNvSpPr/>
          <p:nvPr/>
        </p:nvSpPr>
        <p:spPr bwMode="auto">
          <a:xfrm rot="8599027">
            <a:off x="6505574" y="2386706"/>
            <a:ext cx="792802" cy="1100659"/>
          </a:xfrm>
          <a:prstGeom prst="arc">
            <a:avLst>
              <a:gd name="adj1" fmla="val 14021721"/>
              <a:gd name="adj2" fmla="val 1118674"/>
            </a:avLst>
          </a:prstGeom>
          <a:ln w="25400" cap="flat" cmpd="sng" algn="ctr">
            <a:solidFill>
              <a:srgbClr val="C00000"/>
            </a:solidFill>
            <a:prstDash val="sys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2" name="Arc 62"/>
          <p:cNvSpPr/>
          <p:nvPr/>
        </p:nvSpPr>
        <p:spPr bwMode="auto">
          <a:xfrm rot="15926190">
            <a:off x="618643" y="3216956"/>
            <a:ext cx="2858373" cy="1017092"/>
          </a:xfrm>
          <a:prstGeom prst="arc">
            <a:avLst>
              <a:gd name="adj1" fmla="val 2115519"/>
              <a:gd name="adj2" fmla="val 19732621"/>
            </a:avLst>
          </a:prstGeom>
          <a:ln w="25400" cap="flat" cmpd="sng" algn="ctr">
            <a:solidFill>
              <a:srgbClr val="C00000"/>
            </a:solidFill>
            <a:prstDash val="sys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9" name="灯片编号占位符 3">
            <a:extLst>
              <a:ext uri="{FF2B5EF4-FFF2-40B4-BE49-F238E27FC236}">
                <a16:creationId xmlns:a16="http://schemas.microsoft.com/office/drawing/2014/main" id="{31829154-7192-464E-81A2-C5EDA53AC6B2}"/>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44</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8723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wipe(left)">
                                      <p:cBhvr>
                                        <p:cTn id="7" dur="10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wipe(left)">
                                      <p:cBhvr>
                                        <p:cTn id="12" dur="10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grpId="0"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wipe(left)">
                                      <p:cBhvr>
                                        <p:cTn id="1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52"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占位符 3">
            <a:extLst>
              <a:ext uri="{FF2B5EF4-FFF2-40B4-BE49-F238E27FC236}">
                <a16:creationId xmlns:a16="http://schemas.microsoft.com/office/drawing/2014/main" id="{0D9FF031-34F5-4948-9BAB-48FEAFF9C717}"/>
              </a:ext>
            </a:extLst>
          </p:cNvPr>
          <p:cNvSpPr>
            <a:spLocks noGrp="1"/>
          </p:cNvSpPr>
          <p:nvPr>
            <p:ph type="body" sz="quarter" idx="10"/>
          </p:nvPr>
        </p:nvSpPr>
        <p:spPr>
          <a:xfrm>
            <a:off x="1080454" y="1376772"/>
            <a:ext cx="7920038" cy="3924300"/>
          </a:xfrm>
        </p:spPr>
        <p:txBody>
          <a:bodyPr/>
          <a:lstStyle/>
          <a:p>
            <a:pPr>
              <a:buClr>
                <a:schemeClr val="bg1">
                  <a:lumMod val="50000"/>
                </a:schemeClr>
              </a:buClr>
            </a:pPr>
            <a:r>
              <a:rPr lang="zh-CN" altLang="en-US" dirty="0">
                <a:solidFill>
                  <a:schemeClr val="bg1">
                    <a:lumMod val="50000"/>
                  </a:schemeClr>
                </a:solidFill>
              </a:rPr>
              <a:t>虚拟化概述</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网络虚拟化背景</a:t>
            </a:r>
          </a:p>
          <a:p>
            <a:r>
              <a:rPr lang="zh-CN" altLang="en-US" b="1" dirty="0"/>
              <a:t>虚拟交换机</a:t>
            </a:r>
            <a:endParaRPr lang="en-US" altLang="zh-CN" b="1" dirty="0"/>
          </a:p>
          <a:p>
            <a:pPr>
              <a:buClr>
                <a:schemeClr val="bg1">
                  <a:lumMod val="50000"/>
                </a:schemeClr>
              </a:buClr>
            </a:pPr>
            <a:r>
              <a:rPr lang="zh-CN" altLang="en-US" dirty="0">
                <a:solidFill>
                  <a:schemeClr val="bg1">
                    <a:lumMod val="50000"/>
                  </a:schemeClr>
                </a:solidFill>
              </a:rPr>
              <a:t>软件定义网络</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典型组网</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基于</a:t>
            </a:r>
            <a:r>
              <a:rPr lang="en-US" altLang="zh-CN" dirty="0">
                <a:solidFill>
                  <a:schemeClr val="bg1">
                    <a:lumMod val="50000"/>
                  </a:schemeClr>
                </a:solidFill>
              </a:rPr>
              <a:t>OVS</a:t>
            </a:r>
            <a:r>
              <a:rPr lang="zh-CN" altLang="en-US" dirty="0">
                <a:solidFill>
                  <a:schemeClr val="bg1">
                    <a:lumMod val="50000"/>
                  </a:schemeClr>
                </a:solidFill>
              </a:rPr>
              <a:t>应用框架实验</a:t>
            </a:r>
          </a:p>
        </p:txBody>
      </p:sp>
      <p:sp>
        <p:nvSpPr>
          <p:cNvPr id="8" name="Rectangle 2">
            <a:extLst>
              <a:ext uri="{FF2B5EF4-FFF2-40B4-BE49-F238E27FC236}">
                <a16:creationId xmlns:a16="http://schemas.microsoft.com/office/drawing/2014/main" id="{AE6B76E9-DFA1-4242-BCAC-720538684FBC}"/>
              </a:ext>
            </a:extLst>
          </p:cNvPr>
          <p:cNvSpPr txBox="1">
            <a:spLocks noChangeArrowheads="1"/>
          </p:cNvSpPr>
          <p:nvPr/>
        </p:nvSpPr>
        <p:spPr bwMode="auto">
          <a:xfrm>
            <a:off x="1080454" y="466006"/>
            <a:ext cx="2051695" cy="823912"/>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pPr algn="ctr" eaLnBrk="1" hangingPunct="1">
              <a:defRPr/>
            </a:pPr>
            <a:r>
              <a:rPr lang="zh-CN" altLang="en-US" sz="4800" kern="0" dirty="0">
                <a:solidFill>
                  <a:schemeClr val="tx1"/>
                </a:solidFill>
                <a:effectLst>
                  <a:outerShdw blurRad="38100" dist="38100" dir="2700000" algn="tl">
                    <a:srgbClr val="C0C0C0"/>
                  </a:outerShdw>
                </a:effectLst>
                <a:latin typeface="华文琥珀" panose="02010800040101010101" pitchFamily="2" charset="-122"/>
                <a:ea typeface="华文琥珀" panose="02010800040101010101" pitchFamily="2" charset="-122"/>
              </a:rPr>
              <a:t>第三章</a:t>
            </a:r>
          </a:p>
        </p:txBody>
      </p:sp>
      <p:sp>
        <p:nvSpPr>
          <p:cNvPr id="9" name="灯片编号占位符 3">
            <a:extLst>
              <a:ext uri="{FF2B5EF4-FFF2-40B4-BE49-F238E27FC236}">
                <a16:creationId xmlns:a16="http://schemas.microsoft.com/office/drawing/2014/main" id="{B0C76FB8-EE54-40A8-8364-2443765BFF2C}"/>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45</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480900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a:xfrm>
            <a:off x="1015501" y="2443138"/>
            <a:ext cx="7075928" cy="3532194"/>
            <a:chOff x="1012019" y="2492896"/>
            <a:chExt cx="7075928" cy="3532194"/>
          </a:xfrm>
          <a:effectLst/>
        </p:grpSpPr>
        <p:sp>
          <p:nvSpPr>
            <p:cNvPr id="59" name="圆角矩形 58"/>
            <p:cNvSpPr/>
            <p:nvPr/>
          </p:nvSpPr>
          <p:spPr>
            <a:xfrm>
              <a:off x="1012019" y="2492896"/>
              <a:ext cx="3235946"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sp>
          <p:nvSpPr>
            <p:cNvPr id="102" name="圆角矩形 101"/>
            <p:cNvSpPr/>
            <p:nvPr/>
          </p:nvSpPr>
          <p:spPr>
            <a:xfrm>
              <a:off x="4852001" y="2504975"/>
              <a:ext cx="3235946"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grpSp>
          <p:nvGrpSpPr>
            <p:cNvPr id="7" name="组合 6"/>
            <p:cNvGrpSpPr/>
            <p:nvPr/>
          </p:nvGrpSpPr>
          <p:grpSpPr>
            <a:xfrm>
              <a:off x="2015836" y="5059256"/>
              <a:ext cx="4908305" cy="965834"/>
              <a:chOff x="2015836" y="5059256"/>
              <a:chExt cx="4908305" cy="965834"/>
            </a:xfrm>
          </p:grpSpPr>
          <p:sp>
            <p:nvSpPr>
              <p:cNvPr id="75" name="文本框 48"/>
              <p:cNvSpPr txBox="1"/>
              <p:nvPr/>
            </p:nvSpPr>
            <p:spPr bwMode="auto">
              <a:xfrm>
                <a:off x="2801435" y="5270711"/>
                <a:ext cx="1014481" cy="223104"/>
              </a:xfrm>
              <a:prstGeom prst="rect">
                <a:avLst/>
              </a:prstGeom>
              <a:noFill/>
              <a:ln w="9525">
                <a:noFill/>
                <a:miter lim="800000"/>
                <a:headEnd/>
                <a:tailEnd/>
              </a:ln>
            </p:spPr>
            <p:txBody>
              <a:bodyPr wrap="square" lIns="68544" tIns="34273" rIns="68544" bIns="34273" rtlCol="0">
                <a:spAutoFit/>
              </a:bodyPr>
              <a:lstStyle/>
              <a:p>
                <a:pPr algn="ctr"/>
                <a:r>
                  <a:rPr lang="zh-CN" altLang="en-US" dirty="0">
                    <a:latin typeface="+mn-lt"/>
                    <a:ea typeface="+mn-ea"/>
                    <a:cs typeface="Arial" pitchFamily="34" charset="0"/>
                  </a:rPr>
                  <a:t>物理网卡</a:t>
                </a:r>
              </a:p>
            </p:txBody>
          </p:sp>
          <p:pic>
            <p:nvPicPr>
              <p:cNvPr id="77" name="Picture 101"/>
              <p:cNvPicPr>
                <a:picLocks noChangeAspect="1"/>
              </p:cNvPicPr>
              <p:nvPr/>
            </p:nvPicPr>
            <p:blipFill rotWithShape="1">
              <a:blip r:embed="rId3" cstate="print">
                <a:extLst>
                  <a:ext uri="{28A0092B-C50C-407E-A947-70E740481C1C}">
                    <a14:useLocalDpi xmlns:a14="http://schemas.microsoft.com/office/drawing/2010/main" val="0"/>
                  </a:ext>
                </a:extLst>
              </a:blip>
              <a:srcRect l="27671" t="6059" r="33926" b="64325"/>
              <a:stretch/>
            </p:blipFill>
            <p:spPr>
              <a:xfrm>
                <a:off x="3430521" y="5059256"/>
                <a:ext cx="349391" cy="226240"/>
              </a:xfrm>
              <a:prstGeom prst="rect">
                <a:avLst/>
              </a:prstGeom>
              <a:ln w="12700">
                <a:noFill/>
              </a:ln>
            </p:spPr>
          </p:pic>
          <p:pic>
            <p:nvPicPr>
              <p:cNvPr id="78" name="Picture 103"/>
              <p:cNvPicPr>
                <a:picLocks noChangeAspect="1"/>
              </p:cNvPicPr>
              <p:nvPr/>
            </p:nvPicPr>
            <p:blipFill rotWithShape="1">
              <a:blip r:embed="rId3" cstate="print">
                <a:extLst>
                  <a:ext uri="{28A0092B-C50C-407E-A947-70E740481C1C}">
                    <a14:useLocalDpi xmlns:a14="http://schemas.microsoft.com/office/drawing/2010/main" val="0"/>
                  </a:ext>
                </a:extLst>
              </a:blip>
              <a:srcRect l="27671" t="6059" r="33926" b="64325"/>
              <a:stretch/>
            </p:blipFill>
            <p:spPr>
              <a:xfrm>
                <a:off x="2945862" y="5059256"/>
                <a:ext cx="349391" cy="226240"/>
              </a:xfrm>
              <a:prstGeom prst="rect">
                <a:avLst/>
              </a:prstGeom>
              <a:ln w="12700">
                <a:noFill/>
              </a:ln>
            </p:spPr>
          </p:pic>
          <p:pic>
            <p:nvPicPr>
              <p:cNvPr id="88" name="图片 87"/>
              <p:cNvPicPr>
                <a:picLocks noChangeAspect="1"/>
              </p:cNvPicPr>
              <p:nvPr/>
            </p:nvPicPr>
            <p:blipFill>
              <a:blip r:embed="rId4" cstate="print"/>
              <a:stretch>
                <a:fillRect/>
              </a:stretch>
            </p:blipFill>
            <p:spPr>
              <a:xfrm>
                <a:off x="2015836" y="5653518"/>
                <a:ext cx="4285229" cy="371572"/>
              </a:xfrm>
              <a:prstGeom prst="rect">
                <a:avLst/>
              </a:prstGeom>
            </p:spPr>
          </p:pic>
          <p:sp>
            <p:nvSpPr>
              <p:cNvPr id="117" name="文本框 48"/>
              <p:cNvSpPr txBox="1"/>
              <p:nvPr/>
            </p:nvSpPr>
            <p:spPr bwMode="auto">
              <a:xfrm>
                <a:off x="5909660" y="5282790"/>
                <a:ext cx="1014481" cy="223104"/>
              </a:xfrm>
              <a:prstGeom prst="rect">
                <a:avLst/>
              </a:prstGeom>
              <a:noFill/>
              <a:ln w="9525">
                <a:noFill/>
                <a:miter lim="800000"/>
                <a:headEnd/>
                <a:tailEnd/>
              </a:ln>
            </p:spPr>
            <p:txBody>
              <a:bodyPr wrap="square" lIns="68544" tIns="34273" rIns="68544" bIns="34273" rtlCol="0">
                <a:spAutoFit/>
              </a:bodyPr>
              <a:lstStyle/>
              <a:p>
                <a:pPr algn="ctr"/>
                <a:r>
                  <a:rPr lang="zh-CN" altLang="en-US" dirty="0">
                    <a:latin typeface="+mn-lt"/>
                    <a:ea typeface="+mn-ea"/>
                    <a:cs typeface="Arial" pitchFamily="34" charset="0"/>
                  </a:rPr>
                  <a:t>物理网卡</a:t>
                </a:r>
              </a:p>
            </p:txBody>
          </p:sp>
          <p:pic>
            <p:nvPicPr>
              <p:cNvPr id="119" name="Picture 101"/>
              <p:cNvPicPr>
                <a:picLocks noChangeAspect="1"/>
              </p:cNvPicPr>
              <p:nvPr/>
            </p:nvPicPr>
            <p:blipFill rotWithShape="1">
              <a:blip r:embed="rId3" cstate="print">
                <a:extLst>
                  <a:ext uri="{28A0092B-C50C-407E-A947-70E740481C1C}">
                    <a14:useLocalDpi xmlns:a14="http://schemas.microsoft.com/office/drawing/2010/main" val="0"/>
                  </a:ext>
                </a:extLst>
              </a:blip>
              <a:srcRect l="27671" t="6059" r="33926" b="64325"/>
              <a:stretch/>
            </p:blipFill>
            <p:spPr>
              <a:xfrm>
                <a:off x="5966319" y="5071335"/>
                <a:ext cx="349391" cy="226240"/>
              </a:xfrm>
              <a:prstGeom prst="rect">
                <a:avLst/>
              </a:prstGeom>
              <a:ln w="12700">
                <a:noFill/>
              </a:ln>
            </p:spPr>
          </p:pic>
          <p:pic>
            <p:nvPicPr>
              <p:cNvPr id="120" name="Picture 103"/>
              <p:cNvPicPr>
                <a:picLocks noChangeAspect="1"/>
              </p:cNvPicPr>
              <p:nvPr/>
            </p:nvPicPr>
            <p:blipFill rotWithShape="1">
              <a:blip r:embed="rId3" cstate="print">
                <a:extLst>
                  <a:ext uri="{28A0092B-C50C-407E-A947-70E740481C1C}">
                    <a14:useLocalDpi xmlns:a14="http://schemas.microsoft.com/office/drawing/2010/main" val="0"/>
                  </a:ext>
                </a:extLst>
              </a:blip>
              <a:srcRect l="27671" t="6059" r="33926" b="64325"/>
              <a:stretch/>
            </p:blipFill>
            <p:spPr>
              <a:xfrm>
                <a:off x="5481660" y="5071335"/>
                <a:ext cx="349391" cy="226240"/>
              </a:xfrm>
              <a:prstGeom prst="rect">
                <a:avLst/>
              </a:prstGeom>
              <a:ln w="12700">
                <a:noFill/>
              </a:ln>
            </p:spPr>
          </p:pic>
        </p:grpSp>
        <p:grpSp>
          <p:nvGrpSpPr>
            <p:cNvPr id="3" name="组合 2"/>
            <p:cNvGrpSpPr/>
            <p:nvPr/>
          </p:nvGrpSpPr>
          <p:grpSpPr>
            <a:xfrm>
              <a:off x="1142550" y="2496352"/>
              <a:ext cx="6805623" cy="1272131"/>
              <a:chOff x="1142550" y="2496352"/>
              <a:chExt cx="6805623" cy="1272131"/>
            </a:xfrm>
          </p:grpSpPr>
          <p:sp>
            <p:nvSpPr>
              <p:cNvPr id="60" name="圆角矩形 59"/>
              <p:cNvSpPr/>
              <p:nvPr/>
            </p:nvSpPr>
            <p:spPr>
              <a:xfrm>
                <a:off x="2268087" y="2767688"/>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sp>
            <p:nvSpPr>
              <p:cNvPr id="61" name="圆角矩形 60"/>
              <p:cNvSpPr/>
              <p:nvPr/>
            </p:nvSpPr>
            <p:spPr>
              <a:xfrm>
                <a:off x="1142550" y="2767688"/>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sp>
            <p:nvSpPr>
              <p:cNvPr id="69" name="矩形 25"/>
              <p:cNvSpPr/>
              <p:nvPr/>
            </p:nvSpPr>
            <p:spPr>
              <a:xfrm>
                <a:off x="1365422" y="3600277"/>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pic>
            <p:nvPicPr>
              <p:cNvPr id="73"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417025" y="2835002"/>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76" name="矩形 25"/>
              <p:cNvSpPr/>
              <p:nvPr/>
            </p:nvSpPr>
            <p:spPr>
              <a:xfrm>
                <a:off x="2461083" y="3624177"/>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sp>
            <p:nvSpPr>
              <p:cNvPr id="82" name="文本框 62"/>
              <p:cNvSpPr txBox="1"/>
              <p:nvPr/>
            </p:nvSpPr>
            <p:spPr bwMode="auto">
              <a:xfrm>
                <a:off x="1495622" y="2496352"/>
                <a:ext cx="1014726" cy="284659"/>
              </a:xfrm>
              <a:prstGeom prst="rect">
                <a:avLst/>
              </a:prstGeom>
              <a:noFill/>
              <a:ln w="9525">
                <a:noFill/>
                <a:miter lim="800000"/>
                <a:headEnd/>
                <a:tailEnd/>
              </a:ln>
            </p:spPr>
            <p:txBody>
              <a:bodyPr wrap="square" lIns="68544" tIns="34273" rIns="68544" bIns="34273" rtlCol="0">
                <a:spAutoFit/>
              </a:bodyPr>
              <a:lstStyle/>
              <a:p>
                <a:pPr algn="ctr"/>
                <a:r>
                  <a:rPr lang="zh-CN" altLang="en-US" sz="1400" b="1" dirty="0">
                    <a:latin typeface="+mn-lt"/>
                    <a:ea typeface="+mn-ea"/>
                    <a:cs typeface="Arial" pitchFamily="34" charset="0"/>
                  </a:rPr>
                  <a:t>服务器</a:t>
                </a:r>
              </a:p>
            </p:txBody>
          </p:sp>
          <p:pic>
            <p:nvPicPr>
              <p:cNvPr id="9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542562" y="2835002"/>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93" name="圆角矩形 92"/>
              <p:cNvSpPr/>
              <p:nvPr/>
            </p:nvSpPr>
            <p:spPr>
              <a:xfrm>
                <a:off x="3394778" y="2767744"/>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pic>
            <p:nvPicPr>
              <p:cNvPr id="94"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669253" y="2835058"/>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97" name="矩形 25"/>
              <p:cNvSpPr/>
              <p:nvPr/>
            </p:nvSpPr>
            <p:spPr>
              <a:xfrm>
                <a:off x="3601763" y="3594765"/>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sp>
            <p:nvSpPr>
              <p:cNvPr id="103" name="圆角矩形 102"/>
              <p:cNvSpPr/>
              <p:nvPr/>
            </p:nvSpPr>
            <p:spPr>
              <a:xfrm>
                <a:off x="6108069" y="2779767"/>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sp>
            <p:nvSpPr>
              <p:cNvPr id="104" name="圆角矩形 103"/>
              <p:cNvSpPr/>
              <p:nvPr/>
            </p:nvSpPr>
            <p:spPr>
              <a:xfrm>
                <a:off x="4982532" y="2779767"/>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sp>
            <p:nvSpPr>
              <p:cNvPr id="112" name="矩形 25"/>
              <p:cNvSpPr/>
              <p:nvPr/>
            </p:nvSpPr>
            <p:spPr>
              <a:xfrm>
                <a:off x="5205404" y="3612356"/>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sp>
            <p:nvSpPr>
              <p:cNvPr id="118" name="矩形 25"/>
              <p:cNvSpPr/>
              <p:nvPr/>
            </p:nvSpPr>
            <p:spPr>
              <a:xfrm>
                <a:off x="6301065" y="3636256"/>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sp>
            <p:nvSpPr>
              <p:cNvPr id="124" name="文本框 62"/>
              <p:cNvSpPr txBox="1"/>
              <p:nvPr/>
            </p:nvSpPr>
            <p:spPr bwMode="auto">
              <a:xfrm>
                <a:off x="5335604" y="2508431"/>
                <a:ext cx="1014726" cy="284659"/>
              </a:xfrm>
              <a:prstGeom prst="rect">
                <a:avLst/>
              </a:prstGeom>
              <a:noFill/>
              <a:ln w="9525">
                <a:noFill/>
                <a:miter lim="800000"/>
                <a:headEnd/>
                <a:tailEnd/>
              </a:ln>
            </p:spPr>
            <p:txBody>
              <a:bodyPr wrap="square" lIns="68544" tIns="34273" rIns="68544" bIns="34273" rtlCol="0">
                <a:spAutoFit/>
              </a:bodyPr>
              <a:lstStyle/>
              <a:p>
                <a:pPr algn="ctr"/>
                <a:r>
                  <a:rPr lang="zh-CN" altLang="en-US" sz="1400" b="1" dirty="0">
                    <a:latin typeface="+mn-lt"/>
                    <a:ea typeface="+mn-ea"/>
                    <a:cs typeface="Arial" pitchFamily="34" charset="0"/>
                  </a:rPr>
                  <a:t>服务器</a:t>
                </a:r>
              </a:p>
            </p:txBody>
          </p:sp>
          <p:pic>
            <p:nvPicPr>
              <p:cNvPr id="129"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382544" y="2847081"/>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132" name="圆角矩形 131"/>
              <p:cNvSpPr/>
              <p:nvPr/>
            </p:nvSpPr>
            <p:spPr>
              <a:xfrm>
                <a:off x="7234760" y="2779823"/>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pic>
            <p:nvPicPr>
              <p:cNvPr id="133"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509235" y="2847137"/>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136" name="矩形 25"/>
              <p:cNvSpPr/>
              <p:nvPr/>
            </p:nvSpPr>
            <p:spPr>
              <a:xfrm>
                <a:off x="7441745" y="3606844"/>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pic>
            <p:nvPicPr>
              <p:cNvPr id="141"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3424" y="2853778"/>
                <a:ext cx="417404" cy="417404"/>
              </a:xfrm>
              <a:prstGeom prst="rect">
                <a:avLst/>
              </a:prstGeom>
              <a:effectLst>
                <a:outerShdw blurRad="50800" dist="38100" dir="8100000" algn="tr" rotWithShape="0">
                  <a:prstClr val="black">
                    <a:alpha val="40000"/>
                  </a:prstClr>
                </a:outerShdw>
              </a:effectLst>
            </p:spPr>
          </p:pic>
          <p:sp>
            <p:nvSpPr>
              <p:cNvPr id="144" name="矩形 25"/>
              <p:cNvSpPr/>
              <p:nvPr/>
            </p:nvSpPr>
            <p:spPr>
              <a:xfrm>
                <a:off x="6508050" y="3625055"/>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400" b="1" dirty="0">
                  <a:solidFill>
                    <a:srgbClr val="0000FF"/>
                  </a:solidFill>
                  <a:latin typeface="+mn-lt"/>
                  <a:ea typeface="+mn-ea"/>
                  <a:cs typeface="Arial" pitchFamily="34" charset="0"/>
                </a:endParaRPr>
              </a:p>
            </p:txBody>
          </p:sp>
        </p:grpSp>
        <p:grpSp>
          <p:nvGrpSpPr>
            <p:cNvPr id="8" name="组合 7"/>
            <p:cNvGrpSpPr/>
            <p:nvPr/>
          </p:nvGrpSpPr>
          <p:grpSpPr>
            <a:xfrm>
              <a:off x="3605217" y="5282790"/>
              <a:ext cx="2695848" cy="401649"/>
              <a:chOff x="3605217" y="5282790"/>
              <a:chExt cx="2695848" cy="401649"/>
            </a:xfrm>
          </p:grpSpPr>
          <p:sp>
            <p:nvSpPr>
              <p:cNvPr id="58" name="椭圆 57"/>
              <p:cNvSpPr/>
              <p:nvPr/>
            </p:nvSpPr>
            <p:spPr bwMode="auto">
              <a:xfrm>
                <a:off x="5531878" y="5414068"/>
                <a:ext cx="769187" cy="144016"/>
              </a:xfrm>
              <a:prstGeom prst="ellipse">
                <a:avLst/>
              </a:prstGeom>
              <a:noFill/>
              <a:ln w="9525" cap="flat" cmpd="sng" algn="ctr">
                <a:solidFill>
                  <a:srgbClr val="EE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50" b="0" i="0" u="none" strike="noStrike" cap="none" normalizeH="0" baseline="0">
                  <a:ln>
                    <a:noFill/>
                  </a:ln>
                  <a:solidFill>
                    <a:schemeClr val="tx1"/>
                  </a:solidFill>
                  <a:effectLst/>
                  <a:latin typeface="+mn-lt"/>
                  <a:ea typeface="+mn-ea"/>
                </a:endParaRPr>
              </a:p>
            </p:txBody>
          </p:sp>
          <p:cxnSp>
            <p:nvCxnSpPr>
              <p:cNvPr id="83" name="直接连接符 61"/>
              <p:cNvCxnSpPr>
                <a:stCxn id="77" idx="2"/>
              </p:cNvCxnSpPr>
              <p:nvPr/>
            </p:nvCxnSpPr>
            <p:spPr bwMode="auto">
              <a:xfrm>
                <a:off x="3605217" y="5285496"/>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连接符 61"/>
              <p:cNvCxnSpPr/>
              <p:nvPr/>
            </p:nvCxnSpPr>
            <p:spPr bwMode="auto">
              <a:xfrm>
                <a:off x="5679642" y="5297575"/>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连接符 61"/>
              <p:cNvCxnSpPr/>
              <p:nvPr/>
            </p:nvCxnSpPr>
            <p:spPr bwMode="auto">
              <a:xfrm>
                <a:off x="6139049" y="5282790"/>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56" name="标题 29"/>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虚拟交换机</a:t>
            </a:r>
          </a:p>
        </p:txBody>
      </p:sp>
      <p:sp>
        <p:nvSpPr>
          <p:cNvPr id="57" name="文本占位符 31"/>
          <p:cNvSpPr>
            <a:spLocks noGrp="1"/>
          </p:cNvSpPr>
          <p:nvPr>
            <p:ph type="body" sz="quarter" idx="10"/>
          </p:nvPr>
        </p:nvSpPr>
        <p:spPr>
          <a:xfrm>
            <a:off x="684212" y="1030849"/>
            <a:ext cx="7920037" cy="3924300"/>
          </a:xfrm>
        </p:spPr>
        <p:txBody>
          <a:bodyPr/>
          <a:lstStyle/>
          <a:p>
            <a:r>
              <a:rPr lang="zh-CN" altLang="en-US" dirty="0"/>
              <a:t>虚拟交换机原理与物理交换机一样，构建起虚拟机之间的网络，并提供虚拟机与外部网络互通的能力</a:t>
            </a:r>
          </a:p>
        </p:txBody>
      </p:sp>
      <p:sp>
        <p:nvSpPr>
          <p:cNvPr id="86" name="文本框 62"/>
          <p:cNvSpPr txBox="1"/>
          <p:nvPr/>
        </p:nvSpPr>
        <p:spPr bwMode="auto">
          <a:xfrm>
            <a:off x="3448051" y="5925699"/>
            <a:ext cx="1486692"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ea"/>
                <a:ea typeface="+mn-ea"/>
                <a:cs typeface="Arial" pitchFamily="34" charset="0"/>
              </a:rPr>
              <a:t>物理交换机</a:t>
            </a:r>
          </a:p>
        </p:txBody>
      </p:sp>
      <p:grpSp>
        <p:nvGrpSpPr>
          <p:cNvPr id="5" name="组合 4"/>
          <p:cNvGrpSpPr/>
          <p:nvPr/>
        </p:nvGrpSpPr>
        <p:grpSpPr>
          <a:xfrm>
            <a:off x="1436394" y="3677234"/>
            <a:ext cx="2236341" cy="415785"/>
            <a:chOff x="1436394" y="3677234"/>
            <a:chExt cx="2236341" cy="415785"/>
          </a:xfrm>
        </p:grpSpPr>
        <p:cxnSp>
          <p:nvCxnSpPr>
            <p:cNvPr id="71" name="直接箭头连接符 51"/>
            <p:cNvCxnSpPr>
              <a:stCxn id="69" idx="2"/>
            </p:cNvCxnSpPr>
            <p:nvPr/>
          </p:nvCxnSpPr>
          <p:spPr bwMode="auto">
            <a:xfrm>
              <a:off x="1436394" y="3682746"/>
              <a:ext cx="269944" cy="360738"/>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箭头连接符 53"/>
            <p:cNvCxnSpPr>
              <a:stCxn id="76" idx="2"/>
              <a:endCxn id="65" idx="0"/>
            </p:cNvCxnSpPr>
            <p:nvPr/>
          </p:nvCxnSpPr>
          <p:spPr bwMode="auto">
            <a:xfrm>
              <a:off x="2532055" y="3706646"/>
              <a:ext cx="221526" cy="386373"/>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箭头连接符 53"/>
            <p:cNvCxnSpPr>
              <a:stCxn id="97" idx="2"/>
            </p:cNvCxnSpPr>
            <p:nvPr/>
          </p:nvCxnSpPr>
          <p:spPr bwMode="auto">
            <a:xfrm flipH="1">
              <a:off x="3668214" y="3677234"/>
              <a:ext cx="4521" cy="36740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 name="组合 13"/>
          <p:cNvGrpSpPr/>
          <p:nvPr/>
        </p:nvGrpSpPr>
        <p:grpSpPr>
          <a:xfrm>
            <a:off x="1072183" y="4045736"/>
            <a:ext cx="6956201" cy="1031879"/>
            <a:chOff x="1072183" y="4045736"/>
            <a:chExt cx="6956201" cy="1031879"/>
          </a:xfrm>
        </p:grpSpPr>
        <p:grpSp>
          <p:nvGrpSpPr>
            <p:cNvPr id="9" name="组合 8"/>
            <p:cNvGrpSpPr/>
            <p:nvPr/>
          </p:nvGrpSpPr>
          <p:grpSpPr>
            <a:xfrm>
              <a:off x="1072183" y="4045736"/>
              <a:ext cx="6956201" cy="852647"/>
              <a:chOff x="1072183" y="4045736"/>
              <a:chExt cx="6956201" cy="852647"/>
            </a:xfrm>
          </p:grpSpPr>
          <p:sp>
            <p:nvSpPr>
              <p:cNvPr id="62" name="圆角矩形 61"/>
              <p:cNvSpPr/>
              <p:nvPr/>
            </p:nvSpPr>
            <p:spPr>
              <a:xfrm>
                <a:off x="1142549" y="4093243"/>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63" name="矩形 8"/>
              <p:cNvSpPr/>
              <p:nvPr/>
            </p:nvSpPr>
            <p:spPr>
              <a:xfrm>
                <a:off x="1261285" y="4093244"/>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64" name="矩形 10"/>
              <p:cNvSpPr/>
              <p:nvPr/>
            </p:nvSpPr>
            <p:spPr>
              <a:xfrm>
                <a:off x="2524115" y="4093019"/>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65" name="矩形 11"/>
              <p:cNvSpPr/>
              <p:nvPr/>
            </p:nvSpPr>
            <p:spPr>
              <a:xfrm>
                <a:off x="2686091" y="4093019"/>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68" name="文本框 21"/>
              <p:cNvSpPr txBox="1"/>
              <p:nvPr/>
            </p:nvSpPr>
            <p:spPr bwMode="auto">
              <a:xfrm>
                <a:off x="1574941" y="4473344"/>
                <a:ext cx="972043" cy="253881"/>
              </a:xfrm>
              <a:prstGeom prst="rect">
                <a:avLst/>
              </a:prstGeom>
              <a:noFill/>
              <a:ln w="9525">
                <a:noFill/>
                <a:miter lim="800000"/>
                <a:headEnd/>
                <a:tailEnd/>
              </a:ln>
            </p:spPr>
            <p:txBody>
              <a:bodyPr wrap="square" lIns="68544" tIns="34273" rIns="68544" bIns="34273" rtlCol="0">
                <a:spAutoFit/>
              </a:bodyPr>
              <a:lstStyle/>
              <a:p>
                <a:pPr algn="ctr"/>
                <a:r>
                  <a:rPr lang="zh-CN" altLang="en-US" sz="1200" b="1" dirty="0">
                    <a:solidFill>
                      <a:schemeClr val="bg1"/>
                    </a:solidFill>
                    <a:latin typeface="微软雅黑" pitchFamily="34" charset="-122"/>
                    <a:ea typeface="微软雅黑" pitchFamily="34" charset="-122"/>
                    <a:cs typeface="Arial" pitchFamily="34" charset="0"/>
                  </a:rPr>
                  <a:t>虚拟交换机</a:t>
                </a:r>
              </a:p>
            </p:txBody>
          </p:sp>
          <p:sp>
            <p:nvSpPr>
              <p:cNvPr id="70" name="矩形 42"/>
              <p:cNvSpPr/>
              <p:nvPr/>
            </p:nvSpPr>
            <p:spPr>
              <a:xfrm>
                <a:off x="3535761" y="4723819"/>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84" name="矩形 42"/>
              <p:cNvSpPr/>
              <p:nvPr/>
            </p:nvSpPr>
            <p:spPr>
              <a:xfrm>
                <a:off x="3050769" y="4723819"/>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5" name="圆角矩形 104"/>
              <p:cNvSpPr/>
              <p:nvPr/>
            </p:nvSpPr>
            <p:spPr>
              <a:xfrm>
                <a:off x="4982531" y="4105322"/>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6" name="矩形 8"/>
              <p:cNvSpPr/>
              <p:nvPr/>
            </p:nvSpPr>
            <p:spPr>
              <a:xfrm>
                <a:off x="5101267" y="4105323"/>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7" name="矩形 10"/>
              <p:cNvSpPr/>
              <p:nvPr/>
            </p:nvSpPr>
            <p:spPr>
              <a:xfrm>
                <a:off x="6364097" y="4105098"/>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8" name="矩形 11"/>
              <p:cNvSpPr/>
              <p:nvPr/>
            </p:nvSpPr>
            <p:spPr>
              <a:xfrm>
                <a:off x="6526073" y="4105098"/>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09" name="矩形 17"/>
              <p:cNvSpPr/>
              <p:nvPr/>
            </p:nvSpPr>
            <p:spPr>
              <a:xfrm>
                <a:off x="5475348" y="4105321"/>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10" name="矩形 18"/>
              <p:cNvSpPr/>
              <p:nvPr/>
            </p:nvSpPr>
            <p:spPr>
              <a:xfrm>
                <a:off x="5637323" y="4105321"/>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11" name="文本框 21"/>
              <p:cNvSpPr txBox="1"/>
              <p:nvPr/>
            </p:nvSpPr>
            <p:spPr bwMode="auto">
              <a:xfrm>
                <a:off x="5414923" y="4485423"/>
                <a:ext cx="972043" cy="253881"/>
              </a:xfrm>
              <a:prstGeom prst="rect">
                <a:avLst/>
              </a:prstGeom>
              <a:noFill/>
              <a:ln w="9525">
                <a:noFill/>
                <a:miter lim="800000"/>
                <a:headEnd/>
                <a:tailEnd/>
              </a:ln>
            </p:spPr>
            <p:txBody>
              <a:bodyPr wrap="square" lIns="68544" tIns="34273" rIns="68544" bIns="34273" rtlCol="0">
                <a:spAutoFit/>
              </a:bodyPr>
              <a:lstStyle/>
              <a:p>
                <a:pPr algn="ctr"/>
                <a:r>
                  <a:rPr lang="zh-CN" altLang="en-US" sz="1200" b="1" dirty="0">
                    <a:solidFill>
                      <a:schemeClr val="bg1"/>
                    </a:solidFill>
                    <a:latin typeface="微软雅黑" pitchFamily="34" charset="-122"/>
                    <a:ea typeface="微软雅黑" pitchFamily="34" charset="-122"/>
                    <a:cs typeface="Arial" pitchFamily="34" charset="0"/>
                  </a:rPr>
                  <a:t>虚拟交换机</a:t>
                </a:r>
              </a:p>
            </p:txBody>
          </p:sp>
          <p:sp>
            <p:nvSpPr>
              <p:cNvPr id="113" name="矩形 42"/>
              <p:cNvSpPr/>
              <p:nvPr/>
            </p:nvSpPr>
            <p:spPr>
              <a:xfrm>
                <a:off x="6071559" y="4735898"/>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25" name="矩形 42"/>
              <p:cNvSpPr/>
              <p:nvPr/>
            </p:nvSpPr>
            <p:spPr>
              <a:xfrm>
                <a:off x="5586567" y="4735898"/>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38" name="矩形 10"/>
              <p:cNvSpPr/>
              <p:nvPr/>
            </p:nvSpPr>
            <p:spPr>
              <a:xfrm>
                <a:off x="7275248" y="4106473"/>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39" name="矩形 11"/>
              <p:cNvSpPr/>
              <p:nvPr/>
            </p:nvSpPr>
            <p:spPr>
              <a:xfrm>
                <a:off x="7437224" y="4106473"/>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48" name="Rounded Rectangle 76"/>
              <p:cNvSpPr/>
              <p:nvPr/>
            </p:nvSpPr>
            <p:spPr bwMode="auto">
              <a:xfrm>
                <a:off x="1072183" y="4045736"/>
                <a:ext cx="6956201" cy="852647"/>
              </a:xfrm>
              <a:prstGeom prst="roundRect">
                <a:avLst/>
              </a:prstGeom>
              <a:noFill/>
              <a:ln w="25400">
                <a:solidFill>
                  <a:srgbClr val="C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56" name="矩形 17"/>
              <p:cNvSpPr/>
              <p:nvPr/>
            </p:nvSpPr>
            <p:spPr>
              <a:xfrm>
                <a:off x="3446953" y="4093019"/>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57" name="矩形 18"/>
              <p:cNvSpPr/>
              <p:nvPr/>
            </p:nvSpPr>
            <p:spPr>
              <a:xfrm>
                <a:off x="3608928" y="4093019"/>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58" name="矩形 10"/>
              <p:cNvSpPr/>
              <p:nvPr/>
            </p:nvSpPr>
            <p:spPr>
              <a:xfrm>
                <a:off x="1616880" y="4098537"/>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sp>
            <p:nvSpPr>
              <p:cNvPr id="159" name="矩形 11"/>
              <p:cNvSpPr/>
              <p:nvPr/>
            </p:nvSpPr>
            <p:spPr>
              <a:xfrm>
                <a:off x="1778856" y="4098537"/>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200" b="1" dirty="0">
                  <a:solidFill>
                    <a:srgbClr val="0000FF"/>
                  </a:solidFill>
                  <a:latin typeface="+mn-ea"/>
                  <a:ea typeface="+mn-ea"/>
                  <a:cs typeface="Arial" pitchFamily="34" charset="0"/>
                </a:endParaRPr>
              </a:p>
            </p:txBody>
          </p:sp>
        </p:grpSp>
        <p:sp>
          <p:nvSpPr>
            <p:cNvPr id="80" name="文本框 22"/>
            <p:cNvSpPr txBox="1"/>
            <p:nvPr/>
          </p:nvSpPr>
          <p:spPr bwMode="auto">
            <a:xfrm>
              <a:off x="1461574" y="4197381"/>
              <a:ext cx="592186"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 </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vlan300</a:t>
              </a:r>
              <a:endParaRPr lang="zh-CN" altLang="en-US" sz="800" dirty="0">
                <a:latin typeface="微软雅黑" pitchFamily="34" charset="-122"/>
                <a:ea typeface="微软雅黑" pitchFamily="34" charset="-122"/>
                <a:cs typeface="Arial" pitchFamily="34" charset="0"/>
              </a:endParaRPr>
            </a:p>
          </p:txBody>
        </p:sp>
        <p:sp>
          <p:nvSpPr>
            <p:cNvPr id="81" name="文本框 22"/>
            <p:cNvSpPr txBox="1"/>
            <p:nvPr/>
          </p:nvSpPr>
          <p:spPr bwMode="auto">
            <a:xfrm>
              <a:off x="2398610" y="4197156"/>
              <a:ext cx="587979"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vlan200</a:t>
              </a:r>
              <a:endParaRPr lang="zh-CN" altLang="en-US" sz="800" dirty="0">
                <a:latin typeface="微软雅黑" pitchFamily="34" charset="-122"/>
                <a:ea typeface="微软雅黑" pitchFamily="34" charset="-122"/>
                <a:cs typeface="Arial" pitchFamily="34" charset="0"/>
              </a:endParaRPr>
            </a:p>
          </p:txBody>
        </p:sp>
        <p:sp>
          <p:nvSpPr>
            <p:cNvPr id="101" name="文本框 22"/>
            <p:cNvSpPr txBox="1"/>
            <p:nvPr/>
          </p:nvSpPr>
          <p:spPr bwMode="auto">
            <a:xfrm>
              <a:off x="3319883" y="4198531"/>
              <a:ext cx="587979"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vlan100</a:t>
              </a:r>
              <a:endParaRPr lang="zh-CN" altLang="en-US" sz="800" dirty="0">
                <a:latin typeface="微软雅黑" pitchFamily="34" charset="-122"/>
                <a:ea typeface="微软雅黑" pitchFamily="34" charset="-122"/>
                <a:cs typeface="Arial" pitchFamily="34" charset="0"/>
              </a:endParaRPr>
            </a:p>
          </p:txBody>
        </p:sp>
        <p:sp>
          <p:nvSpPr>
            <p:cNvPr id="122" name="文本框 22"/>
            <p:cNvSpPr txBox="1"/>
            <p:nvPr/>
          </p:nvSpPr>
          <p:spPr bwMode="auto">
            <a:xfrm>
              <a:off x="5301556" y="4209460"/>
              <a:ext cx="592186"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 </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vlan100</a:t>
              </a:r>
              <a:endParaRPr lang="zh-CN" altLang="en-US" sz="800" dirty="0">
                <a:latin typeface="微软雅黑" pitchFamily="34" charset="-122"/>
                <a:ea typeface="微软雅黑" pitchFamily="34" charset="-122"/>
                <a:cs typeface="Arial" pitchFamily="34" charset="0"/>
              </a:endParaRPr>
            </a:p>
          </p:txBody>
        </p:sp>
        <p:sp>
          <p:nvSpPr>
            <p:cNvPr id="123" name="文本框 22"/>
            <p:cNvSpPr txBox="1"/>
            <p:nvPr/>
          </p:nvSpPr>
          <p:spPr bwMode="auto">
            <a:xfrm>
              <a:off x="6238592" y="4209235"/>
              <a:ext cx="587979"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vlan200</a:t>
              </a:r>
              <a:endParaRPr lang="zh-CN" altLang="en-US" sz="800" dirty="0">
                <a:latin typeface="微软雅黑" pitchFamily="34" charset="-122"/>
                <a:ea typeface="微软雅黑" pitchFamily="34" charset="-122"/>
                <a:cs typeface="Arial" pitchFamily="34" charset="0"/>
              </a:endParaRPr>
            </a:p>
          </p:txBody>
        </p:sp>
        <p:grpSp>
          <p:nvGrpSpPr>
            <p:cNvPr id="10" name="组合 9"/>
            <p:cNvGrpSpPr/>
            <p:nvPr/>
          </p:nvGrpSpPr>
          <p:grpSpPr>
            <a:xfrm>
              <a:off x="2503801" y="4854704"/>
              <a:ext cx="4262968" cy="222911"/>
              <a:chOff x="2503801" y="4854704"/>
              <a:chExt cx="4262968" cy="222911"/>
            </a:xfrm>
          </p:grpSpPr>
          <p:cxnSp>
            <p:nvCxnSpPr>
              <p:cNvPr id="72" name="直接箭头连接符 55"/>
              <p:cNvCxnSpPr>
                <a:stCxn id="70" idx="2"/>
                <a:endCxn id="77" idx="0"/>
              </p:cNvCxnSpPr>
              <p:nvPr/>
            </p:nvCxnSpPr>
            <p:spPr bwMode="auto">
              <a:xfrm>
                <a:off x="3603251" y="4856046"/>
                <a:ext cx="5448" cy="15345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文本框 46"/>
              <p:cNvSpPr txBox="1"/>
              <p:nvPr/>
            </p:nvSpPr>
            <p:spPr bwMode="auto">
              <a:xfrm>
                <a:off x="2503801" y="4869900"/>
                <a:ext cx="699736"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上行链路</a:t>
                </a:r>
              </a:p>
            </p:txBody>
          </p:sp>
          <p:cxnSp>
            <p:nvCxnSpPr>
              <p:cNvPr id="85" name="直接箭头连接符 55"/>
              <p:cNvCxnSpPr>
                <a:stCxn id="84" idx="2"/>
                <a:endCxn id="78" idx="0"/>
              </p:cNvCxnSpPr>
              <p:nvPr/>
            </p:nvCxnSpPr>
            <p:spPr bwMode="auto">
              <a:xfrm>
                <a:off x="3118259" y="4856046"/>
                <a:ext cx="5781" cy="15345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接箭头连接符 55"/>
              <p:cNvCxnSpPr>
                <a:stCxn id="113" idx="2"/>
                <a:endCxn id="119" idx="0"/>
              </p:cNvCxnSpPr>
              <p:nvPr/>
            </p:nvCxnSpPr>
            <p:spPr bwMode="auto">
              <a:xfrm>
                <a:off x="6139049" y="4868125"/>
                <a:ext cx="5448" cy="15345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文本框 46"/>
              <p:cNvSpPr txBox="1"/>
              <p:nvPr/>
            </p:nvSpPr>
            <p:spPr bwMode="auto">
              <a:xfrm>
                <a:off x="6067033" y="4854704"/>
                <a:ext cx="699736"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上行链路</a:t>
                </a:r>
              </a:p>
            </p:txBody>
          </p:sp>
          <p:cxnSp>
            <p:nvCxnSpPr>
              <p:cNvPr id="126" name="直接箭头连接符 55"/>
              <p:cNvCxnSpPr>
                <a:stCxn id="125" idx="2"/>
                <a:endCxn id="120" idx="0"/>
              </p:cNvCxnSpPr>
              <p:nvPr/>
            </p:nvCxnSpPr>
            <p:spPr bwMode="auto">
              <a:xfrm>
                <a:off x="5654057" y="4868125"/>
                <a:ext cx="5781" cy="15345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0" name="文本框 22"/>
            <p:cNvSpPr txBox="1"/>
            <p:nvPr/>
          </p:nvSpPr>
          <p:spPr bwMode="auto">
            <a:xfrm>
              <a:off x="7159865" y="4210610"/>
              <a:ext cx="587979" cy="315437"/>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sz="800" dirty="0">
                  <a:latin typeface="微软雅黑" pitchFamily="34" charset="-122"/>
                  <a:ea typeface="微软雅黑" pitchFamily="34" charset="-122"/>
                  <a:cs typeface="Arial" pitchFamily="34" charset="0"/>
                </a:rPr>
                <a:t>端口组</a:t>
              </a:r>
              <a:endParaRPr lang="en-US" altLang="zh-CN" sz="800" dirty="0">
                <a:latin typeface="微软雅黑" pitchFamily="34" charset="-122"/>
                <a:ea typeface="微软雅黑" pitchFamily="34" charset="-122"/>
                <a:cs typeface="Arial" pitchFamily="34" charset="0"/>
              </a:endParaRPr>
            </a:p>
            <a:p>
              <a:pPr algn="ctr"/>
              <a:r>
                <a:rPr lang="en-US" altLang="zh-CN" sz="800" dirty="0">
                  <a:latin typeface="微软雅黑" pitchFamily="34" charset="-122"/>
                  <a:ea typeface="微软雅黑" pitchFamily="34" charset="-122"/>
                  <a:cs typeface="Arial" pitchFamily="34" charset="0"/>
                </a:rPr>
                <a:t>vlan300</a:t>
              </a:r>
              <a:endParaRPr lang="zh-CN" altLang="en-US" sz="800" dirty="0">
                <a:latin typeface="微软雅黑" pitchFamily="34" charset="-122"/>
                <a:ea typeface="微软雅黑" pitchFamily="34" charset="-122"/>
                <a:cs typeface="Arial" pitchFamily="34" charset="0"/>
              </a:endParaRPr>
            </a:p>
          </p:txBody>
        </p:sp>
      </p:grpSp>
      <p:grpSp>
        <p:nvGrpSpPr>
          <p:cNvPr id="6" name="组合 5"/>
          <p:cNvGrpSpPr/>
          <p:nvPr/>
        </p:nvGrpSpPr>
        <p:grpSpPr>
          <a:xfrm>
            <a:off x="5276376" y="3689313"/>
            <a:ext cx="2236341" cy="417160"/>
            <a:chOff x="5276376" y="3689313"/>
            <a:chExt cx="2236341" cy="417160"/>
          </a:xfrm>
        </p:grpSpPr>
        <p:cxnSp>
          <p:nvCxnSpPr>
            <p:cNvPr id="114" name="直接箭头连接符 51"/>
            <p:cNvCxnSpPr>
              <a:stCxn id="112" idx="2"/>
              <a:endCxn id="109" idx="0"/>
            </p:cNvCxnSpPr>
            <p:nvPr/>
          </p:nvCxnSpPr>
          <p:spPr bwMode="auto">
            <a:xfrm>
              <a:off x="5276376" y="3694825"/>
              <a:ext cx="266462" cy="410496"/>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接箭头连接符 53"/>
            <p:cNvCxnSpPr>
              <a:stCxn id="118" idx="2"/>
              <a:endCxn id="108" idx="0"/>
            </p:cNvCxnSpPr>
            <p:nvPr/>
          </p:nvCxnSpPr>
          <p:spPr bwMode="auto">
            <a:xfrm>
              <a:off x="6372037" y="3718725"/>
              <a:ext cx="221526" cy="386373"/>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接箭头连接符 53"/>
            <p:cNvCxnSpPr>
              <a:stCxn id="136" idx="2"/>
              <a:endCxn id="139" idx="0"/>
            </p:cNvCxnSpPr>
            <p:nvPr/>
          </p:nvCxnSpPr>
          <p:spPr bwMode="auto">
            <a:xfrm flipH="1">
              <a:off x="7504714" y="3689313"/>
              <a:ext cx="8003" cy="41716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直接箭头连接符 53"/>
            <p:cNvCxnSpPr>
              <a:stCxn id="144" idx="2"/>
              <a:endCxn id="138" idx="0"/>
            </p:cNvCxnSpPr>
            <p:nvPr/>
          </p:nvCxnSpPr>
          <p:spPr bwMode="auto">
            <a:xfrm>
              <a:off x="6579022" y="3707524"/>
              <a:ext cx="763716" cy="398949"/>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 name="组合 10"/>
          <p:cNvGrpSpPr/>
          <p:nvPr/>
        </p:nvGrpSpPr>
        <p:grpSpPr>
          <a:xfrm>
            <a:off x="876865" y="3831222"/>
            <a:ext cx="5642024" cy="225214"/>
            <a:chOff x="876865" y="3831222"/>
            <a:chExt cx="5642024" cy="225214"/>
          </a:xfrm>
        </p:grpSpPr>
        <p:sp>
          <p:nvSpPr>
            <p:cNvPr id="142" name="文本框 20"/>
            <p:cNvSpPr txBox="1"/>
            <p:nvPr/>
          </p:nvSpPr>
          <p:spPr bwMode="auto">
            <a:xfrm>
              <a:off x="876865" y="3841567"/>
              <a:ext cx="784288"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管理接口</a:t>
              </a:r>
            </a:p>
          </p:txBody>
        </p:sp>
        <p:sp>
          <p:nvSpPr>
            <p:cNvPr id="143" name="文本框 20"/>
            <p:cNvSpPr txBox="1"/>
            <p:nvPr/>
          </p:nvSpPr>
          <p:spPr bwMode="auto">
            <a:xfrm>
              <a:off x="4747590" y="3848721"/>
              <a:ext cx="722989"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管理接口</a:t>
              </a:r>
            </a:p>
          </p:txBody>
        </p:sp>
        <p:sp>
          <p:nvSpPr>
            <p:cNvPr id="149" name="文本框 20"/>
            <p:cNvSpPr txBox="1"/>
            <p:nvPr/>
          </p:nvSpPr>
          <p:spPr bwMode="auto">
            <a:xfrm>
              <a:off x="2813876" y="3831222"/>
              <a:ext cx="882792"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虚拟交换端口</a:t>
              </a:r>
            </a:p>
          </p:txBody>
        </p:sp>
        <p:sp>
          <p:nvSpPr>
            <p:cNvPr id="151" name="文本框 20"/>
            <p:cNvSpPr txBox="1"/>
            <p:nvPr/>
          </p:nvSpPr>
          <p:spPr bwMode="auto">
            <a:xfrm>
              <a:off x="5636097" y="3846872"/>
              <a:ext cx="882792" cy="207715"/>
            </a:xfrm>
            <a:prstGeom prst="rect">
              <a:avLst/>
            </a:prstGeom>
            <a:noFill/>
            <a:ln w="9525">
              <a:noFill/>
              <a:miter lim="800000"/>
              <a:headEnd/>
              <a:tailEnd/>
            </a:ln>
          </p:spPr>
          <p:txBody>
            <a:bodyPr wrap="square" lIns="68544" tIns="34273" rIns="68544" bIns="34273" rtlCol="0">
              <a:spAutoFit/>
            </a:bodyPr>
            <a:lstStyle/>
            <a:p>
              <a:pPr algn="ctr"/>
              <a:r>
                <a:rPr lang="zh-CN" altLang="en-US" sz="900" dirty="0">
                  <a:latin typeface="微软雅黑" pitchFamily="34" charset="-122"/>
                  <a:ea typeface="微软雅黑" pitchFamily="34" charset="-122"/>
                  <a:cs typeface="Arial" pitchFamily="34" charset="0"/>
                </a:rPr>
                <a:t>虚拟交换端口</a:t>
              </a:r>
            </a:p>
          </p:txBody>
        </p:sp>
      </p:grpSp>
      <p:sp>
        <p:nvSpPr>
          <p:cNvPr id="95" name="灯片编号占位符 3">
            <a:extLst>
              <a:ext uri="{FF2B5EF4-FFF2-40B4-BE49-F238E27FC236}">
                <a16:creationId xmlns:a16="http://schemas.microsoft.com/office/drawing/2014/main" id="{CDC77F62-C6F3-4F21-9AA3-D554B6AC56E0}"/>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46</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0230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标题 29"/>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虚拟交换机的分类</a:t>
            </a:r>
          </a:p>
        </p:txBody>
      </p:sp>
      <p:sp>
        <p:nvSpPr>
          <p:cNvPr id="57" name="文本占位符 31"/>
          <p:cNvSpPr>
            <a:spLocks noGrp="1"/>
          </p:cNvSpPr>
          <p:nvPr>
            <p:ph type="body" sz="quarter" idx="10"/>
          </p:nvPr>
        </p:nvSpPr>
        <p:spPr>
          <a:xfrm>
            <a:off x="681212" y="1055724"/>
            <a:ext cx="7920037" cy="3924300"/>
          </a:xfrm>
        </p:spPr>
        <p:txBody>
          <a:bodyPr/>
          <a:lstStyle/>
          <a:p>
            <a:r>
              <a:rPr lang="zh-CN" altLang="en-US" dirty="0"/>
              <a:t>标准虚拟交换机</a:t>
            </a:r>
            <a:endParaRPr lang="en-US" altLang="zh-CN" dirty="0"/>
          </a:p>
          <a:p>
            <a:r>
              <a:rPr lang="zh-CN" altLang="en-US" dirty="0"/>
              <a:t>分布式虚拟交换机</a:t>
            </a:r>
          </a:p>
        </p:txBody>
      </p:sp>
      <p:grpSp>
        <p:nvGrpSpPr>
          <p:cNvPr id="2" name="组合 1"/>
          <p:cNvGrpSpPr/>
          <p:nvPr/>
        </p:nvGrpSpPr>
        <p:grpSpPr>
          <a:xfrm>
            <a:off x="850854" y="2451237"/>
            <a:ext cx="7188449" cy="3793301"/>
            <a:chOff x="539338" y="1780546"/>
            <a:chExt cx="7188449" cy="3793301"/>
          </a:xfrm>
        </p:grpSpPr>
        <p:sp>
          <p:nvSpPr>
            <p:cNvPr id="5" name="椭圆 4"/>
            <p:cNvSpPr/>
            <p:nvPr/>
          </p:nvSpPr>
          <p:spPr bwMode="auto">
            <a:xfrm>
              <a:off x="5171718" y="4701718"/>
              <a:ext cx="769187" cy="144016"/>
            </a:xfrm>
            <a:prstGeom prst="ellipse">
              <a:avLst/>
            </a:prstGeom>
            <a:noFill/>
            <a:ln w="9525" cap="flat" cmpd="sng" algn="ctr">
              <a:solidFill>
                <a:srgbClr val="EE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n-lt"/>
                <a:ea typeface="+mn-ea"/>
              </a:endParaRPr>
            </a:p>
          </p:txBody>
        </p:sp>
        <p:sp>
          <p:nvSpPr>
            <p:cNvPr id="6" name="圆角矩形 5"/>
            <p:cNvSpPr/>
            <p:nvPr/>
          </p:nvSpPr>
          <p:spPr>
            <a:xfrm>
              <a:off x="651859" y="1780546"/>
              <a:ext cx="3235946"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7" name="圆角矩形 6"/>
            <p:cNvSpPr/>
            <p:nvPr/>
          </p:nvSpPr>
          <p:spPr>
            <a:xfrm>
              <a:off x="1907927" y="2055338"/>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8" name="圆角矩形 7"/>
            <p:cNvSpPr/>
            <p:nvPr/>
          </p:nvSpPr>
          <p:spPr>
            <a:xfrm>
              <a:off x="782390" y="2055338"/>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9" name="圆角矩形 8"/>
            <p:cNvSpPr/>
            <p:nvPr/>
          </p:nvSpPr>
          <p:spPr>
            <a:xfrm>
              <a:off x="782389" y="3380893"/>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0" name="矩形 8"/>
            <p:cNvSpPr/>
            <p:nvPr/>
          </p:nvSpPr>
          <p:spPr>
            <a:xfrm>
              <a:off x="901125" y="3380894"/>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1" name="矩形 10"/>
            <p:cNvSpPr/>
            <p:nvPr/>
          </p:nvSpPr>
          <p:spPr>
            <a:xfrm>
              <a:off x="2163955" y="3380669"/>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2" name="矩形 11"/>
            <p:cNvSpPr/>
            <p:nvPr/>
          </p:nvSpPr>
          <p:spPr>
            <a:xfrm>
              <a:off x="2325931" y="3380669"/>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3" name="矩形 17"/>
            <p:cNvSpPr/>
            <p:nvPr/>
          </p:nvSpPr>
          <p:spPr>
            <a:xfrm>
              <a:off x="1275206" y="3380892"/>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4" name="矩形 18"/>
            <p:cNvSpPr/>
            <p:nvPr/>
          </p:nvSpPr>
          <p:spPr>
            <a:xfrm>
              <a:off x="1437181" y="3380892"/>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5" name="文本框 21"/>
            <p:cNvSpPr txBox="1"/>
            <p:nvPr/>
          </p:nvSpPr>
          <p:spPr bwMode="auto">
            <a:xfrm>
              <a:off x="1214781" y="3760994"/>
              <a:ext cx="1327243"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solidFill>
                    <a:schemeClr val="bg1"/>
                  </a:solidFill>
                  <a:latin typeface="+mn-lt"/>
                  <a:ea typeface="+mn-ea"/>
                  <a:cs typeface="Arial" pitchFamily="34" charset="0"/>
                </a:rPr>
                <a:t>虚拟交换机</a:t>
              </a:r>
            </a:p>
          </p:txBody>
        </p:sp>
        <p:sp>
          <p:nvSpPr>
            <p:cNvPr id="16" name="矩形 25"/>
            <p:cNvSpPr/>
            <p:nvPr/>
          </p:nvSpPr>
          <p:spPr>
            <a:xfrm>
              <a:off x="1005262" y="2887927"/>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7" name="矩形 42"/>
            <p:cNvSpPr/>
            <p:nvPr/>
          </p:nvSpPr>
          <p:spPr>
            <a:xfrm>
              <a:off x="1871417" y="4011469"/>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18" name="直接箭头连接符 51"/>
            <p:cNvCxnSpPr>
              <a:stCxn id="16" idx="2"/>
              <a:endCxn id="13" idx="0"/>
            </p:cNvCxnSpPr>
            <p:nvPr/>
          </p:nvCxnSpPr>
          <p:spPr bwMode="auto">
            <a:xfrm>
              <a:off x="1072752" y="3020154"/>
              <a:ext cx="269944" cy="360738"/>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55"/>
            <p:cNvCxnSpPr>
              <a:stCxn id="17" idx="2"/>
              <a:endCxn id="24" idx="0"/>
            </p:cNvCxnSpPr>
            <p:nvPr/>
          </p:nvCxnSpPr>
          <p:spPr bwMode="auto">
            <a:xfrm>
              <a:off x="1938907" y="4143696"/>
              <a:ext cx="1966"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56865" y="2122652"/>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21" name="文本框 46"/>
            <p:cNvSpPr txBox="1"/>
            <p:nvPr/>
          </p:nvSpPr>
          <p:spPr bwMode="auto">
            <a:xfrm>
              <a:off x="1894684" y="4156177"/>
              <a:ext cx="699736"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上行链路</a:t>
              </a:r>
            </a:p>
          </p:txBody>
        </p:sp>
        <p:sp>
          <p:nvSpPr>
            <p:cNvPr id="22" name="文本框 48"/>
            <p:cNvSpPr txBox="1"/>
            <p:nvPr/>
          </p:nvSpPr>
          <p:spPr bwMode="auto">
            <a:xfrm>
              <a:off x="1724204" y="4571925"/>
              <a:ext cx="1014481"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物理网口</a:t>
              </a:r>
            </a:p>
          </p:txBody>
        </p:sp>
        <p:sp>
          <p:nvSpPr>
            <p:cNvPr id="23" name="矩形 25"/>
            <p:cNvSpPr/>
            <p:nvPr/>
          </p:nvSpPr>
          <p:spPr>
            <a:xfrm>
              <a:off x="2100923" y="2911827"/>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24" name="Picture 101"/>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1766177" y="4346906"/>
              <a:ext cx="349391" cy="226240"/>
            </a:xfrm>
            <a:prstGeom prst="rect">
              <a:avLst/>
            </a:prstGeom>
            <a:ln w="12700">
              <a:noFill/>
            </a:ln>
          </p:spPr>
        </p:pic>
        <p:cxnSp>
          <p:nvCxnSpPr>
            <p:cNvPr id="25" name="直接箭头连接符 53"/>
            <p:cNvCxnSpPr>
              <a:stCxn id="23" idx="2"/>
              <a:endCxn id="12" idx="0"/>
            </p:cNvCxnSpPr>
            <p:nvPr/>
          </p:nvCxnSpPr>
          <p:spPr bwMode="auto">
            <a:xfrm>
              <a:off x="2168413" y="3044054"/>
              <a:ext cx="225008" cy="336615"/>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2"/>
            <p:cNvSpPr txBox="1"/>
            <p:nvPr/>
          </p:nvSpPr>
          <p:spPr bwMode="auto">
            <a:xfrm>
              <a:off x="1101414" y="3485031"/>
              <a:ext cx="592186"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 </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vlan100</a:t>
              </a:r>
              <a:endParaRPr lang="zh-CN" altLang="en-US" dirty="0">
                <a:latin typeface="+mn-lt"/>
                <a:ea typeface="+mn-ea"/>
                <a:cs typeface="Arial" pitchFamily="34" charset="0"/>
              </a:endParaRPr>
            </a:p>
          </p:txBody>
        </p:sp>
        <p:sp>
          <p:nvSpPr>
            <p:cNvPr id="27" name="文本框 22"/>
            <p:cNvSpPr txBox="1"/>
            <p:nvPr/>
          </p:nvSpPr>
          <p:spPr bwMode="auto">
            <a:xfrm>
              <a:off x="2038450" y="3484806"/>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vlan200</a:t>
              </a:r>
              <a:endParaRPr lang="zh-CN" altLang="en-US" dirty="0">
                <a:latin typeface="+mn-lt"/>
                <a:ea typeface="+mn-ea"/>
                <a:cs typeface="Arial" pitchFamily="34" charset="0"/>
              </a:endParaRPr>
            </a:p>
          </p:txBody>
        </p:sp>
        <p:sp>
          <p:nvSpPr>
            <p:cNvPr id="28" name="文本框 62"/>
            <p:cNvSpPr txBox="1"/>
            <p:nvPr/>
          </p:nvSpPr>
          <p:spPr bwMode="auto">
            <a:xfrm>
              <a:off x="1135462" y="1784002"/>
              <a:ext cx="1014726"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服务器</a:t>
              </a:r>
            </a:p>
          </p:txBody>
        </p:sp>
        <p:cxnSp>
          <p:nvCxnSpPr>
            <p:cNvPr id="29" name="直接连接符 61"/>
            <p:cNvCxnSpPr>
              <a:stCxn id="24" idx="2"/>
            </p:cNvCxnSpPr>
            <p:nvPr/>
          </p:nvCxnSpPr>
          <p:spPr bwMode="auto">
            <a:xfrm>
              <a:off x="1940873" y="4573146"/>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矩形 42"/>
            <p:cNvSpPr/>
            <p:nvPr/>
          </p:nvSpPr>
          <p:spPr>
            <a:xfrm>
              <a:off x="1386425" y="4011469"/>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31" name="文本框 62"/>
            <p:cNvSpPr txBox="1"/>
            <p:nvPr/>
          </p:nvSpPr>
          <p:spPr bwMode="auto">
            <a:xfrm>
              <a:off x="2956359" y="5258410"/>
              <a:ext cx="1580349"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物理交换机</a:t>
              </a:r>
            </a:p>
          </p:txBody>
        </p:sp>
        <p:sp>
          <p:nvSpPr>
            <p:cNvPr id="32" name="文本框 26"/>
            <p:cNvSpPr txBox="1"/>
            <p:nvPr/>
          </p:nvSpPr>
          <p:spPr bwMode="auto">
            <a:xfrm>
              <a:off x="763618" y="2693108"/>
              <a:ext cx="711918"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pic>
          <p:nvPicPr>
            <p:cNvPr id="33" name="图片 32"/>
            <p:cNvPicPr>
              <a:picLocks noChangeAspect="1"/>
            </p:cNvPicPr>
            <p:nvPr/>
          </p:nvPicPr>
          <p:blipFill>
            <a:blip r:embed="rId5" cstate="print"/>
            <a:stretch>
              <a:fillRect/>
            </a:stretch>
          </p:blipFill>
          <p:spPr>
            <a:xfrm>
              <a:off x="1655676" y="4941168"/>
              <a:ext cx="4285229" cy="371572"/>
            </a:xfrm>
            <a:prstGeom prst="rect">
              <a:avLst/>
            </a:prstGeom>
          </p:spPr>
        </p:pic>
        <p:sp>
          <p:nvSpPr>
            <p:cNvPr id="34" name="文本框 33"/>
            <p:cNvSpPr txBox="1"/>
            <p:nvPr/>
          </p:nvSpPr>
          <p:spPr bwMode="auto">
            <a:xfrm>
              <a:off x="709257" y="2082334"/>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pic>
          <p:nvPicPr>
            <p:cNvPr id="35"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182402" y="2122652"/>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36" name="文本框 26"/>
            <p:cNvSpPr txBox="1"/>
            <p:nvPr/>
          </p:nvSpPr>
          <p:spPr bwMode="auto">
            <a:xfrm>
              <a:off x="1889155" y="2693108"/>
              <a:ext cx="711918"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37" name="文本框 36"/>
            <p:cNvSpPr txBox="1"/>
            <p:nvPr/>
          </p:nvSpPr>
          <p:spPr bwMode="auto">
            <a:xfrm>
              <a:off x="1834794" y="2082334"/>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38" name="圆角矩形 37"/>
            <p:cNvSpPr/>
            <p:nvPr/>
          </p:nvSpPr>
          <p:spPr>
            <a:xfrm>
              <a:off x="3034618" y="2055394"/>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39"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309093" y="2122708"/>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40" name="文本框 26"/>
            <p:cNvSpPr txBox="1"/>
            <p:nvPr/>
          </p:nvSpPr>
          <p:spPr bwMode="auto">
            <a:xfrm>
              <a:off x="3015846" y="2693164"/>
              <a:ext cx="711918" cy="230798"/>
            </a:xfrm>
            <a:prstGeom prst="rect">
              <a:avLst/>
            </a:prstGeom>
            <a:noFill/>
            <a:ln w="9525">
              <a:noFill/>
              <a:miter lim="800000"/>
              <a:headEnd/>
              <a:tailEnd/>
            </a:ln>
          </p:spPr>
          <p:txBody>
            <a:bodyPr wrap="square" lIns="68544" tIns="34273" rIns="68544" bIns="34273"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r>
                <a:rPr lang="zh-CN" altLang="en-US" sz="1050" dirty="0">
                  <a:latin typeface="+mn-lt"/>
                  <a:ea typeface="+mn-ea"/>
                  <a:cs typeface="Arial" pitchFamily="34" charset="0"/>
                </a:rPr>
                <a:t>虚拟网卡</a:t>
              </a:r>
            </a:p>
          </p:txBody>
        </p:sp>
        <p:sp>
          <p:nvSpPr>
            <p:cNvPr id="41" name="文本框 3"/>
            <p:cNvSpPr txBox="1"/>
            <p:nvPr/>
          </p:nvSpPr>
          <p:spPr bwMode="auto">
            <a:xfrm>
              <a:off x="2960340" y="2109330"/>
              <a:ext cx="363495" cy="655702"/>
            </a:xfrm>
            <a:prstGeom prst="rect">
              <a:avLst/>
            </a:prstGeom>
            <a:noFill/>
            <a:ln w="9525">
              <a:noFill/>
              <a:miter lim="800000"/>
              <a:headEnd/>
              <a:tailEnd/>
            </a:ln>
          </p:spPr>
          <p:txBody>
            <a:bodyPr vert="eaVert" wrap="square" lIns="99980" tIns="49986" rIns="99980" bIns="49986"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42" name="矩形 25"/>
            <p:cNvSpPr/>
            <p:nvPr/>
          </p:nvSpPr>
          <p:spPr>
            <a:xfrm>
              <a:off x="3241603" y="2882415"/>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43" name="直接箭头连接符 53"/>
            <p:cNvCxnSpPr>
              <a:stCxn id="42" idx="2"/>
              <a:endCxn id="45" idx="0"/>
            </p:cNvCxnSpPr>
            <p:nvPr/>
          </p:nvCxnSpPr>
          <p:spPr bwMode="auto">
            <a:xfrm flipH="1">
              <a:off x="3304572" y="3014642"/>
              <a:ext cx="4521" cy="36740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矩形 10"/>
            <p:cNvSpPr/>
            <p:nvPr/>
          </p:nvSpPr>
          <p:spPr>
            <a:xfrm>
              <a:off x="3075106" y="3382044"/>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5" name="矩形 11"/>
            <p:cNvSpPr/>
            <p:nvPr/>
          </p:nvSpPr>
          <p:spPr>
            <a:xfrm>
              <a:off x="3237082" y="3382044"/>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6" name="文本框 22"/>
            <p:cNvSpPr txBox="1"/>
            <p:nvPr/>
          </p:nvSpPr>
          <p:spPr bwMode="auto">
            <a:xfrm>
              <a:off x="2959723" y="3486181"/>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vlan300</a:t>
              </a:r>
              <a:endParaRPr lang="zh-CN" altLang="en-US" dirty="0">
                <a:latin typeface="+mn-lt"/>
                <a:ea typeface="+mn-ea"/>
                <a:cs typeface="Arial" pitchFamily="34" charset="0"/>
              </a:endParaRPr>
            </a:p>
          </p:txBody>
        </p:sp>
        <p:sp>
          <p:nvSpPr>
            <p:cNvPr id="47" name="圆角矩形 46"/>
            <p:cNvSpPr/>
            <p:nvPr/>
          </p:nvSpPr>
          <p:spPr>
            <a:xfrm>
              <a:off x="4491841" y="1792625"/>
              <a:ext cx="3235946"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8" name="圆角矩形 47"/>
            <p:cNvSpPr/>
            <p:nvPr/>
          </p:nvSpPr>
          <p:spPr>
            <a:xfrm>
              <a:off x="5747909" y="2067417"/>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9" name="圆角矩形 48"/>
            <p:cNvSpPr/>
            <p:nvPr/>
          </p:nvSpPr>
          <p:spPr>
            <a:xfrm>
              <a:off x="4622372" y="2067417"/>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0" name="圆角矩形 49"/>
            <p:cNvSpPr/>
            <p:nvPr/>
          </p:nvSpPr>
          <p:spPr>
            <a:xfrm>
              <a:off x="4622371" y="3392972"/>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1" name="矩形 8"/>
            <p:cNvSpPr/>
            <p:nvPr/>
          </p:nvSpPr>
          <p:spPr>
            <a:xfrm>
              <a:off x="4741107" y="3392973"/>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2" name="矩形 10"/>
            <p:cNvSpPr/>
            <p:nvPr/>
          </p:nvSpPr>
          <p:spPr>
            <a:xfrm>
              <a:off x="6003937" y="3392748"/>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3" name="矩形 11"/>
            <p:cNvSpPr/>
            <p:nvPr/>
          </p:nvSpPr>
          <p:spPr>
            <a:xfrm>
              <a:off x="6165913" y="3392748"/>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4" name="矩形 17"/>
            <p:cNvSpPr/>
            <p:nvPr/>
          </p:nvSpPr>
          <p:spPr>
            <a:xfrm>
              <a:off x="5115188" y="3392971"/>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5" name="矩形 18"/>
            <p:cNvSpPr/>
            <p:nvPr/>
          </p:nvSpPr>
          <p:spPr>
            <a:xfrm>
              <a:off x="5277163" y="3392971"/>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8" name="文本框 21"/>
            <p:cNvSpPr txBox="1"/>
            <p:nvPr/>
          </p:nvSpPr>
          <p:spPr bwMode="auto">
            <a:xfrm>
              <a:off x="5054763" y="3773073"/>
              <a:ext cx="1209315"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solidFill>
                    <a:schemeClr val="bg1"/>
                  </a:solidFill>
                  <a:latin typeface="+mn-lt"/>
                  <a:ea typeface="+mn-ea"/>
                  <a:cs typeface="Arial" pitchFamily="34" charset="0"/>
                </a:rPr>
                <a:t>虚拟交换机</a:t>
              </a:r>
            </a:p>
          </p:txBody>
        </p:sp>
        <p:sp>
          <p:nvSpPr>
            <p:cNvPr id="59" name="矩形 25"/>
            <p:cNvSpPr/>
            <p:nvPr/>
          </p:nvSpPr>
          <p:spPr>
            <a:xfrm>
              <a:off x="4845244" y="2900006"/>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60" name="矩形 42"/>
            <p:cNvSpPr/>
            <p:nvPr/>
          </p:nvSpPr>
          <p:spPr>
            <a:xfrm>
              <a:off x="5711399" y="4023548"/>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61" name="直接箭头连接符 51"/>
            <p:cNvCxnSpPr>
              <a:stCxn id="59" idx="2"/>
              <a:endCxn id="54" idx="0"/>
            </p:cNvCxnSpPr>
            <p:nvPr/>
          </p:nvCxnSpPr>
          <p:spPr bwMode="auto">
            <a:xfrm>
              <a:off x="4912734" y="3032233"/>
              <a:ext cx="269944" cy="360738"/>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箭头连接符 55"/>
            <p:cNvCxnSpPr>
              <a:stCxn id="60" idx="2"/>
              <a:endCxn id="66" idx="0"/>
            </p:cNvCxnSpPr>
            <p:nvPr/>
          </p:nvCxnSpPr>
          <p:spPr bwMode="auto">
            <a:xfrm>
              <a:off x="5778889" y="4155775"/>
              <a:ext cx="1966"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文本框 46"/>
            <p:cNvSpPr txBox="1"/>
            <p:nvPr/>
          </p:nvSpPr>
          <p:spPr bwMode="auto">
            <a:xfrm>
              <a:off x="5735143" y="4171840"/>
              <a:ext cx="699736"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上行链路</a:t>
              </a:r>
            </a:p>
          </p:txBody>
        </p:sp>
        <p:sp>
          <p:nvSpPr>
            <p:cNvPr id="64" name="文本框 48"/>
            <p:cNvSpPr txBox="1"/>
            <p:nvPr/>
          </p:nvSpPr>
          <p:spPr bwMode="auto">
            <a:xfrm>
              <a:off x="5640649" y="4571925"/>
              <a:ext cx="1014481"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物理网口</a:t>
              </a:r>
            </a:p>
          </p:txBody>
        </p:sp>
        <p:sp>
          <p:nvSpPr>
            <p:cNvPr id="65" name="矩形 25"/>
            <p:cNvSpPr/>
            <p:nvPr/>
          </p:nvSpPr>
          <p:spPr>
            <a:xfrm>
              <a:off x="5940905" y="2923906"/>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66" name="Picture 101"/>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5606159" y="4358985"/>
              <a:ext cx="349391" cy="226240"/>
            </a:xfrm>
            <a:prstGeom prst="rect">
              <a:avLst/>
            </a:prstGeom>
            <a:ln w="12700">
              <a:noFill/>
            </a:ln>
          </p:spPr>
        </p:pic>
        <p:pic>
          <p:nvPicPr>
            <p:cNvPr id="67" name="Picture 103"/>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5121500" y="4358985"/>
              <a:ext cx="349391" cy="226240"/>
            </a:xfrm>
            <a:prstGeom prst="rect">
              <a:avLst/>
            </a:prstGeom>
            <a:ln w="12700">
              <a:noFill/>
            </a:ln>
          </p:spPr>
        </p:pic>
        <p:cxnSp>
          <p:nvCxnSpPr>
            <p:cNvPr id="68" name="直接箭头连接符 53"/>
            <p:cNvCxnSpPr>
              <a:stCxn id="65" idx="2"/>
              <a:endCxn id="53" idx="0"/>
            </p:cNvCxnSpPr>
            <p:nvPr/>
          </p:nvCxnSpPr>
          <p:spPr bwMode="auto">
            <a:xfrm>
              <a:off x="6008395" y="3056133"/>
              <a:ext cx="225008" cy="336615"/>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文本框 22"/>
            <p:cNvSpPr txBox="1"/>
            <p:nvPr/>
          </p:nvSpPr>
          <p:spPr bwMode="auto">
            <a:xfrm>
              <a:off x="4941396" y="3497110"/>
              <a:ext cx="592186"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 </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vlan100</a:t>
              </a:r>
              <a:endParaRPr lang="zh-CN" altLang="en-US" dirty="0">
                <a:latin typeface="+mn-lt"/>
                <a:ea typeface="+mn-ea"/>
                <a:cs typeface="Arial" pitchFamily="34" charset="0"/>
              </a:endParaRPr>
            </a:p>
          </p:txBody>
        </p:sp>
        <p:sp>
          <p:nvSpPr>
            <p:cNvPr id="70" name="文本框 22"/>
            <p:cNvSpPr txBox="1"/>
            <p:nvPr/>
          </p:nvSpPr>
          <p:spPr bwMode="auto">
            <a:xfrm>
              <a:off x="5878432" y="3496885"/>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vlan200</a:t>
              </a:r>
              <a:endParaRPr lang="zh-CN" altLang="en-US" dirty="0">
                <a:latin typeface="+mn-lt"/>
                <a:ea typeface="+mn-ea"/>
                <a:cs typeface="Arial" pitchFamily="34" charset="0"/>
              </a:endParaRPr>
            </a:p>
          </p:txBody>
        </p:sp>
        <p:sp>
          <p:nvSpPr>
            <p:cNvPr id="71" name="文本框 62"/>
            <p:cNvSpPr txBox="1"/>
            <p:nvPr/>
          </p:nvSpPr>
          <p:spPr bwMode="auto">
            <a:xfrm>
              <a:off x="4975444" y="1796081"/>
              <a:ext cx="1014726"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服务器</a:t>
              </a:r>
            </a:p>
          </p:txBody>
        </p:sp>
        <p:sp>
          <p:nvSpPr>
            <p:cNvPr id="72" name="矩形 42"/>
            <p:cNvSpPr/>
            <p:nvPr/>
          </p:nvSpPr>
          <p:spPr>
            <a:xfrm>
              <a:off x="5226407" y="4023548"/>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73" name="直接箭头连接符 55"/>
            <p:cNvCxnSpPr>
              <a:stCxn id="72" idx="2"/>
              <a:endCxn id="67" idx="0"/>
            </p:cNvCxnSpPr>
            <p:nvPr/>
          </p:nvCxnSpPr>
          <p:spPr bwMode="auto">
            <a:xfrm>
              <a:off x="5293897" y="4155775"/>
              <a:ext cx="2299"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文本框 26"/>
            <p:cNvSpPr txBox="1"/>
            <p:nvPr/>
          </p:nvSpPr>
          <p:spPr bwMode="auto">
            <a:xfrm>
              <a:off x="4603600" y="2705187"/>
              <a:ext cx="711918"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75" name="文本框 74"/>
            <p:cNvSpPr txBox="1"/>
            <p:nvPr/>
          </p:nvSpPr>
          <p:spPr bwMode="auto">
            <a:xfrm>
              <a:off x="4549239" y="2094413"/>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pic>
          <p:nvPicPr>
            <p:cNvPr id="76"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022384" y="2134731"/>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77" name="文本框 26"/>
            <p:cNvSpPr txBox="1"/>
            <p:nvPr/>
          </p:nvSpPr>
          <p:spPr bwMode="auto">
            <a:xfrm>
              <a:off x="5729137" y="2705187"/>
              <a:ext cx="711918"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78" name="文本框 77"/>
            <p:cNvSpPr txBox="1"/>
            <p:nvPr/>
          </p:nvSpPr>
          <p:spPr bwMode="auto">
            <a:xfrm>
              <a:off x="5674776" y="2094413"/>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79" name="圆角矩形 78"/>
            <p:cNvSpPr/>
            <p:nvPr/>
          </p:nvSpPr>
          <p:spPr>
            <a:xfrm>
              <a:off x="6874600" y="2067473"/>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8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49075" y="2134787"/>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81" name="文本框 26"/>
            <p:cNvSpPr txBox="1"/>
            <p:nvPr/>
          </p:nvSpPr>
          <p:spPr bwMode="auto">
            <a:xfrm>
              <a:off x="6855828" y="2705243"/>
              <a:ext cx="711918" cy="230798"/>
            </a:xfrm>
            <a:prstGeom prst="rect">
              <a:avLst/>
            </a:prstGeom>
            <a:noFill/>
            <a:ln w="9525">
              <a:noFill/>
              <a:miter lim="800000"/>
              <a:headEnd/>
              <a:tailEnd/>
            </a:ln>
          </p:spPr>
          <p:txBody>
            <a:bodyPr wrap="square" lIns="68544" tIns="34273" rIns="68544" bIns="34273"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r>
                <a:rPr lang="zh-CN" altLang="en-US" sz="1050" dirty="0">
                  <a:latin typeface="+mn-lt"/>
                  <a:ea typeface="+mn-ea"/>
                  <a:cs typeface="Arial" pitchFamily="34" charset="0"/>
                </a:rPr>
                <a:t>虚拟网卡</a:t>
              </a:r>
            </a:p>
          </p:txBody>
        </p:sp>
        <p:sp>
          <p:nvSpPr>
            <p:cNvPr id="82" name="文本框 3"/>
            <p:cNvSpPr txBox="1"/>
            <p:nvPr/>
          </p:nvSpPr>
          <p:spPr bwMode="auto">
            <a:xfrm>
              <a:off x="6800322" y="2121409"/>
              <a:ext cx="363495" cy="655702"/>
            </a:xfrm>
            <a:prstGeom prst="rect">
              <a:avLst/>
            </a:prstGeom>
            <a:noFill/>
            <a:ln w="9525">
              <a:noFill/>
              <a:miter lim="800000"/>
              <a:headEnd/>
              <a:tailEnd/>
            </a:ln>
          </p:spPr>
          <p:txBody>
            <a:bodyPr vert="eaVert" wrap="square" lIns="99980" tIns="49986" rIns="99980" bIns="49986"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83" name="矩形 25"/>
            <p:cNvSpPr/>
            <p:nvPr/>
          </p:nvSpPr>
          <p:spPr>
            <a:xfrm>
              <a:off x="7081585" y="2894494"/>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84" name="直接箭头连接符 53"/>
            <p:cNvCxnSpPr>
              <a:stCxn id="83" idx="2"/>
              <a:endCxn id="86" idx="0"/>
            </p:cNvCxnSpPr>
            <p:nvPr/>
          </p:nvCxnSpPr>
          <p:spPr bwMode="auto">
            <a:xfrm flipH="1">
              <a:off x="7144554" y="3026721"/>
              <a:ext cx="4521" cy="36740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矩形 10"/>
            <p:cNvSpPr/>
            <p:nvPr/>
          </p:nvSpPr>
          <p:spPr>
            <a:xfrm>
              <a:off x="6915088" y="3394123"/>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86" name="矩形 11"/>
            <p:cNvSpPr/>
            <p:nvPr/>
          </p:nvSpPr>
          <p:spPr>
            <a:xfrm>
              <a:off x="7077064" y="3394123"/>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87" name="文本框 22"/>
            <p:cNvSpPr txBox="1"/>
            <p:nvPr/>
          </p:nvSpPr>
          <p:spPr bwMode="auto">
            <a:xfrm>
              <a:off x="6799705" y="3498260"/>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vlan300</a:t>
              </a:r>
              <a:endParaRPr lang="zh-CN" altLang="en-US" dirty="0">
                <a:latin typeface="+mn-lt"/>
                <a:ea typeface="+mn-ea"/>
                <a:cs typeface="Arial" pitchFamily="34" charset="0"/>
              </a:endParaRPr>
            </a:p>
          </p:txBody>
        </p:sp>
        <p:pic>
          <p:nvPicPr>
            <p:cNvPr id="88"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3264" y="2141428"/>
              <a:ext cx="417404" cy="417404"/>
            </a:xfrm>
            <a:prstGeom prst="rect">
              <a:avLst/>
            </a:prstGeom>
            <a:effectLst>
              <a:outerShdw blurRad="50800" dist="38100" dir="8100000" algn="tr" rotWithShape="0">
                <a:prstClr val="black">
                  <a:alpha val="40000"/>
                </a:prstClr>
              </a:outerShdw>
            </a:effectLst>
          </p:spPr>
        </p:pic>
        <p:sp>
          <p:nvSpPr>
            <p:cNvPr id="89" name="文本框 20"/>
            <p:cNvSpPr txBox="1"/>
            <p:nvPr/>
          </p:nvSpPr>
          <p:spPr bwMode="auto">
            <a:xfrm>
              <a:off x="539338" y="3130871"/>
              <a:ext cx="784288"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管理接口</a:t>
              </a:r>
            </a:p>
          </p:txBody>
        </p:sp>
        <p:sp>
          <p:nvSpPr>
            <p:cNvPr id="90" name="文本框 20"/>
            <p:cNvSpPr txBox="1"/>
            <p:nvPr/>
          </p:nvSpPr>
          <p:spPr bwMode="auto">
            <a:xfrm>
              <a:off x="4375409" y="3124343"/>
              <a:ext cx="784288"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管理接口</a:t>
              </a:r>
            </a:p>
          </p:txBody>
        </p:sp>
        <p:sp>
          <p:nvSpPr>
            <p:cNvPr id="91" name="矩形 25"/>
            <p:cNvSpPr/>
            <p:nvPr/>
          </p:nvSpPr>
          <p:spPr>
            <a:xfrm>
              <a:off x="6147890" y="2912705"/>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92" name="直接箭头连接符 53"/>
            <p:cNvCxnSpPr>
              <a:stCxn id="91" idx="2"/>
              <a:endCxn id="85" idx="0"/>
            </p:cNvCxnSpPr>
            <p:nvPr/>
          </p:nvCxnSpPr>
          <p:spPr bwMode="auto">
            <a:xfrm>
              <a:off x="6215380" y="3044932"/>
              <a:ext cx="767198" cy="349191"/>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接连接符 61"/>
            <p:cNvCxnSpPr/>
            <p:nvPr/>
          </p:nvCxnSpPr>
          <p:spPr bwMode="auto">
            <a:xfrm>
              <a:off x="5319482" y="4585225"/>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61"/>
            <p:cNvCxnSpPr/>
            <p:nvPr/>
          </p:nvCxnSpPr>
          <p:spPr bwMode="auto">
            <a:xfrm>
              <a:off x="5778889" y="4570440"/>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Rounded Rectangle 76"/>
            <p:cNvSpPr/>
            <p:nvPr/>
          </p:nvSpPr>
          <p:spPr bwMode="auto">
            <a:xfrm>
              <a:off x="712023" y="3333386"/>
              <a:ext cx="6956201" cy="852647"/>
            </a:xfrm>
            <a:prstGeom prst="roundRect">
              <a:avLst/>
            </a:prstGeom>
            <a:noFill/>
            <a:ln w="25400">
              <a:solidFill>
                <a:srgbClr val="C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2400" b="0" i="0" u="none" strike="noStrike" cap="none" normalizeH="0" baseline="0">
                <a:ln>
                  <a:noFill/>
                </a:ln>
                <a:solidFill>
                  <a:schemeClr val="tx1"/>
                </a:solidFill>
                <a:effectLst/>
                <a:latin typeface="+mn-lt"/>
                <a:ea typeface="+mn-ea"/>
              </a:endParaRPr>
            </a:p>
          </p:txBody>
        </p:sp>
        <p:sp>
          <p:nvSpPr>
            <p:cNvPr id="96" name="文本框 20"/>
            <p:cNvSpPr txBox="1"/>
            <p:nvPr/>
          </p:nvSpPr>
          <p:spPr bwMode="auto">
            <a:xfrm>
              <a:off x="2391737" y="3132444"/>
              <a:ext cx="946167"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虚拟交换端口</a:t>
              </a:r>
            </a:p>
          </p:txBody>
        </p:sp>
        <p:sp>
          <p:nvSpPr>
            <p:cNvPr id="97" name="文本框 20"/>
            <p:cNvSpPr txBox="1"/>
            <p:nvPr/>
          </p:nvSpPr>
          <p:spPr bwMode="auto">
            <a:xfrm>
              <a:off x="5190879" y="3134522"/>
              <a:ext cx="967850"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虚拟交换端口</a:t>
              </a:r>
            </a:p>
          </p:txBody>
        </p:sp>
      </p:grpSp>
      <p:sp>
        <p:nvSpPr>
          <p:cNvPr id="98" name="Rounded Rectangular Callout 1"/>
          <p:cNvSpPr/>
          <p:nvPr/>
        </p:nvSpPr>
        <p:spPr bwMode="auto">
          <a:xfrm>
            <a:off x="7155285" y="5265204"/>
            <a:ext cx="1425115" cy="285671"/>
          </a:xfrm>
          <a:prstGeom prst="wedgeRoundRectCallout">
            <a:avLst>
              <a:gd name="adj1" fmla="val -21094"/>
              <a:gd name="adj2" fmla="val -166208"/>
              <a:gd name="adj3" fmla="val 16667"/>
            </a:avLst>
          </a:prstGeom>
          <a:solidFill>
            <a:schemeClr val="accent6">
              <a:lumMod val="20000"/>
              <a:lumOff val="80000"/>
            </a:schemeClr>
          </a:solidFill>
          <a:ln w="15875">
            <a:solidFill>
              <a:srgbClr val="C00000"/>
            </a:solidFill>
            <a:prstDash val="sysDot"/>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1050" b="1" dirty="0">
                <a:latin typeface="微软雅黑" panose="020B0503020204020204" pitchFamily="34" charset="-122"/>
                <a:ea typeface="微软雅黑" panose="020B0503020204020204" pitchFamily="34" charset="-122"/>
              </a:rPr>
              <a:t>分布式虚拟交换机</a:t>
            </a:r>
            <a:endParaRPr kumimoji="0"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99" name="灯片编号占位符 3">
            <a:extLst>
              <a:ext uri="{FF2B5EF4-FFF2-40B4-BE49-F238E27FC236}">
                <a16:creationId xmlns:a16="http://schemas.microsoft.com/office/drawing/2014/main" id="{B42A97AE-4517-4566-BA5C-D5BF4DCE07C0}"/>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47</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147321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标题 29"/>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虚拟交换端口</a:t>
            </a:r>
          </a:p>
        </p:txBody>
      </p:sp>
      <p:sp>
        <p:nvSpPr>
          <p:cNvPr id="57" name="文本占位符 31"/>
          <p:cNvSpPr>
            <a:spLocks noGrp="1"/>
          </p:cNvSpPr>
          <p:nvPr>
            <p:ph type="body" sz="quarter" idx="10"/>
          </p:nvPr>
        </p:nvSpPr>
        <p:spPr>
          <a:xfrm>
            <a:off x="684211" y="1156971"/>
            <a:ext cx="7920037" cy="3924300"/>
          </a:xfrm>
        </p:spPr>
        <p:txBody>
          <a:bodyPr/>
          <a:lstStyle/>
          <a:p>
            <a:r>
              <a:rPr lang="zh-CN" altLang="en-US" dirty="0"/>
              <a:t>虚拟交换端口是虚拟交换机的一部分，通过与虚拟网卡相连使虚拟机能够接入到网络中。</a:t>
            </a:r>
            <a:endParaRPr lang="en-US" altLang="zh-CN" dirty="0"/>
          </a:p>
          <a:p>
            <a:endParaRPr lang="en-US" altLang="zh-CN" dirty="0"/>
          </a:p>
        </p:txBody>
      </p:sp>
      <p:grpSp>
        <p:nvGrpSpPr>
          <p:cNvPr id="98" name="组合 97"/>
          <p:cNvGrpSpPr/>
          <p:nvPr/>
        </p:nvGrpSpPr>
        <p:grpSpPr>
          <a:xfrm>
            <a:off x="1050006" y="2353144"/>
            <a:ext cx="7188449" cy="3847631"/>
            <a:chOff x="922862" y="2420888"/>
            <a:chExt cx="7188449" cy="3847631"/>
          </a:xfrm>
        </p:grpSpPr>
        <p:sp>
          <p:nvSpPr>
            <p:cNvPr id="4" name="椭圆 3"/>
            <p:cNvSpPr/>
            <p:nvPr/>
          </p:nvSpPr>
          <p:spPr bwMode="auto">
            <a:xfrm>
              <a:off x="5555242" y="5342060"/>
              <a:ext cx="769187" cy="144016"/>
            </a:xfrm>
            <a:prstGeom prst="ellipse">
              <a:avLst/>
            </a:prstGeom>
            <a:noFill/>
            <a:ln w="9525" cap="flat" cmpd="sng" algn="ctr">
              <a:solidFill>
                <a:srgbClr val="EE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n-lt"/>
                <a:ea typeface="+mn-ea"/>
              </a:endParaRPr>
            </a:p>
          </p:txBody>
        </p:sp>
        <p:sp>
          <p:nvSpPr>
            <p:cNvPr id="5" name="圆角矩形 4"/>
            <p:cNvSpPr/>
            <p:nvPr/>
          </p:nvSpPr>
          <p:spPr>
            <a:xfrm>
              <a:off x="1035383" y="2420888"/>
              <a:ext cx="3235946"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6" name="圆角矩形 5"/>
            <p:cNvSpPr/>
            <p:nvPr/>
          </p:nvSpPr>
          <p:spPr>
            <a:xfrm>
              <a:off x="2291451" y="2695680"/>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7" name="圆角矩形 6"/>
            <p:cNvSpPr/>
            <p:nvPr/>
          </p:nvSpPr>
          <p:spPr>
            <a:xfrm>
              <a:off x="1165914" y="2695680"/>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8" name="圆角矩形 7"/>
            <p:cNvSpPr/>
            <p:nvPr/>
          </p:nvSpPr>
          <p:spPr>
            <a:xfrm>
              <a:off x="1165913" y="4021235"/>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9" name="矩形 8"/>
            <p:cNvSpPr/>
            <p:nvPr/>
          </p:nvSpPr>
          <p:spPr>
            <a:xfrm>
              <a:off x="1284649" y="4021236"/>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4" name="文本框 21"/>
            <p:cNvSpPr txBox="1"/>
            <p:nvPr/>
          </p:nvSpPr>
          <p:spPr bwMode="auto">
            <a:xfrm>
              <a:off x="1598305" y="4401336"/>
              <a:ext cx="1290428"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solidFill>
                    <a:schemeClr val="bg1"/>
                  </a:solidFill>
                  <a:latin typeface="+mn-lt"/>
                  <a:ea typeface="+mn-ea"/>
                  <a:cs typeface="Arial" pitchFamily="34" charset="0"/>
                </a:rPr>
                <a:t>虚拟交换机</a:t>
              </a:r>
            </a:p>
          </p:txBody>
        </p:sp>
        <p:sp>
          <p:nvSpPr>
            <p:cNvPr id="15" name="矩形 25"/>
            <p:cNvSpPr/>
            <p:nvPr/>
          </p:nvSpPr>
          <p:spPr>
            <a:xfrm>
              <a:off x="1388786" y="3528269"/>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17" name="直接箭头连接符 51"/>
            <p:cNvCxnSpPr>
              <a:stCxn id="15" idx="2"/>
              <a:endCxn id="12" idx="0"/>
            </p:cNvCxnSpPr>
            <p:nvPr/>
          </p:nvCxnSpPr>
          <p:spPr bwMode="auto">
            <a:xfrm>
              <a:off x="1456276" y="3660496"/>
              <a:ext cx="269944" cy="360738"/>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440389" y="2762994"/>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20" name="文本框 46"/>
            <p:cNvSpPr txBox="1"/>
            <p:nvPr/>
          </p:nvSpPr>
          <p:spPr bwMode="auto">
            <a:xfrm>
              <a:off x="2278484" y="4796726"/>
              <a:ext cx="699736"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上行链路</a:t>
              </a:r>
            </a:p>
          </p:txBody>
        </p:sp>
        <p:sp>
          <p:nvSpPr>
            <p:cNvPr id="21" name="文本框 48"/>
            <p:cNvSpPr txBox="1"/>
            <p:nvPr/>
          </p:nvSpPr>
          <p:spPr bwMode="auto">
            <a:xfrm>
              <a:off x="2108849" y="5200490"/>
              <a:ext cx="1014481"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物理网卡</a:t>
              </a:r>
            </a:p>
          </p:txBody>
        </p:sp>
        <p:sp>
          <p:nvSpPr>
            <p:cNvPr id="22" name="矩形 25"/>
            <p:cNvSpPr/>
            <p:nvPr/>
          </p:nvSpPr>
          <p:spPr>
            <a:xfrm>
              <a:off x="2484447" y="3552169"/>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23" name="Picture 101"/>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2149701" y="4987248"/>
              <a:ext cx="349391" cy="226240"/>
            </a:xfrm>
            <a:prstGeom prst="rect">
              <a:avLst/>
            </a:prstGeom>
            <a:ln w="12700">
              <a:noFill/>
            </a:ln>
          </p:spPr>
        </p:pic>
        <p:cxnSp>
          <p:nvCxnSpPr>
            <p:cNvPr id="25" name="直接箭头连接符 53"/>
            <p:cNvCxnSpPr>
              <a:stCxn id="22" idx="2"/>
              <a:endCxn id="11" idx="0"/>
            </p:cNvCxnSpPr>
            <p:nvPr/>
          </p:nvCxnSpPr>
          <p:spPr bwMode="auto">
            <a:xfrm>
              <a:off x="2551937" y="3684396"/>
              <a:ext cx="225008" cy="336615"/>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2"/>
            <p:cNvSpPr txBox="1"/>
            <p:nvPr/>
          </p:nvSpPr>
          <p:spPr bwMode="auto">
            <a:xfrm>
              <a:off x="1484938" y="4125373"/>
              <a:ext cx="592186"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 </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vlan100</a:t>
              </a:r>
              <a:endParaRPr lang="zh-CN" altLang="en-US" dirty="0">
                <a:latin typeface="+mn-lt"/>
                <a:ea typeface="+mn-ea"/>
                <a:cs typeface="Arial" pitchFamily="34" charset="0"/>
              </a:endParaRPr>
            </a:p>
          </p:txBody>
        </p:sp>
        <p:sp>
          <p:nvSpPr>
            <p:cNvPr id="27" name="文本框 22"/>
            <p:cNvSpPr txBox="1"/>
            <p:nvPr/>
          </p:nvSpPr>
          <p:spPr bwMode="auto">
            <a:xfrm>
              <a:off x="2421974" y="4125148"/>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vlan200</a:t>
              </a:r>
              <a:endParaRPr lang="zh-CN" altLang="en-US" dirty="0">
                <a:latin typeface="+mn-lt"/>
                <a:ea typeface="+mn-ea"/>
                <a:cs typeface="Arial" pitchFamily="34" charset="0"/>
              </a:endParaRPr>
            </a:p>
          </p:txBody>
        </p:sp>
        <p:sp>
          <p:nvSpPr>
            <p:cNvPr id="28" name="文本框 62"/>
            <p:cNvSpPr txBox="1"/>
            <p:nvPr/>
          </p:nvSpPr>
          <p:spPr bwMode="auto">
            <a:xfrm>
              <a:off x="1518986" y="2424344"/>
              <a:ext cx="1014726"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服务器</a:t>
              </a:r>
            </a:p>
          </p:txBody>
        </p:sp>
        <p:cxnSp>
          <p:nvCxnSpPr>
            <p:cNvPr id="29" name="直接连接符 61"/>
            <p:cNvCxnSpPr>
              <a:stCxn id="23" idx="2"/>
            </p:cNvCxnSpPr>
            <p:nvPr/>
          </p:nvCxnSpPr>
          <p:spPr bwMode="auto">
            <a:xfrm>
              <a:off x="2324397" y="5213488"/>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62"/>
            <p:cNvSpPr txBox="1"/>
            <p:nvPr/>
          </p:nvSpPr>
          <p:spPr bwMode="auto">
            <a:xfrm>
              <a:off x="3473283" y="5953082"/>
              <a:ext cx="1205547"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物理交换机</a:t>
              </a:r>
            </a:p>
          </p:txBody>
        </p:sp>
        <p:sp>
          <p:nvSpPr>
            <p:cNvPr id="33" name="文本框 26"/>
            <p:cNvSpPr txBox="1"/>
            <p:nvPr/>
          </p:nvSpPr>
          <p:spPr bwMode="auto">
            <a:xfrm>
              <a:off x="1191355" y="3349339"/>
              <a:ext cx="731133"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pic>
          <p:nvPicPr>
            <p:cNvPr id="34" name="图片 33"/>
            <p:cNvPicPr>
              <a:picLocks noChangeAspect="1"/>
            </p:cNvPicPr>
            <p:nvPr/>
          </p:nvPicPr>
          <p:blipFill>
            <a:blip r:embed="rId5" cstate="print"/>
            <a:stretch>
              <a:fillRect/>
            </a:stretch>
          </p:blipFill>
          <p:spPr>
            <a:xfrm>
              <a:off x="2039200" y="5581510"/>
              <a:ext cx="4285229" cy="371572"/>
            </a:xfrm>
            <a:prstGeom prst="rect">
              <a:avLst/>
            </a:prstGeom>
          </p:spPr>
        </p:pic>
        <p:sp>
          <p:nvSpPr>
            <p:cNvPr id="35" name="文本框 34"/>
            <p:cNvSpPr txBox="1"/>
            <p:nvPr/>
          </p:nvSpPr>
          <p:spPr bwMode="auto">
            <a:xfrm>
              <a:off x="1092781" y="2722676"/>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pic>
          <p:nvPicPr>
            <p:cNvPr id="36"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565926" y="2762994"/>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37" name="文本框 26"/>
            <p:cNvSpPr txBox="1"/>
            <p:nvPr/>
          </p:nvSpPr>
          <p:spPr bwMode="auto">
            <a:xfrm>
              <a:off x="2316892" y="3349339"/>
              <a:ext cx="731133"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38" name="文本框 37"/>
            <p:cNvSpPr txBox="1"/>
            <p:nvPr/>
          </p:nvSpPr>
          <p:spPr bwMode="auto">
            <a:xfrm>
              <a:off x="2218318" y="2722676"/>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39" name="圆角矩形 38"/>
            <p:cNvSpPr/>
            <p:nvPr/>
          </p:nvSpPr>
          <p:spPr>
            <a:xfrm>
              <a:off x="3418142" y="2695736"/>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4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692617" y="2763050"/>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41" name="文本框 26"/>
            <p:cNvSpPr txBox="1"/>
            <p:nvPr/>
          </p:nvSpPr>
          <p:spPr bwMode="auto">
            <a:xfrm>
              <a:off x="3443583" y="3349395"/>
              <a:ext cx="731133" cy="230798"/>
            </a:xfrm>
            <a:prstGeom prst="rect">
              <a:avLst/>
            </a:prstGeom>
            <a:noFill/>
            <a:ln w="9525">
              <a:noFill/>
              <a:miter lim="800000"/>
              <a:headEnd/>
              <a:tailEnd/>
            </a:ln>
          </p:spPr>
          <p:txBody>
            <a:bodyPr wrap="square" lIns="68544" tIns="34273" rIns="68544" bIns="34273"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r>
                <a:rPr lang="zh-CN" altLang="en-US" sz="1050" dirty="0">
                  <a:latin typeface="+mn-lt"/>
                  <a:ea typeface="+mn-ea"/>
                  <a:cs typeface="Arial" pitchFamily="34" charset="0"/>
                </a:rPr>
                <a:t>虚拟网卡</a:t>
              </a:r>
            </a:p>
          </p:txBody>
        </p:sp>
        <p:sp>
          <p:nvSpPr>
            <p:cNvPr id="42" name="文本框 3"/>
            <p:cNvSpPr txBox="1"/>
            <p:nvPr/>
          </p:nvSpPr>
          <p:spPr bwMode="auto">
            <a:xfrm>
              <a:off x="3343864" y="2749672"/>
              <a:ext cx="363495" cy="655702"/>
            </a:xfrm>
            <a:prstGeom prst="rect">
              <a:avLst/>
            </a:prstGeom>
            <a:noFill/>
            <a:ln w="9525">
              <a:noFill/>
              <a:miter lim="800000"/>
              <a:headEnd/>
              <a:tailEnd/>
            </a:ln>
          </p:spPr>
          <p:txBody>
            <a:bodyPr vert="eaVert" wrap="square" lIns="99980" tIns="49986" rIns="99980" bIns="49986"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43" name="矩形 25"/>
            <p:cNvSpPr/>
            <p:nvPr/>
          </p:nvSpPr>
          <p:spPr>
            <a:xfrm>
              <a:off x="3625127" y="3522757"/>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44" name="直接箭头连接符 53"/>
            <p:cNvCxnSpPr>
              <a:stCxn id="43" idx="2"/>
              <a:endCxn id="46" idx="0"/>
            </p:cNvCxnSpPr>
            <p:nvPr/>
          </p:nvCxnSpPr>
          <p:spPr bwMode="auto">
            <a:xfrm flipH="1">
              <a:off x="3688096" y="3654984"/>
              <a:ext cx="4521" cy="36740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文本框 22"/>
            <p:cNvSpPr txBox="1"/>
            <p:nvPr/>
          </p:nvSpPr>
          <p:spPr bwMode="auto">
            <a:xfrm>
              <a:off x="3343247" y="4126523"/>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vlan300</a:t>
              </a:r>
              <a:endParaRPr lang="zh-CN" altLang="en-US" dirty="0">
                <a:latin typeface="+mn-lt"/>
                <a:ea typeface="+mn-ea"/>
                <a:cs typeface="Arial" pitchFamily="34" charset="0"/>
              </a:endParaRPr>
            </a:p>
          </p:txBody>
        </p:sp>
        <p:sp>
          <p:nvSpPr>
            <p:cNvPr id="48" name="圆角矩形 47"/>
            <p:cNvSpPr/>
            <p:nvPr/>
          </p:nvSpPr>
          <p:spPr>
            <a:xfrm>
              <a:off x="4875365" y="2432967"/>
              <a:ext cx="3235946"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9" name="圆角矩形 48"/>
            <p:cNvSpPr/>
            <p:nvPr/>
          </p:nvSpPr>
          <p:spPr>
            <a:xfrm>
              <a:off x="6131433" y="2707759"/>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0" name="圆角矩形 49"/>
            <p:cNvSpPr/>
            <p:nvPr/>
          </p:nvSpPr>
          <p:spPr>
            <a:xfrm>
              <a:off x="5005896" y="2707759"/>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1" name="圆角矩形 50"/>
            <p:cNvSpPr/>
            <p:nvPr/>
          </p:nvSpPr>
          <p:spPr>
            <a:xfrm>
              <a:off x="5005895" y="4033314"/>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2" name="矩形 8"/>
            <p:cNvSpPr/>
            <p:nvPr/>
          </p:nvSpPr>
          <p:spPr>
            <a:xfrm>
              <a:off x="5124631" y="4033315"/>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9" name="文本框 21"/>
            <p:cNvSpPr txBox="1"/>
            <p:nvPr/>
          </p:nvSpPr>
          <p:spPr bwMode="auto">
            <a:xfrm>
              <a:off x="5438287" y="4413415"/>
              <a:ext cx="1246130"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solidFill>
                    <a:schemeClr val="bg1"/>
                  </a:solidFill>
                  <a:latin typeface="+mn-lt"/>
                  <a:ea typeface="+mn-ea"/>
                  <a:cs typeface="Arial" pitchFamily="34" charset="0"/>
                </a:rPr>
                <a:t>虚拟交换机</a:t>
              </a:r>
            </a:p>
          </p:txBody>
        </p:sp>
        <p:sp>
          <p:nvSpPr>
            <p:cNvPr id="60" name="矩形 25"/>
            <p:cNvSpPr/>
            <p:nvPr/>
          </p:nvSpPr>
          <p:spPr>
            <a:xfrm>
              <a:off x="5228768" y="3540348"/>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62" name="直接箭头连接符 51"/>
            <p:cNvCxnSpPr>
              <a:stCxn id="60" idx="2"/>
              <a:endCxn id="55" idx="0"/>
            </p:cNvCxnSpPr>
            <p:nvPr/>
          </p:nvCxnSpPr>
          <p:spPr bwMode="auto">
            <a:xfrm>
              <a:off x="5296258" y="3672575"/>
              <a:ext cx="269944" cy="360738"/>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文本框 46"/>
            <p:cNvSpPr txBox="1"/>
            <p:nvPr/>
          </p:nvSpPr>
          <p:spPr bwMode="auto">
            <a:xfrm>
              <a:off x="6116380" y="4807364"/>
              <a:ext cx="699736"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上行链路</a:t>
              </a:r>
            </a:p>
          </p:txBody>
        </p:sp>
        <p:sp>
          <p:nvSpPr>
            <p:cNvPr id="65" name="文本框 48"/>
            <p:cNvSpPr txBox="1"/>
            <p:nvPr/>
          </p:nvSpPr>
          <p:spPr bwMode="auto">
            <a:xfrm>
              <a:off x="5933024" y="5210782"/>
              <a:ext cx="1014481"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物理网卡</a:t>
              </a:r>
            </a:p>
          </p:txBody>
        </p:sp>
        <p:sp>
          <p:nvSpPr>
            <p:cNvPr id="66" name="矩形 25"/>
            <p:cNvSpPr/>
            <p:nvPr/>
          </p:nvSpPr>
          <p:spPr>
            <a:xfrm>
              <a:off x="6324429" y="3564248"/>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67" name="Picture 101"/>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5989683" y="4999327"/>
              <a:ext cx="349391" cy="226240"/>
            </a:xfrm>
            <a:prstGeom prst="rect">
              <a:avLst/>
            </a:prstGeom>
            <a:ln w="12700">
              <a:noFill/>
            </a:ln>
          </p:spPr>
        </p:pic>
        <p:pic>
          <p:nvPicPr>
            <p:cNvPr id="68" name="Picture 103"/>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5505024" y="4999327"/>
              <a:ext cx="349391" cy="226240"/>
            </a:xfrm>
            <a:prstGeom prst="rect">
              <a:avLst/>
            </a:prstGeom>
            <a:ln w="12700">
              <a:noFill/>
            </a:ln>
          </p:spPr>
        </p:pic>
        <p:cxnSp>
          <p:nvCxnSpPr>
            <p:cNvPr id="69" name="直接箭头连接符 53"/>
            <p:cNvCxnSpPr>
              <a:stCxn id="66" idx="2"/>
              <a:endCxn id="54" idx="0"/>
            </p:cNvCxnSpPr>
            <p:nvPr/>
          </p:nvCxnSpPr>
          <p:spPr bwMode="auto">
            <a:xfrm>
              <a:off x="6391919" y="3696475"/>
              <a:ext cx="225008" cy="336615"/>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文本框 22"/>
            <p:cNvSpPr txBox="1"/>
            <p:nvPr/>
          </p:nvSpPr>
          <p:spPr bwMode="auto">
            <a:xfrm>
              <a:off x="5324920" y="4137452"/>
              <a:ext cx="592186"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 </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vlan100</a:t>
              </a:r>
              <a:endParaRPr lang="zh-CN" altLang="en-US" dirty="0">
                <a:latin typeface="+mn-lt"/>
                <a:ea typeface="+mn-ea"/>
                <a:cs typeface="Arial" pitchFamily="34" charset="0"/>
              </a:endParaRPr>
            </a:p>
          </p:txBody>
        </p:sp>
        <p:sp>
          <p:nvSpPr>
            <p:cNvPr id="71" name="文本框 22"/>
            <p:cNvSpPr txBox="1"/>
            <p:nvPr/>
          </p:nvSpPr>
          <p:spPr bwMode="auto">
            <a:xfrm>
              <a:off x="6261956" y="4137227"/>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vlan200</a:t>
              </a:r>
              <a:endParaRPr lang="zh-CN" altLang="en-US" dirty="0">
                <a:latin typeface="+mn-lt"/>
                <a:ea typeface="+mn-ea"/>
                <a:cs typeface="Arial" pitchFamily="34" charset="0"/>
              </a:endParaRPr>
            </a:p>
          </p:txBody>
        </p:sp>
        <p:sp>
          <p:nvSpPr>
            <p:cNvPr id="72" name="文本框 62"/>
            <p:cNvSpPr txBox="1"/>
            <p:nvPr/>
          </p:nvSpPr>
          <p:spPr bwMode="auto">
            <a:xfrm>
              <a:off x="5358968" y="2436423"/>
              <a:ext cx="1014726"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服务器</a:t>
              </a:r>
            </a:p>
          </p:txBody>
        </p:sp>
        <p:grpSp>
          <p:nvGrpSpPr>
            <p:cNvPr id="2" name="组合 1"/>
            <p:cNvGrpSpPr/>
            <p:nvPr/>
          </p:nvGrpSpPr>
          <p:grpSpPr>
            <a:xfrm>
              <a:off x="2254941" y="4651811"/>
              <a:ext cx="3974962" cy="347516"/>
              <a:chOff x="2254941" y="4651811"/>
              <a:chExt cx="3974962" cy="347516"/>
            </a:xfrm>
          </p:grpSpPr>
          <p:sp>
            <p:nvSpPr>
              <p:cNvPr id="16" name="矩形 42"/>
              <p:cNvSpPr/>
              <p:nvPr/>
            </p:nvSpPr>
            <p:spPr>
              <a:xfrm>
                <a:off x="2254941" y="4651811"/>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18" name="直接箭头连接符 55"/>
              <p:cNvCxnSpPr>
                <a:stCxn id="16" idx="2"/>
                <a:endCxn id="23" idx="0"/>
              </p:cNvCxnSpPr>
              <p:nvPr/>
            </p:nvCxnSpPr>
            <p:spPr bwMode="auto">
              <a:xfrm>
                <a:off x="2322431" y="4784038"/>
                <a:ext cx="1966"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矩形 42"/>
              <p:cNvSpPr/>
              <p:nvPr/>
            </p:nvSpPr>
            <p:spPr>
              <a:xfrm>
                <a:off x="6094923" y="4663890"/>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63" name="直接箭头连接符 55"/>
              <p:cNvCxnSpPr>
                <a:stCxn id="61" idx="2"/>
                <a:endCxn id="67" idx="0"/>
              </p:cNvCxnSpPr>
              <p:nvPr/>
            </p:nvCxnSpPr>
            <p:spPr bwMode="auto">
              <a:xfrm>
                <a:off x="6162413" y="4796117"/>
                <a:ext cx="1966"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矩形 42"/>
              <p:cNvSpPr/>
              <p:nvPr/>
            </p:nvSpPr>
            <p:spPr>
              <a:xfrm>
                <a:off x="5609931" y="4663890"/>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74" name="直接箭头连接符 55"/>
              <p:cNvCxnSpPr>
                <a:stCxn id="73" idx="2"/>
                <a:endCxn id="68" idx="0"/>
              </p:cNvCxnSpPr>
              <p:nvPr/>
            </p:nvCxnSpPr>
            <p:spPr bwMode="auto">
              <a:xfrm>
                <a:off x="5677421" y="4796117"/>
                <a:ext cx="2299"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5" name="文本框 26"/>
            <p:cNvSpPr txBox="1"/>
            <p:nvPr/>
          </p:nvSpPr>
          <p:spPr bwMode="auto">
            <a:xfrm>
              <a:off x="5031337" y="3361418"/>
              <a:ext cx="731133"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76" name="文本框 75"/>
            <p:cNvSpPr txBox="1"/>
            <p:nvPr/>
          </p:nvSpPr>
          <p:spPr bwMode="auto">
            <a:xfrm>
              <a:off x="4932763" y="2734755"/>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pic>
          <p:nvPicPr>
            <p:cNvPr id="77"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405908" y="2775073"/>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78" name="文本框 26"/>
            <p:cNvSpPr txBox="1"/>
            <p:nvPr/>
          </p:nvSpPr>
          <p:spPr bwMode="auto">
            <a:xfrm>
              <a:off x="6156874" y="3361418"/>
              <a:ext cx="731133"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79" name="文本框 78"/>
            <p:cNvSpPr txBox="1"/>
            <p:nvPr/>
          </p:nvSpPr>
          <p:spPr bwMode="auto">
            <a:xfrm>
              <a:off x="6058300" y="2734755"/>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80" name="圆角矩形 79"/>
            <p:cNvSpPr/>
            <p:nvPr/>
          </p:nvSpPr>
          <p:spPr>
            <a:xfrm>
              <a:off x="7258124" y="2707815"/>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81"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532599" y="2775129"/>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82" name="文本框 26"/>
            <p:cNvSpPr txBox="1"/>
            <p:nvPr/>
          </p:nvSpPr>
          <p:spPr bwMode="auto">
            <a:xfrm>
              <a:off x="7283565" y="3361474"/>
              <a:ext cx="731133" cy="230798"/>
            </a:xfrm>
            <a:prstGeom prst="rect">
              <a:avLst/>
            </a:prstGeom>
            <a:noFill/>
            <a:ln w="9525">
              <a:noFill/>
              <a:miter lim="800000"/>
              <a:headEnd/>
              <a:tailEnd/>
            </a:ln>
          </p:spPr>
          <p:txBody>
            <a:bodyPr wrap="square" lIns="68544" tIns="34273" rIns="68544" bIns="34273"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r>
                <a:rPr lang="zh-CN" altLang="en-US" sz="1050" dirty="0">
                  <a:latin typeface="+mn-lt"/>
                  <a:ea typeface="+mn-ea"/>
                  <a:cs typeface="Arial" pitchFamily="34" charset="0"/>
                </a:rPr>
                <a:t>虚拟网卡</a:t>
              </a:r>
            </a:p>
          </p:txBody>
        </p:sp>
        <p:sp>
          <p:nvSpPr>
            <p:cNvPr id="83" name="文本框 3"/>
            <p:cNvSpPr txBox="1"/>
            <p:nvPr/>
          </p:nvSpPr>
          <p:spPr bwMode="auto">
            <a:xfrm>
              <a:off x="7183846" y="2761751"/>
              <a:ext cx="363495" cy="655702"/>
            </a:xfrm>
            <a:prstGeom prst="rect">
              <a:avLst/>
            </a:prstGeom>
            <a:noFill/>
            <a:ln w="9525">
              <a:noFill/>
              <a:miter lim="800000"/>
              <a:headEnd/>
              <a:tailEnd/>
            </a:ln>
          </p:spPr>
          <p:txBody>
            <a:bodyPr vert="eaVert" wrap="square" lIns="99980" tIns="49986" rIns="99980" bIns="49986"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84" name="矩形 25"/>
            <p:cNvSpPr/>
            <p:nvPr/>
          </p:nvSpPr>
          <p:spPr>
            <a:xfrm>
              <a:off x="7465109" y="3534836"/>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85" name="直接箭头连接符 53"/>
            <p:cNvCxnSpPr>
              <a:stCxn id="84" idx="2"/>
              <a:endCxn id="87" idx="0"/>
            </p:cNvCxnSpPr>
            <p:nvPr/>
          </p:nvCxnSpPr>
          <p:spPr bwMode="auto">
            <a:xfrm flipH="1">
              <a:off x="7528078" y="3667063"/>
              <a:ext cx="4521" cy="36740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文本框 22"/>
            <p:cNvSpPr txBox="1"/>
            <p:nvPr/>
          </p:nvSpPr>
          <p:spPr bwMode="auto">
            <a:xfrm>
              <a:off x="7183229" y="4138602"/>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vlan300</a:t>
              </a:r>
              <a:endParaRPr lang="zh-CN" altLang="en-US" dirty="0">
                <a:latin typeface="+mn-lt"/>
                <a:ea typeface="+mn-ea"/>
                <a:cs typeface="Arial" pitchFamily="34" charset="0"/>
              </a:endParaRPr>
            </a:p>
          </p:txBody>
        </p:sp>
        <p:pic>
          <p:nvPicPr>
            <p:cNvPr id="89"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6788" y="2781770"/>
              <a:ext cx="417404" cy="417404"/>
            </a:xfrm>
            <a:prstGeom prst="rect">
              <a:avLst/>
            </a:prstGeom>
            <a:effectLst>
              <a:outerShdw blurRad="50800" dist="38100" dir="8100000" algn="tr" rotWithShape="0">
                <a:prstClr val="black">
                  <a:alpha val="40000"/>
                </a:prstClr>
              </a:outerShdw>
            </a:effectLst>
          </p:spPr>
        </p:pic>
        <p:sp>
          <p:nvSpPr>
            <p:cNvPr id="90" name="文本框 20"/>
            <p:cNvSpPr txBox="1"/>
            <p:nvPr/>
          </p:nvSpPr>
          <p:spPr bwMode="auto">
            <a:xfrm>
              <a:off x="922862" y="3762219"/>
              <a:ext cx="784288"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管理接口</a:t>
              </a:r>
            </a:p>
          </p:txBody>
        </p:sp>
        <p:sp>
          <p:nvSpPr>
            <p:cNvPr id="91" name="文本框 20"/>
            <p:cNvSpPr txBox="1"/>
            <p:nvPr/>
          </p:nvSpPr>
          <p:spPr bwMode="auto">
            <a:xfrm>
              <a:off x="4748191" y="3772722"/>
              <a:ext cx="784288"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管理接口</a:t>
              </a:r>
            </a:p>
          </p:txBody>
        </p:sp>
        <p:sp>
          <p:nvSpPr>
            <p:cNvPr id="92" name="矩形 25"/>
            <p:cNvSpPr/>
            <p:nvPr/>
          </p:nvSpPr>
          <p:spPr>
            <a:xfrm>
              <a:off x="6531414" y="3553047"/>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93" name="直接箭头连接符 53"/>
            <p:cNvCxnSpPr>
              <a:stCxn id="92" idx="2"/>
              <a:endCxn id="86" idx="0"/>
            </p:cNvCxnSpPr>
            <p:nvPr/>
          </p:nvCxnSpPr>
          <p:spPr bwMode="auto">
            <a:xfrm>
              <a:off x="6598904" y="3685274"/>
              <a:ext cx="767198" cy="349191"/>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61"/>
            <p:cNvCxnSpPr/>
            <p:nvPr/>
          </p:nvCxnSpPr>
          <p:spPr bwMode="auto">
            <a:xfrm>
              <a:off x="5703006" y="5225567"/>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连接符 61"/>
            <p:cNvCxnSpPr/>
            <p:nvPr/>
          </p:nvCxnSpPr>
          <p:spPr bwMode="auto">
            <a:xfrm>
              <a:off x="6162413" y="5210782"/>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Rounded Rectangle 76"/>
            <p:cNvSpPr/>
            <p:nvPr/>
          </p:nvSpPr>
          <p:spPr bwMode="auto">
            <a:xfrm>
              <a:off x="1095547" y="3973728"/>
              <a:ext cx="6956201" cy="852647"/>
            </a:xfrm>
            <a:prstGeom prst="roundRect">
              <a:avLst/>
            </a:prstGeom>
            <a:noFill/>
            <a:ln w="25400">
              <a:solidFill>
                <a:srgbClr val="C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2400" b="0" i="0" u="none" strike="noStrike" cap="none" normalizeH="0" baseline="0">
                <a:ln>
                  <a:noFill/>
                </a:ln>
                <a:solidFill>
                  <a:schemeClr val="tx1"/>
                </a:solidFill>
                <a:effectLst/>
                <a:latin typeface="+mn-lt"/>
                <a:ea typeface="+mn-ea"/>
              </a:endParaRPr>
            </a:p>
          </p:txBody>
        </p:sp>
        <p:grpSp>
          <p:nvGrpSpPr>
            <p:cNvPr id="24" name="组合 23"/>
            <p:cNvGrpSpPr/>
            <p:nvPr/>
          </p:nvGrpSpPr>
          <p:grpSpPr>
            <a:xfrm>
              <a:off x="1658730" y="3751501"/>
              <a:ext cx="5936838" cy="415191"/>
              <a:chOff x="1658730" y="3751501"/>
              <a:chExt cx="5936838" cy="415191"/>
            </a:xfrm>
          </p:grpSpPr>
          <p:grpSp>
            <p:nvGrpSpPr>
              <p:cNvPr id="3" name="组合 2"/>
              <p:cNvGrpSpPr/>
              <p:nvPr/>
            </p:nvGrpSpPr>
            <p:grpSpPr>
              <a:xfrm>
                <a:off x="1658730" y="4021011"/>
                <a:ext cx="5936838" cy="145681"/>
                <a:chOff x="1658730" y="4021011"/>
                <a:chExt cx="5936838" cy="145681"/>
              </a:xfrm>
            </p:grpSpPr>
            <p:sp>
              <p:nvSpPr>
                <p:cNvPr id="10" name="矩形 10"/>
                <p:cNvSpPr/>
                <p:nvPr/>
              </p:nvSpPr>
              <p:spPr>
                <a:xfrm>
                  <a:off x="2547479" y="4021011"/>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1" name="矩形 11"/>
                <p:cNvSpPr/>
                <p:nvPr/>
              </p:nvSpPr>
              <p:spPr>
                <a:xfrm>
                  <a:off x="2709455" y="4021011"/>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2" name="矩形 17"/>
                <p:cNvSpPr/>
                <p:nvPr/>
              </p:nvSpPr>
              <p:spPr>
                <a:xfrm>
                  <a:off x="1658730" y="4021234"/>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3" name="矩形 18"/>
                <p:cNvSpPr/>
                <p:nvPr/>
              </p:nvSpPr>
              <p:spPr>
                <a:xfrm>
                  <a:off x="1820705" y="4021234"/>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5" name="矩形 10"/>
                <p:cNvSpPr/>
                <p:nvPr/>
              </p:nvSpPr>
              <p:spPr>
                <a:xfrm>
                  <a:off x="3458630" y="4022386"/>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6" name="矩形 11"/>
                <p:cNvSpPr/>
                <p:nvPr/>
              </p:nvSpPr>
              <p:spPr>
                <a:xfrm>
                  <a:off x="3620606" y="4022386"/>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3" name="矩形 10"/>
                <p:cNvSpPr/>
                <p:nvPr/>
              </p:nvSpPr>
              <p:spPr>
                <a:xfrm>
                  <a:off x="6387461" y="4033090"/>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4" name="矩形 11"/>
                <p:cNvSpPr/>
                <p:nvPr/>
              </p:nvSpPr>
              <p:spPr>
                <a:xfrm>
                  <a:off x="6549437" y="4033090"/>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5" name="矩形 17"/>
                <p:cNvSpPr/>
                <p:nvPr/>
              </p:nvSpPr>
              <p:spPr>
                <a:xfrm>
                  <a:off x="5498712" y="4033313"/>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8" name="矩形 18"/>
                <p:cNvSpPr/>
                <p:nvPr/>
              </p:nvSpPr>
              <p:spPr>
                <a:xfrm>
                  <a:off x="5660687" y="4033313"/>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86" name="矩形 10"/>
                <p:cNvSpPr/>
                <p:nvPr/>
              </p:nvSpPr>
              <p:spPr>
                <a:xfrm>
                  <a:off x="7298612" y="4034465"/>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87" name="矩形 11"/>
                <p:cNvSpPr/>
                <p:nvPr/>
              </p:nvSpPr>
              <p:spPr>
                <a:xfrm>
                  <a:off x="7460588" y="4034465"/>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grpSp>
          <p:sp>
            <p:nvSpPr>
              <p:cNvPr id="97" name="文本框 20"/>
              <p:cNvSpPr txBox="1"/>
              <p:nvPr/>
            </p:nvSpPr>
            <p:spPr bwMode="auto">
              <a:xfrm>
                <a:off x="2802714" y="3751501"/>
                <a:ext cx="943759"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虚拟交换端口</a:t>
                </a:r>
              </a:p>
            </p:txBody>
          </p:sp>
          <p:sp>
            <p:nvSpPr>
              <p:cNvPr id="99" name="文本框 20"/>
              <p:cNvSpPr txBox="1"/>
              <p:nvPr/>
            </p:nvSpPr>
            <p:spPr bwMode="auto">
              <a:xfrm>
                <a:off x="5558198" y="3762078"/>
                <a:ext cx="994669"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虚拟交换端口</a:t>
                </a:r>
              </a:p>
            </p:txBody>
          </p:sp>
        </p:grpSp>
      </p:grpSp>
      <p:sp>
        <p:nvSpPr>
          <p:cNvPr id="100" name="灯片编号占位符 3">
            <a:extLst>
              <a:ext uri="{FF2B5EF4-FFF2-40B4-BE49-F238E27FC236}">
                <a16:creationId xmlns:a16="http://schemas.microsoft.com/office/drawing/2014/main" id="{CC521E7F-880B-4E7A-AF35-B8AB918E2356}"/>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48</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681458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83AF3C0A-2F8D-47D8-AD1B-8802770E2709}"/>
              </a:ext>
            </a:extLst>
          </p:cNvPr>
          <p:cNvGrpSpPr/>
          <p:nvPr/>
        </p:nvGrpSpPr>
        <p:grpSpPr>
          <a:xfrm>
            <a:off x="809821" y="2312877"/>
            <a:ext cx="7686615" cy="3915320"/>
            <a:chOff x="813392" y="1811465"/>
            <a:chExt cx="7841730" cy="3558530"/>
          </a:xfrm>
        </p:grpSpPr>
        <p:sp>
          <p:nvSpPr>
            <p:cNvPr id="305287" name="Rectangle 135"/>
            <p:cNvSpPr>
              <a:spLocks noChangeAspect="1" noChangeArrowheads="1"/>
            </p:cNvSpPr>
            <p:nvPr/>
          </p:nvSpPr>
          <p:spPr bwMode="auto">
            <a:xfrm>
              <a:off x="1015729" y="4368096"/>
              <a:ext cx="564007" cy="233082"/>
            </a:xfrm>
            <a:prstGeom prst="rect">
              <a:avLst/>
            </a:prstGeom>
            <a:noFill/>
            <a:ln w="9525" algn="ctr">
              <a:noFill/>
              <a:miter lim="800000"/>
              <a:headEnd/>
              <a:tailEnd/>
            </a:ln>
            <a:effectLst/>
          </p:spPr>
          <p:txBody>
            <a:bodyPr wrap="none" lIns="80077" tIns="40040" rIns="80077" bIns="40040">
              <a:spAutoFit/>
            </a:bodyPr>
            <a:lstStyle/>
            <a:p>
              <a:pPr algn="ctr" defTabSz="801161">
                <a:lnSpc>
                  <a:spcPct val="110000"/>
                </a:lnSpc>
                <a:buClr>
                  <a:schemeClr val="bg1"/>
                </a:buClr>
              </a:pPr>
              <a:r>
                <a:rPr lang="en-US" altLang="zh-CN" sz="900" dirty="0">
                  <a:solidFill>
                    <a:srgbClr val="000000"/>
                  </a:solidFill>
                  <a:latin typeface="+mn-lt"/>
                  <a:ea typeface="+mn-ea"/>
                </a:rPr>
                <a:t>Server 1</a:t>
              </a:r>
            </a:p>
          </p:txBody>
        </p:sp>
        <p:sp>
          <p:nvSpPr>
            <p:cNvPr id="305288" name="Rectangle 136"/>
            <p:cNvSpPr>
              <a:spLocks noChangeAspect="1" noChangeArrowheads="1"/>
            </p:cNvSpPr>
            <p:nvPr/>
          </p:nvSpPr>
          <p:spPr bwMode="auto">
            <a:xfrm>
              <a:off x="1924649" y="4368096"/>
              <a:ext cx="564007" cy="233082"/>
            </a:xfrm>
            <a:prstGeom prst="rect">
              <a:avLst/>
            </a:prstGeom>
            <a:noFill/>
            <a:ln w="9525" algn="ctr">
              <a:noFill/>
              <a:miter lim="800000"/>
              <a:headEnd/>
              <a:tailEnd/>
            </a:ln>
            <a:effectLst/>
          </p:spPr>
          <p:txBody>
            <a:bodyPr wrap="none" lIns="80077" tIns="40040" rIns="80077" bIns="40040">
              <a:spAutoFit/>
            </a:bodyPr>
            <a:lstStyle/>
            <a:p>
              <a:pPr algn="ctr" defTabSz="801161">
                <a:lnSpc>
                  <a:spcPct val="110000"/>
                </a:lnSpc>
                <a:buClr>
                  <a:schemeClr val="bg1"/>
                </a:buClr>
              </a:pPr>
              <a:r>
                <a:rPr lang="en-US" altLang="zh-CN" sz="900" dirty="0">
                  <a:solidFill>
                    <a:srgbClr val="000000"/>
                  </a:solidFill>
                  <a:latin typeface="+mn-lt"/>
                  <a:ea typeface="+mn-ea"/>
                </a:rPr>
                <a:t>Server 2</a:t>
              </a:r>
            </a:p>
          </p:txBody>
        </p:sp>
        <p:sp>
          <p:nvSpPr>
            <p:cNvPr id="305289" name="Rectangle 137"/>
            <p:cNvSpPr>
              <a:spLocks noChangeAspect="1" noChangeArrowheads="1"/>
            </p:cNvSpPr>
            <p:nvPr/>
          </p:nvSpPr>
          <p:spPr bwMode="auto">
            <a:xfrm>
              <a:off x="2971245" y="4368096"/>
              <a:ext cx="564007" cy="233082"/>
            </a:xfrm>
            <a:prstGeom prst="rect">
              <a:avLst/>
            </a:prstGeom>
            <a:noFill/>
            <a:ln w="9525" algn="ctr">
              <a:noFill/>
              <a:miter lim="800000"/>
              <a:headEnd/>
              <a:tailEnd/>
            </a:ln>
            <a:effectLst/>
          </p:spPr>
          <p:txBody>
            <a:bodyPr wrap="none" lIns="80077" tIns="40040" rIns="80077" bIns="40040">
              <a:spAutoFit/>
            </a:bodyPr>
            <a:lstStyle/>
            <a:p>
              <a:pPr algn="ctr" defTabSz="801161">
                <a:lnSpc>
                  <a:spcPct val="110000"/>
                </a:lnSpc>
                <a:buClr>
                  <a:schemeClr val="bg1"/>
                </a:buClr>
              </a:pPr>
              <a:r>
                <a:rPr lang="en-US" altLang="zh-CN" sz="900" dirty="0">
                  <a:solidFill>
                    <a:srgbClr val="000000"/>
                  </a:solidFill>
                  <a:latin typeface="+mn-lt"/>
                  <a:ea typeface="+mn-ea"/>
                </a:rPr>
                <a:t>Server 3</a:t>
              </a:r>
            </a:p>
          </p:txBody>
        </p:sp>
        <p:sp>
          <p:nvSpPr>
            <p:cNvPr id="305290" name="Rectangle 12"/>
            <p:cNvSpPr>
              <a:spLocks noChangeArrowheads="1"/>
            </p:cNvSpPr>
            <p:nvPr/>
          </p:nvSpPr>
          <p:spPr bwMode="auto">
            <a:xfrm>
              <a:off x="949678" y="4583753"/>
              <a:ext cx="2931867" cy="579448"/>
            </a:xfrm>
            <a:prstGeom prst="rect">
              <a:avLst/>
            </a:prstGeom>
            <a:noFill/>
            <a:ln w="9525">
              <a:noFill/>
              <a:miter lim="800000"/>
              <a:headEnd/>
              <a:tailEnd/>
            </a:ln>
          </p:spPr>
          <p:txBody>
            <a:bodyPr lIns="83432" tIns="41717" rIns="83432" bIns="41717">
              <a:spAutoFit/>
            </a:bodyPr>
            <a:lstStyle/>
            <a:p>
              <a:pPr marL="214415" indent="-214415" fontAlgn="base">
                <a:lnSpc>
                  <a:spcPct val="110000"/>
                </a:lnSpc>
                <a:spcBef>
                  <a:spcPct val="10000"/>
                </a:spcBef>
                <a:buClr>
                  <a:schemeClr val="bg1">
                    <a:lumMod val="50000"/>
                  </a:schemeClr>
                </a:buClr>
                <a:buSzPct val="60000"/>
                <a:buFont typeface="Wingdings" pitchFamily="2" charset="2"/>
                <a:buChar char="l"/>
              </a:pPr>
              <a:r>
                <a:rPr lang="en-US" altLang="zh-CN" sz="1400" dirty="0">
                  <a:latin typeface="+mn-lt"/>
                  <a:ea typeface="+mn-ea"/>
                  <a:cs typeface="Arial" charset="0"/>
                </a:rPr>
                <a:t>IT</a:t>
              </a:r>
              <a:r>
                <a:rPr lang="zh-CN" altLang="en-US" sz="1400" dirty="0">
                  <a:latin typeface="+mn-lt"/>
                  <a:ea typeface="+mn-ea"/>
                  <a:cs typeface="Arial" charset="0"/>
                </a:rPr>
                <a:t>资源独立。</a:t>
              </a:r>
            </a:p>
            <a:p>
              <a:pPr marL="214415" indent="-214415" fontAlgn="base">
                <a:lnSpc>
                  <a:spcPct val="110000"/>
                </a:lnSpc>
                <a:spcBef>
                  <a:spcPct val="10000"/>
                </a:spcBef>
                <a:buClr>
                  <a:schemeClr val="bg1">
                    <a:lumMod val="50000"/>
                  </a:schemeClr>
                </a:buClr>
                <a:buSzPct val="60000"/>
                <a:buFont typeface="Wingdings" pitchFamily="2" charset="2"/>
                <a:buChar char="l"/>
              </a:pPr>
              <a:r>
                <a:rPr lang="zh-CN" altLang="en-US" sz="1400" dirty="0">
                  <a:latin typeface="+mn-lt"/>
                  <a:ea typeface="+mn-ea"/>
                  <a:cs typeface="Arial" charset="0"/>
                </a:rPr>
                <a:t>操作系统必须与硬件紧耦合。</a:t>
              </a:r>
            </a:p>
          </p:txBody>
        </p:sp>
        <p:sp>
          <p:nvSpPr>
            <p:cNvPr id="305291" name="Rectangle 12"/>
            <p:cNvSpPr>
              <a:spLocks noChangeArrowheads="1"/>
            </p:cNvSpPr>
            <p:nvPr/>
          </p:nvSpPr>
          <p:spPr bwMode="auto">
            <a:xfrm>
              <a:off x="5223136" y="4554060"/>
              <a:ext cx="3245143" cy="815935"/>
            </a:xfrm>
            <a:prstGeom prst="rect">
              <a:avLst/>
            </a:prstGeom>
            <a:noFill/>
            <a:ln w="9525" algn="ctr">
              <a:noFill/>
              <a:miter lim="800000"/>
              <a:headEnd/>
              <a:tailEnd/>
            </a:ln>
            <a:effectLst/>
          </p:spPr>
          <p:txBody>
            <a:bodyPr wrap="square" lIns="83432" tIns="41717" rIns="83432" bIns="41717">
              <a:spAutoFit/>
            </a:bodyPr>
            <a:lstStyle/>
            <a:p>
              <a:pPr marL="214415" indent="-214415" fontAlgn="base">
                <a:lnSpc>
                  <a:spcPct val="110000"/>
                </a:lnSpc>
                <a:spcBef>
                  <a:spcPct val="10000"/>
                </a:spcBef>
                <a:buClr>
                  <a:schemeClr val="bg1">
                    <a:lumMod val="50000"/>
                  </a:schemeClr>
                </a:buClr>
                <a:buSzPct val="60000"/>
                <a:buFont typeface="Wingdings" pitchFamily="2" charset="2"/>
                <a:buChar char="l"/>
              </a:pPr>
              <a:r>
                <a:rPr lang="zh-CN" altLang="en-US" sz="1400" dirty="0">
                  <a:latin typeface="+mn-lt"/>
                  <a:ea typeface="+mn-ea"/>
                  <a:cs typeface="Arial" charset="0"/>
                </a:rPr>
                <a:t>资源抽像成共享资源池。</a:t>
              </a:r>
            </a:p>
            <a:p>
              <a:pPr marL="214415" indent="-214415" fontAlgn="base">
                <a:lnSpc>
                  <a:spcPct val="110000"/>
                </a:lnSpc>
                <a:spcBef>
                  <a:spcPct val="10000"/>
                </a:spcBef>
                <a:buClr>
                  <a:schemeClr val="bg1">
                    <a:lumMod val="50000"/>
                  </a:schemeClr>
                </a:buClr>
                <a:buSzPct val="60000"/>
                <a:buFont typeface="Wingdings" pitchFamily="2" charset="2"/>
                <a:buChar char="l"/>
              </a:pPr>
              <a:r>
                <a:rPr lang="zh-CN" altLang="en-US" sz="1400" dirty="0">
                  <a:latin typeface="+mn-lt"/>
                  <a:ea typeface="+mn-ea"/>
                  <a:cs typeface="Arial" charset="0"/>
                </a:rPr>
                <a:t>上层操作系统与硬件解耦，操作系统从资源池中分配资源。</a:t>
              </a:r>
            </a:p>
          </p:txBody>
        </p:sp>
        <p:sp>
          <p:nvSpPr>
            <p:cNvPr id="305161" name="AutoShape 9"/>
            <p:cNvSpPr>
              <a:spLocks noChangeArrowheads="1"/>
            </p:cNvSpPr>
            <p:nvPr/>
          </p:nvSpPr>
          <p:spPr bwMode="auto">
            <a:xfrm>
              <a:off x="3933507" y="2948417"/>
              <a:ext cx="1147742" cy="961571"/>
            </a:xfrm>
            <a:prstGeom prst="rightArrow">
              <a:avLst>
                <a:gd name="adj1" fmla="val 32389"/>
                <a:gd name="adj2" fmla="val 86793"/>
              </a:avLst>
            </a:prstGeom>
            <a:solidFill>
              <a:srgbClr val="1C8EE4">
                <a:alpha val="80000"/>
              </a:srgbClr>
            </a:solidFill>
            <a:ln w="9525" algn="ctr">
              <a:noFill/>
              <a:miter lim="800000"/>
              <a:headEnd/>
              <a:tailEnd/>
            </a:ln>
            <a:effectLst/>
          </p:spPr>
          <p:txBody>
            <a:bodyPr wrap="none" lIns="83443" tIns="41721" rIns="83443" bIns="41721" anchor="ctr"/>
            <a:lstStyle/>
            <a:p>
              <a:pPr algn="ctr" defTabSz="801161">
                <a:lnSpc>
                  <a:spcPct val="110000"/>
                </a:lnSpc>
                <a:buClr>
                  <a:schemeClr val="bg1"/>
                </a:buClr>
              </a:pPr>
              <a:r>
                <a:rPr lang="zh-CN" altLang="en-US" sz="1500" b="1" dirty="0">
                  <a:latin typeface="+mn-lt"/>
                  <a:ea typeface="+mn-ea"/>
                </a:rPr>
                <a:t>虚拟化</a:t>
              </a:r>
            </a:p>
          </p:txBody>
        </p:sp>
        <p:sp>
          <p:nvSpPr>
            <p:cNvPr id="305162" name="Rectangle 10"/>
            <p:cNvSpPr>
              <a:spLocks noChangeArrowheads="1"/>
            </p:cNvSpPr>
            <p:nvPr/>
          </p:nvSpPr>
          <p:spPr bwMode="gray">
            <a:xfrm>
              <a:off x="1512996" y="1811465"/>
              <a:ext cx="1529853" cy="325060"/>
            </a:xfrm>
            <a:prstGeom prst="rect">
              <a:avLst/>
            </a:prstGeom>
            <a:solidFill>
              <a:srgbClr val="79A400"/>
            </a:solidFill>
            <a:ln w="9525" algn="ctr">
              <a:noFill/>
              <a:miter lim="800000"/>
              <a:headEnd/>
              <a:tailEnd/>
            </a:ln>
            <a:effectLst/>
          </p:spPr>
          <p:txBody>
            <a:bodyPr wrap="none" lIns="83432" tIns="41717" rIns="83432" bIns="41717" anchor="ctr"/>
            <a:lstStyle/>
            <a:p>
              <a:pPr algn="ctr" defTabSz="731620">
                <a:spcBef>
                  <a:spcPct val="50000"/>
                </a:spcBef>
              </a:pPr>
              <a:r>
                <a:rPr lang="zh-CN" altLang="en-US" b="1" dirty="0">
                  <a:solidFill>
                    <a:schemeClr val="tx1"/>
                  </a:solidFill>
                  <a:latin typeface="+mn-lt"/>
                  <a:ea typeface="+mn-ea"/>
                </a:rPr>
                <a:t>虚拟化前</a:t>
              </a:r>
            </a:p>
          </p:txBody>
        </p:sp>
        <p:grpSp>
          <p:nvGrpSpPr>
            <p:cNvPr id="305461" name="Group 12"/>
            <p:cNvGrpSpPr>
              <a:grpSpLocks/>
            </p:cNvGrpSpPr>
            <p:nvPr/>
          </p:nvGrpSpPr>
          <p:grpSpPr bwMode="auto">
            <a:xfrm>
              <a:off x="813392" y="2154669"/>
              <a:ext cx="2993678" cy="2263323"/>
              <a:chOff x="442" y="862"/>
              <a:chExt cx="1944" cy="1633"/>
            </a:xfrm>
          </p:grpSpPr>
          <p:sp>
            <p:nvSpPr>
              <p:cNvPr id="7" name="AutoShape 28"/>
              <p:cNvSpPr>
                <a:spLocks noChangeArrowheads="1"/>
              </p:cNvSpPr>
              <p:nvPr/>
            </p:nvSpPr>
            <p:spPr bwMode="auto">
              <a:xfrm>
                <a:off x="1093" y="2177"/>
                <a:ext cx="591" cy="315"/>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ctr"/>
                <a:endParaRPr lang="ja-JP" altLang="en-US" sz="1500">
                  <a:latin typeface="+mn-lt"/>
                  <a:ea typeface="+mn-ea"/>
                  <a:cs typeface="Arial" charset="0"/>
                </a:endParaRPr>
              </a:p>
            </p:txBody>
          </p:sp>
          <p:sp>
            <p:nvSpPr>
              <p:cNvPr id="8" name="AutoShape 28"/>
              <p:cNvSpPr>
                <a:spLocks noChangeArrowheads="1"/>
              </p:cNvSpPr>
              <p:nvPr/>
            </p:nvSpPr>
            <p:spPr bwMode="auto">
              <a:xfrm>
                <a:off x="1760" y="2177"/>
                <a:ext cx="591" cy="315"/>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ctr"/>
                <a:endParaRPr lang="ja-JP" altLang="en-US" sz="1500">
                  <a:latin typeface="+mn-lt"/>
                  <a:ea typeface="+mn-ea"/>
                  <a:cs typeface="Arial" charset="0"/>
                </a:endParaRPr>
              </a:p>
            </p:txBody>
          </p:sp>
          <p:sp>
            <p:nvSpPr>
              <p:cNvPr id="9" name="AutoShape 28"/>
              <p:cNvSpPr>
                <a:spLocks noChangeArrowheads="1"/>
              </p:cNvSpPr>
              <p:nvPr/>
            </p:nvSpPr>
            <p:spPr bwMode="auto">
              <a:xfrm>
                <a:off x="459" y="2177"/>
                <a:ext cx="591" cy="315"/>
              </a:xfrm>
              <a:prstGeom prst="roundRect">
                <a:avLst>
                  <a:gd name="adj" fmla="val 8495"/>
                </a:avLst>
              </a:prstGeom>
              <a:solidFill>
                <a:srgbClr val="BABABA">
                  <a:alpha val="50000"/>
                </a:srgbClr>
              </a:solidFill>
              <a:ln w="9525">
                <a:solidFill>
                  <a:srgbClr val="000000"/>
                </a:solidFill>
                <a:round/>
                <a:headEnd/>
                <a:tailEnd/>
              </a:ln>
            </p:spPr>
            <p:txBody>
              <a:bodyPr wrap="none" lIns="91422" tIns="45712" rIns="91422" bIns="45712" anchor="ctr"/>
              <a:lstStyle/>
              <a:p>
                <a:pPr algn="ctr"/>
                <a:endParaRPr lang="ja-JP" altLang="en-US" sz="1500">
                  <a:latin typeface="+mn-lt"/>
                  <a:ea typeface="+mn-ea"/>
                  <a:cs typeface="Arial" charset="0"/>
                </a:endParaRPr>
              </a:p>
            </p:txBody>
          </p:sp>
          <p:sp>
            <p:nvSpPr>
              <p:cNvPr id="10" name="AutoShape 25"/>
              <p:cNvSpPr>
                <a:spLocks noChangeArrowheads="1"/>
              </p:cNvSpPr>
              <p:nvPr/>
            </p:nvSpPr>
            <p:spPr bwMode="auto">
              <a:xfrm>
                <a:off x="442" y="865"/>
                <a:ext cx="627" cy="1179"/>
              </a:xfrm>
              <a:prstGeom prst="roundRect">
                <a:avLst>
                  <a:gd name="adj" fmla="val 4917"/>
                </a:avLst>
              </a:prstGeom>
              <a:gradFill rotWithShape="1">
                <a:gsLst>
                  <a:gs pos="0">
                    <a:srgbClr val="FFFF99"/>
                  </a:gs>
                  <a:gs pos="100000">
                    <a:srgbClr val="FFFF99">
                      <a:gamma/>
                      <a:shade val="46275"/>
                      <a:invGamma/>
                      <a:alpha val="14000"/>
                    </a:srgbClr>
                  </a:gs>
                </a:gsLst>
                <a:path path="shape">
                  <a:fillToRect l="50000" t="50000" r="50000" b="50000"/>
                </a:path>
              </a:gradFill>
              <a:ln w="9525" algn="ctr">
                <a:solidFill>
                  <a:srgbClr val="33CCCC"/>
                </a:solidFill>
                <a:round/>
                <a:headEnd/>
                <a:tailEnd/>
              </a:ln>
              <a:effectLst/>
            </p:spPr>
            <p:txBody>
              <a:bodyPr wrap="none" lIns="91241" tIns="45624" rIns="91241" bIns="45624" anchor="ctr"/>
              <a:lstStyle/>
              <a:p>
                <a:pPr algn="ctr"/>
                <a:endParaRPr lang="ja-JP" altLang="en-US" sz="900" b="1">
                  <a:latin typeface="+mn-lt"/>
                  <a:ea typeface="+mn-ea"/>
                  <a:cs typeface="Arial" charset="0"/>
                </a:endParaRPr>
              </a:p>
            </p:txBody>
          </p:sp>
          <p:sp>
            <p:nvSpPr>
              <p:cNvPr id="11" name="AutoShape 26"/>
              <p:cNvSpPr>
                <a:spLocks noChangeArrowheads="1"/>
              </p:cNvSpPr>
              <p:nvPr/>
            </p:nvSpPr>
            <p:spPr bwMode="gray">
              <a:xfrm>
                <a:off x="456" y="1330"/>
                <a:ext cx="589" cy="351"/>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round/>
                <a:headEnd/>
                <a:tailEnd/>
              </a:ln>
              <a:effectLst/>
            </p:spPr>
            <p:txBody>
              <a:bodyPr wrap="none" lIns="91422" tIns="45712" rIns="91422" bIns="45712" anchor="ctr"/>
              <a:lstStyle/>
              <a:p>
                <a:pPr algn="ctr" defTabSz="731620">
                  <a:spcBef>
                    <a:spcPct val="50000"/>
                  </a:spcBef>
                </a:pPr>
                <a:r>
                  <a:rPr lang="en-US" altLang="zh-CN" dirty="0">
                    <a:solidFill>
                      <a:schemeClr val="tx1"/>
                    </a:solidFill>
                    <a:latin typeface="+mn-lt"/>
                    <a:ea typeface="+mn-ea"/>
                    <a:cs typeface="Arial" charset="0"/>
                  </a:rPr>
                  <a:t>Windows</a:t>
                </a:r>
                <a:endParaRPr lang="en-US" altLang="ja-JP" dirty="0">
                  <a:solidFill>
                    <a:schemeClr val="tx1"/>
                  </a:solidFill>
                  <a:latin typeface="+mn-lt"/>
                  <a:ea typeface="+mn-ea"/>
                  <a:cs typeface="Arial" charset="0"/>
                </a:endParaRPr>
              </a:p>
            </p:txBody>
          </p:sp>
          <p:sp>
            <p:nvSpPr>
              <p:cNvPr id="305170" name="AutoShape 29"/>
              <p:cNvSpPr>
                <a:spLocks noChangeArrowheads="1"/>
              </p:cNvSpPr>
              <p:nvPr/>
            </p:nvSpPr>
            <p:spPr bwMode="gray">
              <a:xfrm>
                <a:off x="465" y="955"/>
                <a:ext cx="578" cy="351"/>
              </a:xfrm>
              <a:prstGeom prst="roundRect">
                <a:avLst>
                  <a:gd name="adj" fmla="val 8495"/>
                </a:avLst>
              </a:prstGeom>
              <a:solidFill>
                <a:srgbClr val="79A400">
                  <a:alpha val="70000"/>
                </a:srgbClr>
              </a:solidFill>
              <a:ln w="12700" algn="ctr">
                <a:solidFill>
                  <a:schemeClr val="tx1"/>
                </a:solidFill>
                <a:round/>
                <a:headEnd/>
                <a:tailEnd/>
              </a:ln>
              <a:effectLst/>
            </p:spPr>
            <p:txBody>
              <a:bodyPr wrap="none" lIns="91422" tIns="45712" rIns="91422" bIns="45712" anchor="ctr"/>
              <a:lstStyle/>
              <a:p>
                <a:pPr algn="ctr" defTabSz="731620">
                  <a:spcBef>
                    <a:spcPct val="50000"/>
                  </a:spcBef>
                </a:pPr>
                <a:r>
                  <a:rPr lang="en-US" altLang="zh-CN" dirty="0">
                    <a:solidFill>
                      <a:schemeClr val="tx1"/>
                    </a:solidFill>
                    <a:latin typeface="+mn-lt"/>
                    <a:ea typeface="+mn-ea"/>
                    <a:cs typeface="Arial" charset="0"/>
                  </a:rPr>
                  <a:t>APP</a:t>
                </a:r>
                <a:endParaRPr lang="en-US" altLang="ja-JP" dirty="0">
                  <a:solidFill>
                    <a:schemeClr val="tx1"/>
                  </a:solidFill>
                  <a:latin typeface="+mn-lt"/>
                  <a:ea typeface="+mn-ea"/>
                  <a:cs typeface="Arial" charset="0"/>
                </a:endParaRPr>
              </a:p>
            </p:txBody>
          </p:sp>
          <p:sp>
            <p:nvSpPr>
              <p:cNvPr id="12" name="AutoShape 28"/>
              <p:cNvSpPr>
                <a:spLocks noChangeArrowheads="1"/>
              </p:cNvSpPr>
              <p:nvPr/>
            </p:nvSpPr>
            <p:spPr bwMode="auto">
              <a:xfrm>
                <a:off x="460" y="1698"/>
                <a:ext cx="590" cy="315"/>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ctr"/>
                <a:endParaRPr lang="ja-JP" altLang="en-US" sz="1500">
                  <a:latin typeface="+mn-lt"/>
                  <a:ea typeface="+mn-ea"/>
                  <a:cs typeface="Arial" charset="0"/>
                </a:endParaRPr>
              </a:p>
            </p:txBody>
          </p:sp>
          <p:pic>
            <p:nvPicPr>
              <p:cNvPr id="13" name="Picture 78" descr="Storage_icon_01"/>
              <p:cNvPicPr>
                <a:picLocks noChangeAspect="1" noChangeArrowheads="1"/>
              </p:cNvPicPr>
              <p:nvPr/>
            </p:nvPicPr>
            <p:blipFill>
              <a:blip r:embed="rId3" cstate="print"/>
              <a:srcRect/>
              <a:stretch>
                <a:fillRect/>
              </a:stretch>
            </p:blipFill>
            <p:spPr bwMode="auto">
              <a:xfrm>
                <a:off x="889" y="1738"/>
                <a:ext cx="160" cy="268"/>
              </a:xfrm>
              <a:prstGeom prst="rect">
                <a:avLst/>
              </a:prstGeom>
              <a:noFill/>
              <a:ln w="9525">
                <a:noFill/>
                <a:miter lim="800000"/>
                <a:headEnd/>
                <a:tailEnd/>
              </a:ln>
            </p:spPr>
          </p:pic>
          <p:pic>
            <p:nvPicPr>
              <p:cNvPr id="14" name="Picture 82" descr="Memory_icon_03"/>
              <p:cNvPicPr>
                <a:picLocks noChangeAspect="1" noChangeArrowheads="1"/>
              </p:cNvPicPr>
              <p:nvPr/>
            </p:nvPicPr>
            <p:blipFill>
              <a:blip r:embed="rId4" cstate="print"/>
              <a:srcRect/>
              <a:stretch>
                <a:fillRect/>
              </a:stretch>
            </p:blipFill>
            <p:spPr bwMode="auto">
              <a:xfrm>
                <a:off x="598" y="1738"/>
                <a:ext cx="125" cy="216"/>
              </a:xfrm>
              <a:prstGeom prst="rect">
                <a:avLst/>
              </a:prstGeom>
              <a:noFill/>
              <a:ln w="9525">
                <a:noFill/>
                <a:miter lim="800000"/>
                <a:headEnd/>
                <a:tailEnd/>
              </a:ln>
            </p:spPr>
          </p:pic>
          <p:pic>
            <p:nvPicPr>
              <p:cNvPr id="15" name="Picture 86" descr="CPU_icon"/>
              <p:cNvPicPr>
                <a:picLocks noChangeAspect="1" noChangeArrowheads="1"/>
              </p:cNvPicPr>
              <p:nvPr/>
            </p:nvPicPr>
            <p:blipFill>
              <a:blip r:embed="rId5" cstate="print"/>
              <a:srcRect/>
              <a:stretch>
                <a:fillRect/>
              </a:stretch>
            </p:blipFill>
            <p:spPr bwMode="auto">
              <a:xfrm>
                <a:off x="471" y="1738"/>
                <a:ext cx="119" cy="214"/>
              </a:xfrm>
              <a:prstGeom prst="rect">
                <a:avLst/>
              </a:prstGeom>
              <a:noFill/>
              <a:ln w="9525">
                <a:noFill/>
                <a:miter lim="800000"/>
                <a:headEnd/>
                <a:tailEnd/>
              </a:ln>
            </p:spPr>
          </p:pic>
          <p:pic>
            <p:nvPicPr>
              <p:cNvPr id="305175" name="Picture 7" descr="NIC_icon"/>
              <p:cNvPicPr>
                <a:picLocks noChangeAspect="1" noChangeArrowheads="1"/>
              </p:cNvPicPr>
              <p:nvPr/>
            </p:nvPicPr>
            <p:blipFill>
              <a:blip r:embed="rId6" cstate="print"/>
              <a:srcRect/>
              <a:stretch>
                <a:fillRect/>
              </a:stretch>
            </p:blipFill>
            <p:spPr bwMode="auto">
              <a:xfrm>
                <a:off x="740" y="1769"/>
                <a:ext cx="178" cy="188"/>
              </a:xfrm>
              <a:prstGeom prst="rect">
                <a:avLst/>
              </a:prstGeom>
              <a:noFill/>
              <a:ln w="9525">
                <a:noFill/>
                <a:miter lim="800000"/>
                <a:headEnd/>
                <a:tailEnd/>
              </a:ln>
            </p:spPr>
          </p:pic>
          <p:sp>
            <p:nvSpPr>
              <p:cNvPr id="16" name="AutoShape 25"/>
              <p:cNvSpPr>
                <a:spLocks noChangeArrowheads="1"/>
              </p:cNvSpPr>
              <p:nvPr/>
            </p:nvSpPr>
            <p:spPr bwMode="auto">
              <a:xfrm>
                <a:off x="1091" y="865"/>
                <a:ext cx="628" cy="1179"/>
              </a:xfrm>
              <a:prstGeom prst="roundRect">
                <a:avLst>
                  <a:gd name="adj" fmla="val 4917"/>
                </a:avLst>
              </a:prstGeom>
              <a:gradFill rotWithShape="1">
                <a:gsLst>
                  <a:gs pos="0">
                    <a:srgbClr val="FFFF99"/>
                  </a:gs>
                  <a:gs pos="100000">
                    <a:srgbClr val="FFFF99">
                      <a:gamma/>
                      <a:shade val="46275"/>
                      <a:invGamma/>
                      <a:alpha val="14000"/>
                    </a:srgbClr>
                  </a:gs>
                </a:gsLst>
                <a:path path="shape">
                  <a:fillToRect l="50000" t="50000" r="50000" b="50000"/>
                </a:path>
              </a:gradFill>
              <a:ln w="9525" algn="ctr">
                <a:solidFill>
                  <a:srgbClr val="33CCCC"/>
                </a:solidFill>
                <a:round/>
                <a:headEnd/>
                <a:tailEnd/>
              </a:ln>
              <a:effectLst/>
            </p:spPr>
            <p:txBody>
              <a:bodyPr wrap="none" lIns="91241" tIns="45624" rIns="91241" bIns="45624" anchor="ctr"/>
              <a:lstStyle/>
              <a:p>
                <a:pPr algn="ctr"/>
                <a:endParaRPr lang="ja-JP" altLang="en-US" sz="900" b="1">
                  <a:latin typeface="+mn-lt"/>
                  <a:ea typeface="+mn-ea"/>
                  <a:cs typeface="Arial" charset="0"/>
                </a:endParaRPr>
              </a:p>
            </p:txBody>
          </p:sp>
          <p:sp>
            <p:nvSpPr>
              <p:cNvPr id="17" name="AutoShape 26"/>
              <p:cNvSpPr>
                <a:spLocks noChangeArrowheads="1"/>
              </p:cNvSpPr>
              <p:nvPr/>
            </p:nvSpPr>
            <p:spPr bwMode="gray">
              <a:xfrm>
                <a:off x="1106" y="1330"/>
                <a:ext cx="590" cy="351"/>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round/>
                <a:headEnd/>
                <a:tailEnd/>
              </a:ln>
              <a:effectLst/>
            </p:spPr>
            <p:txBody>
              <a:bodyPr wrap="none" lIns="91422" tIns="45712" rIns="91422" bIns="45712" anchor="ctr"/>
              <a:lstStyle/>
              <a:p>
                <a:pPr algn="ctr" defTabSz="731620">
                  <a:spcBef>
                    <a:spcPct val="50000"/>
                  </a:spcBef>
                </a:pPr>
                <a:r>
                  <a:rPr lang="en-US" altLang="zh-CN" dirty="0">
                    <a:solidFill>
                      <a:schemeClr val="tx1"/>
                    </a:solidFill>
                    <a:latin typeface="+mn-lt"/>
                    <a:ea typeface="+mn-ea"/>
                    <a:cs typeface="Arial" charset="0"/>
                  </a:rPr>
                  <a:t>Linux</a:t>
                </a:r>
                <a:endParaRPr lang="en-US" altLang="ja-JP" dirty="0">
                  <a:solidFill>
                    <a:schemeClr val="tx1"/>
                  </a:solidFill>
                  <a:latin typeface="+mn-lt"/>
                  <a:ea typeface="+mn-ea"/>
                  <a:cs typeface="Arial" charset="0"/>
                </a:endParaRPr>
              </a:p>
            </p:txBody>
          </p:sp>
          <p:sp>
            <p:nvSpPr>
              <p:cNvPr id="305178" name="AutoShape 29"/>
              <p:cNvSpPr>
                <a:spLocks noChangeArrowheads="1"/>
              </p:cNvSpPr>
              <p:nvPr/>
            </p:nvSpPr>
            <p:spPr bwMode="gray">
              <a:xfrm>
                <a:off x="1117" y="955"/>
                <a:ext cx="579" cy="351"/>
              </a:xfrm>
              <a:prstGeom prst="roundRect">
                <a:avLst>
                  <a:gd name="adj" fmla="val 8495"/>
                </a:avLst>
              </a:prstGeom>
              <a:solidFill>
                <a:srgbClr val="79A400">
                  <a:alpha val="70000"/>
                </a:srgbClr>
              </a:solidFill>
              <a:ln w="12700" algn="ctr">
                <a:solidFill>
                  <a:schemeClr val="tx1"/>
                </a:solidFill>
                <a:round/>
                <a:headEnd/>
                <a:tailEnd/>
              </a:ln>
              <a:effectLst/>
            </p:spPr>
            <p:txBody>
              <a:bodyPr wrap="none" lIns="91422" tIns="45712" rIns="91422" bIns="45712" anchor="ctr"/>
              <a:lstStyle/>
              <a:p>
                <a:pPr algn="ctr" defTabSz="731620">
                  <a:spcBef>
                    <a:spcPct val="50000"/>
                  </a:spcBef>
                </a:pPr>
                <a:r>
                  <a:rPr lang="en-US" altLang="zh-CN" dirty="0">
                    <a:solidFill>
                      <a:schemeClr val="tx1"/>
                    </a:solidFill>
                    <a:latin typeface="+mn-lt"/>
                    <a:ea typeface="+mn-ea"/>
                    <a:cs typeface="Arial" charset="0"/>
                  </a:rPr>
                  <a:t>APP</a:t>
                </a:r>
                <a:endParaRPr lang="en-US" altLang="ja-JP" dirty="0">
                  <a:solidFill>
                    <a:schemeClr val="tx1"/>
                  </a:solidFill>
                  <a:latin typeface="+mn-lt"/>
                  <a:ea typeface="+mn-ea"/>
                  <a:cs typeface="Arial" charset="0"/>
                </a:endParaRPr>
              </a:p>
            </p:txBody>
          </p:sp>
          <p:sp>
            <p:nvSpPr>
              <p:cNvPr id="18" name="AutoShape 28"/>
              <p:cNvSpPr>
                <a:spLocks noChangeArrowheads="1"/>
              </p:cNvSpPr>
              <p:nvPr/>
            </p:nvSpPr>
            <p:spPr bwMode="auto">
              <a:xfrm>
                <a:off x="1093" y="1698"/>
                <a:ext cx="591" cy="315"/>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ctr"/>
                <a:endParaRPr lang="ja-JP" altLang="en-US" sz="1500">
                  <a:latin typeface="+mn-lt"/>
                  <a:ea typeface="+mn-ea"/>
                  <a:cs typeface="Arial" charset="0"/>
                </a:endParaRPr>
              </a:p>
            </p:txBody>
          </p:sp>
          <p:pic>
            <p:nvPicPr>
              <p:cNvPr id="19" name="Picture 78" descr="Storage_icon_01"/>
              <p:cNvPicPr>
                <a:picLocks noChangeAspect="1" noChangeArrowheads="1"/>
              </p:cNvPicPr>
              <p:nvPr/>
            </p:nvPicPr>
            <p:blipFill>
              <a:blip r:embed="rId3" cstate="print"/>
              <a:srcRect/>
              <a:stretch>
                <a:fillRect/>
              </a:stretch>
            </p:blipFill>
            <p:spPr bwMode="auto">
              <a:xfrm>
                <a:off x="1522" y="1738"/>
                <a:ext cx="160" cy="268"/>
              </a:xfrm>
              <a:prstGeom prst="rect">
                <a:avLst/>
              </a:prstGeom>
              <a:noFill/>
              <a:ln w="9525">
                <a:noFill/>
                <a:miter lim="800000"/>
                <a:headEnd/>
                <a:tailEnd/>
              </a:ln>
            </p:spPr>
          </p:pic>
          <p:pic>
            <p:nvPicPr>
              <p:cNvPr id="20" name="Picture 82" descr="Memory_icon_03"/>
              <p:cNvPicPr>
                <a:picLocks noChangeAspect="1" noChangeArrowheads="1"/>
              </p:cNvPicPr>
              <p:nvPr/>
            </p:nvPicPr>
            <p:blipFill>
              <a:blip r:embed="rId4" cstate="print"/>
              <a:srcRect/>
              <a:stretch>
                <a:fillRect/>
              </a:stretch>
            </p:blipFill>
            <p:spPr bwMode="auto">
              <a:xfrm>
                <a:off x="1231" y="1738"/>
                <a:ext cx="125" cy="216"/>
              </a:xfrm>
              <a:prstGeom prst="rect">
                <a:avLst/>
              </a:prstGeom>
              <a:noFill/>
              <a:ln w="9525">
                <a:noFill/>
                <a:miter lim="800000"/>
                <a:headEnd/>
                <a:tailEnd/>
              </a:ln>
            </p:spPr>
          </p:pic>
          <p:pic>
            <p:nvPicPr>
              <p:cNvPr id="21" name="Picture 86" descr="CPU_icon"/>
              <p:cNvPicPr>
                <a:picLocks noChangeAspect="1" noChangeArrowheads="1"/>
              </p:cNvPicPr>
              <p:nvPr/>
            </p:nvPicPr>
            <p:blipFill>
              <a:blip r:embed="rId5" cstate="print"/>
              <a:srcRect/>
              <a:stretch>
                <a:fillRect/>
              </a:stretch>
            </p:blipFill>
            <p:spPr bwMode="auto">
              <a:xfrm>
                <a:off x="1104" y="1738"/>
                <a:ext cx="119" cy="214"/>
              </a:xfrm>
              <a:prstGeom prst="rect">
                <a:avLst/>
              </a:prstGeom>
              <a:noFill/>
              <a:ln w="9525">
                <a:noFill/>
                <a:miter lim="800000"/>
                <a:headEnd/>
                <a:tailEnd/>
              </a:ln>
            </p:spPr>
          </p:pic>
          <p:pic>
            <p:nvPicPr>
              <p:cNvPr id="305183" name="Picture 7" descr="NIC_icon"/>
              <p:cNvPicPr>
                <a:picLocks noChangeAspect="1" noChangeArrowheads="1"/>
              </p:cNvPicPr>
              <p:nvPr/>
            </p:nvPicPr>
            <p:blipFill>
              <a:blip r:embed="rId7" cstate="print"/>
              <a:srcRect/>
              <a:stretch>
                <a:fillRect/>
              </a:stretch>
            </p:blipFill>
            <p:spPr bwMode="auto">
              <a:xfrm>
                <a:off x="1361" y="1769"/>
                <a:ext cx="180" cy="188"/>
              </a:xfrm>
              <a:prstGeom prst="rect">
                <a:avLst/>
              </a:prstGeom>
              <a:noFill/>
              <a:ln w="9525">
                <a:noFill/>
                <a:miter lim="800000"/>
                <a:headEnd/>
                <a:tailEnd/>
              </a:ln>
            </p:spPr>
          </p:pic>
          <p:grpSp>
            <p:nvGrpSpPr>
              <p:cNvPr id="768" name="Group 32"/>
              <p:cNvGrpSpPr>
                <a:grpSpLocks noChangeAspect="1"/>
              </p:cNvGrpSpPr>
              <p:nvPr/>
            </p:nvGrpSpPr>
            <p:grpSpPr bwMode="auto">
              <a:xfrm>
                <a:off x="624" y="2177"/>
                <a:ext cx="262" cy="318"/>
                <a:chOff x="5506" y="5440"/>
                <a:chExt cx="312" cy="502"/>
              </a:xfrm>
            </p:grpSpPr>
            <p:sp>
              <p:nvSpPr>
                <p:cNvPr id="305185" name="Freeform 33"/>
                <p:cNvSpPr>
                  <a:spLocks noChangeAspect="1"/>
                </p:cNvSpPr>
                <p:nvPr/>
              </p:nvSpPr>
              <p:spPr bwMode="auto">
                <a:xfrm>
                  <a:off x="5654" y="5464"/>
                  <a:ext cx="164" cy="478"/>
                </a:xfrm>
                <a:custGeom>
                  <a:avLst/>
                  <a:gdLst/>
                  <a:ahLst/>
                  <a:cxnLst>
                    <a:cxn ang="0">
                      <a:pos x="82" y="76"/>
                    </a:cxn>
                    <a:cxn ang="0">
                      <a:pos x="82" y="3"/>
                    </a:cxn>
                    <a:cxn ang="0">
                      <a:pos x="4" y="63"/>
                    </a:cxn>
                    <a:cxn ang="0">
                      <a:pos x="4" y="227"/>
                    </a:cxn>
                    <a:cxn ang="0">
                      <a:pos x="0" y="236"/>
                    </a:cxn>
                    <a:cxn ang="0">
                      <a:pos x="5" y="235"/>
                    </a:cxn>
                    <a:cxn ang="0">
                      <a:pos x="12" y="229"/>
                    </a:cxn>
                    <a:cxn ang="0">
                      <a:pos x="12" y="226"/>
                    </a:cxn>
                    <a:cxn ang="0">
                      <a:pos x="15" y="227"/>
                    </a:cxn>
                    <a:cxn ang="0">
                      <a:pos x="79" y="176"/>
                    </a:cxn>
                    <a:cxn ang="0">
                      <a:pos x="82" y="172"/>
                    </a:cxn>
                    <a:cxn ang="0">
                      <a:pos x="82" y="76"/>
                    </a:cxn>
                  </a:cxnLst>
                  <a:rect l="0" t="0" r="r" b="b"/>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86" name="Freeform 34"/>
                <p:cNvSpPr>
                  <a:spLocks noChangeAspect="1"/>
                </p:cNvSpPr>
                <p:nvPr/>
              </p:nvSpPr>
              <p:spPr bwMode="auto">
                <a:xfrm>
                  <a:off x="5506" y="5440"/>
                  <a:ext cx="310" cy="148"/>
                </a:xfrm>
                <a:custGeom>
                  <a:avLst/>
                  <a:gdLst/>
                  <a:ahLst/>
                  <a:cxnLst>
                    <a:cxn ang="0">
                      <a:pos x="155" y="14"/>
                    </a:cxn>
                    <a:cxn ang="0">
                      <a:pos x="77" y="74"/>
                    </a:cxn>
                    <a:cxn ang="0">
                      <a:pos x="4" y="59"/>
                    </a:cxn>
                    <a:cxn ang="0">
                      <a:pos x="0" y="61"/>
                    </a:cxn>
                    <a:cxn ang="0">
                      <a:pos x="2" y="57"/>
                    </a:cxn>
                    <a:cxn ang="0">
                      <a:pos x="8" y="52"/>
                    </a:cxn>
                    <a:cxn ang="0">
                      <a:pos x="11" y="53"/>
                    </a:cxn>
                    <a:cxn ang="0">
                      <a:pos x="11" y="50"/>
                    </a:cxn>
                    <a:cxn ang="0">
                      <a:pos x="76" y="1"/>
                    </a:cxn>
                    <a:cxn ang="0">
                      <a:pos x="79" y="0"/>
                    </a:cxn>
                    <a:cxn ang="0">
                      <a:pos x="151" y="11"/>
                    </a:cxn>
                    <a:cxn ang="0">
                      <a:pos x="155" y="14"/>
                    </a:cxn>
                  </a:cxnLst>
                  <a:rect l="0" t="0" r="r" b="b"/>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87" name="Freeform 35"/>
                <p:cNvSpPr>
                  <a:spLocks noChangeAspect="1"/>
                </p:cNvSpPr>
                <p:nvPr/>
              </p:nvSpPr>
              <p:spPr bwMode="auto">
                <a:xfrm>
                  <a:off x="5658" y="5466"/>
                  <a:ext cx="160" cy="124"/>
                </a:xfrm>
                <a:custGeom>
                  <a:avLst/>
                  <a:gdLst/>
                  <a:ahLst/>
                  <a:cxnLst>
                    <a:cxn ang="0">
                      <a:pos x="80" y="2"/>
                    </a:cxn>
                    <a:cxn ang="0">
                      <a:pos x="79" y="0"/>
                    </a:cxn>
                    <a:cxn ang="0">
                      <a:pos x="0" y="61"/>
                    </a:cxn>
                    <a:cxn ang="0">
                      <a:pos x="1" y="62"/>
                    </a:cxn>
                    <a:cxn ang="0">
                      <a:pos x="80" y="2"/>
                    </a:cxn>
                  </a:cxnLst>
                  <a:rect l="0" t="0" r="r" b="b"/>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88" name="Freeform 36"/>
                <p:cNvSpPr>
                  <a:spLocks noChangeAspect="1"/>
                </p:cNvSpPr>
                <p:nvPr/>
              </p:nvSpPr>
              <p:spPr bwMode="auto">
                <a:xfrm>
                  <a:off x="5506" y="5556"/>
                  <a:ext cx="158" cy="384"/>
                </a:xfrm>
                <a:custGeom>
                  <a:avLst/>
                  <a:gdLst/>
                  <a:ahLst/>
                  <a:cxnLst>
                    <a:cxn ang="0">
                      <a:pos x="79" y="19"/>
                    </a:cxn>
                    <a:cxn ang="0">
                      <a:pos x="76" y="14"/>
                    </a:cxn>
                    <a:cxn ang="0">
                      <a:pos x="4" y="1"/>
                    </a:cxn>
                    <a:cxn ang="0">
                      <a:pos x="0" y="3"/>
                    </a:cxn>
                    <a:cxn ang="0">
                      <a:pos x="0" y="17"/>
                    </a:cxn>
                    <a:cxn ang="0">
                      <a:pos x="3" y="17"/>
                    </a:cxn>
                    <a:cxn ang="0">
                      <a:pos x="0" y="19"/>
                    </a:cxn>
                    <a:cxn ang="0">
                      <a:pos x="0" y="26"/>
                    </a:cxn>
                    <a:cxn ang="0">
                      <a:pos x="0" y="171"/>
                    </a:cxn>
                    <a:cxn ang="0">
                      <a:pos x="4" y="177"/>
                    </a:cxn>
                    <a:cxn ang="0">
                      <a:pos x="73" y="191"/>
                    </a:cxn>
                    <a:cxn ang="0">
                      <a:pos x="78" y="187"/>
                    </a:cxn>
                    <a:cxn ang="0">
                      <a:pos x="79" y="19"/>
                    </a:cxn>
                  </a:cxnLst>
                  <a:rect l="0" t="0" r="r" b="b"/>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89" name="Freeform 37"/>
                <p:cNvSpPr>
                  <a:spLocks noChangeAspect="1"/>
                </p:cNvSpPr>
                <p:nvPr/>
              </p:nvSpPr>
              <p:spPr bwMode="auto">
                <a:xfrm>
                  <a:off x="5558" y="5796"/>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90" name="Freeform 38"/>
                <p:cNvSpPr>
                  <a:spLocks noChangeAspect="1"/>
                </p:cNvSpPr>
                <p:nvPr/>
              </p:nvSpPr>
              <p:spPr bwMode="auto">
                <a:xfrm>
                  <a:off x="5558" y="5796"/>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91" name="Freeform 39"/>
                <p:cNvSpPr>
                  <a:spLocks noChangeAspect="1"/>
                </p:cNvSpPr>
                <p:nvPr/>
              </p:nvSpPr>
              <p:spPr bwMode="auto">
                <a:xfrm>
                  <a:off x="5558" y="5810"/>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92" name="Freeform 40"/>
                <p:cNvSpPr>
                  <a:spLocks noChangeAspect="1"/>
                </p:cNvSpPr>
                <p:nvPr/>
              </p:nvSpPr>
              <p:spPr bwMode="auto">
                <a:xfrm>
                  <a:off x="5558" y="5810"/>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93" name="Freeform 41"/>
                <p:cNvSpPr>
                  <a:spLocks noChangeAspect="1"/>
                </p:cNvSpPr>
                <p:nvPr/>
              </p:nvSpPr>
              <p:spPr bwMode="auto">
                <a:xfrm>
                  <a:off x="5558" y="5822"/>
                  <a:ext cx="122" cy="28"/>
                </a:xfrm>
                <a:custGeom>
                  <a:avLst/>
                  <a:gdLst/>
                  <a:ahLst/>
                  <a:cxnLst>
                    <a:cxn ang="0">
                      <a:pos x="0" y="0"/>
                    </a:cxn>
                    <a:cxn ang="0">
                      <a:pos x="104" y="24"/>
                    </a:cxn>
                    <a:cxn ang="0">
                      <a:pos x="122" y="12"/>
                    </a:cxn>
                    <a:cxn ang="0">
                      <a:pos x="122" y="18"/>
                    </a:cxn>
                    <a:cxn ang="0">
                      <a:pos x="104" y="28"/>
                    </a:cxn>
                    <a:cxn ang="0">
                      <a:pos x="0" y="6"/>
                    </a:cxn>
                    <a:cxn ang="0">
                      <a:pos x="0" y="0"/>
                    </a:cxn>
                  </a:cxnLst>
                  <a:rect l="0" t="0" r="r" b="b"/>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94" name="Freeform 42"/>
                <p:cNvSpPr>
                  <a:spLocks noChangeAspect="1"/>
                </p:cNvSpPr>
                <p:nvPr/>
              </p:nvSpPr>
              <p:spPr bwMode="auto">
                <a:xfrm>
                  <a:off x="5558" y="582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95" name="Freeform 43"/>
                <p:cNvSpPr>
                  <a:spLocks noChangeAspect="1"/>
                </p:cNvSpPr>
                <p:nvPr/>
              </p:nvSpPr>
              <p:spPr bwMode="auto">
                <a:xfrm>
                  <a:off x="5558" y="5836"/>
                  <a:ext cx="122" cy="28"/>
                </a:xfrm>
                <a:custGeom>
                  <a:avLst/>
                  <a:gdLst/>
                  <a:ahLst/>
                  <a:cxnLst>
                    <a:cxn ang="0">
                      <a:pos x="0" y="0"/>
                    </a:cxn>
                    <a:cxn ang="0">
                      <a:pos x="104" y="22"/>
                    </a:cxn>
                    <a:cxn ang="0">
                      <a:pos x="122" y="12"/>
                    </a:cxn>
                    <a:cxn ang="0">
                      <a:pos x="122" y="16"/>
                    </a:cxn>
                    <a:cxn ang="0">
                      <a:pos x="104" y="28"/>
                    </a:cxn>
                    <a:cxn ang="0">
                      <a:pos x="0" y="6"/>
                    </a:cxn>
                    <a:cxn ang="0">
                      <a:pos x="0" y="0"/>
                    </a:cxn>
                  </a:cxnLst>
                  <a:rect l="0" t="0" r="r" b="b"/>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96" name="Freeform 44"/>
                <p:cNvSpPr>
                  <a:spLocks noChangeAspect="1"/>
                </p:cNvSpPr>
                <p:nvPr/>
              </p:nvSpPr>
              <p:spPr bwMode="auto">
                <a:xfrm>
                  <a:off x="5558" y="583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97" name="Freeform 45"/>
                <p:cNvSpPr>
                  <a:spLocks noChangeAspect="1"/>
                </p:cNvSpPr>
                <p:nvPr/>
              </p:nvSpPr>
              <p:spPr bwMode="auto">
                <a:xfrm>
                  <a:off x="5558" y="5850"/>
                  <a:ext cx="122" cy="28"/>
                </a:xfrm>
                <a:custGeom>
                  <a:avLst/>
                  <a:gdLst/>
                  <a:ahLst/>
                  <a:cxnLst>
                    <a:cxn ang="0">
                      <a:pos x="0" y="0"/>
                    </a:cxn>
                    <a:cxn ang="0">
                      <a:pos x="104" y="22"/>
                    </a:cxn>
                    <a:cxn ang="0">
                      <a:pos x="122" y="10"/>
                    </a:cxn>
                    <a:cxn ang="0">
                      <a:pos x="122" y="16"/>
                    </a:cxn>
                    <a:cxn ang="0">
                      <a:pos x="104" y="28"/>
                    </a:cxn>
                    <a:cxn ang="0">
                      <a:pos x="0" y="4"/>
                    </a:cxn>
                    <a:cxn ang="0">
                      <a:pos x="0" y="0"/>
                    </a:cxn>
                  </a:cxnLst>
                  <a:rect l="0" t="0" r="r" b="b"/>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98" name="Freeform 46"/>
                <p:cNvSpPr>
                  <a:spLocks noChangeAspect="1"/>
                </p:cNvSpPr>
                <p:nvPr/>
              </p:nvSpPr>
              <p:spPr bwMode="auto">
                <a:xfrm>
                  <a:off x="5558" y="5848"/>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199" name="Freeform 47"/>
                <p:cNvSpPr>
                  <a:spLocks noChangeAspect="1"/>
                </p:cNvSpPr>
                <p:nvPr/>
              </p:nvSpPr>
              <p:spPr bwMode="auto">
                <a:xfrm>
                  <a:off x="5558" y="5862"/>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00" name="Freeform 48"/>
                <p:cNvSpPr>
                  <a:spLocks noChangeAspect="1"/>
                </p:cNvSpPr>
                <p:nvPr/>
              </p:nvSpPr>
              <p:spPr bwMode="auto">
                <a:xfrm>
                  <a:off x="5558" y="586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01" name="Freeform 49"/>
                <p:cNvSpPr>
                  <a:spLocks noChangeAspect="1"/>
                </p:cNvSpPr>
                <p:nvPr/>
              </p:nvSpPr>
              <p:spPr bwMode="auto">
                <a:xfrm>
                  <a:off x="5558" y="5876"/>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02" name="Freeform 50"/>
                <p:cNvSpPr>
                  <a:spLocks noChangeAspect="1"/>
                </p:cNvSpPr>
                <p:nvPr/>
              </p:nvSpPr>
              <p:spPr bwMode="auto">
                <a:xfrm>
                  <a:off x="5558" y="587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03" name="Freeform 51"/>
                <p:cNvSpPr>
                  <a:spLocks noChangeAspect="1"/>
                </p:cNvSpPr>
                <p:nvPr/>
              </p:nvSpPr>
              <p:spPr bwMode="auto">
                <a:xfrm>
                  <a:off x="5506" y="5590"/>
                  <a:ext cx="172" cy="34"/>
                </a:xfrm>
                <a:custGeom>
                  <a:avLst/>
                  <a:gdLst/>
                  <a:ahLst/>
                  <a:cxnLst>
                    <a:cxn ang="0">
                      <a:pos x="156" y="30"/>
                    </a:cxn>
                    <a:cxn ang="0">
                      <a:pos x="6" y="0"/>
                    </a:cxn>
                    <a:cxn ang="0">
                      <a:pos x="0" y="4"/>
                    </a:cxn>
                    <a:cxn ang="0">
                      <a:pos x="158" y="34"/>
                    </a:cxn>
                    <a:cxn ang="0">
                      <a:pos x="172" y="24"/>
                    </a:cxn>
                    <a:cxn ang="0">
                      <a:pos x="172" y="20"/>
                    </a:cxn>
                    <a:cxn ang="0">
                      <a:pos x="156" y="30"/>
                    </a:cxn>
                  </a:cxnLst>
                  <a:rect l="0" t="0" r="r" b="b"/>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04" name="Freeform 52"/>
                <p:cNvSpPr>
                  <a:spLocks noChangeAspect="1"/>
                </p:cNvSpPr>
                <p:nvPr/>
              </p:nvSpPr>
              <p:spPr bwMode="auto">
                <a:xfrm>
                  <a:off x="5532" y="5610"/>
                  <a:ext cx="100" cy="30"/>
                </a:xfrm>
                <a:custGeom>
                  <a:avLst/>
                  <a:gdLst/>
                  <a:ahLst/>
                  <a:cxnLst>
                    <a:cxn ang="0">
                      <a:pos x="100" y="18"/>
                    </a:cxn>
                    <a:cxn ang="0">
                      <a:pos x="0" y="0"/>
                    </a:cxn>
                    <a:cxn ang="0">
                      <a:pos x="0" y="10"/>
                    </a:cxn>
                    <a:cxn ang="0">
                      <a:pos x="100" y="30"/>
                    </a:cxn>
                    <a:cxn ang="0">
                      <a:pos x="100" y="18"/>
                    </a:cxn>
                  </a:cxnLst>
                  <a:rect l="0" t="0" r="r" b="b"/>
                  <a:pathLst>
                    <a:path w="100" h="30">
                      <a:moveTo>
                        <a:pt x="100" y="18"/>
                      </a:moveTo>
                      <a:lnTo>
                        <a:pt x="0" y="0"/>
                      </a:lnTo>
                      <a:lnTo>
                        <a:pt x="0" y="10"/>
                      </a:lnTo>
                      <a:lnTo>
                        <a:pt x="100" y="30"/>
                      </a:lnTo>
                      <a:lnTo>
                        <a:pt x="100" y="18"/>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05" name="Freeform 53"/>
                <p:cNvSpPr>
                  <a:spLocks noChangeAspect="1"/>
                </p:cNvSpPr>
                <p:nvPr/>
              </p:nvSpPr>
              <p:spPr bwMode="auto">
                <a:xfrm>
                  <a:off x="5532" y="5610"/>
                  <a:ext cx="10" cy="10"/>
                </a:xfrm>
                <a:custGeom>
                  <a:avLst/>
                  <a:gdLst/>
                  <a:ahLst/>
                  <a:cxnLst>
                    <a:cxn ang="0">
                      <a:pos x="0" y="10"/>
                    </a:cxn>
                    <a:cxn ang="0">
                      <a:pos x="10" y="2"/>
                    </a:cxn>
                    <a:cxn ang="0">
                      <a:pos x="0" y="0"/>
                    </a:cxn>
                    <a:cxn ang="0">
                      <a:pos x="0" y="10"/>
                    </a:cxn>
                  </a:cxnLst>
                  <a:rect l="0" t="0" r="r" b="b"/>
                  <a:pathLst>
                    <a:path w="10" h="10">
                      <a:moveTo>
                        <a:pt x="0" y="10"/>
                      </a:moveTo>
                      <a:lnTo>
                        <a:pt x="10" y="2"/>
                      </a:lnTo>
                      <a:lnTo>
                        <a:pt x="0" y="0"/>
                      </a:lnTo>
                      <a:lnTo>
                        <a:pt x="0" y="10"/>
                      </a:lnTo>
                      <a:close/>
                    </a:path>
                  </a:pathLst>
                </a:custGeom>
                <a:solidFill>
                  <a:srgbClr val="5D7695"/>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06" name="Freeform 54"/>
                <p:cNvSpPr>
                  <a:spLocks noChangeAspect="1"/>
                </p:cNvSpPr>
                <p:nvPr/>
              </p:nvSpPr>
              <p:spPr bwMode="auto">
                <a:xfrm>
                  <a:off x="5528" y="5540"/>
                  <a:ext cx="156" cy="378"/>
                </a:xfrm>
                <a:custGeom>
                  <a:avLst/>
                  <a:gdLst/>
                  <a:ahLst/>
                  <a:cxnLst>
                    <a:cxn ang="0">
                      <a:pos x="0" y="0"/>
                    </a:cxn>
                    <a:cxn ang="0">
                      <a:pos x="75" y="15"/>
                    </a:cxn>
                    <a:cxn ang="0">
                      <a:pos x="77" y="18"/>
                    </a:cxn>
                    <a:cxn ang="0">
                      <a:pos x="78" y="189"/>
                    </a:cxn>
                    <a:cxn ang="0">
                      <a:pos x="75" y="189"/>
                    </a:cxn>
                    <a:cxn ang="0">
                      <a:pos x="75" y="19"/>
                    </a:cxn>
                    <a:cxn ang="0">
                      <a:pos x="73" y="17"/>
                    </a:cxn>
                    <a:cxn ang="0">
                      <a:pos x="0" y="3"/>
                    </a:cxn>
                    <a:cxn ang="0">
                      <a:pos x="0" y="0"/>
                    </a:cxn>
                  </a:cxnLst>
                  <a:rect l="0" t="0" r="r" b="b"/>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algn="ctr"/>
                  <a:endParaRPr lang="zh-CN" altLang="en-US">
                    <a:latin typeface="+mn-lt"/>
                    <a:ea typeface="+mn-ea"/>
                  </a:endParaRPr>
                </a:p>
              </p:txBody>
            </p:sp>
          </p:grpSp>
          <p:sp>
            <p:nvSpPr>
              <p:cNvPr id="22" name="AutoShape 25"/>
              <p:cNvSpPr>
                <a:spLocks noChangeArrowheads="1"/>
              </p:cNvSpPr>
              <p:nvPr/>
            </p:nvSpPr>
            <p:spPr bwMode="auto">
              <a:xfrm>
                <a:off x="1758" y="862"/>
                <a:ext cx="628" cy="1179"/>
              </a:xfrm>
              <a:prstGeom prst="roundRect">
                <a:avLst>
                  <a:gd name="adj" fmla="val 4917"/>
                </a:avLst>
              </a:prstGeom>
              <a:gradFill rotWithShape="1">
                <a:gsLst>
                  <a:gs pos="0">
                    <a:srgbClr val="FFFF99"/>
                  </a:gs>
                  <a:gs pos="100000">
                    <a:srgbClr val="FFFF99">
                      <a:gamma/>
                      <a:shade val="46275"/>
                      <a:invGamma/>
                      <a:alpha val="14000"/>
                    </a:srgbClr>
                  </a:gs>
                </a:gsLst>
                <a:path path="shape">
                  <a:fillToRect l="50000" t="50000" r="50000" b="50000"/>
                </a:path>
              </a:gradFill>
              <a:ln w="9525" algn="ctr">
                <a:solidFill>
                  <a:srgbClr val="33CCCC"/>
                </a:solidFill>
                <a:round/>
                <a:headEnd/>
                <a:tailEnd/>
              </a:ln>
              <a:effectLst/>
            </p:spPr>
            <p:txBody>
              <a:bodyPr wrap="none" lIns="91241" tIns="45624" rIns="91241" bIns="45624" anchor="ctr"/>
              <a:lstStyle/>
              <a:p>
                <a:pPr algn="ctr"/>
                <a:endParaRPr lang="ja-JP" altLang="en-US" sz="900" b="1">
                  <a:latin typeface="+mn-lt"/>
                  <a:ea typeface="+mn-ea"/>
                  <a:cs typeface="Arial" charset="0"/>
                </a:endParaRPr>
              </a:p>
            </p:txBody>
          </p:sp>
          <p:sp>
            <p:nvSpPr>
              <p:cNvPr id="23" name="AutoShape 26"/>
              <p:cNvSpPr>
                <a:spLocks noChangeArrowheads="1"/>
              </p:cNvSpPr>
              <p:nvPr/>
            </p:nvSpPr>
            <p:spPr bwMode="gray">
              <a:xfrm>
                <a:off x="1773" y="1327"/>
                <a:ext cx="590" cy="351"/>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round/>
                <a:headEnd/>
                <a:tailEnd/>
              </a:ln>
              <a:effectLst/>
            </p:spPr>
            <p:txBody>
              <a:bodyPr wrap="none" lIns="91422" tIns="45712" rIns="91422" bIns="45712" anchor="ctr"/>
              <a:lstStyle/>
              <a:p>
                <a:pPr algn="ctr" defTabSz="731620">
                  <a:spcBef>
                    <a:spcPct val="50000"/>
                  </a:spcBef>
                </a:pPr>
                <a:r>
                  <a:rPr lang="en-US" altLang="zh-CN" dirty="0">
                    <a:solidFill>
                      <a:schemeClr val="tx1"/>
                    </a:solidFill>
                    <a:latin typeface="+mn-lt"/>
                    <a:ea typeface="+mn-ea"/>
                    <a:cs typeface="Arial" charset="0"/>
                  </a:rPr>
                  <a:t>Linux</a:t>
                </a:r>
                <a:endParaRPr lang="en-US" altLang="ja-JP" dirty="0">
                  <a:solidFill>
                    <a:schemeClr val="tx1"/>
                  </a:solidFill>
                  <a:latin typeface="+mn-lt"/>
                  <a:ea typeface="+mn-ea"/>
                  <a:cs typeface="Arial" charset="0"/>
                </a:endParaRPr>
              </a:p>
            </p:txBody>
          </p:sp>
          <p:sp>
            <p:nvSpPr>
              <p:cNvPr id="305209" name="AutoShape 29"/>
              <p:cNvSpPr>
                <a:spLocks noChangeArrowheads="1"/>
              </p:cNvSpPr>
              <p:nvPr/>
            </p:nvSpPr>
            <p:spPr bwMode="gray">
              <a:xfrm>
                <a:off x="1784" y="952"/>
                <a:ext cx="579" cy="351"/>
              </a:xfrm>
              <a:prstGeom prst="roundRect">
                <a:avLst>
                  <a:gd name="adj" fmla="val 8495"/>
                </a:avLst>
              </a:prstGeom>
              <a:solidFill>
                <a:srgbClr val="79A400">
                  <a:alpha val="70000"/>
                </a:srgbClr>
              </a:solidFill>
              <a:ln w="12700" algn="ctr">
                <a:solidFill>
                  <a:schemeClr val="tx1"/>
                </a:solidFill>
                <a:round/>
                <a:headEnd/>
                <a:tailEnd/>
              </a:ln>
              <a:effectLst/>
            </p:spPr>
            <p:txBody>
              <a:bodyPr wrap="none" lIns="91422" tIns="45712" rIns="91422" bIns="45712" anchor="ctr"/>
              <a:lstStyle/>
              <a:p>
                <a:pPr algn="ctr" defTabSz="731620">
                  <a:spcBef>
                    <a:spcPct val="50000"/>
                  </a:spcBef>
                </a:pPr>
                <a:r>
                  <a:rPr lang="en-US" altLang="zh-CN" dirty="0">
                    <a:solidFill>
                      <a:schemeClr val="tx1"/>
                    </a:solidFill>
                    <a:latin typeface="+mn-lt"/>
                    <a:ea typeface="+mn-ea"/>
                    <a:cs typeface="Arial" charset="0"/>
                  </a:rPr>
                  <a:t>APP</a:t>
                </a:r>
                <a:endParaRPr lang="en-US" altLang="ja-JP" dirty="0">
                  <a:solidFill>
                    <a:schemeClr val="tx1"/>
                  </a:solidFill>
                  <a:latin typeface="+mn-lt"/>
                  <a:ea typeface="+mn-ea"/>
                  <a:cs typeface="Arial" charset="0"/>
                </a:endParaRPr>
              </a:p>
            </p:txBody>
          </p:sp>
          <p:sp>
            <p:nvSpPr>
              <p:cNvPr id="24" name="AutoShape 28"/>
              <p:cNvSpPr>
                <a:spLocks noChangeArrowheads="1"/>
              </p:cNvSpPr>
              <p:nvPr/>
            </p:nvSpPr>
            <p:spPr bwMode="auto">
              <a:xfrm>
                <a:off x="1760" y="1695"/>
                <a:ext cx="591" cy="315"/>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ctr"/>
                <a:endParaRPr lang="ja-JP" altLang="en-US" sz="1500">
                  <a:latin typeface="+mn-lt"/>
                  <a:ea typeface="+mn-ea"/>
                  <a:cs typeface="Arial" charset="0"/>
                </a:endParaRPr>
              </a:p>
            </p:txBody>
          </p:sp>
          <p:pic>
            <p:nvPicPr>
              <p:cNvPr id="25" name="Picture 78" descr="Storage_icon_01"/>
              <p:cNvPicPr>
                <a:picLocks noChangeAspect="1" noChangeArrowheads="1"/>
              </p:cNvPicPr>
              <p:nvPr/>
            </p:nvPicPr>
            <p:blipFill>
              <a:blip r:embed="rId3" cstate="print"/>
              <a:srcRect/>
              <a:stretch>
                <a:fillRect/>
              </a:stretch>
            </p:blipFill>
            <p:spPr bwMode="auto">
              <a:xfrm>
                <a:off x="2189" y="1735"/>
                <a:ext cx="160" cy="268"/>
              </a:xfrm>
              <a:prstGeom prst="rect">
                <a:avLst/>
              </a:prstGeom>
              <a:noFill/>
              <a:ln w="9525">
                <a:noFill/>
                <a:miter lim="800000"/>
                <a:headEnd/>
                <a:tailEnd/>
              </a:ln>
            </p:spPr>
          </p:pic>
          <p:pic>
            <p:nvPicPr>
              <p:cNvPr id="26" name="Picture 82" descr="Memory_icon_03"/>
              <p:cNvPicPr>
                <a:picLocks noChangeAspect="1" noChangeArrowheads="1"/>
              </p:cNvPicPr>
              <p:nvPr/>
            </p:nvPicPr>
            <p:blipFill>
              <a:blip r:embed="rId4" cstate="print"/>
              <a:srcRect/>
              <a:stretch>
                <a:fillRect/>
              </a:stretch>
            </p:blipFill>
            <p:spPr bwMode="auto">
              <a:xfrm>
                <a:off x="1898" y="1735"/>
                <a:ext cx="125" cy="216"/>
              </a:xfrm>
              <a:prstGeom prst="rect">
                <a:avLst/>
              </a:prstGeom>
              <a:noFill/>
              <a:ln w="9525">
                <a:noFill/>
                <a:miter lim="800000"/>
                <a:headEnd/>
                <a:tailEnd/>
              </a:ln>
            </p:spPr>
          </p:pic>
          <p:pic>
            <p:nvPicPr>
              <p:cNvPr id="27" name="Picture 86" descr="CPU_icon"/>
              <p:cNvPicPr>
                <a:picLocks noChangeAspect="1" noChangeArrowheads="1"/>
              </p:cNvPicPr>
              <p:nvPr/>
            </p:nvPicPr>
            <p:blipFill>
              <a:blip r:embed="rId5" cstate="print"/>
              <a:srcRect/>
              <a:stretch>
                <a:fillRect/>
              </a:stretch>
            </p:blipFill>
            <p:spPr bwMode="auto">
              <a:xfrm>
                <a:off x="1771" y="1735"/>
                <a:ext cx="119" cy="214"/>
              </a:xfrm>
              <a:prstGeom prst="rect">
                <a:avLst/>
              </a:prstGeom>
              <a:noFill/>
              <a:ln w="9525">
                <a:noFill/>
                <a:miter lim="800000"/>
                <a:headEnd/>
                <a:tailEnd/>
              </a:ln>
            </p:spPr>
          </p:pic>
          <p:pic>
            <p:nvPicPr>
              <p:cNvPr id="305214" name="Picture 7" descr="NIC_icon"/>
              <p:cNvPicPr>
                <a:picLocks noChangeAspect="1" noChangeArrowheads="1"/>
              </p:cNvPicPr>
              <p:nvPr/>
            </p:nvPicPr>
            <p:blipFill>
              <a:blip r:embed="rId7" cstate="print"/>
              <a:srcRect/>
              <a:stretch>
                <a:fillRect/>
              </a:stretch>
            </p:blipFill>
            <p:spPr bwMode="auto">
              <a:xfrm>
                <a:off x="2028" y="1766"/>
                <a:ext cx="180" cy="188"/>
              </a:xfrm>
              <a:prstGeom prst="rect">
                <a:avLst/>
              </a:prstGeom>
              <a:noFill/>
              <a:ln w="9525">
                <a:noFill/>
                <a:miter lim="800000"/>
                <a:headEnd/>
                <a:tailEnd/>
              </a:ln>
            </p:spPr>
          </p:pic>
          <p:pic>
            <p:nvPicPr>
              <p:cNvPr id="305215" name="Picture 63" descr="상승_4"/>
              <p:cNvPicPr>
                <a:picLocks noChangeAspect="1" noChangeArrowheads="1"/>
              </p:cNvPicPr>
              <p:nvPr/>
            </p:nvPicPr>
            <p:blipFill>
              <a:blip r:embed="rId8" cstate="print">
                <a:lum bright="-6000" contrast="36000"/>
              </a:blip>
              <a:srcRect r="3534"/>
              <a:stretch>
                <a:fillRect/>
              </a:stretch>
            </p:blipFill>
            <p:spPr bwMode="auto">
              <a:xfrm>
                <a:off x="533" y="1996"/>
                <a:ext cx="454" cy="296"/>
              </a:xfrm>
              <a:prstGeom prst="rect">
                <a:avLst/>
              </a:prstGeom>
              <a:noFill/>
            </p:spPr>
          </p:pic>
          <p:grpSp>
            <p:nvGrpSpPr>
              <p:cNvPr id="769" name="Group 64"/>
              <p:cNvGrpSpPr>
                <a:grpSpLocks noChangeAspect="1"/>
              </p:cNvGrpSpPr>
              <p:nvPr/>
            </p:nvGrpSpPr>
            <p:grpSpPr bwMode="auto">
              <a:xfrm>
                <a:off x="1269" y="2177"/>
                <a:ext cx="262" cy="318"/>
                <a:chOff x="5506" y="5440"/>
                <a:chExt cx="312" cy="502"/>
              </a:xfrm>
            </p:grpSpPr>
            <p:sp>
              <p:nvSpPr>
                <p:cNvPr id="305217" name="Freeform 65"/>
                <p:cNvSpPr>
                  <a:spLocks noChangeAspect="1"/>
                </p:cNvSpPr>
                <p:nvPr/>
              </p:nvSpPr>
              <p:spPr bwMode="auto">
                <a:xfrm>
                  <a:off x="5654" y="5464"/>
                  <a:ext cx="164" cy="478"/>
                </a:xfrm>
                <a:custGeom>
                  <a:avLst/>
                  <a:gdLst/>
                  <a:ahLst/>
                  <a:cxnLst>
                    <a:cxn ang="0">
                      <a:pos x="82" y="76"/>
                    </a:cxn>
                    <a:cxn ang="0">
                      <a:pos x="82" y="3"/>
                    </a:cxn>
                    <a:cxn ang="0">
                      <a:pos x="4" y="63"/>
                    </a:cxn>
                    <a:cxn ang="0">
                      <a:pos x="4" y="227"/>
                    </a:cxn>
                    <a:cxn ang="0">
                      <a:pos x="0" y="236"/>
                    </a:cxn>
                    <a:cxn ang="0">
                      <a:pos x="5" y="235"/>
                    </a:cxn>
                    <a:cxn ang="0">
                      <a:pos x="12" y="229"/>
                    </a:cxn>
                    <a:cxn ang="0">
                      <a:pos x="12" y="226"/>
                    </a:cxn>
                    <a:cxn ang="0">
                      <a:pos x="15" y="227"/>
                    </a:cxn>
                    <a:cxn ang="0">
                      <a:pos x="79" y="176"/>
                    </a:cxn>
                    <a:cxn ang="0">
                      <a:pos x="82" y="172"/>
                    </a:cxn>
                    <a:cxn ang="0">
                      <a:pos x="82" y="76"/>
                    </a:cxn>
                  </a:cxnLst>
                  <a:rect l="0" t="0" r="r" b="b"/>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18" name="Freeform 66"/>
                <p:cNvSpPr>
                  <a:spLocks noChangeAspect="1"/>
                </p:cNvSpPr>
                <p:nvPr/>
              </p:nvSpPr>
              <p:spPr bwMode="auto">
                <a:xfrm>
                  <a:off x="5506" y="5440"/>
                  <a:ext cx="310" cy="148"/>
                </a:xfrm>
                <a:custGeom>
                  <a:avLst/>
                  <a:gdLst/>
                  <a:ahLst/>
                  <a:cxnLst>
                    <a:cxn ang="0">
                      <a:pos x="155" y="14"/>
                    </a:cxn>
                    <a:cxn ang="0">
                      <a:pos x="77" y="74"/>
                    </a:cxn>
                    <a:cxn ang="0">
                      <a:pos x="4" y="59"/>
                    </a:cxn>
                    <a:cxn ang="0">
                      <a:pos x="0" y="61"/>
                    </a:cxn>
                    <a:cxn ang="0">
                      <a:pos x="2" y="57"/>
                    </a:cxn>
                    <a:cxn ang="0">
                      <a:pos x="8" y="52"/>
                    </a:cxn>
                    <a:cxn ang="0">
                      <a:pos x="11" y="53"/>
                    </a:cxn>
                    <a:cxn ang="0">
                      <a:pos x="11" y="50"/>
                    </a:cxn>
                    <a:cxn ang="0">
                      <a:pos x="76" y="1"/>
                    </a:cxn>
                    <a:cxn ang="0">
                      <a:pos x="79" y="0"/>
                    </a:cxn>
                    <a:cxn ang="0">
                      <a:pos x="151" y="11"/>
                    </a:cxn>
                    <a:cxn ang="0">
                      <a:pos x="155" y="14"/>
                    </a:cxn>
                  </a:cxnLst>
                  <a:rect l="0" t="0" r="r" b="b"/>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19" name="Freeform 67"/>
                <p:cNvSpPr>
                  <a:spLocks noChangeAspect="1"/>
                </p:cNvSpPr>
                <p:nvPr/>
              </p:nvSpPr>
              <p:spPr bwMode="auto">
                <a:xfrm>
                  <a:off x="5658" y="5466"/>
                  <a:ext cx="160" cy="124"/>
                </a:xfrm>
                <a:custGeom>
                  <a:avLst/>
                  <a:gdLst/>
                  <a:ahLst/>
                  <a:cxnLst>
                    <a:cxn ang="0">
                      <a:pos x="80" y="2"/>
                    </a:cxn>
                    <a:cxn ang="0">
                      <a:pos x="79" y="0"/>
                    </a:cxn>
                    <a:cxn ang="0">
                      <a:pos x="0" y="61"/>
                    </a:cxn>
                    <a:cxn ang="0">
                      <a:pos x="1" y="62"/>
                    </a:cxn>
                    <a:cxn ang="0">
                      <a:pos x="80" y="2"/>
                    </a:cxn>
                  </a:cxnLst>
                  <a:rect l="0" t="0" r="r" b="b"/>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20" name="Freeform 68"/>
                <p:cNvSpPr>
                  <a:spLocks noChangeAspect="1"/>
                </p:cNvSpPr>
                <p:nvPr/>
              </p:nvSpPr>
              <p:spPr bwMode="auto">
                <a:xfrm>
                  <a:off x="5506" y="5556"/>
                  <a:ext cx="158" cy="384"/>
                </a:xfrm>
                <a:custGeom>
                  <a:avLst/>
                  <a:gdLst/>
                  <a:ahLst/>
                  <a:cxnLst>
                    <a:cxn ang="0">
                      <a:pos x="79" y="19"/>
                    </a:cxn>
                    <a:cxn ang="0">
                      <a:pos x="76" y="14"/>
                    </a:cxn>
                    <a:cxn ang="0">
                      <a:pos x="4" y="1"/>
                    </a:cxn>
                    <a:cxn ang="0">
                      <a:pos x="0" y="3"/>
                    </a:cxn>
                    <a:cxn ang="0">
                      <a:pos x="0" y="17"/>
                    </a:cxn>
                    <a:cxn ang="0">
                      <a:pos x="3" y="17"/>
                    </a:cxn>
                    <a:cxn ang="0">
                      <a:pos x="0" y="19"/>
                    </a:cxn>
                    <a:cxn ang="0">
                      <a:pos x="0" y="26"/>
                    </a:cxn>
                    <a:cxn ang="0">
                      <a:pos x="0" y="171"/>
                    </a:cxn>
                    <a:cxn ang="0">
                      <a:pos x="4" y="177"/>
                    </a:cxn>
                    <a:cxn ang="0">
                      <a:pos x="73" y="191"/>
                    </a:cxn>
                    <a:cxn ang="0">
                      <a:pos x="78" y="187"/>
                    </a:cxn>
                    <a:cxn ang="0">
                      <a:pos x="79" y="19"/>
                    </a:cxn>
                  </a:cxnLst>
                  <a:rect l="0" t="0" r="r" b="b"/>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21" name="Freeform 69"/>
                <p:cNvSpPr>
                  <a:spLocks noChangeAspect="1"/>
                </p:cNvSpPr>
                <p:nvPr/>
              </p:nvSpPr>
              <p:spPr bwMode="auto">
                <a:xfrm>
                  <a:off x="5558" y="5796"/>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22" name="Freeform 70"/>
                <p:cNvSpPr>
                  <a:spLocks noChangeAspect="1"/>
                </p:cNvSpPr>
                <p:nvPr/>
              </p:nvSpPr>
              <p:spPr bwMode="auto">
                <a:xfrm>
                  <a:off x="5558" y="5796"/>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23" name="Freeform 71"/>
                <p:cNvSpPr>
                  <a:spLocks noChangeAspect="1"/>
                </p:cNvSpPr>
                <p:nvPr/>
              </p:nvSpPr>
              <p:spPr bwMode="auto">
                <a:xfrm>
                  <a:off x="5558" y="5810"/>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24" name="Freeform 72"/>
                <p:cNvSpPr>
                  <a:spLocks noChangeAspect="1"/>
                </p:cNvSpPr>
                <p:nvPr/>
              </p:nvSpPr>
              <p:spPr bwMode="auto">
                <a:xfrm>
                  <a:off x="5558" y="5810"/>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25" name="Freeform 73"/>
                <p:cNvSpPr>
                  <a:spLocks noChangeAspect="1"/>
                </p:cNvSpPr>
                <p:nvPr/>
              </p:nvSpPr>
              <p:spPr bwMode="auto">
                <a:xfrm>
                  <a:off x="5558" y="5822"/>
                  <a:ext cx="122" cy="28"/>
                </a:xfrm>
                <a:custGeom>
                  <a:avLst/>
                  <a:gdLst/>
                  <a:ahLst/>
                  <a:cxnLst>
                    <a:cxn ang="0">
                      <a:pos x="0" y="0"/>
                    </a:cxn>
                    <a:cxn ang="0">
                      <a:pos x="104" y="24"/>
                    </a:cxn>
                    <a:cxn ang="0">
                      <a:pos x="122" y="12"/>
                    </a:cxn>
                    <a:cxn ang="0">
                      <a:pos x="122" y="18"/>
                    </a:cxn>
                    <a:cxn ang="0">
                      <a:pos x="104" y="28"/>
                    </a:cxn>
                    <a:cxn ang="0">
                      <a:pos x="0" y="6"/>
                    </a:cxn>
                    <a:cxn ang="0">
                      <a:pos x="0" y="0"/>
                    </a:cxn>
                  </a:cxnLst>
                  <a:rect l="0" t="0" r="r" b="b"/>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26" name="Freeform 74"/>
                <p:cNvSpPr>
                  <a:spLocks noChangeAspect="1"/>
                </p:cNvSpPr>
                <p:nvPr/>
              </p:nvSpPr>
              <p:spPr bwMode="auto">
                <a:xfrm>
                  <a:off x="5558" y="582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27" name="Freeform 75"/>
                <p:cNvSpPr>
                  <a:spLocks noChangeAspect="1"/>
                </p:cNvSpPr>
                <p:nvPr/>
              </p:nvSpPr>
              <p:spPr bwMode="auto">
                <a:xfrm>
                  <a:off x="5558" y="5836"/>
                  <a:ext cx="122" cy="28"/>
                </a:xfrm>
                <a:custGeom>
                  <a:avLst/>
                  <a:gdLst/>
                  <a:ahLst/>
                  <a:cxnLst>
                    <a:cxn ang="0">
                      <a:pos x="0" y="0"/>
                    </a:cxn>
                    <a:cxn ang="0">
                      <a:pos x="104" y="22"/>
                    </a:cxn>
                    <a:cxn ang="0">
                      <a:pos x="122" y="12"/>
                    </a:cxn>
                    <a:cxn ang="0">
                      <a:pos x="122" y="16"/>
                    </a:cxn>
                    <a:cxn ang="0">
                      <a:pos x="104" y="28"/>
                    </a:cxn>
                    <a:cxn ang="0">
                      <a:pos x="0" y="6"/>
                    </a:cxn>
                    <a:cxn ang="0">
                      <a:pos x="0" y="0"/>
                    </a:cxn>
                  </a:cxnLst>
                  <a:rect l="0" t="0" r="r" b="b"/>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28" name="Freeform 76"/>
                <p:cNvSpPr>
                  <a:spLocks noChangeAspect="1"/>
                </p:cNvSpPr>
                <p:nvPr/>
              </p:nvSpPr>
              <p:spPr bwMode="auto">
                <a:xfrm>
                  <a:off x="5558" y="583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29" name="Freeform 77"/>
                <p:cNvSpPr>
                  <a:spLocks noChangeAspect="1"/>
                </p:cNvSpPr>
                <p:nvPr/>
              </p:nvSpPr>
              <p:spPr bwMode="auto">
                <a:xfrm>
                  <a:off x="5558" y="5850"/>
                  <a:ext cx="122" cy="28"/>
                </a:xfrm>
                <a:custGeom>
                  <a:avLst/>
                  <a:gdLst/>
                  <a:ahLst/>
                  <a:cxnLst>
                    <a:cxn ang="0">
                      <a:pos x="0" y="0"/>
                    </a:cxn>
                    <a:cxn ang="0">
                      <a:pos x="104" y="22"/>
                    </a:cxn>
                    <a:cxn ang="0">
                      <a:pos x="122" y="10"/>
                    </a:cxn>
                    <a:cxn ang="0">
                      <a:pos x="122" y="16"/>
                    </a:cxn>
                    <a:cxn ang="0">
                      <a:pos x="104" y="28"/>
                    </a:cxn>
                    <a:cxn ang="0">
                      <a:pos x="0" y="4"/>
                    </a:cxn>
                    <a:cxn ang="0">
                      <a:pos x="0" y="0"/>
                    </a:cxn>
                  </a:cxnLst>
                  <a:rect l="0" t="0" r="r" b="b"/>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30" name="Freeform 78"/>
                <p:cNvSpPr>
                  <a:spLocks noChangeAspect="1"/>
                </p:cNvSpPr>
                <p:nvPr/>
              </p:nvSpPr>
              <p:spPr bwMode="auto">
                <a:xfrm>
                  <a:off x="5558" y="5848"/>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31" name="Freeform 79"/>
                <p:cNvSpPr>
                  <a:spLocks noChangeAspect="1"/>
                </p:cNvSpPr>
                <p:nvPr/>
              </p:nvSpPr>
              <p:spPr bwMode="auto">
                <a:xfrm>
                  <a:off x="5558" y="5862"/>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32" name="Freeform 80"/>
                <p:cNvSpPr>
                  <a:spLocks noChangeAspect="1"/>
                </p:cNvSpPr>
                <p:nvPr/>
              </p:nvSpPr>
              <p:spPr bwMode="auto">
                <a:xfrm>
                  <a:off x="5558" y="586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33" name="Freeform 81"/>
                <p:cNvSpPr>
                  <a:spLocks noChangeAspect="1"/>
                </p:cNvSpPr>
                <p:nvPr/>
              </p:nvSpPr>
              <p:spPr bwMode="auto">
                <a:xfrm>
                  <a:off x="5558" y="5876"/>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34" name="Freeform 82"/>
                <p:cNvSpPr>
                  <a:spLocks noChangeAspect="1"/>
                </p:cNvSpPr>
                <p:nvPr/>
              </p:nvSpPr>
              <p:spPr bwMode="auto">
                <a:xfrm>
                  <a:off x="5558" y="587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35" name="Freeform 83"/>
                <p:cNvSpPr>
                  <a:spLocks noChangeAspect="1"/>
                </p:cNvSpPr>
                <p:nvPr/>
              </p:nvSpPr>
              <p:spPr bwMode="auto">
                <a:xfrm>
                  <a:off x="5506" y="5590"/>
                  <a:ext cx="172" cy="34"/>
                </a:xfrm>
                <a:custGeom>
                  <a:avLst/>
                  <a:gdLst/>
                  <a:ahLst/>
                  <a:cxnLst>
                    <a:cxn ang="0">
                      <a:pos x="156" y="30"/>
                    </a:cxn>
                    <a:cxn ang="0">
                      <a:pos x="6" y="0"/>
                    </a:cxn>
                    <a:cxn ang="0">
                      <a:pos x="0" y="4"/>
                    </a:cxn>
                    <a:cxn ang="0">
                      <a:pos x="158" y="34"/>
                    </a:cxn>
                    <a:cxn ang="0">
                      <a:pos x="172" y="24"/>
                    </a:cxn>
                    <a:cxn ang="0">
                      <a:pos x="172" y="20"/>
                    </a:cxn>
                    <a:cxn ang="0">
                      <a:pos x="156" y="30"/>
                    </a:cxn>
                  </a:cxnLst>
                  <a:rect l="0" t="0" r="r" b="b"/>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36" name="Freeform 84"/>
                <p:cNvSpPr>
                  <a:spLocks noChangeAspect="1"/>
                </p:cNvSpPr>
                <p:nvPr/>
              </p:nvSpPr>
              <p:spPr bwMode="auto">
                <a:xfrm>
                  <a:off x="5532" y="5610"/>
                  <a:ext cx="100" cy="30"/>
                </a:xfrm>
                <a:custGeom>
                  <a:avLst/>
                  <a:gdLst/>
                  <a:ahLst/>
                  <a:cxnLst>
                    <a:cxn ang="0">
                      <a:pos x="100" y="18"/>
                    </a:cxn>
                    <a:cxn ang="0">
                      <a:pos x="0" y="0"/>
                    </a:cxn>
                    <a:cxn ang="0">
                      <a:pos x="0" y="10"/>
                    </a:cxn>
                    <a:cxn ang="0">
                      <a:pos x="100" y="30"/>
                    </a:cxn>
                    <a:cxn ang="0">
                      <a:pos x="100" y="18"/>
                    </a:cxn>
                  </a:cxnLst>
                  <a:rect l="0" t="0" r="r" b="b"/>
                  <a:pathLst>
                    <a:path w="100" h="30">
                      <a:moveTo>
                        <a:pt x="100" y="18"/>
                      </a:moveTo>
                      <a:lnTo>
                        <a:pt x="0" y="0"/>
                      </a:lnTo>
                      <a:lnTo>
                        <a:pt x="0" y="10"/>
                      </a:lnTo>
                      <a:lnTo>
                        <a:pt x="100" y="30"/>
                      </a:lnTo>
                      <a:lnTo>
                        <a:pt x="100" y="18"/>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37" name="Freeform 85"/>
                <p:cNvSpPr>
                  <a:spLocks noChangeAspect="1"/>
                </p:cNvSpPr>
                <p:nvPr/>
              </p:nvSpPr>
              <p:spPr bwMode="auto">
                <a:xfrm>
                  <a:off x="5532" y="5610"/>
                  <a:ext cx="10" cy="10"/>
                </a:xfrm>
                <a:custGeom>
                  <a:avLst/>
                  <a:gdLst/>
                  <a:ahLst/>
                  <a:cxnLst>
                    <a:cxn ang="0">
                      <a:pos x="0" y="10"/>
                    </a:cxn>
                    <a:cxn ang="0">
                      <a:pos x="10" y="2"/>
                    </a:cxn>
                    <a:cxn ang="0">
                      <a:pos x="0" y="0"/>
                    </a:cxn>
                    <a:cxn ang="0">
                      <a:pos x="0" y="10"/>
                    </a:cxn>
                  </a:cxnLst>
                  <a:rect l="0" t="0" r="r" b="b"/>
                  <a:pathLst>
                    <a:path w="10" h="10">
                      <a:moveTo>
                        <a:pt x="0" y="10"/>
                      </a:moveTo>
                      <a:lnTo>
                        <a:pt x="10" y="2"/>
                      </a:lnTo>
                      <a:lnTo>
                        <a:pt x="0" y="0"/>
                      </a:lnTo>
                      <a:lnTo>
                        <a:pt x="0" y="10"/>
                      </a:lnTo>
                      <a:close/>
                    </a:path>
                  </a:pathLst>
                </a:custGeom>
                <a:solidFill>
                  <a:srgbClr val="5D7695"/>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38" name="Freeform 86"/>
                <p:cNvSpPr>
                  <a:spLocks noChangeAspect="1"/>
                </p:cNvSpPr>
                <p:nvPr/>
              </p:nvSpPr>
              <p:spPr bwMode="auto">
                <a:xfrm>
                  <a:off x="5528" y="5540"/>
                  <a:ext cx="156" cy="378"/>
                </a:xfrm>
                <a:custGeom>
                  <a:avLst/>
                  <a:gdLst/>
                  <a:ahLst/>
                  <a:cxnLst>
                    <a:cxn ang="0">
                      <a:pos x="0" y="0"/>
                    </a:cxn>
                    <a:cxn ang="0">
                      <a:pos x="75" y="15"/>
                    </a:cxn>
                    <a:cxn ang="0">
                      <a:pos x="77" y="18"/>
                    </a:cxn>
                    <a:cxn ang="0">
                      <a:pos x="78" y="189"/>
                    </a:cxn>
                    <a:cxn ang="0">
                      <a:pos x="75" y="189"/>
                    </a:cxn>
                    <a:cxn ang="0">
                      <a:pos x="75" y="19"/>
                    </a:cxn>
                    <a:cxn ang="0">
                      <a:pos x="73" y="17"/>
                    </a:cxn>
                    <a:cxn ang="0">
                      <a:pos x="0" y="3"/>
                    </a:cxn>
                    <a:cxn ang="0">
                      <a:pos x="0" y="0"/>
                    </a:cxn>
                  </a:cxnLst>
                  <a:rect l="0" t="0" r="r" b="b"/>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algn="ctr"/>
                  <a:endParaRPr lang="zh-CN" altLang="en-US">
                    <a:latin typeface="+mn-lt"/>
                    <a:ea typeface="+mn-ea"/>
                  </a:endParaRPr>
                </a:p>
              </p:txBody>
            </p:sp>
          </p:grpSp>
          <p:pic>
            <p:nvPicPr>
              <p:cNvPr id="305239" name="Picture 87" descr="상승_4"/>
              <p:cNvPicPr>
                <a:picLocks noChangeAspect="1" noChangeArrowheads="1"/>
              </p:cNvPicPr>
              <p:nvPr/>
            </p:nvPicPr>
            <p:blipFill>
              <a:blip r:embed="rId8" cstate="print">
                <a:lum bright="-6000" contrast="36000"/>
              </a:blip>
              <a:srcRect r="3534"/>
              <a:stretch>
                <a:fillRect/>
              </a:stretch>
            </p:blipFill>
            <p:spPr bwMode="auto">
              <a:xfrm>
                <a:off x="1168" y="1996"/>
                <a:ext cx="454" cy="296"/>
              </a:xfrm>
              <a:prstGeom prst="rect">
                <a:avLst/>
              </a:prstGeom>
              <a:noFill/>
            </p:spPr>
          </p:pic>
          <p:grpSp>
            <p:nvGrpSpPr>
              <p:cNvPr id="770" name="Group 88"/>
              <p:cNvGrpSpPr>
                <a:grpSpLocks noChangeAspect="1"/>
              </p:cNvGrpSpPr>
              <p:nvPr/>
            </p:nvGrpSpPr>
            <p:grpSpPr bwMode="auto">
              <a:xfrm>
                <a:off x="1904" y="2177"/>
                <a:ext cx="262" cy="318"/>
                <a:chOff x="5506" y="5440"/>
                <a:chExt cx="312" cy="502"/>
              </a:xfrm>
            </p:grpSpPr>
            <p:sp>
              <p:nvSpPr>
                <p:cNvPr id="305241" name="Freeform 89"/>
                <p:cNvSpPr>
                  <a:spLocks noChangeAspect="1"/>
                </p:cNvSpPr>
                <p:nvPr/>
              </p:nvSpPr>
              <p:spPr bwMode="auto">
                <a:xfrm>
                  <a:off x="5654" y="5464"/>
                  <a:ext cx="164" cy="478"/>
                </a:xfrm>
                <a:custGeom>
                  <a:avLst/>
                  <a:gdLst/>
                  <a:ahLst/>
                  <a:cxnLst>
                    <a:cxn ang="0">
                      <a:pos x="82" y="76"/>
                    </a:cxn>
                    <a:cxn ang="0">
                      <a:pos x="82" y="3"/>
                    </a:cxn>
                    <a:cxn ang="0">
                      <a:pos x="4" y="63"/>
                    </a:cxn>
                    <a:cxn ang="0">
                      <a:pos x="4" y="227"/>
                    </a:cxn>
                    <a:cxn ang="0">
                      <a:pos x="0" y="236"/>
                    </a:cxn>
                    <a:cxn ang="0">
                      <a:pos x="5" y="235"/>
                    </a:cxn>
                    <a:cxn ang="0">
                      <a:pos x="12" y="229"/>
                    </a:cxn>
                    <a:cxn ang="0">
                      <a:pos x="12" y="226"/>
                    </a:cxn>
                    <a:cxn ang="0">
                      <a:pos x="15" y="227"/>
                    </a:cxn>
                    <a:cxn ang="0">
                      <a:pos x="79" y="176"/>
                    </a:cxn>
                    <a:cxn ang="0">
                      <a:pos x="82" y="172"/>
                    </a:cxn>
                    <a:cxn ang="0">
                      <a:pos x="82" y="76"/>
                    </a:cxn>
                  </a:cxnLst>
                  <a:rect l="0" t="0" r="r" b="b"/>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42" name="Freeform 90"/>
                <p:cNvSpPr>
                  <a:spLocks noChangeAspect="1"/>
                </p:cNvSpPr>
                <p:nvPr/>
              </p:nvSpPr>
              <p:spPr bwMode="auto">
                <a:xfrm>
                  <a:off x="5506" y="5440"/>
                  <a:ext cx="310" cy="148"/>
                </a:xfrm>
                <a:custGeom>
                  <a:avLst/>
                  <a:gdLst/>
                  <a:ahLst/>
                  <a:cxnLst>
                    <a:cxn ang="0">
                      <a:pos x="155" y="14"/>
                    </a:cxn>
                    <a:cxn ang="0">
                      <a:pos x="77" y="74"/>
                    </a:cxn>
                    <a:cxn ang="0">
                      <a:pos x="4" y="59"/>
                    </a:cxn>
                    <a:cxn ang="0">
                      <a:pos x="0" y="61"/>
                    </a:cxn>
                    <a:cxn ang="0">
                      <a:pos x="2" y="57"/>
                    </a:cxn>
                    <a:cxn ang="0">
                      <a:pos x="8" y="52"/>
                    </a:cxn>
                    <a:cxn ang="0">
                      <a:pos x="11" y="53"/>
                    </a:cxn>
                    <a:cxn ang="0">
                      <a:pos x="11" y="50"/>
                    </a:cxn>
                    <a:cxn ang="0">
                      <a:pos x="76" y="1"/>
                    </a:cxn>
                    <a:cxn ang="0">
                      <a:pos x="79" y="0"/>
                    </a:cxn>
                    <a:cxn ang="0">
                      <a:pos x="151" y="11"/>
                    </a:cxn>
                    <a:cxn ang="0">
                      <a:pos x="155" y="14"/>
                    </a:cxn>
                  </a:cxnLst>
                  <a:rect l="0" t="0" r="r" b="b"/>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43" name="Freeform 91"/>
                <p:cNvSpPr>
                  <a:spLocks noChangeAspect="1"/>
                </p:cNvSpPr>
                <p:nvPr/>
              </p:nvSpPr>
              <p:spPr bwMode="auto">
                <a:xfrm>
                  <a:off x="5658" y="5466"/>
                  <a:ext cx="160" cy="124"/>
                </a:xfrm>
                <a:custGeom>
                  <a:avLst/>
                  <a:gdLst/>
                  <a:ahLst/>
                  <a:cxnLst>
                    <a:cxn ang="0">
                      <a:pos x="80" y="2"/>
                    </a:cxn>
                    <a:cxn ang="0">
                      <a:pos x="79" y="0"/>
                    </a:cxn>
                    <a:cxn ang="0">
                      <a:pos x="0" y="61"/>
                    </a:cxn>
                    <a:cxn ang="0">
                      <a:pos x="1" y="62"/>
                    </a:cxn>
                    <a:cxn ang="0">
                      <a:pos x="80" y="2"/>
                    </a:cxn>
                  </a:cxnLst>
                  <a:rect l="0" t="0" r="r" b="b"/>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44" name="Freeform 92"/>
                <p:cNvSpPr>
                  <a:spLocks noChangeAspect="1"/>
                </p:cNvSpPr>
                <p:nvPr/>
              </p:nvSpPr>
              <p:spPr bwMode="auto">
                <a:xfrm>
                  <a:off x="5506" y="5556"/>
                  <a:ext cx="158" cy="384"/>
                </a:xfrm>
                <a:custGeom>
                  <a:avLst/>
                  <a:gdLst/>
                  <a:ahLst/>
                  <a:cxnLst>
                    <a:cxn ang="0">
                      <a:pos x="79" y="19"/>
                    </a:cxn>
                    <a:cxn ang="0">
                      <a:pos x="76" y="14"/>
                    </a:cxn>
                    <a:cxn ang="0">
                      <a:pos x="4" y="1"/>
                    </a:cxn>
                    <a:cxn ang="0">
                      <a:pos x="0" y="3"/>
                    </a:cxn>
                    <a:cxn ang="0">
                      <a:pos x="0" y="17"/>
                    </a:cxn>
                    <a:cxn ang="0">
                      <a:pos x="3" y="17"/>
                    </a:cxn>
                    <a:cxn ang="0">
                      <a:pos x="0" y="19"/>
                    </a:cxn>
                    <a:cxn ang="0">
                      <a:pos x="0" y="26"/>
                    </a:cxn>
                    <a:cxn ang="0">
                      <a:pos x="0" y="171"/>
                    </a:cxn>
                    <a:cxn ang="0">
                      <a:pos x="4" y="177"/>
                    </a:cxn>
                    <a:cxn ang="0">
                      <a:pos x="73" y="191"/>
                    </a:cxn>
                    <a:cxn ang="0">
                      <a:pos x="78" y="187"/>
                    </a:cxn>
                    <a:cxn ang="0">
                      <a:pos x="79" y="19"/>
                    </a:cxn>
                  </a:cxnLst>
                  <a:rect l="0" t="0" r="r" b="b"/>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45" name="Freeform 93"/>
                <p:cNvSpPr>
                  <a:spLocks noChangeAspect="1"/>
                </p:cNvSpPr>
                <p:nvPr/>
              </p:nvSpPr>
              <p:spPr bwMode="auto">
                <a:xfrm>
                  <a:off x="5558" y="5796"/>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46" name="Freeform 94"/>
                <p:cNvSpPr>
                  <a:spLocks noChangeAspect="1"/>
                </p:cNvSpPr>
                <p:nvPr/>
              </p:nvSpPr>
              <p:spPr bwMode="auto">
                <a:xfrm>
                  <a:off x="5558" y="5796"/>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47" name="Freeform 95"/>
                <p:cNvSpPr>
                  <a:spLocks noChangeAspect="1"/>
                </p:cNvSpPr>
                <p:nvPr/>
              </p:nvSpPr>
              <p:spPr bwMode="auto">
                <a:xfrm>
                  <a:off x="5558" y="5810"/>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48" name="Freeform 96"/>
                <p:cNvSpPr>
                  <a:spLocks noChangeAspect="1"/>
                </p:cNvSpPr>
                <p:nvPr/>
              </p:nvSpPr>
              <p:spPr bwMode="auto">
                <a:xfrm>
                  <a:off x="5558" y="5810"/>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49" name="Freeform 97"/>
                <p:cNvSpPr>
                  <a:spLocks noChangeAspect="1"/>
                </p:cNvSpPr>
                <p:nvPr/>
              </p:nvSpPr>
              <p:spPr bwMode="auto">
                <a:xfrm>
                  <a:off x="5558" y="5822"/>
                  <a:ext cx="122" cy="28"/>
                </a:xfrm>
                <a:custGeom>
                  <a:avLst/>
                  <a:gdLst/>
                  <a:ahLst/>
                  <a:cxnLst>
                    <a:cxn ang="0">
                      <a:pos x="0" y="0"/>
                    </a:cxn>
                    <a:cxn ang="0">
                      <a:pos x="104" y="24"/>
                    </a:cxn>
                    <a:cxn ang="0">
                      <a:pos x="122" y="12"/>
                    </a:cxn>
                    <a:cxn ang="0">
                      <a:pos x="122" y="18"/>
                    </a:cxn>
                    <a:cxn ang="0">
                      <a:pos x="104" y="28"/>
                    </a:cxn>
                    <a:cxn ang="0">
                      <a:pos x="0" y="6"/>
                    </a:cxn>
                    <a:cxn ang="0">
                      <a:pos x="0" y="0"/>
                    </a:cxn>
                  </a:cxnLst>
                  <a:rect l="0" t="0" r="r" b="b"/>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50" name="Freeform 98"/>
                <p:cNvSpPr>
                  <a:spLocks noChangeAspect="1"/>
                </p:cNvSpPr>
                <p:nvPr/>
              </p:nvSpPr>
              <p:spPr bwMode="auto">
                <a:xfrm>
                  <a:off x="5558" y="582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51" name="Freeform 99"/>
                <p:cNvSpPr>
                  <a:spLocks noChangeAspect="1"/>
                </p:cNvSpPr>
                <p:nvPr/>
              </p:nvSpPr>
              <p:spPr bwMode="auto">
                <a:xfrm>
                  <a:off x="5558" y="5836"/>
                  <a:ext cx="122" cy="28"/>
                </a:xfrm>
                <a:custGeom>
                  <a:avLst/>
                  <a:gdLst/>
                  <a:ahLst/>
                  <a:cxnLst>
                    <a:cxn ang="0">
                      <a:pos x="0" y="0"/>
                    </a:cxn>
                    <a:cxn ang="0">
                      <a:pos x="104" y="22"/>
                    </a:cxn>
                    <a:cxn ang="0">
                      <a:pos x="122" y="12"/>
                    </a:cxn>
                    <a:cxn ang="0">
                      <a:pos x="122" y="16"/>
                    </a:cxn>
                    <a:cxn ang="0">
                      <a:pos x="104" y="28"/>
                    </a:cxn>
                    <a:cxn ang="0">
                      <a:pos x="0" y="6"/>
                    </a:cxn>
                    <a:cxn ang="0">
                      <a:pos x="0" y="0"/>
                    </a:cxn>
                  </a:cxnLst>
                  <a:rect l="0" t="0" r="r" b="b"/>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52" name="Freeform 100"/>
                <p:cNvSpPr>
                  <a:spLocks noChangeAspect="1"/>
                </p:cNvSpPr>
                <p:nvPr/>
              </p:nvSpPr>
              <p:spPr bwMode="auto">
                <a:xfrm>
                  <a:off x="5558" y="583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53" name="Freeform 101"/>
                <p:cNvSpPr>
                  <a:spLocks noChangeAspect="1"/>
                </p:cNvSpPr>
                <p:nvPr/>
              </p:nvSpPr>
              <p:spPr bwMode="auto">
                <a:xfrm>
                  <a:off x="5558" y="5850"/>
                  <a:ext cx="122" cy="28"/>
                </a:xfrm>
                <a:custGeom>
                  <a:avLst/>
                  <a:gdLst/>
                  <a:ahLst/>
                  <a:cxnLst>
                    <a:cxn ang="0">
                      <a:pos x="0" y="0"/>
                    </a:cxn>
                    <a:cxn ang="0">
                      <a:pos x="104" y="22"/>
                    </a:cxn>
                    <a:cxn ang="0">
                      <a:pos x="122" y="10"/>
                    </a:cxn>
                    <a:cxn ang="0">
                      <a:pos x="122" y="16"/>
                    </a:cxn>
                    <a:cxn ang="0">
                      <a:pos x="104" y="28"/>
                    </a:cxn>
                    <a:cxn ang="0">
                      <a:pos x="0" y="4"/>
                    </a:cxn>
                    <a:cxn ang="0">
                      <a:pos x="0" y="0"/>
                    </a:cxn>
                  </a:cxnLst>
                  <a:rect l="0" t="0" r="r" b="b"/>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54" name="Freeform 102"/>
                <p:cNvSpPr>
                  <a:spLocks noChangeAspect="1"/>
                </p:cNvSpPr>
                <p:nvPr/>
              </p:nvSpPr>
              <p:spPr bwMode="auto">
                <a:xfrm>
                  <a:off x="5558" y="5848"/>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55" name="Freeform 103"/>
                <p:cNvSpPr>
                  <a:spLocks noChangeAspect="1"/>
                </p:cNvSpPr>
                <p:nvPr/>
              </p:nvSpPr>
              <p:spPr bwMode="auto">
                <a:xfrm>
                  <a:off x="5558" y="5862"/>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56" name="Freeform 104"/>
                <p:cNvSpPr>
                  <a:spLocks noChangeAspect="1"/>
                </p:cNvSpPr>
                <p:nvPr/>
              </p:nvSpPr>
              <p:spPr bwMode="auto">
                <a:xfrm>
                  <a:off x="5558" y="586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57" name="Freeform 105"/>
                <p:cNvSpPr>
                  <a:spLocks noChangeAspect="1"/>
                </p:cNvSpPr>
                <p:nvPr/>
              </p:nvSpPr>
              <p:spPr bwMode="auto">
                <a:xfrm>
                  <a:off x="5558" y="5876"/>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58" name="Freeform 106"/>
                <p:cNvSpPr>
                  <a:spLocks noChangeAspect="1"/>
                </p:cNvSpPr>
                <p:nvPr/>
              </p:nvSpPr>
              <p:spPr bwMode="auto">
                <a:xfrm>
                  <a:off x="5558" y="587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59" name="Freeform 107"/>
                <p:cNvSpPr>
                  <a:spLocks noChangeAspect="1"/>
                </p:cNvSpPr>
                <p:nvPr/>
              </p:nvSpPr>
              <p:spPr bwMode="auto">
                <a:xfrm>
                  <a:off x="5506" y="5590"/>
                  <a:ext cx="172" cy="34"/>
                </a:xfrm>
                <a:custGeom>
                  <a:avLst/>
                  <a:gdLst/>
                  <a:ahLst/>
                  <a:cxnLst>
                    <a:cxn ang="0">
                      <a:pos x="156" y="30"/>
                    </a:cxn>
                    <a:cxn ang="0">
                      <a:pos x="6" y="0"/>
                    </a:cxn>
                    <a:cxn ang="0">
                      <a:pos x="0" y="4"/>
                    </a:cxn>
                    <a:cxn ang="0">
                      <a:pos x="158" y="34"/>
                    </a:cxn>
                    <a:cxn ang="0">
                      <a:pos x="172" y="24"/>
                    </a:cxn>
                    <a:cxn ang="0">
                      <a:pos x="172" y="20"/>
                    </a:cxn>
                    <a:cxn ang="0">
                      <a:pos x="156" y="30"/>
                    </a:cxn>
                  </a:cxnLst>
                  <a:rect l="0" t="0" r="r" b="b"/>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60" name="Freeform 108"/>
                <p:cNvSpPr>
                  <a:spLocks noChangeAspect="1"/>
                </p:cNvSpPr>
                <p:nvPr/>
              </p:nvSpPr>
              <p:spPr bwMode="auto">
                <a:xfrm>
                  <a:off x="5532" y="5610"/>
                  <a:ext cx="100" cy="30"/>
                </a:xfrm>
                <a:custGeom>
                  <a:avLst/>
                  <a:gdLst/>
                  <a:ahLst/>
                  <a:cxnLst>
                    <a:cxn ang="0">
                      <a:pos x="100" y="18"/>
                    </a:cxn>
                    <a:cxn ang="0">
                      <a:pos x="0" y="0"/>
                    </a:cxn>
                    <a:cxn ang="0">
                      <a:pos x="0" y="10"/>
                    </a:cxn>
                    <a:cxn ang="0">
                      <a:pos x="100" y="30"/>
                    </a:cxn>
                    <a:cxn ang="0">
                      <a:pos x="100" y="18"/>
                    </a:cxn>
                  </a:cxnLst>
                  <a:rect l="0" t="0" r="r" b="b"/>
                  <a:pathLst>
                    <a:path w="100" h="30">
                      <a:moveTo>
                        <a:pt x="100" y="18"/>
                      </a:moveTo>
                      <a:lnTo>
                        <a:pt x="0" y="0"/>
                      </a:lnTo>
                      <a:lnTo>
                        <a:pt x="0" y="10"/>
                      </a:lnTo>
                      <a:lnTo>
                        <a:pt x="100" y="30"/>
                      </a:lnTo>
                      <a:lnTo>
                        <a:pt x="100" y="18"/>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61" name="Freeform 109"/>
                <p:cNvSpPr>
                  <a:spLocks noChangeAspect="1"/>
                </p:cNvSpPr>
                <p:nvPr/>
              </p:nvSpPr>
              <p:spPr bwMode="auto">
                <a:xfrm>
                  <a:off x="5532" y="5610"/>
                  <a:ext cx="10" cy="10"/>
                </a:xfrm>
                <a:custGeom>
                  <a:avLst/>
                  <a:gdLst/>
                  <a:ahLst/>
                  <a:cxnLst>
                    <a:cxn ang="0">
                      <a:pos x="0" y="10"/>
                    </a:cxn>
                    <a:cxn ang="0">
                      <a:pos x="10" y="2"/>
                    </a:cxn>
                    <a:cxn ang="0">
                      <a:pos x="0" y="0"/>
                    </a:cxn>
                    <a:cxn ang="0">
                      <a:pos x="0" y="10"/>
                    </a:cxn>
                  </a:cxnLst>
                  <a:rect l="0" t="0" r="r" b="b"/>
                  <a:pathLst>
                    <a:path w="10" h="10">
                      <a:moveTo>
                        <a:pt x="0" y="10"/>
                      </a:moveTo>
                      <a:lnTo>
                        <a:pt x="10" y="2"/>
                      </a:lnTo>
                      <a:lnTo>
                        <a:pt x="0" y="0"/>
                      </a:lnTo>
                      <a:lnTo>
                        <a:pt x="0" y="10"/>
                      </a:lnTo>
                      <a:close/>
                    </a:path>
                  </a:pathLst>
                </a:custGeom>
                <a:solidFill>
                  <a:srgbClr val="5D7695"/>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62" name="Freeform 110"/>
                <p:cNvSpPr>
                  <a:spLocks noChangeAspect="1"/>
                </p:cNvSpPr>
                <p:nvPr/>
              </p:nvSpPr>
              <p:spPr bwMode="auto">
                <a:xfrm>
                  <a:off x="5528" y="5540"/>
                  <a:ext cx="156" cy="378"/>
                </a:xfrm>
                <a:custGeom>
                  <a:avLst/>
                  <a:gdLst/>
                  <a:ahLst/>
                  <a:cxnLst>
                    <a:cxn ang="0">
                      <a:pos x="0" y="0"/>
                    </a:cxn>
                    <a:cxn ang="0">
                      <a:pos x="75" y="15"/>
                    </a:cxn>
                    <a:cxn ang="0">
                      <a:pos x="77" y="18"/>
                    </a:cxn>
                    <a:cxn ang="0">
                      <a:pos x="78" y="189"/>
                    </a:cxn>
                    <a:cxn ang="0">
                      <a:pos x="75" y="189"/>
                    </a:cxn>
                    <a:cxn ang="0">
                      <a:pos x="75" y="19"/>
                    </a:cxn>
                    <a:cxn ang="0">
                      <a:pos x="73" y="17"/>
                    </a:cxn>
                    <a:cxn ang="0">
                      <a:pos x="0" y="3"/>
                    </a:cxn>
                    <a:cxn ang="0">
                      <a:pos x="0" y="0"/>
                    </a:cxn>
                  </a:cxnLst>
                  <a:rect l="0" t="0" r="r" b="b"/>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algn="ctr"/>
                  <a:endParaRPr lang="zh-CN" altLang="en-US">
                    <a:latin typeface="+mn-lt"/>
                    <a:ea typeface="+mn-ea"/>
                  </a:endParaRPr>
                </a:p>
              </p:txBody>
            </p:sp>
          </p:grpSp>
          <p:pic>
            <p:nvPicPr>
              <p:cNvPr id="305263" name="Picture 111" descr="상승_4"/>
              <p:cNvPicPr>
                <a:picLocks noChangeAspect="1" noChangeArrowheads="1"/>
              </p:cNvPicPr>
              <p:nvPr/>
            </p:nvPicPr>
            <p:blipFill>
              <a:blip r:embed="rId8" cstate="print">
                <a:lum bright="-6000" contrast="36000"/>
              </a:blip>
              <a:srcRect r="3534"/>
              <a:stretch>
                <a:fillRect/>
              </a:stretch>
            </p:blipFill>
            <p:spPr bwMode="auto">
              <a:xfrm>
                <a:off x="1839" y="1996"/>
                <a:ext cx="454" cy="296"/>
              </a:xfrm>
              <a:prstGeom prst="rect">
                <a:avLst/>
              </a:prstGeom>
              <a:noFill/>
            </p:spPr>
          </p:pic>
          <p:grpSp>
            <p:nvGrpSpPr>
              <p:cNvPr id="771" name="Group 112"/>
              <p:cNvGrpSpPr>
                <a:grpSpLocks noChangeAspect="1"/>
              </p:cNvGrpSpPr>
              <p:nvPr/>
            </p:nvGrpSpPr>
            <p:grpSpPr bwMode="auto">
              <a:xfrm>
                <a:off x="1904" y="2177"/>
                <a:ext cx="262" cy="318"/>
                <a:chOff x="5506" y="5440"/>
                <a:chExt cx="312" cy="502"/>
              </a:xfrm>
            </p:grpSpPr>
            <p:sp>
              <p:nvSpPr>
                <p:cNvPr id="305265" name="Freeform 113"/>
                <p:cNvSpPr>
                  <a:spLocks noChangeAspect="1"/>
                </p:cNvSpPr>
                <p:nvPr/>
              </p:nvSpPr>
              <p:spPr bwMode="auto">
                <a:xfrm>
                  <a:off x="5654" y="5464"/>
                  <a:ext cx="164" cy="478"/>
                </a:xfrm>
                <a:custGeom>
                  <a:avLst/>
                  <a:gdLst/>
                  <a:ahLst/>
                  <a:cxnLst>
                    <a:cxn ang="0">
                      <a:pos x="82" y="76"/>
                    </a:cxn>
                    <a:cxn ang="0">
                      <a:pos x="82" y="3"/>
                    </a:cxn>
                    <a:cxn ang="0">
                      <a:pos x="4" y="63"/>
                    </a:cxn>
                    <a:cxn ang="0">
                      <a:pos x="4" y="227"/>
                    </a:cxn>
                    <a:cxn ang="0">
                      <a:pos x="0" y="236"/>
                    </a:cxn>
                    <a:cxn ang="0">
                      <a:pos x="5" y="235"/>
                    </a:cxn>
                    <a:cxn ang="0">
                      <a:pos x="12" y="229"/>
                    </a:cxn>
                    <a:cxn ang="0">
                      <a:pos x="12" y="226"/>
                    </a:cxn>
                    <a:cxn ang="0">
                      <a:pos x="15" y="227"/>
                    </a:cxn>
                    <a:cxn ang="0">
                      <a:pos x="79" y="176"/>
                    </a:cxn>
                    <a:cxn ang="0">
                      <a:pos x="82" y="172"/>
                    </a:cxn>
                    <a:cxn ang="0">
                      <a:pos x="82" y="76"/>
                    </a:cxn>
                  </a:cxnLst>
                  <a:rect l="0" t="0" r="r" b="b"/>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66" name="Freeform 114"/>
                <p:cNvSpPr>
                  <a:spLocks noChangeAspect="1"/>
                </p:cNvSpPr>
                <p:nvPr/>
              </p:nvSpPr>
              <p:spPr bwMode="auto">
                <a:xfrm>
                  <a:off x="5506" y="5440"/>
                  <a:ext cx="310" cy="148"/>
                </a:xfrm>
                <a:custGeom>
                  <a:avLst/>
                  <a:gdLst/>
                  <a:ahLst/>
                  <a:cxnLst>
                    <a:cxn ang="0">
                      <a:pos x="155" y="14"/>
                    </a:cxn>
                    <a:cxn ang="0">
                      <a:pos x="77" y="74"/>
                    </a:cxn>
                    <a:cxn ang="0">
                      <a:pos x="4" y="59"/>
                    </a:cxn>
                    <a:cxn ang="0">
                      <a:pos x="0" y="61"/>
                    </a:cxn>
                    <a:cxn ang="0">
                      <a:pos x="2" y="57"/>
                    </a:cxn>
                    <a:cxn ang="0">
                      <a:pos x="8" y="52"/>
                    </a:cxn>
                    <a:cxn ang="0">
                      <a:pos x="11" y="53"/>
                    </a:cxn>
                    <a:cxn ang="0">
                      <a:pos x="11" y="50"/>
                    </a:cxn>
                    <a:cxn ang="0">
                      <a:pos x="76" y="1"/>
                    </a:cxn>
                    <a:cxn ang="0">
                      <a:pos x="79" y="0"/>
                    </a:cxn>
                    <a:cxn ang="0">
                      <a:pos x="151" y="11"/>
                    </a:cxn>
                    <a:cxn ang="0">
                      <a:pos x="155" y="14"/>
                    </a:cxn>
                  </a:cxnLst>
                  <a:rect l="0" t="0" r="r" b="b"/>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67" name="Freeform 115"/>
                <p:cNvSpPr>
                  <a:spLocks noChangeAspect="1"/>
                </p:cNvSpPr>
                <p:nvPr/>
              </p:nvSpPr>
              <p:spPr bwMode="auto">
                <a:xfrm>
                  <a:off x="5658" y="5466"/>
                  <a:ext cx="160" cy="124"/>
                </a:xfrm>
                <a:custGeom>
                  <a:avLst/>
                  <a:gdLst/>
                  <a:ahLst/>
                  <a:cxnLst>
                    <a:cxn ang="0">
                      <a:pos x="80" y="2"/>
                    </a:cxn>
                    <a:cxn ang="0">
                      <a:pos x="79" y="0"/>
                    </a:cxn>
                    <a:cxn ang="0">
                      <a:pos x="0" y="61"/>
                    </a:cxn>
                    <a:cxn ang="0">
                      <a:pos x="1" y="62"/>
                    </a:cxn>
                    <a:cxn ang="0">
                      <a:pos x="80" y="2"/>
                    </a:cxn>
                  </a:cxnLst>
                  <a:rect l="0" t="0" r="r" b="b"/>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68" name="Freeform 116"/>
                <p:cNvSpPr>
                  <a:spLocks noChangeAspect="1"/>
                </p:cNvSpPr>
                <p:nvPr/>
              </p:nvSpPr>
              <p:spPr bwMode="auto">
                <a:xfrm>
                  <a:off x="5506" y="5556"/>
                  <a:ext cx="158" cy="384"/>
                </a:xfrm>
                <a:custGeom>
                  <a:avLst/>
                  <a:gdLst/>
                  <a:ahLst/>
                  <a:cxnLst>
                    <a:cxn ang="0">
                      <a:pos x="79" y="19"/>
                    </a:cxn>
                    <a:cxn ang="0">
                      <a:pos x="76" y="14"/>
                    </a:cxn>
                    <a:cxn ang="0">
                      <a:pos x="4" y="1"/>
                    </a:cxn>
                    <a:cxn ang="0">
                      <a:pos x="0" y="3"/>
                    </a:cxn>
                    <a:cxn ang="0">
                      <a:pos x="0" y="17"/>
                    </a:cxn>
                    <a:cxn ang="0">
                      <a:pos x="3" y="17"/>
                    </a:cxn>
                    <a:cxn ang="0">
                      <a:pos x="0" y="19"/>
                    </a:cxn>
                    <a:cxn ang="0">
                      <a:pos x="0" y="26"/>
                    </a:cxn>
                    <a:cxn ang="0">
                      <a:pos x="0" y="171"/>
                    </a:cxn>
                    <a:cxn ang="0">
                      <a:pos x="4" y="177"/>
                    </a:cxn>
                    <a:cxn ang="0">
                      <a:pos x="73" y="191"/>
                    </a:cxn>
                    <a:cxn ang="0">
                      <a:pos x="78" y="187"/>
                    </a:cxn>
                    <a:cxn ang="0">
                      <a:pos x="79" y="19"/>
                    </a:cxn>
                  </a:cxnLst>
                  <a:rect l="0" t="0" r="r" b="b"/>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69" name="Freeform 117"/>
                <p:cNvSpPr>
                  <a:spLocks noChangeAspect="1"/>
                </p:cNvSpPr>
                <p:nvPr/>
              </p:nvSpPr>
              <p:spPr bwMode="auto">
                <a:xfrm>
                  <a:off x="5558" y="5796"/>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70" name="Freeform 118"/>
                <p:cNvSpPr>
                  <a:spLocks noChangeAspect="1"/>
                </p:cNvSpPr>
                <p:nvPr/>
              </p:nvSpPr>
              <p:spPr bwMode="auto">
                <a:xfrm>
                  <a:off x="5558" y="5796"/>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71" name="Freeform 119"/>
                <p:cNvSpPr>
                  <a:spLocks noChangeAspect="1"/>
                </p:cNvSpPr>
                <p:nvPr/>
              </p:nvSpPr>
              <p:spPr bwMode="auto">
                <a:xfrm>
                  <a:off x="5558" y="5810"/>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72" name="Freeform 120"/>
                <p:cNvSpPr>
                  <a:spLocks noChangeAspect="1"/>
                </p:cNvSpPr>
                <p:nvPr/>
              </p:nvSpPr>
              <p:spPr bwMode="auto">
                <a:xfrm>
                  <a:off x="5558" y="5810"/>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73" name="Freeform 121"/>
                <p:cNvSpPr>
                  <a:spLocks noChangeAspect="1"/>
                </p:cNvSpPr>
                <p:nvPr/>
              </p:nvSpPr>
              <p:spPr bwMode="auto">
                <a:xfrm>
                  <a:off x="5558" y="5822"/>
                  <a:ext cx="122" cy="28"/>
                </a:xfrm>
                <a:custGeom>
                  <a:avLst/>
                  <a:gdLst/>
                  <a:ahLst/>
                  <a:cxnLst>
                    <a:cxn ang="0">
                      <a:pos x="0" y="0"/>
                    </a:cxn>
                    <a:cxn ang="0">
                      <a:pos x="104" y="24"/>
                    </a:cxn>
                    <a:cxn ang="0">
                      <a:pos x="122" y="12"/>
                    </a:cxn>
                    <a:cxn ang="0">
                      <a:pos x="122" y="18"/>
                    </a:cxn>
                    <a:cxn ang="0">
                      <a:pos x="104" y="28"/>
                    </a:cxn>
                    <a:cxn ang="0">
                      <a:pos x="0" y="6"/>
                    </a:cxn>
                    <a:cxn ang="0">
                      <a:pos x="0" y="0"/>
                    </a:cxn>
                  </a:cxnLst>
                  <a:rect l="0" t="0" r="r" b="b"/>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74" name="Freeform 122"/>
                <p:cNvSpPr>
                  <a:spLocks noChangeAspect="1"/>
                </p:cNvSpPr>
                <p:nvPr/>
              </p:nvSpPr>
              <p:spPr bwMode="auto">
                <a:xfrm>
                  <a:off x="5558" y="582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75" name="Freeform 123"/>
                <p:cNvSpPr>
                  <a:spLocks noChangeAspect="1"/>
                </p:cNvSpPr>
                <p:nvPr/>
              </p:nvSpPr>
              <p:spPr bwMode="auto">
                <a:xfrm>
                  <a:off x="5558" y="5836"/>
                  <a:ext cx="122" cy="28"/>
                </a:xfrm>
                <a:custGeom>
                  <a:avLst/>
                  <a:gdLst/>
                  <a:ahLst/>
                  <a:cxnLst>
                    <a:cxn ang="0">
                      <a:pos x="0" y="0"/>
                    </a:cxn>
                    <a:cxn ang="0">
                      <a:pos x="104" y="22"/>
                    </a:cxn>
                    <a:cxn ang="0">
                      <a:pos x="122" y="12"/>
                    </a:cxn>
                    <a:cxn ang="0">
                      <a:pos x="122" y="16"/>
                    </a:cxn>
                    <a:cxn ang="0">
                      <a:pos x="104" y="28"/>
                    </a:cxn>
                    <a:cxn ang="0">
                      <a:pos x="0" y="6"/>
                    </a:cxn>
                    <a:cxn ang="0">
                      <a:pos x="0" y="0"/>
                    </a:cxn>
                  </a:cxnLst>
                  <a:rect l="0" t="0" r="r" b="b"/>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76" name="Freeform 124"/>
                <p:cNvSpPr>
                  <a:spLocks noChangeAspect="1"/>
                </p:cNvSpPr>
                <p:nvPr/>
              </p:nvSpPr>
              <p:spPr bwMode="auto">
                <a:xfrm>
                  <a:off x="5558" y="583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77" name="Freeform 125"/>
                <p:cNvSpPr>
                  <a:spLocks noChangeAspect="1"/>
                </p:cNvSpPr>
                <p:nvPr/>
              </p:nvSpPr>
              <p:spPr bwMode="auto">
                <a:xfrm>
                  <a:off x="5558" y="5850"/>
                  <a:ext cx="122" cy="28"/>
                </a:xfrm>
                <a:custGeom>
                  <a:avLst/>
                  <a:gdLst/>
                  <a:ahLst/>
                  <a:cxnLst>
                    <a:cxn ang="0">
                      <a:pos x="0" y="0"/>
                    </a:cxn>
                    <a:cxn ang="0">
                      <a:pos x="104" y="22"/>
                    </a:cxn>
                    <a:cxn ang="0">
                      <a:pos x="122" y="10"/>
                    </a:cxn>
                    <a:cxn ang="0">
                      <a:pos x="122" y="16"/>
                    </a:cxn>
                    <a:cxn ang="0">
                      <a:pos x="104" y="28"/>
                    </a:cxn>
                    <a:cxn ang="0">
                      <a:pos x="0" y="4"/>
                    </a:cxn>
                    <a:cxn ang="0">
                      <a:pos x="0" y="0"/>
                    </a:cxn>
                  </a:cxnLst>
                  <a:rect l="0" t="0" r="r" b="b"/>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78" name="Freeform 126"/>
                <p:cNvSpPr>
                  <a:spLocks noChangeAspect="1"/>
                </p:cNvSpPr>
                <p:nvPr/>
              </p:nvSpPr>
              <p:spPr bwMode="auto">
                <a:xfrm>
                  <a:off x="5558" y="5848"/>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79" name="Freeform 127"/>
                <p:cNvSpPr>
                  <a:spLocks noChangeAspect="1"/>
                </p:cNvSpPr>
                <p:nvPr/>
              </p:nvSpPr>
              <p:spPr bwMode="auto">
                <a:xfrm>
                  <a:off x="5558" y="5862"/>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80" name="Freeform 128"/>
                <p:cNvSpPr>
                  <a:spLocks noChangeAspect="1"/>
                </p:cNvSpPr>
                <p:nvPr/>
              </p:nvSpPr>
              <p:spPr bwMode="auto">
                <a:xfrm>
                  <a:off x="5558" y="586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81" name="Freeform 129"/>
                <p:cNvSpPr>
                  <a:spLocks noChangeAspect="1"/>
                </p:cNvSpPr>
                <p:nvPr/>
              </p:nvSpPr>
              <p:spPr bwMode="auto">
                <a:xfrm>
                  <a:off x="5558" y="5876"/>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82" name="Freeform 130"/>
                <p:cNvSpPr>
                  <a:spLocks noChangeAspect="1"/>
                </p:cNvSpPr>
                <p:nvPr/>
              </p:nvSpPr>
              <p:spPr bwMode="auto">
                <a:xfrm>
                  <a:off x="5558" y="587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83" name="Freeform 131"/>
                <p:cNvSpPr>
                  <a:spLocks noChangeAspect="1"/>
                </p:cNvSpPr>
                <p:nvPr/>
              </p:nvSpPr>
              <p:spPr bwMode="auto">
                <a:xfrm>
                  <a:off x="5506" y="5590"/>
                  <a:ext cx="172" cy="34"/>
                </a:xfrm>
                <a:custGeom>
                  <a:avLst/>
                  <a:gdLst/>
                  <a:ahLst/>
                  <a:cxnLst>
                    <a:cxn ang="0">
                      <a:pos x="156" y="30"/>
                    </a:cxn>
                    <a:cxn ang="0">
                      <a:pos x="6" y="0"/>
                    </a:cxn>
                    <a:cxn ang="0">
                      <a:pos x="0" y="4"/>
                    </a:cxn>
                    <a:cxn ang="0">
                      <a:pos x="158" y="34"/>
                    </a:cxn>
                    <a:cxn ang="0">
                      <a:pos x="172" y="24"/>
                    </a:cxn>
                    <a:cxn ang="0">
                      <a:pos x="172" y="20"/>
                    </a:cxn>
                    <a:cxn ang="0">
                      <a:pos x="156" y="30"/>
                    </a:cxn>
                  </a:cxnLst>
                  <a:rect l="0" t="0" r="r" b="b"/>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84" name="Freeform 132"/>
                <p:cNvSpPr>
                  <a:spLocks noChangeAspect="1"/>
                </p:cNvSpPr>
                <p:nvPr/>
              </p:nvSpPr>
              <p:spPr bwMode="auto">
                <a:xfrm>
                  <a:off x="5532" y="5610"/>
                  <a:ext cx="100" cy="30"/>
                </a:xfrm>
                <a:custGeom>
                  <a:avLst/>
                  <a:gdLst/>
                  <a:ahLst/>
                  <a:cxnLst>
                    <a:cxn ang="0">
                      <a:pos x="100" y="18"/>
                    </a:cxn>
                    <a:cxn ang="0">
                      <a:pos x="0" y="0"/>
                    </a:cxn>
                    <a:cxn ang="0">
                      <a:pos x="0" y="10"/>
                    </a:cxn>
                    <a:cxn ang="0">
                      <a:pos x="100" y="30"/>
                    </a:cxn>
                    <a:cxn ang="0">
                      <a:pos x="100" y="18"/>
                    </a:cxn>
                  </a:cxnLst>
                  <a:rect l="0" t="0" r="r" b="b"/>
                  <a:pathLst>
                    <a:path w="100" h="30">
                      <a:moveTo>
                        <a:pt x="100" y="18"/>
                      </a:moveTo>
                      <a:lnTo>
                        <a:pt x="0" y="0"/>
                      </a:lnTo>
                      <a:lnTo>
                        <a:pt x="0" y="10"/>
                      </a:lnTo>
                      <a:lnTo>
                        <a:pt x="100" y="30"/>
                      </a:lnTo>
                      <a:lnTo>
                        <a:pt x="100" y="18"/>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85" name="Freeform 133"/>
                <p:cNvSpPr>
                  <a:spLocks noChangeAspect="1"/>
                </p:cNvSpPr>
                <p:nvPr/>
              </p:nvSpPr>
              <p:spPr bwMode="auto">
                <a:xfrm>
                  <a:off x="5532" y="5610"/>
                  <a:ext cx="10" cy="10"/>
                </a:xfrm>
                <a:custGeom>
                  <a:avLst/>
                  <a:gdLst/>
                  <a:ahLst/>
                  <a:cxnLst>
                    <a:cxn ang="0">
                      <a:pos x="0" y="10"/>
                    </a:cxn>
                    <a:cxn ang="0">
                      <a:pos x="10" y="2"/>
                    </a:cxn>
                    <a:cxn ang="0">
                      <a:pos x="0" y="0"/>
                    </a:cxn>
                    <a:cxn ang="0">
                      <a:pos x="0" y="10"/>
                    </a:cxn>
                  </a:cxnLst>
                  <a:rect l="0" t="0" r="r" b="b"/>
                  <a:pathLst>
                    <a:path w="10" h="10">
                      <a:moveTo>
                        <a:pt x="0" y="10"/>
                      </a:moveTo>
                      <a:lnTo>
                        <a:pt x="10" y="2"/>
                      </a:lnTo>
                      <a:lnTo>
                        <a:pt x="0" y="0"/>
                      </a:lnTo>
                      <a:lnTo>
                        <a:pt x="0" y="10"/>
                      </a:lnTo>
                      <a:close/>
                    </a:path>
                  </a:pathLst>
                </a:custGeom>
                <a:solidFill>
                  <a:srgbClr val="5D7695"/>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86" name="Freeform 134"/>
                <p:cNvSpPr>
                  <a:spLocks noChangeAspect="1"/>
                </p:cNvSpPr>
                <p:nvPr/>
              </p:nvSpPr>
              <p:spPr bwMode="auto">
                <a:xfrm>
                  <a:off x="5528" y="5540"/>
                  <a:ext cx="156" cy="378"/>
                </a:xfrm>
                <a:custGeom>
                  <a:avLst/>
                  <a:gdLst/>
                  <a:ahLst/>
                  <a:cxnLst>
                    <a:cxn ang="0">
                      <a:pos x="0" y="0"/>
                    </a:cxn>
                    <a:cxn ang="0">
                      <a:pos x="75" y="15"/>
                    </a:cxn>
                    <a:cxn ang="0">
                      <a:pos x="77" y="18"/>
                    </a:cxn>
                    <a:cxn ang="0">
                      <a:pos x="78" y="189"/>
                    </a:cxn>
                    <a:cxn ang="0">
                      <a:pos x="75" y="189"/>
                    </a:cxn>
                    <a:cxn ang="0">
                      <a:pos x="75" y="19"/>
                    </a:cxn>
                    <a:cxn ang="0">
                      <a:pos x="73" y="17"/>
                    </a:cxn>
                    <a:cxn ang="0">
                      <a:pos x="0" y="3"/>
                    </a:cxn>
                    <a:cxn ang="0">
                      <a:pos x="0" y="0"/>
                    </a:cxn>
                  </a:cxnLst>
                  <a:rect l="0" t="0" r="r" b="b"/>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algn="ctr"/>
                  <a:endParaRPr lang="zh-CN" altLang="en-US">
                    <a:latin typeface="+mn-lt"/>
                    <a:ea typeface="+mn-ea"/>
                  </a:endParaRPr>
                </a:p>
              </p:txBody>
            </p:sp>
          </p:grpSp>
        </p:grpSp>
        <p:grpSp>
          <p:nvGrpSpPr>
            <p:cNvPr id="315" name="组合 314"/>
            <p:cNvGrpSpPr/>
            <p:nvPr/>
          </p:nvGrpSpPr>
          <p:grpSpPr>
            <a:xfrm>
              <a:off x="5081249" y="1811465"/>
              <a:ext cx="3573873" cy="2606523"/>
              <a:chOff x="5081249" y="1811465"/>
              <a:chExt cx="3573873" cy="2606523"/>
            </a:xfrm>
          </p:grpSpPr>
          <p:sp>
            <p:nvSpPr>
              <p:cNvPr id="271385" name="AutoShape 25"/>
              <p:cNvSpPr>
                <a:spLocks noChangeArrowheads="1"/>
              </p:cNvSpPr>
              <p:nvPr/>
            </p:nvSpPr>
            <p:spPr bwMode="auto">
              <a:xfrm>
                <a:off x="5081249" y="2154667"/>
                <a:ext cx="567549" cy="1165678"/>
              </a:xfrm>
              <a:prstGeom prst="roundRect">
                <a:avLst>
                  <a:gd name="adj" fmla="val 4917"/>
                </a:avLst>
              </a:prstGeom>
              <a:gradFill rotWithShape="1">
                <a:gsLst>
                  <a:gs pos="0">
                    <a:srgbClr val="FFFF99"/>
                  </a:gs>
                  <a:gs pos="100000">
                    <a:srgbClr val="FFFF99">
                      <a:gamma/>
                      <a:shade val="46275"/>
                      <a:invGamma/>
                      <a:alpha val="14000"/>
                    </a:srgbClr>
                  </a:gs>
                </a:gsLst>
                <a:path path="shape">
                  <a:fillToRect l="50000" t="50000" r="50000" b="50000"/>
                </a:path>
              </a:gradFill>
              <a:ln w="15875" algn="ctr">
                <a:solidFill>
                  <a:srgbClr val="33CCCC"/>
                </a:solidFill>
                <a:prstDash val="sysDot"/>
                <a:round/>
                <a:headEnd/>
                <a:tailEnd/>
              </a:ln>
              <a:effectLst/>
            </p:spPr>
            <p:txBody>
              <a:bodyPr wrap="none" lIns="83267" tIns="41636" rIns="83267" bIns="41636" anchor="ctr"/>
              <a:lstStyle/>
              <a:p>
                <a:pPr algn="ctr"/>
                <a:endParaRPr lang="ja-JP" altLang="en-US" sz="800" b="1">
                  <a:latin typeface="+mn-lt"/>
                  <a:ea typeface="+mn-ea"/>
                  <a:cs typeface="Arial" charset="0"/>
                </a:endParaRPr>
              </a:p>
            </p:txBody>
          </p:sp>
          <p:sp>
            <p:nvSpPr>
              <p:cNvPr id="2" name="AutoShape 25"/>
              <p:cNvSpPr>
                <a:spLocks noChangeArrowheads="1"/>
              </p:cNvSpPr>
              <p:nvPr/>
            </p:nvSpPr>
            <p:spPr bwMode="auto">
              <a:xfrm>
                <a:off x="5681108" y="2154667"/>
                <a:ext cx="567549" cy="1165678"/>
              </a:xfrm>
              <a:prstGeom prst="roundRect">
                <a:avLst>
                  <a:gd name="adj" fmla="val 4917"/>
                </a:avLst>
              </a:prstGeom>
              <a:gradFill rotWithShape="1">
                <a:gsLst>
                  <a:gs pos="0">
                    <a:srgbClr val="FFFF99"/>
                  </a:gs>
                  <a:gs pos="100000">
                    <a:srgbClr val="FFFF99">
                      <a:gamma/>
                      <a:shade val="46275"/>
                      <a:invGamma/>
                      <a:alpha val="14000"/>
                    </a:srgbClr>
                  </a:gs>
                </a:gsLst>
                <a:path path="shape">
                  <a:fillToRect l="50000" t="50000" r="50000" b="50000"/>
                </a:path>
              </a:gradFill>
              <a:ln w="15875" algn="ctr">
                <a:solidFill>
                  <a:srgbClr val="33CCCC"/>
                </a:solidFill>
                <a:prstDash val="sysDot"/>
                <a:round/>
                <a:headEnd/>
                <a:tailEnd/>
              </a:ln>
              <a:effectLst/>
            </p:spPr>
            <p:txBody>
              <a:bodyPr wrap="none" lIns="83267" tIns="41636" rIns="83267" bIns="41636" anchor="ctr"/>
              <a:lstStyle/>
              <a:p>
                <a:pPr algn="ctr"/>
                <a:endParaRPr lang="ja-JP" altLang="en-US" sz="800" b="1">
                  <a:latin typeface="+mn-lt"/>
                  <a:ea typeface="+mn-ea"/>
                  <a:cs typeface="Arial" charset="0"/>
                </a:endParaRPr>
              </a:p>
            </p:txBody>
          </p:sp>
          <p:sp>
            <p:nvSpPr>
              <p:cNvPr id="3" name="AutoShape 25"/>
              <p:cNvSpPr>
                <a:spLocks noChangeArrowheads="1"/>
              </p:cNvSpPr>
              <p:nvPr/>
            </p:nvSpPr>
            <p:spPr bwMode="auto">
              <a:xfrm>
                <a:off x="8088977" y="2154667"/>
                <a:ext cx="566145" cy="1165678"/>
              </a:xfrm>
              <a:prstGeom prst="roundRect">
                <a:avLst>
                  <a:gd name="adj" fmla="val 4917"/>
                </a:avLst>
              </a:prstGeom>
              <a:gradFill rotWithShape="1">
                <a:gsLst>
                  <a:gs pos="0">
                    <a:srgbClr val="FFFF99"/>
                  </a:gs>
                  <a:gs pos="100000">
                    <a:srgbClr val="FFFF99">
                      <a:gamma/>
                      <a:shade val="46275"/>
                      <a:invGamma/>
                      <a:alpha val="14000"/>
                    </a:srgbClr>
                  </a:gs>
                </a:gsLst>
                <a:path path="shape">
                  <a:fillToRect l="50000" t="50000" r="50000" b="50000"/>
                </a:path>
              </a:gradFill>
              <a:ln w="15875" algn="ctr">
                <a:solidFill>
                  <a:srgbClr val="33CCCC"/>
                </a:solidFill>
                <a:prstDash val="sysDot"/>
                <a:round/>
                <a:headEnd/>
                <a:tailEnd/>
              </a:ln>
              <a:effectLst/>
            </p:spPr>
            <p:txBody>
              <a:bodyPr wrap="none" lIns="83267" tIns="41636" rIns="83267" bIns="41636" anchor="ctr"/>
              <a:lstStyle/>
              <a:p>
                <a:pPr algn="ctr"/>
                <a:endParaRPr lang="ja-JP" altLang="en-US" sz="800" b="1">
                  <a:latin typeface="+mn-lt"/>
                  <a:ea typeface="+mn-ea"/>
                  <a:cs typeface="Arial" charset="0"/>
                </a:endParaRPr>
              </a:p>
            </p:txBody>
          </p:sp>
          <p:sp>
            <p:nvSpPr>
              <p:cNvPr id="4" name="AutoShape 25"/>
              <p:cNvSpPr>
                <a:spLocks noChangeArrowheads="1"/>
              </p:cNvSpPr>
              <p:nvPr/>
            </p:nvSpPr>
            <p:spPr bwMode="auto">
              <a:xfrm>
                <a:off x="6292207" y="2154667"/>
                <a:ext cx="567549" cy="1165678"/>
              </a:xfrm>
              <a:prstGeom prst="roundRect">
                <a:avLst>
                  <a:gd name="adj" fmla="val 4917"/>
                </a:avLst>
              </a:prstGeom>
              <a:gradFill rotWithShape="1">
                <a:gsLst>
                  <a:gs pos="0">
                    <a:srgbClr val="FFFF99"/>
                  </a:gs>
                  <a:gs pos="100000">
                    <a:srgbClr val="FFFF99">
                      <a:gamma/>
                      <a:shade val="46275"/>
                      <a:invGamma/>
                      <a:alpha val="14000"/>
                    </a:srgbClr>
                  </a:gs>
                </a:gsLst>
                <a:path path="shape">
                  <a:fillToRect l="50000" t="50000" r="50000" b="50000"/>
                </a:path>
              </a:gradFill>
              <a:ln w="15875" algn="ctr">
                <a:solidFill>
                  <a:srgbClr val="33CCCC"/>
                </a:solidFill>
                <a:prstDash val="sysDot"/>
                <a:round/>
                <a:headEnd/>
                <a:tailEnd/>
              </a:ln>
              <a:effectLst/>
            </p:spPr>
            <p:txBody>
              <a:bodyPr wrap="none" lIns="83267" tIns="41636" rIns="83267" bIns="41636" anchor="ctr"/>
              <a:lstStyle/>
              <a:p>
                <a:pPr algn="ctr"/>
                <a:endParaRPr lang="ja-JP" altLang="en-US" sz="800" b="1">
                  <a:latin typeface="+mn-lt"/>
                  <a:ea typeface="+mn-ea"/>
                  <a:cs typeface="Arial" charset="0"/>
                </a:endParaRPr>
              </a:p>
            </p:txBody>
          </p:sp>
          <p:sp>
            <p:nvSpPr>
              <p:cNvPr id="5" name="AutoShape 25"/>
              <p:cNvSpPr>
                <a:spLocks noChangeArrowheads="1"/>
              </p:cNvSpPr>
              <p:nvPr/>
            </p:nvSpPr>
            <p:spPr bwMode="auto">
              <a:xfrm>
                <a:off x="6893472" y="2154667"/>
                <a:ext cx="567549" cy="1165678"/>
              </a:xfrm>
              <a:prstGeom prst="roundRect">
                <a:avLst>
                  <a:gd name="adj" fmla="val 4917"/>
                </a:avLst>
              </a:prstGeom>
              <a:gradFill rotWithShape="1">
                <a:gsLst>
                  <a:gs pos="0">
                    <a:srgbClr val="FFFF99"/>
                  </a:gs>
                  <a:gs pos="100000">
                    <a:srgbClr val="FFFF99">
                      <a:gamma/>
                      <a:shade val="46275"/>
                      <a:invGamma/>
                      <a:alpha val="14000"/>
                    </a:srgbClr>
                  </a:gs>
                </a:gsLst>
                <a:path path="shape">
                  <a:fillToRect l="50000" t="50000" r="50000" b="50000"/>
                </a:path>
              </a:gradFill>
              <a:ln w="15875" algn="ctr">
                <a:solidFill>
                  <a:srgbClr val="33CCCC"/>
                </a:solidFill>
                <a:prstDash val="sysDot"/>
                <a:round/>
                <a:headEnd/>
                <a:tailEnd/>
              </a:ln>
              <a:effectLst/>
            </p:spPr>
            <p:txBody>
              <a:bodyPr wrap="none" lIns="83267" tIns="41636" rIns="83267" bIns="41636" anchor="ctr"/>
              <a:lstStyle/>
              <a:p>
                <a:pPr algn="ctr"/>
                <a:endParaRPr lang="ja-JP" altLang="en-US" sz="800" b="1">
                  <a:latin typeface="+mn-lt"/>
                  <a:ea typeface="+mn-ea"/>
                  <a:cs typeface="Arial" charset="0"/>
                </a:endParaRPr>
              </a:p>
            </p:txBody>
          </p:sp>
          <p:sp>
            <p:nvSpPr>
              <p:cNvPr id="6" name="AutoShape 25"/>
              <p:cNvSpPr>
                <a:spLocks noChangeArrowheads="1"/>
              </p:cNvSpPr>
              <p:nvPr/>
            </p:nvSpPr>
            <p:spPr bwMode="auto">
              <a:xfrm>
                <a:off x="7493331" y="2154667"/>
                <a:ext cx="567549" cy="1165678"/>
              </a:xfrm>
              <a:prstGeom prst="roundRect">
                <a:avLst>
                  <a:gd name="adj" fmla="val 4917"/>
                </a:avLst>
              </a:prstGeom>
              <a:gradFill rotWithShape="1">
                <a:gsLst>
                  <a:gs pos="0">
                    <a:srgbClr val="FFFF99"/>
                  </a:gs>
                  <a:gs pos="100000">
                    <a:srgbClr val="FFFF99">
                      <a:gamma/>
                      <a:shade val="46275"/>
                      <a:invGamma/>
                      <a:alpha val="14000"/>
                    </a:srgbClr>
                  </a:gs>
                </a:gsLst>
                <a:path path="shape">
                  <a:fillToRect l="50000" t="50000" r="50000" b="50000"/>
                </a:path>
              </a:gradFill>
              <a:ln w="15875" algn="ctr">
                <a:solidFill>
                  <a:srgbClr val="33CCCC"/>
                </a:solidFill>
                <a:prstDash val="sysDot"/>
                <a:round/>
                <a:headEnd/>
                <a:tailEnd/>
              </a:ln>
              <a:effectLst/>
            </p:spPr>
            <p:txBody>
              <a:bodyPr wrap="none" lIns="83267" tIns="41636" rIns="83267" bIns="41636" anchor="ctr"/>
              <a:lstStyle/>
              <a:p>
                <a:pPr algn="ctr"/>
                <a:endParaRPr lang="ja-JP" altLang="en-US" sz="800" b="1">
                  <a:latin typeface="+mn-lt"/>
                  <a:ea typeface="+mn-ea"/>
                  <a:cs typeface="Arial" charset="0"/>
                </a:endParaRPr>
              </a:p>
            </p:txBody>
          </p:sp>
          <p:sp>
            <p:nvSpPr>
              <p:cNvPr id="305163" name="Rectangle 11"/>
              <p:cNvSpPr>
                <a:spLocks noChangeArrowheads="1"/>
              </p:cNvSpPr>
              <p:nvPr/>
            </p:nvSpPr>
            <p:spPr bwMode="gray">
              <a:xfrm>
                <a:off x="5974717" y="1811465"/>
                <a:ext cx="1529853" cy="325060"/>
              </a:xfrm>
              <a:prstGeom prst="rect">
                <a:avLst/>
              </a:prstGeom>
              <a:solidFill>
                <a:srgbClr val="6AB7EC"/>
              </a:solidFill>
              <a:ln w="9525" algn="ctr">
                <a:noFill/>
                <a:miter lim="800000"/>
                <a:headEnd/>
                <a:tailEnd/>
              </a:ln>
              <a:effectLst/>
            </p:spPr>
            <p:txBody>
              <a:bodyPr wrap="none" lIns="83432" tIns="41717" rIns="83432" bIns="41717" anchor="ctr"/>
              <a:lstStyle/>
              <a:p>
                <a:pPr algn="ctr" defTabSz="731620">
                  <a:spcBef>
                    <a:spcPct val="50000"/>
                  </a:spcBef>
                </a:pPr>
                <a:r>
                  <a:rPr lang="zh-CN" altLang="en-US" b="1" dirty="0">
                    <a:solidFill>
                      <a:schemeClr val="tx1"/>
                    </a:solidFill>
                    <a:latin typeface="+mn-lt"/>
                    <a:ea typeface="+mn-ea"/>
                  </a:rPr>
                  <a:t>虚拟化后</a:t>
                </a:r>
              </a:p>
            </p:txBody>
          </p:sp>
          <p:grpSp>
            <p:nvGrpSpPr>
              <p:cNvPr id="772" name="Group 140"/>
              <p:cNvGrpSpPr>
                <a:grpSpLocks/>
              </p:cNvGrpSpPr>
              <p:nvPr/>
            </p:nvGrpSpPr>
            <p:grpSpPr bwMode="auto">
              <a:xfrm>
                <a:off x="5099511" y="3891845"/>
                <a:ext cx="3551395" cy="526143"/>
                <a:chOff x="3314" y="2041"/>
                <a:chExt cx="1892" cy="454"/>
              </a:xfrm>
            </p:grpSpPr>
            <p:sp>
              <p:nvSpPr>
                <p:cNvPr id="28" name="AutoShape 28"/>
                <p:cNvSpPr>
                  <a:spLocks noChangeArrowheads="1"/>
                </p:cNvSpPr>
                <p:nvPr/>
              </p:nvSpPr>
              <p:spPr bwMode="auto">
                <a:xfrm>
                  <a:off x="3948" y="2177"/>
                  <a:ext cx="591" cy="315"/>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ctr"/>
                  <a:endParaRPr lang="ja-JP" altLang="en-US" sz="1500">
                    <a:latin typeface="+mn-lt"/>
                    <a:ea typeface="+mn-ea"/>
                    <a:cs typeface="Arial" charset="0"/>
                  </a:endParaRPr>
                </a:p>
              </p:txBody>
            </p:sp>
            <p:sp>
              <p:nvSpPr>
                <p:cNvPr id="29" name="AutoShape 28"/>
                <p:cNvSpPr>
                  <a:spLocks noChangeArrowheads="1"/>
                </p:cNvSpPr>
                <p:nvPr/>
              </p:nvSpPr>
              <p:spPr bwMode="auto">
                <a:xfrm>
                  <a:off x="4615" y="2177"/>
                  <a:ext cx="591" cy="315"/>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ctr"/>
                  <a:endParaRPr lang="ja-JP" altLang="en-US" sz="1500">
                    <a:latin typeface="+mn-lt"/>
                    <a:ea typeface="+mn-ea"/>
                    <a:cs typeface="Arial" charset="0"/>
                  </a:endParaRPr>
                </a:p>
              </p:txBody>
            </p:sp>
            <p:sp>
              <p:nvSpPr>
                <p:cNvPr id="30" name="AutoShape 28"/>
                <p:cNvSpPr>
                  <a:spLocks noChangeArrowheads="1"/>
                </p:cNvSpPr>
                <p:nvPr/>
              </p:nvSpPr>
              <p:spPr bwMode="auto">
                <a:xfrm>
                  <a:off x="3314" y="2177"/>
                  <a:ext cx="591" cy="315"/>
                </a:xfrm>
                <a:prstGeom prst="roundRect">
                  <a:avLst>
                    <a:gd name="adj" fmla="val 8495"/>
                  </a:avLst>
                </a:prstGeom>
                <a:solidFill>
                  <a:srgbClr val="BABABA">
                    <a:alpha val="50000"/>
                  </a:srgbClr>
                </a:solidFill>
                <a:ln w="9525">
                  <a:solidFill>
                    <a:srgbClr val="000000"/>
                  </a:solidFill>
                  <a:round/>
                  <a:headEnd/>
                  <a:tailEnd/>
                </a:ln>
              </p:spPr>
              <p:txBody>
                <a:bodyPr wrap="none" lIns="91422" tIns="45712" rIns="91422" bIns="45712" anchor="ctr"/>
                <a:lstStyle/>
                <a:p>
                  <a:pPr algn="ctr"/>
                  <a:endParaRPr lang="ja-JP" altLang="en-US" sz="1500">
                    <a:latin typeface="+mn-lt"/>
                    <a:ea typeface="+mn-ea"/>
                    <a:cs typeface="Arial" charset="0"/>
                  </a:endParaRPr>
                </a:p>
              </p:txBody>
            </p:sp>
            <p:grpSp>
              <p:nvGrpSpPr>
                <p:cNvPr id="773" name="Group 144"/>
                <p:cNvGrpSpPr>
                  <a:grpSpLocks noChangeAspect="1"/>
                </p:cNvGrpSpPr>
                <p:nvPr/>
              </p:nvGrpSpPr>
              <p:grpSpPr bwMode="auto">
                <a:xfrm>
                  <a:off x="3479" y="2177"/>
                  <a:ext cx="262" cy="318"/>
                  <a:chOff x="5506" y="5440"/>
                  <a:chExt cx="312" cy="502"/>
                </a:xfrm>
              </p:grpSpPr>
              <p:sp>
                <p:nvSpPr>
                  <p:cNvPr id="305297" name="Freeform 145"/>
                  <p:cNvSpPr>
                    <a:spLocks noChangeAspect="1"/>
                  </p:cNvSpPr>
                  <p:nvPr/>
                </p:nvSpPr>
                <p:spPr bwMode="auto">
                  <a:xfrm>
                    <a:off x="5654" y="5464"/>
                    <a:ext cx="164" cy="478"/>
                  </a:xfrm>
                  <a:custGeom>
                    <a:avLst/>
                    <a:gdLst/>
                    <a:ahLst/>
                    <a:cxnLst>
                      <a:cxn ang="0">
                        <a:pos x="82" y="76"/>
                      </a:cxn>
                      <a:cxn ang="0">
                        <a:pos x="82" y="3"/>
                      </a:cxn>
                      <a:cxn ang="0">
                        <a:pos x="4" y="63"/>
                      </a:cxn>
                      <a:cxn ang="0">
                        <a:pos x="4" y="227"/>
                      </a:cxn>
                      <a:cxn ang="0">
                        <a:pos x="0" y="236"/>
                      </a:cxn>
                      <a:cxn ang="0">
                        <a:pos x="5" y="235"/>
                      </a:cxn>
                      <a:cxn ang="0">
                        <a:pos x="12" y="229"/>
                      </a:cxn>
                      <a:cxn ang="0">
                        <a:pos x="12" y="226"/>
                      </a:cxn>
                      <a:cxn ang="0">
                        <a:pos x="15" y="227"/>
                      </a:cxn>
                      <a:cxn ang="0">
                        <a:pos x="79" y="176"/>
                      </a:cxn>
                      <a:cxn ang="0">
                        <a:pos x="82" y="172"/>
                      </a:cxn>
                      <a:cxn ang="0">
                        <a:pos x="82" y="76"/>
                      </a:cxn>
                    </a:cxnLst>
                    <a:rect l="0" t="0" r="r" b="b"/>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98" name="Freeform 146"/>
                  <p:cNvSpPr>
                    <a:spLocks noChangeAspect="1"/>
                  </p:cNvSpPr>
                  <p:nvPr/>
                </p:nvSpPr>
                <p:spPr bwMode="auto">
                  <a:xfrm>
                    <a:off x="5506" y="5440"/>
                    <a:ext cx="310" cy="148"/>
                  </a:xfrm>
                  <a:custGeom>
                    <a:avLst/>
                    <a:gdLst/>
                    <a:ahLst/>
                    <a:cxnLst>
                      <a:cxn ang="0">
                        <a:pos x="155" y="14"/>
                      </a:cxn>
                      <a:cxn ang="0">
                        <a:pos x="77" y="74"/>
                      </a:cxn>
                      <a:cxn ang="0">
                        <a:pos x="4" y="59"/>
                      </a:cxn>
                      <a:cxn ang="0">
                        <a:pos x="0" y="61"/>
                      </a:cxn>
                      <a:cxn ang="0">
                        <a:pos x="2" y="57"/>
                      </a:cxn>
                      <a:cxn ang="0">
                        <a:pos x="8" y="52"/>
                      </a:cxn>
                      <a:cxn ang="0">
                        <a:pos x="11" y="53"/>
                      </a:cxn>
                      <a:cxn ang="0">
                        <a:pos x="11" y="50"/>
                      </a:cxn>
                      <a:cxn ang="0">
                        <a:pos x="76" y="1"/>
                      </a:cxn>
                      <a:cxn ang="0">
                        <a:pos x="79" y="0"/>
                      </a:cxn>
                      <a:cxn ang="0">
                        <a:pos x="151" y="11"/>
                      </a:cxn>
                      <a:cxn ang="0">
                        <a:pos x="155" y="14"/>
                      </a:cxn>
                    </a:cxnLst>
                    <a:rect l="0" t="0" r="r" b="b"/>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299" name="Freeform 147"/>
                  <p:cNvSpPr>
                    <a:spLocks noChangeAspect="1"/>
                  </p:cNvSpPr>
                  <p:nvPr/>
                </p:nvSpPr>
                <p:spPr bwMode="auto">
                  <a:xfrm>
                    <a:off x="5658" y="5466"/>
                    <a:ext cx="160" cy="124"/>
                  </a:xfrm>
                  <a:custGeom>
                    <a:avLst/>
                    <a:gdLst/>
                    <a:ahLst/>
                    <a:cxnLst>
                      <a:cxn ang="0">
                        <a:pos x="80" y="2"/>
                      </a:cxn>
                      <a:cxn ang="0">
                        <a:pos x="79" y="0"/>
                      </a:cxn>
                      <a:cxn ang="0">
                        <a:pos x="0" y="61"/>
                      </a:cxn>
                      <a:cxn ang="0">
                        <a:pos x="1" y="62"/>
                      </a:cxn>
                      <a:cxn ang="0">
                        <a:pos x="80" y="2"/>
                      </a:cxn>
                    </a:cxnLst>
                    <a:rect l="0" t="0" r="r" b="b"/>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00" name="Freeform 148"/>
                  <p:cNvSpPr>
                    <a:spLocks noChangeAspect="1"/>
                  </p:cNvSpPr>
                  <p:nvPr/>
                </p:nvSpPr>
                <p:spPr bwMode="auto">
                  <a:xfrm>
                    <a:off x="5506" y="5556"/>
                    <a:ext cx="158" cy="384"/>
                  </a:xfrm>
                  <a:custGeom>
                    <a:avLst/>
                    <a:gdLst/>
                    <a:ahLst/>
                    <a:cxnLst>
                      <a:cxn ang="0">
                        <a:pos x="79" y="19"/>
                      </a:cxn>
                      <a:cxn ang="0">
                        <a:pos x="76" y="14"/>
                      </a:cxn>
                      <a:cxn ang="0">
                        <a:pos x="4" y="1"/>
                      </a:cxn>
                      <a:cxn ang="0">
                        <a:pos x="0" y="3"/>
                      </a:cxn>
                      <a:cxn ang="0">
                        <a:pos x="0" y="17"/>
                      </a:cxn>
                      <a:cxn ang="0">
                        <a:pos x="3" y="17"/>
                      </a:cxn>
                      <a:cxn ang="0">
                        <a:pos x="0" y="19"/>
                      </a:cxn>
                      <a:cxn ang="0">
                        <a:pos x="0" y="26"/>
                      </a:cxn>
                      <a:cxn ang="0">
                        <a:pos x="0" y="171"/>
                      </a:cxn>
                      <a:cxn ang="0">
                        <a:pos x="4" y="177"/>
                      </a:cxn>
                      <a:cxn ang="0">
                        <a:pos x="73" y="191"/>
                      </a:cxn>
                      <a:cxn ang="0">
                        <a:pos x="78" y="187"/>
                      </a:cxn>
                      <a:cxn ang="0">
                        <a:pos x="79" y="19"/>
                      </a:cxn>
                    </a:cxnLst>
                    <a:rect l="0" t="0" r="r" b="b"/>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01" name="Freeform 149"/>
                  <p:cNvSpPr>
                    <a:spLocks noChangeAspect="1"/>
                  </p:cNvSpPr>
                  <p:nvPr/>
                </p:nvSpPr>
                <p:spPr bwMode="auto">
                  <a:xfrm>
                    <a:off x="5558" y="5796"/>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02" name="Freeform 150"/>
                  <p:cNvSpPr>
                    <a:spLocks noChangeAspect="1"/>
                  </p:cNvSpPr>
                  <p:nvPr/>
                </p:nvSpPr>
                <p:spPr bwMode="auto">
                  <a:xfrm>
                    <a:off x="5558" y="5796"/>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03" name="Freeform 151"/>
                  <p:cNvSpPr>
                    <a:spLocks noChangeAspect="1"/>
                  </p:cNvSpPr>
                  <p:nvPr/>
                </p:nvSpPr>
                <p:spPr bwMode="auto">
                  <a:xfrm>
                    <a:off x="5558" y="5810"/>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04" name="Freeform 152"/>
                  <p:cNvSpPr>
                    <a:spLocks noChangeAspect="1"/>
                  </p:cNvSpPr>
                  <p:nvPr/>
                </p:nvSpPr>
                <p:spPr bwMode="auto">
                  <a:xfrm>
                    <a:off x="5558" y="5810"/>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05" name="Freeform 153"/>
                  <p:cNvSpPr>
                    <a:spLocks noChangeAspect="1"/>
                  </p:cNvSpPr>
                  <p:nvPr/>
                </p:nvSpPr>
                <p:spPr bwMode="auto">
                  <a:xfrm>
                    <a:off x="5558" y="5822"/>
                    <a:ext cx="122" cy="28"/>
                  </a:xfrm>
                  <a:custGeom>
                    <a:avLst/>
                    <a:gdLst/>
                    <a:ahLst/>
                    <a:cxnLst>
                      <a:cxn ang="0">
                        <a:pos x="0" y="0"/>
                      </a:cxn>
                      <a:cxn ang="0">
                        <a:pos x="104" y="24"/>
                      </a:cxn>
                      <a:cxn ang="0">
                        <a:pos x="122" y="12"/>
                      </a:cxn>
                      <a:cxn ang="0">
                        <a:pos x="122" y="18"/>
                      </a:cxn>
                      <a:cxn ang="0">
                        <a:pos x="104" y="28"/>
                      </a:cxn>
                      <a:cxn ang="0">
                        <a:pos x="0" y="6"/>
                      </a:cxn>
                      <a:cxn ang="0">
                        <a:pos x="0" y="0"/>
                      </a:cxn>
                    </a:cxnLst>
                    <a:rect l="0" t="0" r="r" b="b"/>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06" name="Freeform 154"/>
                  <p:cNvSpPr>
                    <a:spLocks noChangeAspect="1"/>
                  </p:cNvSpPr>
                  <p:nvPr/>
                </p:nvSpPr>
                <p:spPr bwMode="auto">
                  <a:xfrm>
                    <a:off x="5558" y="582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07" name="Freeform 155"/>
                  <p:cNvSpPr>
                    <a:spLocks noChangeAspect="1"/>
                  </p:cNvSpPr>
                  <p:nvPr/>
                </p:nvSpPr>
                <p:spPr bwMode="auto">
                  <a:xfrm>
                    <a:off x="5558" y="5836"/>
                    <a:ext cx="122" cy="28"/>
                  </a:xfrm>
                  <a:custGeom>
                    <a:avLst/>
                    <a:gdLst/>
                    <a:ahLst/>
                    <a:cxnLst>
                      <a:cxn ang="0">
                        <a:pos x="0" y="0"/>
                      </a:cxn>
                      <a:cxn ang="0">
                        <a:pos x="104" y="22"/>
                      </a:cxn>
                      <a:cxn ang="0">
                        <a:pos x="122" y="12"/>
                      </a:cxn>
                      <a:cxn ang="0">
                        <a:pos x="122" y="16"/>
                      </a:cxn>
                      <a:cxn ang="0">
                        <a:pos x="104" y="28"/>
                      </a:cxn>
                      <a:cxn ang="0">
                        <a:pos x="0" y="6"/>
                      </a:cxn>
                      <a:cxn ang="0">
                        <a:pos x="0" y="0"/>
                      </a:cxn>
                    </a:cxnLst>
                    <a:rect l="0" t="0" r="r" b="b"/>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08" name="Freeform 156"/>
                  <p:cNvSpPr>
                    <a:spLocks noChangeAspect="1"/>
                  </p:cNvSpPr>
                  <p:nvPr/>
                </p:nvSpPr>
                <p:spPr bwMode="auto">
                  <a:xfrm>
                    <a:off x="5558" y="583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09" name="Freeform 157"/>
                  <p:cNvSpPr>
                    <a:spLocks noChangeAspect="1"/>
                  </p:cNvSpPr>
                  <p:nvPr/>
                </p:nvSpPr>
                <p:spPr bwMode="auto">
                  <a:xfrm>
                    <a:off x="5558" y="5850"/>
                    <a:ext cx="122" cy="28"/>
                  </a:xfrm>
                  <a:custGeom>
                    <a:avLst/>
                    <a:gdLst/>
                    <a:ahLst/>
                    <a:cxnLst>
                      <a:cxn ang="0">
                        <a:pos x="0" y="0"/>
                      </a:cxn>
                      <a:cxn ang="0">
                        <a:pos x="104" y="22"/>
                      </a:cxn>
                      <a:cxn ang="0">
                        <a:pos x="122" y="10"/>
                      </a:cxn>
                      <a:cxn ang="0">
                        <a:pos x="122" y="16"/>
                      </a:cxn>
                      <a:cxn ang="0">
                        <a:pos x="104" y="28"/>
                      </a:cxn>
                      <a:cxn ang="0">
                        <a:pos x="0" y="4"/>
                      </a:cxn>
                      <a:cxn ang="0">
                        <a:pos x="0" y="0"/>
                      </a:cxn>
                    </a:cxnLst>
                    <a:rect l="0" t="0" r="r" b="b"/>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10" name="Freeform 158"/>
                  <p:cNvSpPr>
                    <a:spLocks noChangeAspect="1"/>
                  </p:cNvSpPr>
                  <p:nvPr/>
                </p:nvSpPr>
                <p:spPr bwMode="auto">
                  <a:xfrm>
                    <a:off x="5558" y="5848"/>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11" name="Freeform 159"/>
                  <p:cNvSpPr>
                    <a:spLocks noChangeAspect="1"/>
                  </p:cNvSpPr>
                  <p:nvPr/>
                </p:nvSpPr>
                <p:spPr bwMode="auto">
                  <a:xfrm>
                    <a:off x="5558" y="5862"/>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12" name="Freeform 160"/>
                  <p:cNvSpPr>
                    <a:spLocks noChangeAspect="1"/>
                  </p:cNvSpPr>
                  <p:nvPr/>
                </p:nvSpPr>
                <p:spPr bwMode="auto">
                  <a:xfrm>
                    <a:off x="5558" y="586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13" name="Freeform 161"/>
                  <p:cNvSpPr>
                    <a:spLocks noChangeAspect="1"/>
                  </p:cNvSpPr>
                  <p:nvPr/>
                </p:nvSpPr>
                <p:spPr bwMode="auto">
                  <a:xfrm>
                    <a:off x="5558" y="5876"/>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14" name="Freeform 162"/>
                  <p:cNvSpPr>
                    <a:spLocks noChangeAspect="1"/>
                  </p:cNvSpPr>
                  <p:nvPr/>
                </p:nvSpPr>
                <p:spPr bwMode="auto">
                  <a:xfrm>
                    <a:off x="5558" y="587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15" name="Freeform 163"/>
                  <p:cNvSpPr>
                    <a:spLocks noChangeAspect="1"/>
                  </p:cNvSpPr>
                  <p:nvPr/>
                </p:nvSpPr>
                <p:spPr bwMode="auto">
                  <a:xfrm>
                    <a:off x="5506" y="5590"/>
                    <a:ext cx="172" cy="34"/>
                  </a:xfrm>
                  <a:custGeom>
                    <a:avLst/>
                    <a:gdLst/>
                    <a:ahLst/>
                    <a:cxnLst>
                      <a:cxn ang="0">
                        <a:pos x="156" y="30"/>
                      </a:cxn>
                      <a:cxn ang="0">
                        <a:pos x="6" y="0"/>
                      </a:cxn>
                      <a:cxn ang="0">
                        <a:pos x="0" y="4"/>
                      </a:cxn>
                      <a:cxn ang="0">
                        <a:pos x="158" y="34"/>
                      </a:cxn>
                      <a:cxn ang="0">
                        <a:pos x="172" y="24"/>
                      </a:cxn>
                      <a:cxn ang="0">
                        <a:pos x="172" y="20"/>
                      </a:cxn>
                      <a:cxn ang="0">
                        <a:pos x="156" y="30"/>
                      </a:cxn>
                    </a:cxnLst>
                    <a:rect l="0" t="0" r="r" b="b"/>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16" name="Freeform 164"/>
                  <p:cNvSpPr>
                    <a:spLocks noChangeAspect="1"/>
                  </p:cNvSpPr>
                  <p:nvPr/>
                </p:nvSpPr>
                <p:spPr bwMode="auto">
                  <a:xfrm>
                    <a:off x="5532" y="5610"/>
                    <a:ext cx="100" cy="30"/>
                  </a:xfrm>
                  <a:custGeom>
                    <a:avLst/>
                    <a:gdLst/>
                    <a:ahLst/>
                    <a:cxnLst>
                      <a:cxn ang="0">
                        <a:pos x="100" y="18"/>
                      </a:cxn>
                      <a:cxn ang="0">
                        <a:pos x="0" y="0"/>
                      </a:cxn>
                      <a:cxn ang="0">
                        <a:pos x="0" y="10"/>
                      </a:cxn>
                      <a:cxn ang="0">
                        <a:pos x="100" y="30"/>
                      </a:cxn>
                      <a:cxn ang="0">
                        <a:pos x="100" y="18"/>
                      </a:cxn>
                    </a:cxnLst>
                    <a:rect l="0" t="0" r="r" b="b"/>
                    <a:pathLst>
                      <a:path w="100" h="30">
                        <a:moveTo>
                          <a:pt x="100" y="18"/>
                        </a:moveTo>
                        <a:lnTo>
                          <a:pt x="0" y="0"/>
                        </a:lnTo>
                        <a:lnTo>
                          <a:pt x="0" y="10"/>
                        </a:lnTo>
                        <a:lnTo>
                          <a:pt x="100" y="30"/>
                        </a:lnTo>
                        <a:lnTo>
                          <a:pt x="100" y="18"/>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17" name="Freeform 165"/>
                  <p:cNvSpPr>
                    <a:spLocks noChangeAspect="1"/>
                  </p:cNvSpPr>
                  <p:nvPr/>
                </p:nvSpPr>
                <p:spPr bwMode="auto">
                  <a:xfrm>
                    <a:off x="5532" y="5610"/>
                    <a:ext cx="10" cy="10"/>
                  </a:xfrm>
                  <a:custGeom>
                    <a:avLst/>
                    <a:gdLst/>
                    <a:ahLst/>
                    <a:cxnLst>
                      <a:cxn ang="0">
                        <a:pos x="0" y="10"/>
                      </a:cxn>
                      <a:cxn ang="0">
                        <a:pos x="10" y="2"/>
                      </a:cxn>
                      <a:cxn ang="0">
                        <a:pos x="0" y="0"/>
                      </a:cxn>
                      <a:cxn ang="0">
                        <a:pos x="0" y="10"/>
                      </a:cxn>
                    </a:cxnLst>
                    <a:rect l="0" t="0" r="r" b="b"/>
                    <a:pathLst>
                      <a:path w="10" h="10">
                        <a:moveTo>
                          <a:pt x="0" y="10"/>
                        </a:moveTo>
                        <a:lnTo>
                          <a:pt x="10" y="2"/>
                        </a:lnTo>
                        <a:lnTo>
                          <a:pt x="0" y="0"/>
                        </a:lnTo>
                        <a:lnTo>
                          <a:pt x="0" y="10"/>
                        </a:lnTo>
                        <a:close/>
                      </a:path>
                    </a:pathLst>
                  </a:custGeom>
                  <a:solidFill>
                    <a:srgbClr val="5D7695"/>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18" name="Freeform 166"/>
                  <p:cNvSpPr>
                    <a:spLocks noChangeAspect="1"/>
                  </p:cNvSpPr>
                  <p:nvPr/>
                </p:nvSpPr>
                <p:spPr bwMode="auto">
                  <a:xfrm>
                    <a:off x="5528" y="5540"/>
                    <a:ext cx="156" cy="378"/>
                  </a:xfrm>
                  <a:custGeom>
                    <a:avLst/>
                    <a:gdLst/>
                    <a:ahLst/>
                    <a:cxnLst>
                      <a:cxn ang="0">
                        <a:pos x="0" y="0"/>
                      </a:cxn>
                      <a:cxn ang="0">
                        <a:pos x="75" y="15"/>
                      </a:cxn>
                      <a:cxn ang="0">
                        <a:pos x="77" y="18"/>
                      </a:cxn>
                      <a:cxn ang="0">
                        <a:pos x="78" y="189"/>
                      </a:cxn>
                      <a:cxn ang="0">
                        <a:pos x="75" y="189"/>
                      </a:cxn>
                      <a:cxn ang="0">
                        <a:pos x="75" y="19"/>
                      </a:cxn>
                      <a:cxn ang="0">
                        <a:pos x="73" y="17"/>
                      </a:cxn>
                      <a:cxn ang="0">
                        <a:pos x="0" y="3"/>
                      </a:cxn>
                      <a:cxn ang="0">
                        <a:pos x="0" y="0"/>
                      </a:cxn>
                    </a:cxnLst>
                    <a:rect l="0" t="0" r="r" b="b"/>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algn="ctr"/>
                    <a:endParaRPr lang="zh-CN" altLang="en-US">
                      <a:latin typeface="+mn-lt"/>
                      <a:ea typeface="+mn-ea"/>
                    </a:endParaRPr>
                  </a:p>
                </p:txBody>
              </p:sp>
            </p:grpSp>
            <p:grpSp>
              <p:nvGrpSpPr>
                <p:cNvPr id="774" name="Group 167"/>
                <p:cNvGrpSpPr>
                  <a:grpSpLocks noChangeAspect="1"/>
                </p:cNvGrpSpPr>
                <p:nvPr/>
              </p:nvGrpSpPr>
              <p:grpSpPr bwMode="auto">
                <a:xfrm>
                  <a:off x="4081" y="2177"/>
                  <a:ext cx="262" cy="318"/>
                  <a:chOff x="5506" y="5440"/>
                  <a:chExt cx="312" cy="502"/>
                </a:xfrm>
              </p:grpSpPr>
              <p:sp>
                <p:nvSpPr>
                  <p:cNvPr id="305320" name="Freeform 168"/>
                  <p:cNvSpPr>
                    <a:spLocks noChangeAspect="1"/>
                  </p:cNvSpPr>
                  <p:nvPr/>
                </p:nvSpPr>
                <p:spPr bwMode="auto">
                  <a:xfrm>
                    <a:off x="5654" y="5464"/>
                    <a:ext cx="164" cy="478"/>
                  </a:xfrm>
                  <a:custGeom>
                    <a:avLst/>
                    <a:gdLst/>
                    <a:ahLst/>
                    <a:cxnLst>
                      <a:cxn ang="0">
                        <a:pos x="82" y="76"/>
                      </a:cxn>
                      <a:cxn ang="0">
                        <a:pos x="82" y="3"/>
                      </a:cxn>
                      <a:cxn ang="0">
                        <a:pos x="4" y="63"/>
                      </a:cxn>
                      <a:cxn ang="0">
                        <a:pos x="4" y="227"/>
                      </a:cxn>
                      <a:cxn ang="0">
                        <a:pos x="0" y="236"/>
                      </a:cxn>
                      <a:cxn ang="0">
                        <a:pos x="5" y="235"/>
                      </a:cxn>
                      <a:cxn ang="0">
                        <a:pos x="12" y="229"/>
                      </a:cxn>
                      <a:cxn ang="0">
                        <a:pos x="12" y="226"/>
                      </a:cxn>
                      <a:cxn ang="0">
                        <a:pos x="15" y="227"/>
                      </a:cxn>
                      <a:cxn ang="0">
                        <a:pos x="79" y="176"/>
                      </a:cxn>
                      <a:cxn ang="0">
                        <a:pos x="82" y="172"/>
                      </a:cxn>
                      <a:cxn ang="0">
                        <a:pos x="82" y="76"/>
                      </a:cxn>
                    </a:cxnLst>
                    <a:rect l="0" t="0" r="r" b="b"/>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21" name="Freeform 169"/>
                  <p:cNvSpPr>
                    <a:spLocks noChangeAspect="1"/>
                  </p:cNvSpPr>
                  <p:nvPr/>
                </p:nvSpPr>
                <p:spPr bwMode="auto">
                  <a:xfrm>
                    <a:off x="5506" y="5440"/>
                    <a:ext cx="310" cy="148"/>
                  </a:xfrm>
                  <a:custGeom>
                    <a:avLst/>
                    <a:gdLst/>
                    <a:ahLst/>
                    <a:cxnLst>
                      <a:cxn ang="0">
                        <a:pos x="155" y="14"/>
                      </a:cxn>
                      <a:cxn ang="0">
                        <a:pos x="77" y="74"/>
                      </a:cxn>
                      <a:cxn ang="0">
                        <a:pos x="4" y="59"/>
                      </a:cxn>
                      <a:cxn ang="0">
                        <a:pos x="0" y="61"/>
                      </a:cxn>
                      <a:cxn ang="0">
                        <a:pos x="2" y="57"/>
                      </a:cxn>
                      <a:cxn ang="0">
                        <a:pos x="8" y="52"/>
                      </a:cxn>
                      <a:cxn ang="0">
                        <a:pos x="11" y="53"/>
                      </a:cxn>
                      <a:cxn ang="0">
                        <a:pos x="11" y="50"/>
                      </a:cxn>
                      <a:cxn ang="0">
                        <a:pos x="76" y="1"/>
                      </a:cxn>
                      <a:cxn ang="0">
                        <a:pos x="79" y="0"/>
                      </a:cxn>
                      <a:cxn ang="0">
                        <a:pos x="151" y="11"/>
                      </a:cxn>
                      <a:cxn ang="0">
                        <a:pos x="155" y="14"/>
                      </a:cxn>
                    </a:cxnLst>
                    <a:rect l="0" t="0" r="r" b="b"/>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22" name="Freeform 170"/>
                  <p:cNvSpPr>
                    <a:spLocks noChangeAspect="1"/>
                  </p:cNvSpPr>
                  <p:nvPr/>
                </p:nvSpPr>
                <p:spPr bwMode="auto">
                  <a:xfrm>
                    <a:off x="5658" y="5466"/>
                    <a:ext cx="160" cy="124"/>
                  </a:xfrm>
                  <a:custGeom>
                    <a:avLst/>
                    <a:gdLst/>
                    <a:ahLst/>
                    <a:cxnLst>
                      <a:cxn ang="0">
                        <a:pos x="80" y="2"/>
                      </a:cxn>
                      <a:cxn ang="0">
                        <a:pos x="79" y="0"/>
                      </a:cxn>
                      <a:cxn ang="0">
                        <a:pos x="0" y="61"/>
                      </a:cxn>
                      <a:cxn ang="0">
                        <a:pos x="1" y="62"/>
                      </a:cxn>
                      <a:cxn ang="0">
                        <a:pos x="80" y="2"/>
                      </a:cxn>
                    </a:cxnLst>
                    <a:rect l="0" t="0" r="r" b="b"/>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23" name="Freeform 171"/>
                  <p:cNvSpPr>
                    <a:spLocks noChangeAspect="1"/>
                  </p:cNvSpPr>
                  <p:nvPr/>
                </p:nvSpPr>
                <p:spPr bwMode="auto">
                  <a:xfrm>
                    <a:off x="5506" y="5556"/>
                    <a:ext cx="158" cy="384"/>
                  </a:xfrm>
                  <a:custGeom>
                    <a:avLst/>
                    <a:gdLst/>
                    <a:ahLst/>
                    <a:cxnLst>
                      <a:cxn ang="0">
                        <a:pos x="79" y="19"/>
                      </a:cxn>
                      <a:cxn ang="0">
                        <a:pos x="76" y="14"/>
                      </a:cxn>
                      <a:cxn ang="0">
                        <a:pos x="4" y="1"/>
                      </a:cxn>
                      <a:cxn ang="0">
                        <a:pos x="0" y="3"/>
                      </a:cxn>
                      <a:cxn ang="0">
                        <a:pos x="0" y="17"/>
                      </a:cxn>
                      <a:cxn ang="0">
                        <a:pos x="3" y="17"/>
                      </a:cxn>
                      <a:cxn ang="0">
                        <a:pos x="0" y="19"/>
                      </a:cxn>
                      <a:cxn ang="0">
                        <a:pos x="0" y="26"/>
                      </a:cxn>
                      <a:cxn ang="0">
                        <a:pos x="0" y="171"/>
                      </a:cxn>
                      <a:cxn ang="0">
                        <a:pos x="4" y="177"/>
                      </a:cxn>
                      <a:cxn ang="0">
                        <a:pos x="73" y="191"/>
                      </a:cxn>
                      <a:cxn ang="0">
                        <a:pos x="78" y="187"/>
                      </a:cxn>
                      <a:cxn ang="0">
                        <a:pos x="79" y="19"/>
                      </a:cxn>
                    </a:cxnLst>
                    <a:rect l="0" t="0" r="r" b="b"/>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24" name="Freeform 172"/>
                  <p:cNvSpPr>
                    <a:spLocks noChangeAspect="1"/>
                  </p:cNvSpPr>
                  <p:nvPr/>
                </p:nvSpPr>
                <p:spPr bwMode="auto">
                  <a:xfrm>
                    <a:off x="5558" y="5796"/>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25" name="Freeform 173"/>
                  <p:cNvSpPr>
                    <a:spLocks noChangeAspect="1"/>
                  </p:cNvSpPr>
                  <p:nvPr/>
                </p:nvSpPr>
                <p:spPr bwMode="auto">
                  <a:xfrm>
                    <a:off x="5558" y="5796"/>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26" name="Freeform 174"/>
                  <p:cNvSpPr>
                    <a:spLocks noChangeAspect="1"/>
                  </p:cNvSpPr>
                  <p:nvPr/>
                </p:nvSpPr>
                <p:spPr bwMode="auto">
                  <a:xfrm>
                    <a:off x="5558" y="5810"/>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27" name="Freeform 175"/>
                  <p:cNvSpPr>
                    <a:spLocks noChangeAspect="1"/>
                  </p:cNvSpPr>
                  <p:nvPr/>
                </p:nvSpPr>
                <p:spPr bwMode="auto">
                  <a:xfrm>
                    <a:off x="5558" y="5810"/>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28" name="Freeform 176"/>
                  <p:cNvSpPr>
                    <a:spLocks noChangeAspect="1"/>
                  </p:cNvSpPr>
                  <p:nvPr/>
                </p:nvSpPr>
                <p:spPr bwMode="auto">
                  <a:xfrm>
                    <a:off x="5558" y="5822"/>
                    <a:ext cx="122" cy="28"/>
                  </a:xfrm>
                  <a:custGeom>
                    <a:avLst/>
                    <a:gdLst/>
                    <a:ahLst/>
                    <a:cxnLst>
                      <a:cxn ang="0">
                        <a:pos x="0" y="0"/>
                      </a:cxn>
                      <a:cxn ang="0">
                        <a:pos x="104" y="24"/>
                      </a:cxn>
                      <a:cxn ang="0">
                        <a:pos x="122" y="12"/>
                      </a:cxn>
                      <a:cxn ang="0">
                        <a:pos x="122" y="18"/>
                      </a:cxn>
                      <a:cxn ang="0">
                        <a:pos x="104" y="28"/>
                      </a:cxn>
                      <a:cxn ang="0">
                        <a:pos x="0" y="6"/>
                      </a:cxn>
                      <a:cxn ang="0">
                        <a:pos x="0" y="0"/>
                      </a:cxn>
                    </a:cxnLst>
                    <a:rect l="0" t="0" r="r" b="b"/>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29" name="Freeform 177"/>
                  <p:cNvSpPr>
                    <a:spLocks noChangeAspect="1"/>
                  </p:cNvSpPr>
                  <p:nvPr/>
                </p:nvSpPr>
                <p:spPr bwMode="auto">
                  <a:xfrm>
                    <a:off x="5558" y="582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30" name="Freeform 178"/>
                  <p:cNvSpPr>
                    <a:spLocks noChangeAspect="1"/>
                  </p:cNvSpPr>
                  <p:nvPr/>
                </p:nvSpPr>
                <p:spPr bwMode="auto">
                  <a:xfrm>
                    <a:off x="5558" y="5836"/>
                    <a:ext cx="122" cy="28"/>
                  </a:xfrm>
                  <a:custGeom>
                    <a:avLst/>
                    <a:gdLst/>
                    <a:ahLst/>
                    <a:cxnLst>
                      <a:cxn ang="0">
                        <a:pos x="0" y="0"/>
                      </a:cxn>
                      <a:cxn ang="0">
                        <a:pos x="104" y="22"/>
                      </a:cxn>
                      <a:cxn ang="0">
                        <a:pos x="122" y="12"/>
                      </a:cxn>
                      <a:cxn ang="0">
                        <a:pos x="122" y="16"/>
                      </a:cxn>
                      <a:cxn ang="0">
                        <a:pos x="104" y="28"/>
                      </a:cxn>
                      <a:cxn ang="0">
                        <a:pos x="0" y="6"/>
                      </a:cxn>
                      <a:cxn ang="0">
                        <a:pos x="0" y="0"/>
                      </a:cxn>
                    </a:cxnLst>
                    <a:rect l="0" t="0" r="r" b="b"/>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31" name="Freeform 179"/>
                  <p:cNvSpPr>
                    <a:spLocks noChangeAspect="1"/>
                  </p:cNvSpPr>
                  <p:nvPr/>
                </p:nvSpPr>
                <p:spPr bwMode="auto">
                  <a:xfrm>
                    <a:off x="5558" y="583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32" name="Freeform 180"/>
                  <p:cNvSpPr>
                    <a:spLocks noChangeAspect="1"/>
                  </p:cNvSpPr>
                  <p:nvPr/>
                </p:nvSpPr>
                <p:spPr bwMode="auto">
                  <a:xfrm>
                    <a:off x="5558" y="5850"/>
                    <a:ext cx="122" cy="28"/>
                  </a:xfrm>
                  <a:custGeom>
                    <a:avLst/>
                    <a:gdLst/>
                    <a:ahLst/>
                    <a:cxnLst>
                      <a:cxn ang="0">
                        <a:pos x="0" y="0"/>
                      </a:cxn>
                      <a:cxn ang="0">
                        <a:pos x="104" y="22"/>
                      </a:cxn>
                      <a:cxn ang="0">
                        <a:pos x="122" y="10"/>
                      </a:cxn>
                      <a:cxn ang="0">
                        <a:pos x="122" y="16"/>
                      </a:cxn>
                      <a:cxn ang="0">
                        <a:pos x="104" y="28"/>
                      </a:cxn>
                      <a:cxn ang="0">
                        <a:pos x="0" y="4"/>
                      </a:cxn>
                      <a:cxn ang="0">
                        <a:pos x="0" y="0"/>
                      </a:cxn>
                    </a:cxnLst>
                    <a:rect l="0" t="0" r="r" b="b"/>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33" name="Freeform 181"/>
                  <p:cNvSpPr>
                    <a:spLocks noChangeAspect="1"/>
                  </p:cNvSpPr>
                  <p:nvPr/>
                </p:nvSpPr>
                <p:spPr bwMode="auto">
                  <a:xfrm>
                    <a:off x="5558" y="5848"/>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34" name="Freeform 182"/>
                  <p:cNvSpPr>
                    <a:spLocks noChangeAspect="1"/>
                  </p:cNvSpPr>
                  <p:nvPr/>
                </p:nvSpPr>
                <p:spPr bwMode="auto">
                  <a:xfrm>
                    <a:off x="5558" y="5862"/>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35" name="Freeform 183"/>
                  <p:cNvSpPr>
                    <a:spLocks noChangeAspect="1"/>
                  </p:cNvSpPr>
                  <p:nvPr/>
                </p:nvSpPr>
                <p:spPr bwMode="auto">
                  <a:xfrm>
                    <a:off x="5558" y="586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36" name="Freeform 184"/>
                  <p:cNvSpPr>
                    <a:spLocks noChangeAspect="1"/>
                  </p:cNvSpPr>
                  <p:nvPr/>
                </p:nvSpPr>
                <p:spPr bwMode="auto">
                  <a:xfrm>
                    <a:off x="5558" y="5876"/>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37" name="Freeform 185"/>
                  <p:cNvSpPr>
                    <a:spLocks noChangeAspect="1"/>
                  </p:cNvSpPr>
                  <p:nvPr/>
                </p:nvSpPr>
                <p:spPr bwMode="auto">
                  <a:xfrm>
                    <a:off x="5558" y="587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38" name="Freeform 186"/>
                  <p:cNvSpPr>
                    <a:spLocks noChangeAspect="1"/>
                  </p:cNvSpPr>
                  <p:nvPr/>
                </p:nvSpPr>
                <p:spPr bwMode="auto">
                  <a:xfrm>
                    <a:off x="5506" y="5590"/>
                    <a:ext cx="172" cy="34"/>
                  </a:xfrm>
                  <a:custGeom>
                    <a:avLst/>
                    <a:gdLst/>
                    <a:ahLst/>
                    <a:cxnLst>
                      <a:cxn ang="0">
                        <a:pos x="156" y="30"/>
                      </a:cxn>
                      <a:cxn ang="0">
                        <a:pos x="6" y="0"/>
                      </a:cxn>
                      <a:cxn ang="0">
                        <a:pos x="0" y="4"/>
                      </a:cxn>
                      <a:cxn ang="0">
                        <a:pos x="158" y="34"/>
                      </a:cxn>
                      <a:cxn ang="0">
                        <a:pos x="172" y="24"/>
                      </a:cxn>
                      <a:cxn ang="0">
                        <a:pos x="172" y="20"/>
                      </a:cxn>
                      <a:cxn ang="0">
                        <a:pos x="156" y="30"/>
                      </a:cxn>
                    </a:cxnLst>
                    <a:rect l="0" t="0" r="r" b="b"/>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39" name="Freeform 187"/>
                  <p:cNvSpPr>
                    <a:spLocks noChangeAspect="1"/>
                  </p:cNvSpPr>
                  <p:nvPr/>
                </p:nvSpPr>
                <p:spPr bwMode="auto">
                  <a:xfrm>
                    <a:off x="5532" y="5610"/>
                    <a:ext cx="100" cy="30"/>
                  </a:xfrm>
                  <a:custGeom>
                    <a:avLst/>
                    <a:gdLst/>
                    <a:ahLst/>
                    <a:cxnLst>
                      <a:cxn ang="0">
                        <a:pos x="100" y="18"/>
                      </a:cxn>
                      <a:cxn ang="0">
                        <a:pos x="0" y="0"/>
                      </a:cxn>
                      <a:cxn ang="0">
                        <a:pos x="0" y="10"/>
                      </a:cxn>
                      <a:cxn ang="0">
                        <a:pos x="100" y="30"/>
                      </a:cxn>
                      <a:cxn ang="0">
                        <a:pos x="100" y="18"/>
                      </a:cxn>
                    </a:cxnLst>
                    <a:rect l="0" t="0" r="r" b="b"/>
                    <a:pathLst>
                      <a:path w="100" h="30">
                        <a:moveTo>
                          <a:pt x="100" y="18"/>
                        </a:moveTo>
                        <a:lnTo>
                          <a:pt x="0" y="0"/>
                        </a:lnTo>
                        <a:lnTo>
                          <a:pt x="0" y="10"/>
                        </a:lnTo>
                        <a:lnTo>
                          <a:pt x="100" y="30"/>
                        </a:lnTo>
                        <a:lnTo>
                          <a:pt x="100" y="18"/>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40" name="Freeform 188"/>
                  <p:cNvSpPr>
                    <a:spLocks noChangeAspect="1"/>
                  </p:cNvSpPr>
                  <p:nvPr/>
                </p:nvSpPr>
                <p:spPr bwMode="auto">
                  <a:xfrm>
                    <a:off x="5532" y="5610"/>
                    <a:ext cx="10" cy="10"/>
                  </a:xfrm>
                  <a:custGeom>
                    <a:avLst/>
                    <a:gdLst/>
                    <a:ahLst/>
                    <a:cxnLst>
                      <a:cxn ang="0">
                        <a:pos x="0" y="10"/>
                      </a:cxn>
                      <a:cxn ang="0">
                        <a:pos x="10" y="2"/>
                      </a:cxn>
                      <a:cxn ang="0">
                        <a:pos x="0" y="0"/>
                      </a:cxn>
                      <a:cxn ang="0">
                        <a:pos x="0" y="10"/>
                      </a:cxn>
                    </a:cxnLst>
                    <a:rect l="0" t="0" r="r" b="b"/>
                    <a:pathLst>
                      <a:path w="10" h="10">
                        <a:moveTo>
                          <a:pt x="0" y="10"/>
                        </a:moveTo>
                        <a:lnTo>
                          <a:pt x="10" y="2"/>
                        </a:lnTo>
                        <a:lnTo>
                          <a:pt x="0" y="0"/>
                        </a:lnTo>
                        <a:lnTo>
                          <a:pt x="0" y="10"/>
                        </a:lnTo>
                        <a:close/>
                      </a:path>
                    </a:pathLst>
                  </a:custGeom>
                  <a:solidFill>
                    <a:srgbClr val="5D7695"/>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41" name="Freeform 189"/>
                  <p:cNvSpPr>
                    <a:spLocks noChangeAspect="1"/>
                  </p:cNvSpPr>
                  <p:nvPr/>
                </p:nvSpPr>
                <p:spPr bwMode="auto">
                  <a:xfrm>
                    <a:off x="5528" y="5540"/>
                    <a:ext cx="156" cy="378"/>
                  </a:xfrm>
                  <a:custGeom>
                    <a:avLst/>
                    <a:gdLst/>
                    <a:ahLst/>
                    <a:cxnLst>
                      <a:cxn ang="0">
                        <a:pos x="0" y="0"/>
                      </a:cxn>
                      <a:cxn ang="0">
                        <a:pos x="75" y="15"/>
                      </a:cxn>
                      <a:cxn ang="0">
                        <a:pos x="77" y="18"/>
                      </a:cxn>
                      <a:cxn ang="0">
                        <a:pos x="78" y="189"/>
                      </a:cxn>
                      <a:cxn ang="0">
                        <a:pos x="75" y="189"/>
                      </a:cxn>
                      <a:cxn ang="0">
                        <a:pos x="75" y="19"/>
                      </a:cxn>
                      <a:cxn ang="0">
                        <a:pos x="73" y="17"/>
                      </a:cxn>
                      <a:cxn ang="0">
                        <a:pos x="0" y="3"/>
                      </a:cxn>
                      <a:cxn ang="0">
                        <a:pos x="0" y="0"/>
                      </a:cxn>
                    </a:cxnLst>
                    <a:rect l="0" t="0" r="r" b="b"/>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algn="ctr"/>
                    <a:endParaRPr lang="zh-CN" altLang="en-US">
                      <a:latin typeface="+mn-lt"/>
                      <a:ea typeface="+mn-ea"/>
                    </a:endParaRPr>
                  </a:p>
                </p:txBody>
              </p:sp>
            </p:grpSp>
            <p:grpSp>
              <p:nvGrpSpPr>
                <p:cNvPr id="775" name="Group 190"/>
                <p:cNvGrpSpPr>
                  <a:grpSpLocks noChangeAspect="1"/>
                </p:cNvGrpSpPr>
                <p:nvPr/>
              </p:nvGrpSpPr>
              <p:grpSpPr bwMode="auto">
                <a:xfrm>
                  <a:off x="4759" y="2177"/>
                  <a:ext cx="262" cy="318"/>
                  <a:chOff x="5506" y="5440"/>
                  <a:chExt cx="312" cy="502"/>
                </a:xfrm>
              </p:grpSpPr>
              <p:sp>
                <p:nvSpPr>
                  <p:cNvPr id="305343" name="Freeform 191"/>
                  <p:cNvSpPr>
                    <a:spLocks noChangeAspect="1"/>
                  </p:cNvSpPr>
                  <p:nvPr/>
                </p:nvSpPr>
                <p:spPr bwMode="auto">
                  <a:xfrm>
                    <a:off x="5654" y="5464"/>
                    <a:ext cx="164" cy="478"/>
                  </a:xfrm>
                  <a:custGeom>
                    <a:avLst/>
                    <a:gdLst/>
                    <a:ahLst/>
                    <a:cxnLst>
                      <a:cxn ang="0">
                        <a:pos x="82" y="76"/>
                      </a:cxn>
                      <a:cxn ang="0">
                        <a:pos x="82" y="3"/>
                      </a:cxn>
                      <a:cxn ang="0">
                        <a:pos x="4" y="63"/>
                      </a:cxn>
                      <a:cxn ang="0">
                        <a:pos x="4" y="227"/>
                      </a:cxn>
                      <a:cxn ang="0">
                        <a:pos x="0" y="236"/>
                      </a:cxn>
                      <a:cxn ang="0">
                        <a:pos x="5" y="235"/>
                      </a:cxn>
                      <a:cxn ang="0">
                        <a:pos x="12" y="229"/>
                      </a:cxn>
                      <a:cxn ang="0">
                        <a:pos x="12" y="226"/>
                      </a:cxn>
                      <a:cxn ang="0">
                        <a:pos x="15" y="227"/>
                      </a:cxn>
                      <a:cxn ang="0">
                        <a:pos x="79" y="176"/>
                      </a:cxn>
                      <a:cxn ang="0">
                        <a:pos x="82" y="172"/>
                      </a:cxn>
                      <a:cxn ang="0">
                        <a:pos x="82" y="76"/>
                      </a:cxn>
                    </a:cxnLst>
                    <a:rect l="0" t="0" r="r" b="b"/>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44" name="Freeform 192"/>
                  <p:cNvSpPr>
                    <a:spLocks noChangeAspect="1"/>
                  </p:cNvSpPr>
                  <p:nvPr/>
                </p:nvSpPr>
                <p:spPr bwMode="auto">
                  <a:xfrm>
                    <a:off x="5506" y="5440"/>
                    <a:ext cx="310" cy="148"/>
                  </a:xfrm>
                  <a:custGeom>
                    <a:avLst/>
                    <a:gdLst/>
                    <a:ahLst/>
                    <a:cxnLst>
                      <a:cxn ang="0">
                        <a:pos x="155" y="14"/>
                      </a:cxn>
                      <a:cxn ang="0">
                        <a:pos x="77" y="74"/>
                      </a:cxn>
                      <a:cxn ang="0">
                        <a:pos x="4" y="59"/>
                      </a:cxn>
                      <a:cxn ang="0">
                        <a:pos x="0" y="61"/>
                      </a:cxn>
                      <a:cxn ang="0">
                        <a:pos x="2" y="57"/>
                      </a:cxn>
                      <a:cxn ang="0">
                        <a:pos x="8" y="52"/>
                      </a:cxn>
                      <a:cxn ang="0">
                        <a:pos x="11" y="53"/>
                      </a:cxn>
                      <a:cxn ang="0">
                        <a:pos x="11" y="50"/>
                      </a:cxn>
                      <a:cxn ang="0">
                        <a:pos x="76" y="1"/>
                      </a:cxn>
                      <a:cxn ang="0">
                        <a:pos x="79" y="0"/>
                      </a:cxn>
                      <a:cxn ang="0">
                        <a:pos x="151" y="11"/>
                      </a:cxn>
                      <a:cxn ang="0">
                        <a:pos x="155" y="14"/>
                      </a:cxn>
                    </a:cxnLst>
                    <a:rect l="0" t="0" r="r" b="b"/>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45" name="Freeform 193"/>
                  <p:cNvSpPr>
                    <a:spLocks noChangeAspect="1"/>
                  </p:cNvSpPr>
                  <p:nvPr/>
                </p:nvSpPr>
                <p:spPr bwMode="auto">
                  <a:xfrm>
                    <a:off x="5658" y="5466"/>
                    <a:ext cx="160" cy="124"/>
                  </a:xfrm>
                  <a:custGeom>
                    <a:avLst/>
                    <a:gdLst/>
                    <a:ahLst/>
                    <a:cxnLst>
                      <a:cxn ang="0">
                        <a:pos x="80" y="2"/>
                      </a:cxn>
                      <a:cxn ang="0">
                        <a:pos x="79" y="0"/>
                      </a:cxn>
                      <a:cxn ang="0">
                        <a:pos x="0" y="61"/>
                      </a:cxn>
                      <a:cxn ang="0">
                        <a:pos x="1" y="62"/>
                      </a:cxn>
                      <a:cxn ang="0">
                        <a:pos x="80" y="2"/>
                      </a:cxn>
                    </a:cxnLst>
                    <a:rect l="0" t="0" r="r" b="b"/>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46" name="Freeform 194"/>
                  <p:cNvSpPr>
                    <a:spLocks noChangeAspect="1"/>
                  </p:cNvSpPr>
                  <p:nvPr/>
                </p:nvSpPr>
                <p:spPr bwMode="auto">
                  <a:xfrm>
                    <a:off x="5506" y="5556"/>
                    <a:ext cx="158" cy="384"/>
                  </a:xfrm>
                  <a:custGeom>
                    <a:avLst/>
                    <a:gdLst/>
                    <a:ahLst/>
                    <a:cxnLst>
                      <a:cxn ang="0">
                        <a:pos x="79" y="19"/>
                      </a:cxn>
                      <a:cxn ang="0">
                        <a:pos x="76" y="14"/>
                      </a:cxn>
                      <a:cxn ang="0">
                        <a:pos x="4" y="1"/>
                      </a:cxn>
                      <a:cxn ang="0">
                        <a:pos x="0" y="3"/>
                      </a:cxn>
                      <a:cxn ang="0">
                        <a:pos x="0" y="17"/>
                      </a:cxn>
                      <a:cxn ang="0">
                        <a:pos x="3" y="17"/>
                      </a:cxn>
                      <a:cxn ang="0">
                        <a:pos x="0" y="19"/>
                      </a:cxn>
                      <a:cxn ang="0">
                        <a:pos x="0" y="26"/>
                      </a:cxn>
                      <a:cxn ang="0">
                        <a:pos x="0" y="171"/>
                      </a:cxn>
                      <a:cxn ang="0">
                        <a:pos x="4" y="177"/>
                      </a:cxn>
                      <a:cxn ang="0">
                        <a:pos x="73" y="191"/>
                      </a:cxn>
                      <a:cxn ang="0">
                        <a:pos x="78" y="187"/>
                      </a:cxn>
                      <a:cxn ang="0">
                        <a:pos x="79" y="19"/>
                      </a:cxn>
                    </a:cxnLst>
                    <a:rect l="0" t="0" r="r" b="b"/>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47" name="Freeform 195"/>
                  <p:cNvSpPr>
                    <a:spLocks noChangeAspect="1"/>
                  </p:cNvSpPr>
                  <p:nvPr/>
                </p:nvSpPr>
                <p:spPr bwMode="auto">
                  <a:xfrm>
                    <a:off x="5558" y="5796"/>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48" name="Freeform 196"/>
                  <p:cNvSpPr>
                    <a:spLocks noChangeAspect="1"/>
                  </p:cNvSpPr>
                  <p:nvPr/>
                </p:nvSpPr>
                <p:spPr bwMode="auto">
                  <a:xfrm>
                    <a:off x="5558" y="5796"/>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49" name="Freeform 197"/>
                  <p:cNvSpPr>
                    <a:spLocks noChangeAspect="1"/>
                  </p:cNvSpPr>
                  <p:nvPr/>
                </p:nvSpPr>
                <p:spPr bwMode="auto">
                  <a:xfrm>
                    <a:off x="5558" y="5810"/>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50" name="Freeform 198"/>
                  <p:cNvSpPr>
                    <a:spLocks noChangeAspect="1"/>
                  </p:cNvSpPr>
                  <p:nvPr/>
                </p:nvSpPr>
                <p:spPr bwMode="auto">
                  <a:xfrm>
                    <a:off x="5558" y="5810"/>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51" name="Freeform 199"/>
                  <p:cNvSpPr>
                    <a:spLocks noChangeAspect="1"/>
                  </p:cNvSpPr>
                  <p:nvPr/>
                </p:nvSpPr>
                <p:spPr bwMode="auto">
                  <a:xfrm>
                    <a:off x="5558" y="5822"/>
                    <a:ext cx="122" cy="28"/>
                  </a:xfrm>
                  <a:custGeom>
                    <a:avLst/>
                    <a:gdLst/>
                    <a:ahLst/>
                    <a:cxnLst>
                      <a:cxn ang="0">
                        <a:pos x="0" y="0"/>
                      </a:cxn>
                      <a:cxn ang="0">
                        <a:pos x="104" y="24"/>
                      </a:cxn>
                      <a:cxn ang="0">
                        <a:pos x="122" y="12"/>
                      </a:cxn>
                      <a:cxn ang="0">
                        <a:pos x="122" y="18"/>
                      </a:cxn>
                      <a:cxn ang="0">
                        <a:pos x="104" y="28"/>
                      </a:cxn>
                      <a:cxn ang="0">
                        <a:pos x="0" y="6"/>
                      </a:cxn>
                      <a:cxn ang="0">
                        <a:pos x="0" y="0"/>
                      </a:cxn>
                    </a:cxnLst>
                    <a:rect l="0" t="0" r="r" b="b"/>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52" name="Freeform 200"/>
                  <p:cNvSpPr>
                    <a:spLocks noChangeAspect="1"/>
                  </p:cNvSpPr>
                  <p:nvPr/>
                </p:nvSpPr>
                <p:spPr bwMode="auto">
                  <a:xfrm>
                    <a:off x="5558" y="582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53" name="Freeform 201"/>
                  <p:cNvSpPr>
                    <a:spLocks noChangeAspect="1"/>
                  </p:cNvSpPr>
                  <p:nvPr/>
                </p:nvSpPr>
                <p:spPr bwMode="auto">
                  <a:xfrm>
                    <a:off x="5558" y="5836"/>
                    <a:ext cx="122" cy="28"/>
                  </a:xfrm>
                  <a:custGeom>
                    <a:avLst/>
                    <a:gdLst/>
                    <a:ahLst/>
                    <a:cxnLst>
                      <a:cxn ang="0">
                        <a:pos x="0" y="0"/>
                      </a:cxn>
                      <a:cxn ang="0">
                        <a:pos x="104" y="22"/>
                      </a:cxn>
                      <a:cxn ang="0">
                        <a:pos x="122" y="12"/>
                      </a:cxn>
                      <a:cxn ang="0">
                        <a:pos x="122" y="16"/>
                      </a:cxn>
                      <a:cxn ang="0">
                        <a:pos x="104" y="28"/>
                      </a:cxn>
                      <a:cxn ang="0">
                        <a:pos x="0" y="6"/>
                      </a:cxn>
                      <a:cxn ang="0">
                        <a:pos x="0" y="0"/>
                      </a:cxn>
                    </a:cxnLst>
                    <a:rect l="0" t="0" r="r" b="b"/>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54" name="Freeform 202"/>
                  <p:cNvSpPr>
                    <a:spLocks noChangeAspect="1"/>
                  </p:cNvSpPr>
                  <p:nvPr/>
                </p:nvSpPr>
                <p:spPr bwMode="auto">
                  <a:xfrm>
                    <a:off x="5558" y="583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55" name="Freeform 203"/>
                  <p:cNvSpPr>
                    <a:spLocks noChangeAspect="1"/>
                  </p:cNvSpPr>
                  <p:nvPr/>
                </p:nvSpPr>
                <p:spPr bwMode="auto">
                  <a:xfrm>
                    <a:off x="5558" y="5850"/>
                    <a:ext cx="122" cy="28"/>
                  </a:xfrm>
                  <a:custGeom>
                    <a:avLst/>
                    <a:gdLst/>
                    <a:ahLst/>
                    <a:cxnLst>
                      <a:cxn ang="0">
                        <a:pos x="0" y="0"/>
                      </a:cxn>
                      <a:cxn ang="0">
                        <a:pos x="104" y="22"/>
                      </a:cxn>
                      <a:cxn ang="0">
                        <a:pos x="122" y="10"/>
                      </a:cxn>
                      <a:cxn ang="0">
                        <a:pos x="122" y="16"/>
                      </a:cxn>
                      <a:cxn ang="0">
                        <a:pos x="104" y="28"/>
                      </a:cxn>
                      <a:cxn ang="0">
                        <a:pos x="0" y="4"/>
                      </a:cxn>
                      <a:cxn ang="0">
                        <a:pos x="0" y="0"/>
                      </a:cxn>
                    </a:cxnLst>
                    <a:rect l="0" t="0" r="r" b="b"/>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56" name="Freeform 204"/>
                  <p:cNvSpPr>
                    <a:spLocks noChangeAspect="1"/>
                  </p:cNvSpPr>
                  <p:nvPr/>
                </p:nvSpPr>
                <p:spPr bwMode="auto">
                  <a:xfrm>
                    <a:off x="5558" y="5848"/>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57" name="Freeform 205"/>
                  <p:cNvSpPr>
                    <a:spLocks noChangeAspect="1"/>
                  </p:cNvSpPr>
                  <p:nvPr/>
                </p:nvSpPr>
                <p:spPr bwMode="auto">
                  <a:xfrm>
                    <a:off x="5558" y="5862"/>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58" name="Freeform 206"/>
                  <p:cNvSpPr>
                    <a:spLocks noChangeAspect="1"/>
                  </p:cNvSpPr>
                  <p:nvPr/>
                </p:nvSpPr>
                <p:spPr bwMode="auto">
                  <a:xfrm>
                    <a:off x="5558" y="586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59" name="Freeform 207"/>
                  <p:cNvSpPr>
                    <a:spLocks noChangeAspect="1"/>
                  </p:cNvSpPr>
                  <p:nvPr/>
                </p:nvSpPr>
                <p:spPr bwMode="auto">
                  <a:xfrm>
                    <a:off x="5558" y="5876"/>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60" name="Freeform 208"/>
                  <p:cNvSpPr>
                    <a:spLocks noChangeAspect="1"/>
                  </p:cNvSpPr>
                  <p:nvPr/>
                </p:nvSpPr>
                <p:spPr bwMode="auto">
                  <a:xfrm>
                    <a:off x="5558" y="587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61" name="Freeform 209"/>
                  <p:cNvSpPr>
                    <a:spLocks noChangeAspect="1"/>
                  </p:cNvSpPr>
                  <p:nvPr/>
                </p:nvSpPr>
                <p:spPr bwMode="auto">
                  <a:xfrm>
                    <a:off x="5506" y="5590"/>
                    <a:ext cx="172" cy="34"/>
                  </a:xfrm>
                  <a:custGeom>
                    <a:avLst/>
                    <a:gdLst/>
                    <a:ahLst/>
                    <a:cxnLst>
                      <a:cxn ang="0">
                        <a:pos x="156" y="30"/>
                      </a:cxn>
                      <a:cxn ang="0">
                        <a:pos x="6" y="0"/>
                      </a:cxn>
                      <a:cxn ang="0">
                        <a:pos x="0" y="4"/>
                      </a:cxn>
                      <a:cxn ang="0">
                        <a:pos x="158" y="34"/>
                      </a:cxn>
                      <a:cxn ang="0">
                        <a:pos x="172" y="24"/>
                      </a:cxn>
                      <a:cxn ang="0">
                        <a:pos x="172" y="20"/>
                      </a:cxn>
                      <a:cxn ang="0">
                        <a:pos x="156" y="30"/>
                      </a:cxn>
                    </a:cxnLst>
                    <a:rect l="0" t="0" r="r" b="b"/>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62" name="Freeform 210"/>
                  <p:cNvSpPr>
                    <a:spLocks noChangeAspect="1"/>
                  </p:cNvSpPr>
                  <p:nvPr/>
                </p:nvSpPr>
                <p:spPr bwMode="auto">
                  <a:xfrm>
                    <a:off x="5532" y="5610"/>
                    <a:ext cx="100" cy="30"/>
                  </a:xfrm>
                  <a:custGeom>
                    <a:avLst/>
                    <a:gdLst/>
                    <a:ahLst/>
                    <a:cxnLst>
                      <a:cxn ang="0">
                        <a:pos x="100" y="18"/>
                      </a:cxn>
                      <a:cxn ang="0">
                        <a:pos x="0" y="0"/>
                      </a:cxn>
                      <a:cxn ang="0">
                        <a:pos x="0" y="10"/>
                      </a:cxn>
                      <a:cxn ang="0">
                        <a:pos x="100" y="30"/>
                      </a:cxn>
                      <a:cxn ang="0">
                        <a:pos x="100" y="18"/>
                      </a:cxn>
                    </a:cxnLst>
                    <a:rect l="0" t="0" r="r" b="b"/>
                    <a:pathLst>
                      <a:path w="100" h="30">
                        <a:moveTo>
                          <a:pt x="100" y="18"/>
                        </a:moveTo>
                        <a:lnTo>
                          <a:pt x="0" y="0"/>
                        </a:lnTo>
                        <a:lnTo>
                          <a:pt x="0" y="10"/>
                        </a:lnTo>
                        <a:lnTo>
                          <a:pt x="100" y="30"/>
                        </a:lnTo>
                        <a:lnTo>
                          <a:pt x="100" y="18"/>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63" name="Freeform 211"/>
                  <p:cNvSpPr>
                    <a:spLocks noChangeAspect="1"/>
                  </p:cNvSpPr>
                  <p:nvPr/>
                </p:nvSpPr>
                <p:spPr bwMode="auto">
                  <a:xfrm>
                    <a:off x="5532" y="5610"/>
                    <a:ext cx="10" cy="10"/>
                  </a:xfrm>
                  <a:custGeom>
                    <a:avLst/>
                    <a:gdLst/>
                    <a:ahLst/>
                    <a:cxnLst>
                      <a:cxn ang="0">
                        <a:pos x="0" y="10"/>
                      </a:cxn>
                      <a:cxn ang="0">
                        <a:pos x="10" y="2"/>
                      </a:cxn>
                      <a:cxn ang="0">
                        <a:pos x="0" y="0"/>
                      </a:cxn>
                      <a:cxn ang="0">
                        <a:pos x="0" y="10"/>
                      </a:cxn>
                    </a:cxnLst>
                    <a:rect l="0" t="0" r="r" b="b"/>
                    <a:pathLst>
                      <a:path w="10" h="10">
                        <a:moveTo>
                          <a:pt x="0" y="10"/>
                        </a:moveTo>
                        <a:lnTo>
                          <a:pt x="10" y="2"/>
                        </a:lnTo>
                        <a:lnTo>
                          <a:pt x="0" y="0"/>
                        </a:lnTo>
                        <a:lnTo>
                          <a:pt x="0" y="10"/>
                        </a:lnTo>
                        <a:close/>
                      </a:path>
                    </a:pathLst>
                  </a:custGeom>
                  <a:solidFill>
                    <a:srgbClr val="5D7695"/>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64" name="Freeform 212"/>
                  <p:cNvSpPr>
                    <a:spLocks noChangeAspect="1"/>
                  </p:cNvSpPr>
                  <p:nvPr/>
                </p:nvSpPr>
                <p:spPr bwMode="auto">
                  <a:xfrm>
                    <a:off x="5528" y="5540"/>
                    <a:ext cx="156" cy="378"/>
                  </a:xfrm>
                  <a:custGeom>
                    <a:avLst/>
                    <a:gdLst/>
                    <a:ahLst/>
                    <a:cxnLst>
                      <a:cxn ang="0">
                        <a:pos x="0" y="0"/>
                      </a:cxn>
                      <a:cxn ang="0">
                        <a:pos x="75" y="15"/>
                      </a:cxn>
                      <a:cxn ang="0">
                        <a:pos x="77" y="18"/>
                      </a:cxn>
                      <a:cxn ang="0">
                        <a:pos x="78" y="189"/>
                      </a:cxn>
                      <a:cxn ang="0">
                        <a:pos x="75" y="189"/>
                      </a:cxn>
                      <a:cxn ang="0">
                        <a:pos x="75" y="19"/>
                      </a:cxn>
                      <a:cxn ang="0">
                        <a:pos x="73" y="17"/>
                      </a:cxn>
                      <a:cxn ang="0">
                        <a:pos x="0" y="3"/>
                      </a:cxn>
                      <a:cxn ang="0">
                        <a:pos x="0" y="0"/>
                      </a:cxn>
                    </a:cxnLst>
                    <a:rect l="0" t="0" r="r" b="b"/>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algn="ctr"/>
                    <a:endParaRPr lang="zh-CN" altLang="en-US">
                      <a:latin typeface="+mn-lt"/>
                      <a:ea typeface="+mn-ea"/>
                    </a:endParaRPr>
                  </a:p>
                </p:txBody>
              </p:sp>
            </p:grpSp>
            <p:grpSp>
              <p:nvGrpSpPr>
                <p:cNvPr id="776" name="Group 213"/>
                <p:cNvGrpSpPr>
                  <a:grpSpLocks noChangeAspect="1"/>
                </p:cNvGrpSpPr>
                <p:nvPr/>
              </p:nvGrpSpPr>
              <p:grpSpPr bwMode="auto">
                <a:xfrm>
                  <a:off x="4759" y="2177"/>
                  <a:ext cx="262" cy="318"/>
                  <a:chOff x="5506" y="5440"/>
                  <a:chExt cx="312" cy="502"/>
                </a:xfrm>
              </p:grpSpPr>
              <p:sp>
                <p:nvSpPr>
                  <p:cNvPr id="305366" name="Freeform 214"/>
                  <p:cNvSpPr>
                    <a:spLocks noChangeAspect="1"/>
                  </p:cNvSpPr>
                  <p:nvPr/>
                </p:nvSpPr>
                <p:spPr bwMode="auto">
                  <a:xfrm>
                    <a:off x="5654" y="5464"/>
                    <a:ext cx="164" cy="478"/>
                  </a:xfrm>
                  <a:custGeom>
                    <a:avLst/>
                    <a:gdLst/>
                    <a:ahLst/>
                    <a:cxnLst>
                      <a:cxn ang="0">
                        <a:pos x="82" y="76"/>
                      </a:cxn>
                      <a:cxn ang="0">
                        <a:pos x="82" y="3"/>
                      </a:cxn>
                      <a:cxn ang="0">
                        <a:pos x="4" y="63"/>
                      </a:cxn>
                      <a:cxn ang="0">
                        <a:pos x="4" y="227"/>
                      </a:cxn>
                      <a:cxn ang="0">
                        <a:pos x="0" y="236"/>
                      </a:cxn>
                      <a:cxn ang="0">
                        <a:pos x="5" y="235"/>
                      </a:cxn>
                      <a:cxn ang="0">
                        <a:pos x="12" y="229"/>
                      </a:cxn>
                      <a:cxn ang="0">
                        <a:pos x="12" y="226"/>
                      </a:cxn>
                      <a:cxn ang="0">
                        <a:pos x="15" y="227"/>
                      </a:cxn>
                      <a:cxn ang="0">
                        <a:pos x="79" y="176"/>
                      </a:cxn>
                      <a:cxn ang="0">
                        <a:pos x="82" y="172"/>
                      </a:cxn>
                      <a:cxn ang="0">
                        <a:pos x="82" y="76"/>
                      </a:cxn>
                    </a:cxnLst>
                    <a:rect l="0" t="0" r="r" b="b"/>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67" name="Freeform 215"/>
                  <p:cNvSpPr>
                    <a:spLocks noChangeAspect="1"/>
                  </p:cNvSpPr>
                  <p:nvPr/>
                </p:nvSpPr>
                <p:spPr bwMode="auto">
                  <a:xfrm>
                    <a:off x="5506" y="5440"/>
                    <a:ext cx="310" cy="148"/>
                  </a:xfrm>
                  <a:custGeom>
                    <a:avLst/>
                    <a:gdLst/>
                    <a:ahLst/>
                    <a:cxnLst>
                      <a:cxn ang="0">
                        <a:pos x="155" y="14"/>
                      </a:cxn>
                      <a:cxn ang="0">
                        <a:pos x="77" y="74"/>
                      </a:cxn>
                      <a:cxn ang="0">
                        <a:pos x="4" y="59"/>
                      </a:cxn>
                      <a:cxn ang="0">
                        <a:pos x="0" y="61"/>
                      </a:cxn>
                      <a:cxn ang="0">
                        <a:pos x="2" y="57"/>
                      </a:cxn>
                      <a:cxn ang="0">
                        <a:pos x="8" y="52"/>
                      </a:cxn>
                      <a:cxn ang="0">
                        <a:pos x="11" y="53"/>
                      </a:cxn>
                      <a:cxn ang="0">
                        <a:pos x="11" y="50"/>
                      </a:cxn>
                      <a:cxn ang="0">
                        <a:pos x="76" y="1"/>
                      </a:cxn>
                      <a:cxn ang="0">
                        <a:pos x="79" y="0"/>
                      </a:cxn>
                      <a:cxn ang="0">
                        <a:pos x="151" y="11"/>
                      </a:cxn>
                      <a:cxn ang="0">
                        <a:pos x="155" y="14"/>
                      </a:cxn>
                    </a:cxnLst>
                    <a:rect l="0" t="0" r="r" b="b"/>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68" name="Freeform 216"/>
                  <p:cNvSpPr>
                    <a:spLocks noChangeAspect="1"/>
                  </p:cNvSpPr>
                  <p:nvPr/>
                </p:nvSpPr>
                <p:spPr bwMode="auto">
                  <a:xfrm>
                    <a:off x="5658" y="5466"/>
                    <a:ext cx="160" cy="124"/>
                  </a:xfrm>
                  <a:custGeom>
                    <a:avLst/>
                    <a:gdLst/>
                    <a:ahLst/>
                    <a:cxnLst>
                      <a:cxn ang="0">
                        <a:pos x="80" y="2"/>
                      </a:cxn>
                      <a:cxn ang="0">
                        <a:pos x="79" y="0"/>
                      </a:cxn>
                      <a:cxn ang="0">
                        <a:pos x="0" y="61"/>
                      </a:cxn>
                      <a:cxn ang="0">
                        <a:pos x="1" y="62"/>
                      </a:cxn>
                      <a:cxn ang="0">
                        <a:pos x="80" y="2"/>
                      </a:cxn>
                    </a:cxnLst>
                    <a:rect l="0" t="0" r="r" b="b"/>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69" name="Freeform 217"/>
                  <p:cNvSpPr>
                    <a:spLocks noChangeAspect="1"/>
                  </p:cNvSpPr>
                  <p:nvPr/>
                </p:nvSpPr>
                <p:spPr bwMode="auto">
                  <a:xfrm>
                    <a:off x="5506" y="5556"/>
                    <a:ext cx="158" cy="384"/>
                  </a:xfrm>
                  <a:custGeom>
                    <a:avLst/>
                    <a:gdLst/>
                    <a:ahLst/>
                    <a:cxnLst>
                      <a:cxn ang="0">
                        <a:pos x="79" y="19"/>
                      </a:cxn>
                      <a:cxn ang="0">
                        <a:pos x="76" y="14"/>
                      </a:cxn>
                      <a:cxn ang="0">
                        <a:pos x="4" y="1"/>
                      </a:cxn>
                      <a:cxn ang="0">
                        <a:pos x="0" y="3"/>
                      </a:cxn>
                      <a:cxn ang="0">
                        <a:pos x="0" y="17"/>
                      </a:cxn>
                      <a:cxn ang="0">
                        <a:pos x="3" y="17"/>
                      </a:cxn>
                      <a:cxn ang="0">
                        <a:pos x="0" y="19"/>
                      </a:cxn>
                      <a:cxn ang="0">
                        <a:pos x="0" y="26"/>
                      </a:cxn>
                      <a:cxn ang="0">
                        <a:pos x="0" y="171"/>
                      </a:cxn>
                      <a:cxn ang="0">
                        <a:pos x="4" y="177"/>
                      </a:cxn>
                      <a:cxn ang="0">
                        <a:pos x="73" y="191"/>
                      </a:cxn>
                      <a:cxn ang="0">
                        <a:pos x="78" y="187"/>
                      </a:cxn>
                      <a:cxn ang="0">
                        <a:pos x="79" y="19"/>
                      </a:cxn>
                    </a:cxnLst>
                    <a:rect l="0" t="0" r="r" b="b"/>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70" name="Freeform 218"/>
                  <p:cNvSpPr>
                    <a:spLocks noChangeAspect="1"/>
                  </p:cNvSpPr>
                  <p:nvPr/>
                </p:nvSpPr>
                <p:spPr bwMode="auto">
                  <a:xfrm>
                    <a:off x="5558" y="5796"/>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71" name="Freeform 219"/>
                  <p:cNvSpPr>
                    <a:spLocks noChangeAspect="1"/>
                  </p:cNvSpPr>
                  <p:nvPr/>
                </p:nvSpPr>
                <p:spPr bwMode="auto">
                  <a:xfrm>
                    <a:off x="5558" y="5796"/>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72" name="Freeform 220"/>
                  <p:cNvSpPr>
                    <a:spLocks noChangeAspect="1"/>
                  </p:cNvSpPr>
                  <p:nvPr/>
                </p:nvSpPr>
                <p:spPr bwMode="auto">
                  <a:xfrm>
                    <a:off x="5558" y="5810"/>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73" name="Freeform 221"/>
                  <p:cNvSpPr>
                    <a:spLocks noChangeAspect="1"/>
                  </p:cNvSpPr>
                  <p:nvPr/>
                </p:nvSpPr>
                <p:spPr bwMode="auto">
                  <a:xfrm>
                    <a:off x="5558" y="5810"/>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74" name="Freeform 222"/>
                  <p:cNvSpPr>
                    <a:spLocks noChangeAspect="1"/>
                  </p:cNvSpPr>
                  <p:nvPr/>
                </p:nvSpPr>
                <p:spPr bwMode="auto">
                  <a:xfrm>
                    <a:off x="5558" y="5822"/>
                    <a:ext cx="122" cy="28"/>
                  </a:xfrm>
                  <a:custGeom>
                    <a:avLst/>
                    <a:gdLst/>
                    <a:ahLst/>
                    <a:cxnLst>
                      <a:cxn ang="0">
                        <a:pos x="0" y="0"/>
                      </a:cxn>
                      <a:cxn ang="0">
                        <a:pos x="104" y="24"/>
                      </a:cxn>
                      <a:cxn ang="0">
                        <a:pos x="122" y="12"/>
                      </a:cxn>
                      <a:cxn ang="0">
                        <a:pos x="122" y="18"/>
                      </a:cxn>
                      <a:cxn ang="0">
                        <a:pos x="104" y="28"/>
                      </a:cxn>
                      <a:cxn ang="0">
                        <a:pos x="0" y="6"/>
                      </a:cxn>
                      <a:cxn ang="0">
                        <a:pos x="0" y="0"/>
                      </a:cxn>
                    </a:cxnLst>
                    <a:rect l="0" t="0" r="r" b="b"/>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75" name="Freeform 223"/>
                  <p:cNvSpPr>
                    <a:spLocks noChangeAspect="1"/>
                  </p:cNvSpPr>
                  <p:nvPr/>
                </p:nvSpPr>
                <p:spPr bwMode="auto">
                  <a:xfrm>
                    <a:off x="5558" y="582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76" name="Freeform 224"/>
                  <p:cNvSpPr>
                    <a:spLocks noChangeAspect="1"/>
                  </p:cNvSpPr>
                  <p:nvPr/>
                </p:nvSpPr>
                <p:spPr bwMode="auto">
                  <a:xfrm>
                    <a:off x="5558" y="5836"/>
                    <a:ext cx="122" cy="28"/>
                  </a:xfrm>
                  <a:custGeom>
                    <a:avLst/>
                    <a:gdLst/>
                    <a:ahLst/>
                    <a:cxnLst>
                      <a:cxn ang="0">
                        <a:pos x="0" y="0"/>
                      </a:cxn>
                      <a:cxn ang="0">
                        <a:pos x="104" y="22"/>
                      </a:cxn>
                      <a:cxn ang="0">
                        <a:pos x="122" y="12"/>
                      </a:cxn>
                      <a:cxn ang="0">
                        <a:pos x="122" y="16"/>
                      </a:cxn>
                      <a:cxn ang="0">
                        <a:pos x="104" y="28"/>
                      </a:cxn>
                      <a:cxn ang="0">
                        <a:pos x="0" y="6"/>
                      </a:cxn>
                      <a:cxn ang="0">
                        <a:pos x="0" y="0"/>
                      </a:cxn>
                    </a:cxnLst>
                    <a:rect l="0" t="0" r="r" b="b"/>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77" name="Freeform 225"/>
                  <p:cNvSpPr>
                    <a:spLocks noChangeAspect="1"/>
                  </p:cNvSpPr>
                  <p:nvPr/>
                </p:nvSpPr>
                <p:spPr bwMode="auto">
                  <a:xfrm>
                    <a:off x="5558" y="583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78" name="Freeform 226"/>
                  <p:cNvSpPr>
                    <a:spLocks noChangeAspect="1"/>
                  </p:cNvSpPr>
                  <p:nvPr/>
                </p:nvSpPr>
                <p:spPr bwMode="auto">
                  <a:xfrm>
                    <a:off x="5558" y="5850"/>
                    <a:ext cx="122" cy="28"/>
                  </a:xfrm>
                  <a:custGeom>
                    <a:avLst/>
                    <a:gdLst/>
                    <a:ahLst/>
                    <a:cxnLst>
                      <a:cxn ang="0">
                        <a:pos x="0" y="0"/>
                      </a:cxn>
                      <a:cxn ang="0">
                        <a:pos x="104" y="22"/>
                      </a:cxn>
                      <a:cxn ang="0">
                        <a:pos x="122" y="10"/>
                      </a:cxn>
                      <a:cxn ang="0">
                        <a:pos x="122" y="16"/>
                      </a:cxn>
                      <a:cxn ang="0">
                        <a:pos x="104" y="28"/>
                      </a:cxn>
                      <a:cxn ang="0">
                        <a:pos x="0" y="4"/>
                      </a:cxn>
                      <a:cxn ang="0">
                        <a:pos x="0" y="0"/>
                      </a:cxn>
                    </a:cxnLst>
                    <a:rect l="0" t="0" r="r" b="b"/>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79" name="Freeform 227"/>
                  <p:cNvSpPr>
                    <a:spLocks noChangeAspect="1"/>
                  </p:cNvSpPr>
                  <p:nvPr/>
                </p:nvSpPr>
                <p:spPr bwMode="auto">
                  <a:xfrm>
                    <a:off x="5558" y="5848"/>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80" name="Freeform 228"/>
                  <p:cNvSpPr>
                    <a:spLocks noChangeAspect="1"/>
                  </p:cNvSpPr>
                  <p:nvPr/>
                </p:nvSpPr>
                <p:spPr bwMode="auto">
                  <a:xfrm>
                    <a:off x="5558" y="5862"/>
                    <a:ext cx="122" cy="28"/>
                  </a:xfrm>
                  <a:custGeom>
                    <a:avLst/>
                    <a:gdLst/>
                    <a:ahLst/>
                    <a:cxnLst>
                      <a:cxn ang="0">
                        <a:pos x="0" y="0"/>
                      </a:cxn>
                      <a:cxn ang="0">
                        <a:pos x="104" y="22"/>
                      </a:cxn>
                      <a:cxn ang="0">
                        <a:pos x="122" y="12"/>
                      </a:cxn>
                      <a:cxn ang="0">
                        <a:pos x="122" y="18"/>
                      </a:cxn>
                      <a:cxn ang="0">
                        <a:pos x="104" y="28"/>
                      </a:cxn>
                      <a:cxn ang="0">
                        <a:pos x="0" y="6"/>
                      </a:cxn>
                      <a:cxn ang="0">
                        <a:pos x="0" y="0"/>
                      </a:cxn>
                    </a:cxnLst>
                    <a:rect l="0" t="0" r="r" b="b"/>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81" name="Freeform 229"/>
                  <p:cNvSpPr>
                    <a:spLocks noChangeAspect="1"/>
                  </p:cNvSpPr>
                  <p:nvPr/>
                </p:nvSpPr>
                <p:spPr bwMode="auto">
                  <a:xfrm>
                    <a:off x="5558" y="5862"/>
                    <a:ext cx="6" cy="6"/>
                  </a:xfrm>
                  <a:custGeom>
                    <a:avLst/>
                    <a:gdLst/>
                    <a:ahLst/>
                    <a:cxnLst>
                      <a:cxn ang="0">
                        <a:pos x="0" y="6"/>
                      </a:cxn>
                      <a:cxn ang="0">
                        <a:pos x="6" y="2"/>
                      </a:cxn>
                      <a:cxn ang="0">
                        <a:pos x="0" y="0"/>
                      </a:cxn>
                      <a:cxn ang="0">
                        <a:pos x="0" y="6"/>
                      </a:cxn>
                    </a:cxnLst>
                    <a:rect l="0" t="0" r="r" b="b"/>
                    <a:pathLst>
                      <a:path w="6" h="6">
                        <a:moveTo>
                          <a:pt x="0" y="6"/>
                        </a:moveTo>
                        <a:lnTo>
                          <a:pt x="6" y="2"/>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82" name="Freeform 230"/>
                  <p:cNvSpPr>
                    <a:spLocks noChangeAspect="1"/>
                  </p:cNvSpPr>
                  <p:nvPr/>
                </p:nvSpPr>
                <p:spPr bwMode="auto">
                  <a:xfrm>
                    <a:off x="5558" y="5876"/>
                    <a:ext cx="122" cy="28"/>
                  </a:xfrm>
                  <a:custGeom>
                    <a:avLst/>
                    <a:gdLst/>
                    <a:ahLst/>
                    <a:cxnLst>
                      <a:cxn ang="0">
                        <a:pos x="0" y="0"/>
                      </a:cxn>
                      <a:cxn ang="0">
                        <a:pos x="104" y="22"/>
                      </a:cxn>
                      <a:cxn ang="0">
                        <a:pos x="122" y="10"/>
                      </a:cxn>
                      <a:cxn ang="0">
                        <a:pos x="122" y="16"/>
                      </a:cxn>
                      <a:cxn ang="0">
                        <a:pos x="104" y="28"/>
                      </a:cxn>
                      <a:cxn ang="0">
                        <a:pos x="0" y="6"/>
                      </a:cxn>
                      <a:cxn ang="0">
                        <a:pos x="0" y="0"/>
                      </a:cxn>
                    </a:cxnLst>
                    <a:rect l="0" t="0" r="r" b="b"/>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83" name="Freeform 231"/>
                  <p:cNvSpPr>
                    <a:spLocks noChangeAspect="1"/>
                  </p:cNvSpPr>
                  <p:nvPr/>
                </p:nvSpPr>
                <p:spPr bwMode="auto">
                  <a:xfrm>
                    <a:off x="5558" y="5876"/>
                    <a:ext cx="6" cy="6"/>
                  </a:xfrm>
                  <a:custGeom>
                    <a:avLst/>
                    <a:gdLst/>
                    <a:ahLst/>
                    <a:cxnLst>
                      <a:cxn ang="0">
                        <a:pos x="0" y="6"/>
                      </a:cxn>
                      <a:cxn ang="0">
                        <a:pos x="6" y="0"/>
                      </a:cxn>
                      <a:cxn ang="0">
                        <a:pos x="0" y="0"/>
                      </a:cxn>
                      <a:cxn ang="0">
                        <a:pos x="0" y="6"/>
                      </a:cxn>
                    </a:cxnLst>
                    <a:rect l="0" t="0" r="r" b="b"/>
                    <a:pathLst>
                      <a:path w="6" h="6">
                        <a:moveTo>
                          <a:pt x="0" y="6"/>
                        </a:moveTo>
                        <a:lnTo>
                          <a:pt x="6" y="0"/>
                        </a:lnTo>
                        <a:lnTo>
                          <a:pt x="0" y="0"/>
                        </a:lnTo>
                        <a:lnTo>
                          <a:pt x="0" y="6"/>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84" name="Freeform 232"/>
                  <p:cNvSpPr>
                    <a:spLocks noChangeAspect="1"/>
                  </p:cNvSpPr>
                  <p:nvPr/>
                </p:nvSpPr>
                <p:spPr bwMode="auto">
                  <a:xfrm>
                    <a:off x="5506" y="5590"/>
                    <a:ext cx="172" cy="34"/>
                  </a:xfrm>
                  <a:custGeom>
                    <a:avLst/>
                    <a:gdLst/>
                    <a:ahLst/>
                    <a:cxnLst>
                      <a:cxn ang="0">
                        <a:pos x="156" y="30"/>
                      </a:cxn>
                      <a:cxn ang="0">
                        <a:pos x="6" y="0"/>
                      </a:cxn>
                      <a:cxn ang="0">
                        <a:pos x="0" y="4"/>
                      </a:cxn>
                      <a:cxn ang="0">
                        <a:pos x="158" y="34"/>
                      </a:cxn>
                      <a:cxn ang="0">
                        <a:pos x="172" y="24"/>
                      </a:cxn>
                      <a:cxn ang="0">
                        <a:pos x="172" y="20"/>
                      </a:cxn>
                      <a:cxn ang="0">
                        <a:pos x="156" y="30"/>
                      </a:cxn>
                    </a:cxnLst>
                    <a:rect l="0" t="0" r="r" b="b"/>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85" name="Freeform 233"/>
                  <p:cNvSpPr>
                    <a:spLocks noChangeAspect="1"/>
                  </p:cNvSpPr>
                  <p:nvPr/>
                </p:nvSpPr>
                <p:spPr bwMode="auto">
                  <a:xfrm>
                    <a:off x="5532" y="5610"/>
                    <a:ext cx="100" cy="30"/>
                  </a:xfrm>
                  <a:custGeom>
                    <a:avLst/>
                    <a:gdLst/>
                    <a:ahLst/>
                    <a:cxnLst>
                      <a:cxn ang="0">
                        <a:pos x="100" y="18"/>
                      </a:cxn>
                      <a:cxn ang="0">
                        <a:pos x="0" y="0"/>
                      </a:cxn>
                      <a:cxn ang="0">
                        <a:pos x="0" y="10"/>
                      </a:cxn>
                      <a:cxn ang="0">
                        <a:pos x="100" y="30"/>
                      </a:cxn>
                      <a:cxn ang="0">
                        <a:pos x="100" y="18"/>
                      </a:cxn>
                    </a:cxnLst>
                    <a:rect l="0" t="0" r="r" b="b"/>
                    <a:pathLst>
                      <a:path w="100" h="30">
                        <a:moveTo>
                          <a:pt x="100" y="18"/>
                        </a:moveTo>
                        <a:lnTo>
                          <a:pt x="0" y="0"/>
                        </a:lnTo>
                        <a:lnTo>
                          <a:pt x="0" y="10"/>
                        </a:lnTo>
                        <a:lnTo>
                          <a:pt x="100" y="30"/>
                        </a:lnTo>
                        <a:lnTo>
                          <a:pt x="100" y="18"/>
                        </a:lnTo>
                        <a:close/>
                      </a:path>
                    </a:pathLst>
                  </a:custGeom>
                  <a:solidFill>
                    <a:srgbClr val="456488"/>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86" name="Freeform 234"/>
                  <p:cNvSpPr>
                    <a:spLocks noChangeAspect="1"/>
                  </p:cNvSpPr>
                  <p:nvPr/>
                </p:nvSpPr>
                <p:spPr bwMode="auto">
                  <a:xfrm>
                    <a:off x="5532" y="5610"/>
                    <a:ext cx="10" cy="10"/>
                  </a:xfrm>
                  <a:custGeom>
                    <a:avLst/>
                    <a:gdLst/>
                    <a:ahLst/>
                    <a:cxnLst>
                      <a:cxn ang="0">
                        <a:pos x="0" y="10"/>
                      </a:cxn>
                      <a:cxn ang="0">
                        <a:pos x="10" y="2"/>
                      </a:cxn>
                      <a:cxn ang="0">
                        <a:pos x="0" y="0"/>
                      </a:cxn>
                      <a:cxn ang="0">
                        <a:pos x="0" y="10"/>
                      </a:cxn>
                    </a:cxnLst>
                    <a:rect l="0" t="0" r="r" b="b"/>
                    <a:pathLst>
                      <a:path w="10" h="10">
                        <a:moveTo>
                          <a:pt x="0" y="10"/>
                        </a:moveTo>
                        <a:lnTo>
                          <a:pt x="10" y="2"/>
                        </a:lnTo>
                        <a:lnTo>
                          <a:pt x="0" y="0"/>
                        </a:lnTo>
                        <a:lnTo>
                          <a:pt x="0" y="10"/>
                        </a:lnTo>
                        <a:close/>
                      </a:path>
                    </a:pathLst>
                  </a:custGeom>
                  <a:solidFill>
                    <a:srgbClr val="5D7695"/>
                  </a:solidFill>
                  <a:ln w="6350" cap="rnd">
                    <a:solidFill>
                      <a:schemeClr val="tx1"/>
                    </a:solidFill>
                    <a:prstDash val="sysDot"/>
                    <a:round/>
                    <a:headEnd/>
                    <a:tailEnd/>
                  </a:ln>
                </p:spPr>
                <p:txBody>
                  <a:bodyPr/>
                  <a:lstStyle/>
                  <a:p>
                    <a:pPr algn="ctr"/>
                    <a:endParaRPr lang="zh-CN" altLang="en-US">
                      <a:latin typeface="+mn-lt"/>
                      <a:ea typeface="+mn-ea"/>
                    </a:endParaRPr>
                  </a:p>
                </p:txBody>
              </p:sp>
              <p:sp>
                <p:nvSpPr>
                  <p:cNvPr id="305387" name="Freeform 235"/>
                  <p:cNvSpPr>
                    <a:spLocks noChangeAspect="1"/>
                  </p:cNvSpPr>
                  <p:nvPr/>
                </p:nvSpPr>
                <p:spPr bwMode="auto">
                  <a:xfrm>
                    <a:off x="5528" y="5540"/>
                    <a:ext cx="156" cy="378"/>
                  </a:xfrm>
                  <a:custGeom>
                    <a:avLst/>
                    <a:gdLst/>
                    <a:ahLst/>
                    <a:cxnLst>
                      <a:cxn ang="0">
                        <a:pos x="0" y="0"/>
                      </a:cxn>
                      <a:cxn ang="0">
                        <a:pos x="75" y="15"/>
                      </a:cxn>
                      <a:cxn ang="0">
                        <a:pos x="77" y="18"/>
                      </a:cxn>
                      <a:cxn ang="0">
                        <a:pos x="78" y="189"/>
                      </a:cxn>
                      <a:cxn ang="0">
                        <a:pos x="75" y="189"/>
                      </a:cxn>
                      <a:cxn ang="0">
                        <a:pos x="75" y="19"/>
                      </a:cxn>
                      <a:cxn ang="0">
                        <a:pos x="73" y="17"/>
                      </a:cxn>
                      <a:cxn ang="0">
                        <a:pos x="0" y="3"/>
                      </a:cxn>
                      <a:cxn ang="0">
                        <a:pos x="0" y="0"/>
                      </a:cxn>
                    </a:cxnLst>
                    <a:rect l="0" t="0" r="r" b="b"/>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algn="ctr"/>
                    <a:endParaRPr lang="zh-CN" altLang="en-US">
                      <a:latin typeface="+mn-lt"/>
                      <a:ea typeface="+mn-ea"/>
                    </a:endParaRPr>
                  </a:p>
                </p:txBody>
              </p:sp>
            </p:grpSp>
            <p:pic>
              <p:nvPicPr>
                <p:cNvPr id="305388" name="Picture 236" descr="상승_4"/>
                <p:cNvPicPr>
                  <a:picLocks noChangeAspect="1" noChangeArrowheads="1"/>
                </p:cNvPicPr>
                <p:nvPr/>
              </p:nvPicPr>
              <p:blipFill>
                <a:blip r:embed="rId9" cstate="print">
                  <a:lum bright="-6000" contrast="36000"/>
                </a:blip>
                <a:srcRect r="3534"/>
                <a:stretch>
                  <a:fillRect/>
                </a:stretch>
              </p:blipFill>
              <p:spPr bwMode="auto">
                <a:xfrm>
                  <a:off x="3391" y="2041"/>
                  <a:ext cx="1678" cy="206"/>
                </a:xfrm>
                <a:prstGeom prst="rect">
                  <a:avLst/>
                </a:prstGeom>
                <a:noFill/>
              </p:spPr>
            </p:pic>
          </p:grpSp>
          <p:sp>
            <p:nvSpPr>
              <p:cNvPr id="271388" name="AutoShape 28"/>
              <p:cNvSpPr>
                <a:spLocks noChangeArrowheads="1"/>
              </p:cNvSpPr>
              <p:nvPr/>
            </p:nvSpPr>
            <p:spPr bwMode="auto">
              <a:xfrm>
                <a:off x="5099512" y="3367215"/>
                <a:ext cx="3544371" cy="364369"/>
              </a:xfrm>
              <a:prstGeom prst="roundRect">
                <a:avLst>
                  <a:gd name="adj" fmla="val 8495"/>
                </a:avLst>
              </a:prstGeom>
              <a:solidFill>
                <a:schemeClr val="folHlink"/>
              </a:solidFill>
              <a:ln w="9525">
                <a:solidFill>
                  <a:srgbClr val="000000"/>
                </a:solidFill>
                <a:round/>
                <a:headEnd/>
                <a:tailEnd/>
              </a:ln>
            </p:spPr>
            <p:txBody>
              <a:bodyPr wrap="none" lIns="83432" tIns="41717" rIns="83432" bIns="41717" anchor="ctr"/>
              <a:lstStyle/>
              <a:p>
                <a:pPr algn="ctr"/>
                <a:endParaRPr lang="ja-JP" altLang="en-US" sz="1500">
                  <a:latin typeface="+mn-lt"/>
                  <a:ea typeface="+mn-ea"/>
                  <a:cs typeface="Arial" charset="0"/>
                </a:endParaRPr>
              </a:p>
            </p:txBody>
          </p:sp>
          <p:sp>
            <p:nvSpPr>
              <p:cNvPr id="305390" name="AutoShape 29"/>
              <p:cNvSpPr>
                <a:spLocks noChangeArrowheads="1"/>
              </p:cNvSpPr>
              <p:nvPr/>
            </p:nvSpPr>
            <p:spPr bwMode="gray">
              <a:xfrm>
                <a:off x="5223136" y="3382335"/>
                <a:ext cx="782487" cy="317500"/>
              </a:xfrm>
              <a:prstGeom prst="roundRect">
                <a:avLst>
                  <a:gd name="adj" fmla="val 8495"/>
                </a:avLst>
              </a:prstGeom>
              <a:solidFill>
                <a:srgbClr val="79A400">
                  <a:alpha val="39999"/>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endParaRPr lang="en-US" altLang="ja-JP" sz="1200" dirty="0">
                  <a:latin typeface="+mn-lt"/>
                  <a:ea typeface="+mn-ea"/>
                  <a:cs typeface="Arial" charset="0"/>
                </a:endParaRPr>
              </a:p>
            </p:txBody>
          </p:sp>
          <p:sp>
            <p:nvSpPr>
              <p:cNvPr id="305391" name="AutoShape 29"/>
              <p:cNvSpPr>
                <a:spLocks noChangeArrowheads="1"/>
              </p:cNvSpPr>
              <p:nvPr/>
            </p:nvSpPr>
            <p:spPr bwMode="gray">
              <a:xfrm>
                <a:off x="7779916" y="3382335"/>
                <a:ext cx="785297" cy="317500"/>
              </a:xfrm>
              <a:prstGeom prst="roundRect">
                <a:avLst>
                  <a:gd name="adj" fmla="val 8495"/>
                </a:avLst>
              </a:prstGeom>
              <a:solidFill>
                <a:srgbClr val="79A400">
                  <a:alpha val="39999"/>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endParaRPr lang="en-US" altLang="ja-JP" sz="1200" dirty="0">
                  <a:latin typeface="+mn-lt"/>
                  <a:ea typeface="+mn-ea"/>
                  <a:cs typeface="Arial" charset="0"/>
                </a:endParaRPr>
              </a:p>
            </p:txBody>
          </p:sp>
          <p:sp>
            <p:nvSpPr>
              <p:cNvPr id="305392" name="AutoShape 29"/>
              <p:cNvSpPr>
                <a:spLocks noChangeArrowheads="1"/>
              </p:cNvSpPr>
              <p:nvPr/>
            </p:nvSpPr>
            <p:spPr bwMode="gray">
              <a:xfrm>
                <a:off x="6925783" y="3382335"/>
                <a:ext cx="782487" cy="317500"/>
              </a:xfrm>
              <a:prstGeom prst="roundRect">
                <a:avLst>
                  <a:gd name="adj" fmla="val 8495"/>
                </a:avLst>
              </a:prstGeom>
              <a:solidFill>
                <a:srgbClr val="79A400">
                  <a:alpha val="39999"/>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endParaRPr lang="en-US" altLang="ja-JP" sz="1200" dirty="0">
                  <a:latin typeface="+mn-lt"/>
                  <a:ea typeface="+mn-ea"/>
                  <a:cs typeface="Arial" charset="0"/>
                </a:endParaRPr>
              </a:p>
            </p:txBody>
          </p:sp>
          <p:sp>
            <p:nvSpPr>
              <p:cNvPr id="305393" name="AutoShape 29"/>
              <p:cNvSpPr>
                <a:spLocks noChangeArrowheads="1"/>
              </p:cNvSpPr>
              <p:nvPr/>
            </p:nvSpPr>
            <p:spPr bwMode="gray">
              <a:xfrm>
                <a:off x="6074459" y="3382335"/>
                <a:ext cx="783892" cy="317500"/>
              </a:xfrm>
              <a:prstGeom prst="roundRect">
                <a:avLst>
                  <a:gd name="adj" fmla="val 8495"/>
                </a:avLst>
              </a:prstGeom>
              <a:solidFill>
                <a:srgbClr val="79A400">
                  <a:alpha val="39999"/>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endParaRPr lang="en-US" altLang="ja-JP" sz="1200" dirty="0">
                  <a:latin typeface="+mn-lt"/>
                  <a:ea typeface="+mn-ea"/>
                  <a:cs typeface="Arial" charset="0"/>
                </a:endParaRPr>
              </a:p>
            </p:txBody>
          </p:sp>
          <p:pic>
            <p:nvPicPr>
              <p:cNvPr id="271446" name="Picture 86" descr="CPU_icon"/>
              <p:cNvPicPr>
                <a:picLocks noChangeAspect="1" noChangeArrowheads="1"/>
              </p:cNvPicPr>
              <p:nvPr/>
            </p:nvPicPr>
            <p:blipFill>
              <a:blip r:embed="rId10" cstate="print"/>
              <a:srcRect/>
              <a:stretch>
                <a:fillRect/>
              </a:stretch>
            </p:blipFill>
            <p:spPr bwMode="auto">
              <a:xfrm>
                <a:off x="5294783" y="3420131"/>
                <a:ext cx="216343" cy="247952"/>
              </a:xfrm>
              <a:prstGeom prst="rect">
                <a:avLst/>
              </a:prstGeom>
              <a:noFill/>
              <a:ln w="9525">
                <a:noFill/>
                <a:miter lim="800000"/>
                <a:headEnd/>
                <a:tailEnd/>
              </a:ln>
            </p:spPr>
          </p:pic>
          <p:pic>
            <p:nvPicPr>
              <p:cNvPr id="31" name="Picture 86" descr="CPU_icon"/>
              <p:cNvPicPr>
                <a:picLocks noChangeAspect="1" noChangeArrowheads="1"/>
              </p:cNvPicPr>
              <p:nvPr/>
            </p:nvPicPr>
            <p:blipFill>
              <a:blip r:embed="rId11" cstate="print"/>
              <a:srcRect/>
              <a:stretch>
                <a:fillRect/>
              </a:stretch>
            </p:blipFill>
            <p:spPr bwMode="auto">
              <a:xfrm>
                <a:off x="5511125" y="3420131"/>
                <a:ext cx="219153" cy="247952"/>
              </a:xfrm>
              <a:prstGeom prst="rect">
                <a:avLst/>
              </a:prstGeom>
              <a:noFill/>
              <a:ln w="9525">
                <a:noFill/>
                <a:miter lim="800000"/>
                <a:headEnd/>
                <a:tailEnd/>
              </a:ln>
            </p:spPr>
          </p:pic>
          <p:pic>
            <p:nvPicPr>
              <p:cNvPr id="305440" name="Picture 86" descr="CPU_icon"/>
              <p:cNvPicPr>
                <a:picLocks noChangeAspect="1" noChangeArrowheads="1"/>
              </p:cNvPicPr>
              <p:nvPr/>
            </p:nvPicPr>
            <p:blipFill>
              <a:blip r:embed="rId10" cstate="print"/>
              <a:srcRect/>
              <a:stretch>
                <a:fillRect/>
              </a:stretch>
            </p:blipFill>
            <p:spPr bwMode="auto">
              <a:xfrm>
                <a:off x="5730278" y="3420131"/>
                <a:ext cx="217747" cy="247952"/>
              </a:xfrm>
              <a:prstGeom prst="rect">
                <a:avLst/>
              </a:prstGeom>
              <a:noFill/>
              <a:ln w="9525">
                <a:noFill/>
                <a:miter lim="800000"/>
                <a:headEnd/>
                <a:tailEnd/>
              </a:ln>
            </p:spPr>
          </p:pic>
          <p:pic>
            <p:nvPicPr>
              <p:cNvPr id="271442" name="Picture 82" descr="Memory_icon_03"/>
              <p:cNvPicPr>
                <a:picLocks noChangeAspect="1" noChangeArrowheads="1"/>
              </p:cNvPicPr>
              <p:nvPr/>
            </p:nvPicPr>
            <p:blipFill>
              <a:blip r:embed="rId12" cstate="print"/>
              <a:srcRect/>
              <a:stretch>
                <a:fillRect/>
              </a:stretch>
            </p:blipFill>
            <p:spPr bwMode="auto">
              <a:xfrm>
                <a:off x="6160154" y="3420131"/>
                <a:ext cx="224772" cy="249465"/>
              </a:xfrm>
              <a:prstGeom prst="rect">
                <a:avLst/>
              </a:prstGeom>
              <a:noFill/>
              <a:ln w="9525">
                <a:noFill/>
                <a:miter lim="800000"/>
                <a:headEnd/>
                <a:tailEnd/>
              </a:ln>
            </p:spPr>
          </p:pic>
          <p:pic>
            <p:nvPicPr>
              <p:cNvPr id="305443" name="Picture 82" descr="Memory_icon_03"/>
              <p:cNvPicPr>
                <a:picLocks noChangeAspect="1" noChangeArrowheads="1"/>
              </p:cNvPicPr>
              <p:nvPr/>
            </p:nvPicPr>
            <p:blipFill>
              <a:blip r:embed="rId12" cstate="print"/>
              <a:srcRect/>
              <a:stretch>
                <a:fillRect/>
              </a:stretch>
            </p:blipFill>
            <p:spPr bwMode="auto">
              <a:xfrm>
                <a:off x="6375091" y="3420131"/>
                <a:ext cx="226177" cy="249465"/>
              </a:xfrm>
              <a:prstGeom prst="rect">
                <a:avLst/>
              </a:prstGeom>
              <a:noFill/>
              <a:ln w="9525">
                <a:noFill/>
                <a:miter lim="800000"/>
                <a:headEnd/>
                <a:tailEnd/>
              </a:ln>
            </p:spPr>
          </p:pic>
          <p:pic>
            <p:nvPicPr>
              <p:cNvPr id="305444" name="Picture 82" descr="Memory_icon_03"/>
              <p:cNvPicPr>
                <a:picLocks noChangeAspect="1" noChangeArrowheads="1"/>
              </p:cNvPicPr>
              <p:nvPr/>
            </p:nvPicPr>
            <p:blipFill>
              <a:blip r:embed="rId12" cstate="print"/>
              <a:srcRect/>
              <a:stretch>
                <a:fillRect/>
              </a:stretch>
            </p:blipFill>
            <p:spPr bwMode="auto">
              <a:xfrm>
                <a:off x="6601268" y="3420131"/>
                <a:ext cx="224772" cy="249465"/>
              </a:xfrm>
              <a:prstGeom prst="rect">
                <a:avLst/>
              </a:prstGeom>
              <a:noFill/>
              <a:ln w="9525">
                <a:noFill/>
                <a:miter lim="800000"/>
                <a:headEnd/>
                <a:tailEnd/>
              </a:ln>
            </p:spPr>
          </p:pic>
          <p:pic>
            <p:nvPicPr>
              <p:cNvPr id="305400" name="Picture 7" descr="NIC_icon"/>
              <p:cNvPicPr>
                <a:picLocks noChangeAspect="1" noChangeArrowheads="1"/>
              </p:cNvPicPr>
              <p:nvPr/>
            </p:nvPicPr>
            <p:blipFill>
              <a:blip r:embed="rId13" cstate="print"/>
              <a:srcRect/>
              <a:stretch>
                <a:fillRect/>
              </a:stretch>
            </p:blipFill>
            <p:spPr bwMode="auto">
              <a:xfrm>
                <a:off x="6932807" y="3420132"/>
                <a:ext cx="323110" cy="216203"/>
              </a:xfrm>
              <a:prstGeom prst="rect">
                <a:avLst/>
              </a:prstGeom>
              <a:noFill/>
              <a:ln w="9525">
                <a:noFill/>
                <a:miter lim="800000"/>
                <a:headEnd/>
                <a:tailEnd/>
              </a:ln>
            </p:spPr>
          </p:pic>
          <p:pic>
            <p:nvPicPr>
              <p:cNvPr id="305401" name="Picture 7" descr="NIC_icon"/>
              <p:cNvPicPr>
                <a:picLocks noChangeAspect="1" noChangeArrowheads="1"/>
              </p:cNvPicPr>
              <p:nvPr/>
            </p:nvPicPr>
            <p:blipFill>
              <a:blip r:embed="rId13" cstate="print"/>
              <a:srcRect/>
              <a:stretch>
                <a:fillRect/>
              </a:stretch>
            </p:blipFill>
            <p:spPr bwMode="auto">
              <a:xfrm>
                <a:off x="7150554" y="3420132"/>
                <a:ext cx="323110" cy="216203"/>
              </a:xfrm>
              <a:prstGeom prst="rect">
                <a:avLst/>
              </a:prstGeom>
              <a:noFill/>
              <a:ln w="9525">
                <a:noFill/>
                <a:miter lim="800000"/>
                <a:headEnd/>
                <a:tailEnd/>
              </a:ln>
            </p:spPr>
          </p:pic>
          <p:pic>
            <p:nvPicPr>
              <p:cNvPr id="305402" name="Picture 7" descr="NIC_icon"/>
              <p:cNvPicPr>
                <a:picLocks noChangeAspect="1" noChangeArrowheads="1"/>
              </p:cNvPicPr>
              <p:nvPr/>
            </p:nvPicPr>
            <p:blipFill>
              <a:blip r:embed="rId13" cstate="print"/>
              <a:srcRect/>
              <a:stretch>
                <a:fillRect/>
              </a:stretch>
            </p:blipFill>
            <p:spPr bwMode="auto">
              <a:xfrm>
                <a:off x="7400613" y="3420132"/>
                <a:ext cx="324515" cy="216203"/>
              </a:xfrm>
              <a:prstGeom prst="rect">
                <a:avLst/>
              </a:prstGeom>
              <a:noFill/>
              <a:ln w="9525">
                <a:noFill/>
                <a:miter lim="800000"/>
                <a:headEnd/>
                <a:tailEnd/>
              </a:ln>
            </p:spPr>
          </p:pic>
          <p:pic>
            <p:nvPicPr>
              <p:cNvPr id="271438" name="Picture 78" descr="Storage_icon_01"/>
              <p:cNvPicPr>
                <a:picLocks noChangeAspect="1" noChangeArrowheads="1"/>
              </p:cNvPicPr>
              <p:nvPr/>
            </p:nvPicPr>
            <p:blipFill>
              <a:blip r:embed="rId14" cstate="print"/>
              <a:srcRect/>
              <a:stretch>
                <a:fillRect/>
              </a:stretch>
            </p:blipFill>
            <p:spPr bwMode="auto">
              <a:xfrm>
                <a:off x="7836109" y="3420132"/>
                <a:ext cx="290799" cy="257024"/>
              </a:xfrm>
              <a:prstGeom prst="rect">
                <a:avLst/>
              </a:prstGeom>
              <a:noFill/>
              <a:ln w="9525">
                <a:noFill/>
                <a:miter lim="800000"/>
                <a:headEnd/>
                <a:tailEnd/>
              </a:ln>
            </p:spPr>
          </p:pic>
          <p:pic>
            <p:nvPicPr>
              <p:cNvPr id="305446" name="Picture 78" descr="Storage_icon_01"/>
              <p:cNvPicPr>
                <a:picLocks noChangeAspect="1" noChangeArrowheads="1"/>
              </p:cNvPicPr>
              <p:nvPr/>
            </p:nvPicPr>
            <p:blipFill>
              <a:blip r:embed="rId14" cstate="print"/>
              <a:srcRect/>
              <a:stretch>
                <a:fillRect/>
              </a:stretch>
            </p:blipFill>
            <p:spPr bwMode="auto">
              <a:xfrm>
                <a:off x="8053857" y="3420132"/>
                <a:ext cx="289394" cy="257024"/>
              </a:xfrm>
              <a:prstGeom prst="rect">
                <a:avLst/>
              </a:prstGeom>
              <a:noFill/>
              <a:ln w="9525">
                <a:noFill/>
                <a:miter lim="800000"/>
                <a:headEnd/>
                <a:tailEnd/>
              </a:ln>
            </p:spPr>
          </p:pic>
          <p:pic>
            <p:nvPicPr>
              <p:cNvPr id="305447" name="Picture 78" descr="Storage_icon_01"/>
              <p:cNvPicPr>
                <a:picLocks noChangeAspect="1" noChangeArrowheads="1"/>
              </p:cNvPicPr>
              <p:nvPr/>
            </p:nvPicPr>
            <p:blipFill>
              <a:blip r:embed="rId14" cstate="print"/>
              <a:srcRect/>
              <a:stretch>
                <a:fillRect/>
              </a:stretch>
            </p:blipFill>
            <p:spPr bwMode="auto">
              <a:xfrm>
                <a:off x="8273009" y="3420132"/>
                <a:ext cx="292203" cy="257024"/>
              </a:xfrm>
              <a:prstGeom prst="rect">
                <a:avLst/>
              </a:prstGeom>
              <a:noFill/>
              <a:ln w="9525">
                <a:noFill/>
                <a:miter lim="800000"/>
                <a:headEnd/>
                <a:tailEnd/>
              </a:ln>
            </p:spPr>
          </p:pic>
          <p:sp>
            <p:nvSpPr>
              <p:cNvPr id="305406" name="AutoShape 29"/>
              <p:cNvSpPr>
                <a:spLocks noChangeArrowheads="1"/>
              </p:cNvSpPr>
              <p:nvPr/>
            </p:nvSpPr>
            <p:spPr bwMode="gray">
              <a:xfrm>
                <a:off x="8101621" y="2221192"/>
                <a:ext cx="247249"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271386" name="AutoShape 26"/>
              <p:cNvSpPr>
                <a:spLocks noChangeArrowheads="1"/>
              </p:cNvSpPr>
              <p:nvPr/>
            </p:nvSpPr>
            <p:spPr bwMode="gray">
              <a:xfrm>
                <a:off x="8101621" y="2552298"/>
                <a:ext cx="250059"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700" dirty="0">
                    <a:latin typeface="+mn-lt"/>
                    <a:ea typeface="+mn-ea"/>
                    <a:cs typeface="Arial" charset="0"/>
                  </a:rPr>
                  <a:t>Win</a:t>
                </a:r>
                <a:endParaRPr lang="en-US" altLang="ja-JP" sz="700" dirty="0">
                  <a:latin typeface="+mn-lt"/>
                  <a:ea typeface="+mn-ea"/>
                  <a:cs typeface="Arial" charset="0"/>
                </a:endParaRPr>
              </a:p>
            </p:txBody>
          </p:sp>
          <p:sp>
            <p:nvSpPr>
              <p:cNvPr id="305448" name="AutoShape 26"/>
              <p:cNvSpPr>
                <a:spLocks noChangeArrowheads="1"/>
              </p:cNvSpPr>
              <p:nvPr/>
            </p:nvSpPr>
            <p:spPr bwMode="gray">
              <a:xfrm>
                <a:off x="8371347" y="2552298"/>
                <a:ext cx="251463"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900" dirty="0">
                    <a:latin typeface="+mn-lt"/>
                    <a:ea typeface="+mn-ea"/>
                    <a:cs typeface="Arial" charset="0"/>
                  </a:rPr>
                  <a:t>Linux</a:t>
                </a:r>
                <a:endParaRPr lang="en-US" altLang="ja-JP" sz="900" dirty="0">
                  <a:latin typeface="+mn-lt"/>
                  <a:ea typeface="+mn-ea"/>
                  <a:cs typeface="Arial" charset="0"/>
                </a:endParaRPr>
              </a:p>
            </p:txBody>
          </p:sp>
          <p:sp>
            <p:nvSpPr>
              <p:cNvPr id="305409" name="AutoShape 29"/>
              <p:cNvSpPr>
                <a:spLocks noChangeArrowheads="1"/>
              </p:cNvSpPr>
              <p:nvPr/>
            </p:nvSpPr>
            <p:spPr bwMode="gray">
              <a:xfrm>
                <a:off x="8371347" y="2219679"/>
                <a:ext cx="247249"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305449" name="AutoShape 28"/>
              <p:cNvSpPr>
                <a:spLocks noChangeArrowheads="1"/>
              </p:cNvSpPr>
              <p:nvPr/>
            </p:nvSpPr>
            <p:spPr bwMode="auto">
              <a:xfrm>
                <a:off x="8119883" y="2977144"/>
                <a:ext cx="488879" cy="319011"/>
              </a:xfrm>
              <a:prstGeom prst="roundRect">
                <a:avLst>
                  <a:gd name="adj" fmla="val 8495"/>
                </a:avLst>
              </a:prstGeom>
              <a:solidFill>
                <a:srgbClr val="BABABA"/>
              </a:solidFill>
              <a:ln w="9525">
                <a:solidFill>
                  <a:srgbClr val="000000"/>
                </a:solidFill>
                <a:round/>
                <a:headEnd/>
                <a:tailEnd/>
              </a:ln>
            </p:spPr>
            <p:txBody>
              <a:bodyPr wrap="none" lIns="83432" tIns="41717" rIns="83432" bIns="41717" anchor="ctr"/>
              <a:lstStyle/>
              <a:p>
                <a:pPr algn="ctr"/>
                <a:endParaRPr lang="ja-JP" altLang="en-US" sz="1300">
                  <a:latin typeface="+mn-lt"/>
                  <a:ea typeface="+mn-ea"/>
                  <a:cs typeface="Arial" charset="0"/>
                </a:endParaRPr>
              </a:p>
            </p:txBody>
          </p:sp>
          <p:pic>
            <p:nvPicPr>
              <p:cNvPr id="305452" name="Picture 78" descr="Storage_icon_01"/>
              <p:cNvPicPr>
                <a:picLocks noChangeAspect="1" noChangeArrowheads="1"/>
              </p:cNvPicPr>
              <p:nvPr/>
            </p:nvPicPr>
            <p:blipFill>
              <a:blip r:embed="rId15" cstate="print"/>
              <a:srcRect/>
              <a:stretch>
                <a:fillRect/>
              </a:stretch>
            </p:blipFill>
            <p:spPr bwMode="auto">
              <a:xfrm>
                <a:off x="8475304" y="3017965"/>
                <a:ext cx="133458" cy="270631"/>
              </a:xfrm>
              <a:prstGeom prst="rect">
                <a:avLst/>
              </a:prstGeom>
              <a:noFill/>
              <a:ln w="9525">
                <a:noFill/>
                <a:miter lim="800000"/>
                <a:headEnd/>
                <a:tailEnd/>
              </a:ln>
            </p:spPr>
          </p:pic>
          <p:pic>
            <p:nvPicPr>
              <p:cNvPr id="305453" name="Picture 82" descr="Memory_icon_03"/>
              <p:cNvPicPr>
                <a:picLocks noChangeAspect="1" noChangeArrowheads="1"/>
              </p:cNvPicPr>
              <p:nvPr/>
            </p:nvPicPr>
            <p:blipFill>
              <a:blip r:embed="rId16" cstate="print"/>
              <a:srcRect/>
              <a:stretch>
                <a:fillRect/>
              </a:stretch>
            </p:blipFill>
            <p:spPr bwMode="auto">
              <a:xfrm>
                <a:off x="8233674" y="3017965"/>
                <a:ext cx="103957" cy="217714"/>
              </a:xfrm>
              <a:prstGeom prst="rect">
                <a:avLst/>
              </a:prstGeom>
              <a:noFill/>
              <a:ln w="9525">
                <a:noFill/>
                <a:miter lim="800000"/>
                <a:headEnd/>
                <a:tailEnd/>
              </a:ln>
            </p:spPr>
          </p:pic>
          <p:pic>
            <p:nvPicPr>
              <p:cNvPr id="305455" name="Picture 86" descr="CPU_icon"/>
              <p:cNvPicPr>
                <a:picLocks noChangeAspect="1" noChangeArrowheads="1"/>
              </p:cNvPicPr>
              <p:nvPr/>
            </p:nvPicPr>
            <p:blipFill>
              <a:blip r:embed="rId17" cstate="print"/>
              <a:srcRect/>
              <a:stretch>
                <a:fillRect/>
              </a:stretch>
            </p:blipFill>
            <p:spPr bwMode="auto">
              <a:xfrm>
                <a:off x="8128312" y="3017965"/>
                <a:ext cx="99743" cy="216203"/>
              </a:xfrm>
              <a:prstGeom prst="rect">
                <a:avLst/>
              </a:prstGeom>
              <a:noFill/>
              <a:ln w="9525">
                <a:noFill/>
                <a:miter lim="800000"/>
                <a:headEnd/>
                <a:tailEnd/>
              </a:ln>
            </p:spPr>
          </p:pic>
          <p:pic>
            <p:nvPicPr>
              <p:cNvPr id="305414" name="Picture 7" descr="NIC_icon"/>
              <p:cNvPicPr>
                <a:picLocks noChangeAspect="1" noChangeArrowheads="1"/>
              </p:cNvPicPr>
              <p:nvPr/>
            </p:nvPicPr>
            <p:blipFill>
              <a:blip r:embed="rId18" cstate="print"/>
              <a:srcRect/>
              <a:stretch>
                <a:fillRect/>
              </a:stretch>
            </p:blipFill>
            <p:spPr bwMode="auto">
              <a:xfrm>
                <a:off x="8341845" y="3046691"/>
                <a:ext cx="150317" cy="188988"/>
              </a:xfrm>
              <a:prstGeom prst="rect">
                <a:avLst/>
              </a:prstGeom>
              <a:noFill/>
              <a:ln w="9525">
                <a:noFill/>
                <a:miter lim="800000"/>
                <a:headEnd/>
                <a:tailEnd/>
              </a:ln>
            </p:spPr>
          </p:pic>
          <p:sp>
            <p:nvSpPr>
              <p:cNvPr id="305415" name="AutoShape 29"/>
              <p:cNvSpPr>
                <a:spLocks noChangeArrowheads="1"/>
              </p:cNvSpPr>
              <p:nvPr/>
            </p:nvSpPr>
            <p:spPr bwMode="gray">
              <a:xfrm>
                <a:off x="5106536" y="2221192"/>
                <a:ext cx="245844"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305456" name="AutoShape 26"/>
              <p:cNvSpPr>
                <a:spLocks noChangeArrowheads="1"/>
              </p:cNvSpPr>
              <p:nvPr/>
            </p:nvSpPr>
            <p:spPr bwMode="gray">
              <a:xfrm>
                <a:off x="5106536" y="2552298"/>
                <a:ext cx="250059"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700" dirty="0">
                    <a:latin typeface="+mn-lt"/>
                    <a:ea typeface="+mn-ea"/>
                    <a:cs typeface="Arial" charset="0"/>
                  </a:rPr>
                  <a:t>Win</a:t>
                </a:r>
                <a:endParaRPr lang="en-US" altLang="ja-JP" sz="700" dirty="0">
                  <a:latin typeface="+mn-lt"/>
                  <a:ea typeface="+mn-ea"/>
                  <a:cs typeface="Arial" charset="0"/>
                </a:endParaRPr>
              </a:p>
            </p:txBody>
          </p:sp>
          <p:sp>
            <p:nvSpPr>
              <p:cNvPr id="305457" name="AutoShape 26"/>
              <p:cNvSpPr>
                <a:spLocks noChangeArrowheads="1"/>
              </p:cNvSpPr>
              <p:nvPr/>
            </p:nvSpPr>
            <p:spPr bwMode="gray">
              <a:xfrm>
                <a:off x="5376262" y="2552298"/>
                <a:ext cx="251463"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900" dirty="0">
                    <a:latin typeface="+mn-lt"/>
                    <a:ea typeface="+mn-ea"/>
                    <a:cs typeface="Arial" charset="0"/>
                  </a:rPr>
                  <a:t>Linux</a:t>
                </a:r>
                <a:endParaRPr lang="en-US" altLang="ja-JP" sz="900" dirty="0">
                  <a:latin typeface="+mn-lt"/>
                  <a:ea typeface="+mn-ea"/>
                  <a:cs typeface="Arial" charset="0"/>
                </a:endParaRPr>
              </a:p>
            </p:txBody>
          </p:sp>
          <p:sp>
            <p:nvSpPr>
              <p:cNvPr id="305418" name="AutoShape 29"/>
              <p:cNvSpPr>
                <a:spLocks noChangeArrowheads="1"/>
              </p:cNvSpPr>
              <p:nvPr/>
            </p:nvSpPr>
            <p:spPr bwMode="gray">
              <a:xfrm>
                <a:off x="5376262" y="2219679"/>
                <a:ext cx="247249"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305458" name="AutoShape 28"/>
              <p:cNvSpPr>
                <a:spLocks noChangeArrowheads="1"/>
              </p:cNvSpPr>
              <p:nvPr/>
            </p:nvSpPr>
            <p:spPr bwMode="auto">
              <a:xfrm>
                <a:off x="5117774" y="2977144"/>
                <a:ext cx="488879" cy="319011"/>
              </a:xfrm>
              <a:prstGeom prst="roundRect">
                <a:avLst>
                  <a:gd name="adj" fmla="val 8495"/>
                </a:avLst>
              </a:prstGeom>
              <a:solidFill>
                <a:srgbClr val="BABABA"/>
              </a:solidFill>
              <a:ln w="9525">
                <a:solidFill>
                  <a:srgbClr val="000000"/>
                </a:solidFill>
                <a:round/>
                <a:headEnd/>
                <a:tailEnd/>
              </a:ln>
            </p:spPr>
            <p:txBody>
              <a:bodyPr wrap="none" lIns="83432" tIns="41717" rIns="83432" bIns="41717" anchor="ctr"/>
              <a:lstStyle/>
              <a:p>
                <a:pPr algn="ctr"/>
                <a:endParaRPr lang="ja-JP" altLang="en-US" sz="1300">
                  <a:latin typeface="+mn-lt"/>
                  <a:ea typeface="+mn-ea"/>
                  <a:cs typeface="Arial" charset="0"/>
                </a:endParaRPr>
              </a:p>
            </p:txBody>
          </p:sp>
          <p:pic>
            <p:nvPicPr>
              <p:cNvPr id="305152" name="Picture 78" descr="Storage_icon_01"/>
              <p:cNvPicPr>
                <a:picLocks noChangeAspect="1" noChangeArrowheads="1"/>
              </p:cNvPicPr>
              <p:nvPr/>
            </p:nvPicPr>
            <p:blipFill>
              <a:blip r:embed="rId15" cstate="print"/>
              <a:srcRect/>
              <a:stretch>
                <a:fillRect/>
              </a:stretch>
            </p:blipFill>
            <p:spPr bwMode="auto">
              <a:xfrm>
                <a:off x="5473195" y="3017965"/>
                <a:ext cx="133459" cy="270631"/>
              </a:xfrm>
              <a:prstGeom prst="rect">
                <a:avLst/>
              </a:prstGeom>
              <a:noFill/>
              <a:ln w="9525">
                <a:noFill/>
                <a:miter lim="800000"/>
                <a:headEnd/>
                <a:tailEnd/>
              </a:ln>
            </p:spPr>
          </p:pic>
          <p:pic>
            <p:nvPicPr>
              <p:cNvPr id="305153" name="Picture 82" descr="Memory_icon_03"/>
              <p:cNvPicPr>
                <a:picLocks noChangeAspect="1" noChangeArrowheads="1"/>
              </p:cNvPicPr>
              <p:nvPr/>
            </p:nvPicPr>
            <p:blipFill>
              <a:blip r:embed="rId16" cstate="print"/>
              <a:srcRect/>
              <a:stretch>
                <a:fillRect/>
              </a:stretch>
            </p:blipFill>
            <p:spPr bwMode="auto">
              <a:xfrm>
                <a:off x="5232970" y="3017965"/>
                <a:ext cx="102552" cy="217714"/>
              </a:xfrm>
              <a:prstGeom prst="rect">
                <a:avLst/>
              </a:prstGeom>
              <a:noFill/>
              <a:ln w="9525">
                <a:noFill/>
                <a:miter lim="800000"/>
                <a:headEnd/>
                <a:tailEnd/>
              </a:ln>
            </p:spPr>
          </p:pic>
          <p:pic>
            <p:nvPicPr>
              <p:cNvPr id="305155" name="Picture 86" descr="CPU_icon"/>
              <p:cNvPicPr>
                <a:picLocks noChangeAspect="1" noChangeArrowheads="1"/>
              </p:cNvPicPr>
              <p:nvPr/>
            </p:nvPicPr>
            <p:blipFill>
              <a:blip r:embed="rId17" cstate="print"/>
              <a:srcRect/>
              <a:stretch>
                <a:fillRect/>
              </a:stretch>
            </p:blipFill>
            <p:spPr bwMode="auto">
              <a:xfrm>
                <a:off x="5126203" y="3017965"/>
                <a:ext cx="99742" cy="216203"/>
              </a:xfrm>
              <a:prstGeom prst="rect">
                <a:avLst/>
              </a:prstGeom>
              <a:noFill/>
              <a:ln w="9525">
                <a:noFill/>
                <a:miter lim="800000"/>
                <a:headEnd/>
                <a:tailEnd/>
              </a:ln>
            </p:spPr>
          </p:pic>
          <p:pic>
            <p:nvPicPr>
              <p:cNvPr id="305423" name="Picture 7" descr="NIC_icon"/>
              <p:cNvPicPr>
                <a:picLocks noChangeAspect="1" noChangeArrowheads="1"/>
              </p:cNvPicPr>
              <p:nvPr/>
            </p:nvPicPr>
            <p:blipFill>
              <a:blip r:embed="rId18" cstate="print"/>
              <a:srcRect/>
              <a:stretch>
                <a:fillRect/>
              </a:stretch>
            </p:blipFill>
            <p:spPr bwMode="auto">
              <a:xfrm>
                <a:off x="5339737" y="3046691"/>
                <a:ext cx="148911" cy="188988"/>
              </a:xfrm>
              <a:prstGeom prst="rect">
                <a:avLst/>
              </a:prstGeom>
              <a:noFill/>
              <a:ln w="9525">
                <a:noFill/>
                <a:miter lim="800000"/>
                <a:headEnd/>
                <a:tailEnd/>
              </a:ln>
            </p:spPr>
          </p:pic>
          <p:sp>
            <p:nvSpPr>
              <p:cNvPr id="305424" name="AutoShape 29"/>
              <p:cNvSpPr>
                <a:spLocks noChangeArrowheads="1"/>
              </p:cNvSpPr>
              <p:nvPr/>
            </p:nvSpPr>
            <p:spPr bwMode="gray">
              <a:xfrm>
                <a:off x="5706395" y="2221192"/>
                <a:ext cx="247249"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305156" name="AutoShape 26"/>
              <p:cNvSpPr>
                <a:spLocks noChangeArrowheads="1"/>
              </p:cNvSpPr>
              <p:nvPr/>
            </p:nvSpPr>
            <p:spPr bwMode="gray">
              <a:xfrm>
                <a:off x="5706395" y="2552298"/>
                <a:ext cx="250059"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700" dirty="0">
                    <a:latin typeface="+mn-lt"/>
                    <a:ea typeface="+mn-ea"/>
                    <a:cs typeface="Arial" charset="0"/>
                  </a:rPr>
                  <a:t>Win</a:t>
                </a:r>
                <a:endParaRPr lang="en-US" altLang="ja-JP" sz="700" dirty="0">
                  <a:latin typeface="+mn-lt"/>
                  <a:ea typeface="+mn-ea"/>
                  <a:cs typeface="Arial" charset="0"/>
                </a:endParaRPr>
              </a:p>
            </p:txBody>
          </p:sp>
          <p:sp>
            <p:nvSpPr>
              <p:cNvPr id="305157" name="AutoShape 26"/>
              <p:cNvSpPr>
                <a:spLocks noChangeArrowheads="1"/>
              </p:cNvSpPr>
              <p:nvPr/>
            </p:nvSpPr>
            <p:spPr bwMode="gray">
              <a:xfrm>
                <a:off x="5974717" y="2552298"/>
                <a:ext cx="252868"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900" dirty="0">
                    <a:latin typeface="+mn-lt"/>
                    <a:ea typeface="+mn-ea"/>
                    <a:cs typeface="Arial" charset="0"/>
                  </a:rPr>
                  <a:t>Linux</a:t>
                </a:r>
                <a:endParaRPr lang="en-US" altLang="ja-JP" sz="900" dirty="0">
                  <a:latin typeface="+mn-lt"/>
                  <a:ea typeface="+mn-ea"/>
                  <a:cs typeface="Arial" charset="0"/>
                </a:endParaRPr>
              </a:p>
            </p:txBody>
          </p:sp>
          <p:sp>
            <p:nvSpPr>
              <p:cNvPr id="305427" name="AutoShape 29"/>
              <p:cNvSpPr>
                <a:spLocks noChangeArrowheads="1"/>
              </p:cNvSpPr>
              <p:nvPr/>
            </p:nvSpPr>
            <p:spPr bwMode="gray">
              <a:xfrm>
                <a:off x="5974718" y="2219679"/>
                <a:ext cx="248653"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305158" name="AutoShape 28"/>
              <p:cNvSpPr>
                <a:spLocks noChangeArrowheads="1"/>
              </p:cNvSpPr>
              <p:nvPr/>
            </p:nvSpPr>
            <p:spPr bwMode="auto">
              <a:xfrm>
                <a:off x="5717634" y="2977144"/>
                <a:ext cx="488879" cy="319011"/>
              </a:xfrm>
              <a:prstGeom prst="roundRect">
                <a:avLst>
                  <a:gd name="adj" fmla="val 8495"/>
                </a:avLst>
              </a:prstGeom>
              <a:solidFill>
                <a:srgbClr val="BABABA"/>
              </a:solidFill>
              <a:ln w="9525">
                <a:solidFill>
                  <a:srgbClr val="000000"/>
                </a:solidFill>
                <a:round/>
                <a:headEnd/>
                <a:tailEnd/>
              </a:ln>
            </p:spPr>
            <p:txBody>
              <a:bodyPr wrap="none" lIns="83432" tIns="41717" rIns="83432" bIns="41717" anchor="ctr"/>
              <a:lstStyle/>
              <a:p>
                <a:pPr algn="ctr"/>
                <a:endParaRPr lang="ja-JP" altLang="en-US" sz="1300">
                  <a:latin typeface="+mn-lt"/>
                  <a:ea typeface="+mn-ea"/>
                  <a:cs typeface="Arial" charset="0"/>
                </a:endParaRPr>
              </a:p>
            </p:txBody>
          </p:sp>
          <p:pic>
            <p:nvPicPr>
              <p:cNvPr id="305159" name="Picture 78" descr="Storage_icon_01"/>
              <p:cNvPicPr>
                <a:picLocks noChangeAspect="1" noChangeArrowheads="1"/>
              </p:cNvPicPr>
              <p:nvPr/>
            </p:nvPicPr>
            <p:blipFill>
              <a:blip r:embed="rId15" cstate="print"/>
              <a:srcRect/>
              <a:stretch>
                <a:fillRect/>
              </a:stretch>
            </p:blipFill>
            <p:spPr bwMode="auto">
              <a:xfrm>
                <a:off x="6074460" y="3017965"/>
                <a:ext cx="132053" cy="270631"/>
              </a:xfrm>
              <a:prstGeom prst="rect">
                <a:avLst/>
              </a:prstGeom>
              <a:noFill/>
              <a:ln w="9525">
                <a:noFill/>
                <a:miter lim="800000"/>
                <a:headEnd/>
                <a:tailEnd/>
              </a:ln>
            </p:spPr>
          </p:pic>
          <p:pic>
            <p:nvPicPr>
              <p:cNvPr id="305160" name="Picture 82" descr="Memory_icon_03"/>
              <p:cNvPicPr>
                <a:picLocks noChangeAspect="1" noChangeArrowheads="1"/>
              </p:cNvPicPr>
              <p:nvPr/>
            </p:nvPicPr>
            <p:blipFill>
              <a:blip r:embed="rId16" cstate="print"/>
              <a:srcRect/>
              <a:stretch>
                <a:fillRect/>
              </a:stretch>
            </p:blipFill>
            <p:spPr bwMode="auto">
              <a:xfrm>
                <a:off x="5832829" y="3017965"/>
                <a:ext cx="102553" cy="217714"/>
              </a:xfrm>
              <a:prstGeom prst="rect">
                <a:avLst/>
              </a:prstGeom>
              <a:noFill/>
              <a:ln w="9525">
                <a:noFill/>
                <a:miter lim="800000"/>
                <a:headEnd/>
                <a:tailEnd/>
              </a:ln>
            </p:spPr>
          </p:pic>
          <p:pic>
            <p:nvPicPr>
              <p:cNvPr id="305165" name="Picture 86" descr="CPU_icon"/>
              <p:cNvPicPr>
                <a:picLocks noChangeAspect="1" noChangeArrowheads="1"/>
              </p:cNvPicPr>
              <p:nvPr/>
            </p:nvPicPr>
            <p:blipFill>
              <a:blip r:embed="rId17" cstate="print"/>
              <a:srcRect/>
              <a:stretch>
                <a:fillRect/>
              </a:stretch>
            </p:blipFill>
            <p:spPr bwMode="auto">
              <a:xfrm>
                <a:off x="5726063" y="3017965"/>
                <a:ext cx="99743" cy="216203"/>
              </a:xfrm>
              <a:prstGeom prst="rect">
                <a:avLst/>
              </a:prstGeom>
              <a:noFill/>
              <a:ln w="9525">
                <a:noFill/>
                <a:miter lim="800000"/>
                <a:headEnd/>
                <a:tailEnd/>
              </a:ln>
            </p:spPr>
          </p:pic>
          <p:pic>
            <p:nvPicPr>
              <p:cNvPr id="305432" name="Picture 7" descr="NIC_icon"/>
              <p:cNvPicPr>
                <a:picLocks noChangeAspect="1" noChangeArrowheads="1"/>
              </p:cNvPicPr>
              <p:nvPr/>
            </p:nvPicPr>
            <p:blipFill>
              <a:blip r:embed="rId18" cstate="print"/>
              <a:srcRect/>
              <a:stretch>
                <a:fillRect/>
              </a:stretch>
            </p:blipFill>
            <p:spPr bwMode="auto">
              <a:xfrm>
                <a:off x="5938191" y="3046691"/>
                <a:ext cx="150316" cy="188988"/>
              </a:xfrm>
              <a:prstGeom prst="rect">
                <a:avLst/>
              </a:prstGeom>
              <a:noFill/>
              <a:ln w="9525">
                <a:noFill/>
                <a:miter lim="800000"/>
                <a:headEnd/>
                <a:tailEnd/>
              </a:ln>
            </p:spPr>
          </p:pic>
          <p:sp>
            <p:nvSpPr>
              <p:cNvPr id="305433" name="AutoShape 29"/>
              <p:cNvSpPr>
                <a:spLocks noChangeArrowheads="1"/>
              </p:cNvSpPr>
              <p:nvPr/>
            </p:nvSpPr>
            <p:spPr bwMode="gray">
              <a:xfrm>
                <a:off x="6304850" y="2221192"/>
                <a:ext cx="248654"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305166" name="AutoShape 26"/>
              <p:cNvSpPr>
                <a:spLocks noChangeArrowheads="1"/>
              </p:cNvSpPr>
              <p:nvPr/>
            </p:nvSpPr>
            <p:spPr bwMode="gray">
              <a:xfrm>
                <a:off x="6304851" y="2552298"/>
                <a:ext cx="251464"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700" dirty="0">
                    <a:latin typeface="+mn-lt"/>
                    <a:ea typeface="+mn-ea"/>
                    <a:cs typeface="Arial" charset="0"/>
                  </a:rPr>
                  <a:t>Win</a:t>
                </a:r>
                <a:endParaRPr lang="en-US" altLang="ja-JP" sz="700" dirty="0">
                  <a:latin typeface="+mn-lt"/>
                  <a:ea typeface="+mn-ea"/>
                  <a:cs typeface="Arial" charset="0"/>
                </a:endParaRPr>
              </a:p>
            </p:txBody>
          </p:sp>
          <p:sp>
            <p:nvSpPr>
              <p:cNvPr id="305167" name="AutoShape 26"/>
              <p:cNvSpPr>
                <a:spLocks noChangeArrowheads="1"/>
              </p:cNvSpPr>
              <p:nvPr/>
            </p:nvSpPr>
            <p:spPr bwMode="gray">
              <a:xfrm>
                <a:off x="6575982" y="2552298"/>
                <a:ext cx="251463"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900" dirty="0">
                    <a:latin typeface="+mn-lt"/>
                    <a:ea typeface="+mn-ea"/>
                    <a:cs typeface="Arial" charset="0"/>
                  </a:rPr>
                  <a:t>Linux</a:t>
                </a:r>
                <a:endParaRPr lang="en-US" altLang="ja-JP" sz="900" dirty="0">
                  <a:latin typeface="+mn-lt"/>
                  <a:ea typeface="+mn-ea"/>
                  <a:cs typeface="Arial" charset="0"/>
                </a:endParaRPr>
              </a:p>
            </p:txBody>
          </p:sp>
          <p:sp>
            <p:nvSpPr>
              <p:cNvPr id="305436" name="AutoShape 29"/>
              <p:cNvSpPr>
                <a:spLocks noChangeArrowheads="1"/>
              </p:cNvSpPr>
              <p:nvPr/>
            </p:nvSpPr>
            <p:spPr bwMode="gray">
              <a:xfrm>
                <a:off x="6575982" y="2219679"/>
                <a:ext cx="247249"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305168" name="AutoShape 28"/>
              <p:cNvSpPr>
                <a:spLocks noChangeArrowheads="1"/>
              </p:cNvSpPr>
              <p:nvPr/>
            </p:nvSpPr>
            <p:spPr bwMode="auto">
              <a:xfrm>
                <a:off x="6318899" y="2977144"/>
                <a:ext cx="486069" cy="319011"/>
              </a:xfrm>
              <a:prstGeom prst="roundRect">
                <a:avLst>
                  <a:gd name="adj" fmla="val 8495"/>
                </a:avLst>
              </a:prstGeom>
              <a:solidFill>
                <a:srgbClr val="BABABA"/>
              </a:solidFill>
              <a:ln w="9525">
                <a:solidFill>
                  <a:srgbClr val="000000"/>
                </a:solidFill>
                <a:round/>
                <a:headEnd/>
                <a:tailEnd/>
              </a:ln>
            </p:spPr>
            <p:txBody>
              <a:bodyPr wrap="none" lIns="83432" tIns="41717" rIns="83432" bIns="41717" anchor="ctr"/>
              <a:lstStyle/>
              <a:p>
                <a:pPr algn="ctr"/>
                <a:endParaRPr lang="ja-JP" altLang="en-US" sz="1300">
                  <a:latin typeface="+mn-lt"/>
                  <a:ea typeface="+mn-ea"/>
                  <a:cs typeface="Arial" charset="0"/>
                </a:endParaRPr>
              </a:p>
            </p:txBody>
          </p:sp>
          <p:pic>
            <p:nvPicPr>
              <p:cNvPr id="305169" name="Picture 78" descr="Storage_icon_01"/>
              <p:cNvPicPr>
                <a:picLocks noChangeAspect="1" noChangeArrowheads="1"/>
              </p:cNvPicPr>
              <p:nvPr/>
            </p:nvPicPr>
            <p:blipFill>
              <a:blip r:embed="rId15" cstate="print"/>
              <a:srcRect/>
              <a:stretch>
                <a:fillRect/>
              </a:stretch>
            </p:blipFill>
            <p:spPr bwMode="auto">
              <a:xfrm>
                <a:off x="6672915" y="3017965"/>
                <a:ext cx="132053" cy="270631"/>
              </a:xfrm>
              <a:prstGeom prst="rect">
                <a:avLst/>
              </a:prstGeom>
              <a:noFill/>
              <a:ln w="9525">
                <a:noFill/>
                <a:miter lim="800000"/>
                <a:headEnd/>
                <a:tailEnd/>
              </a:ln>
            </p:spPr>
          </p:pic>
          <p:pic>
            <p:nvPicPr>
              <p:cNvPr id="305171" name="Picture 82" descr="Memory_icon_03"/>
              <p:cNvPicPr>
                <a:picLocks noChangeAspect="1" noChangeArrowheads="1"/>
              </p:cNvPicPr>
              <p:nvPr/>
            </p:nvPicPr>
            <p:blipFill>
              <a:blip r:embed="rId16" cstate="print"/>
              <a:srcRect/>
              <a:stretch>
                <a:fillRect/>
              </a:stretch>
            </p:blipFill>
            <p:spPr bwMode="auto">
              <a:xfrm>
                <a:off x="6432690" y="3017965"/>
                <a:ext cx="102552" cy="217714"/>
              </a:xfrm>
              <a:prstGeom prst="rect">
                <a:avLst/>
              </a:prstGeom>
              <a:noFill/>
              <a:ln w="9525">
                <a:noFill/>
                <a:miter lim="800000"/>
                <a:headEnd/>
                <a:tailEnd/>
              </a:ln>
            </p:spPr>
          </p:pic>
          <p:pic>
            <p:nvPicPr>
              <p:cNvPr id="305172" name="Picture 86" descr="CPU_icon"/>
              <p:cNvPicPr>
                <a:picLocks noChangeAspect="1" noChangeArrowheads="1"/>
              </p:cNvPicPr>
              <p:nvPr/>
            </p:nvPicPr>
            <p:blipFill>
              <a:blip r:embed="rId17" cstate="print"/>
              <a:srcRect/>
              <a:stretch>
                <a:fillRect/>
              </a:stretch>
            </p:blipFill>
            <p:spPr bwMode="auto">
              <a:xfrm>
                <a:off x="6325923" y="3017965"/>
                <a:ext cx="99742" cy="216203"/>
              </a:xfrm>
              <a:prstGeom prst="rect">
                <a:avLst/>
              </a:prstGeom>
              <a:noFill/>
              <a:ln w="9525">
                <a:noFill/>
                <a:miter lim="800000"/>
                <a:headEnd/>
                <a:tailEnd/>
              </a:ln>
            </p:spPr>
          </p:pic>
          <p:pic>
            <p:nvPicPr>
              <p:cNvPr id="305441" name="Picture 7" descr="NIC_icon"/>
              <p:cNvPicPr>
                <a:picLocks noChangeAspect="1" noChangeArrowheads="1"/>
              </p:cNvPicPr>
              <p:nvPr/>
            </p:nvPicPr>
            <p:blipFill>
              <a:blip r:embed="rId18" cstate="print"/>
              <a:srcRect/>
              <a:stretch>
                <a:fillRect/>
              </a:stretch>
            </p:blipFill>
            <p:spPr bwMode="auto">
              <a:xfrm>
                <a:off x="6539457" y="3046691"/>
                <a:ext cx="148911" cy="188988"/>
              </a:xfrm>
              <a:prstGeom prst="rect">
                <a:avLst/>
              </a:prstGeom>
              <a:noFill/>
              <a:ln w="9525">
                <a:noFill/>
                <a:miter lim="800000"/>
                <a:headEnd/>
                <a:tailEnd/>
              </a:ln>
            </p:spPr>
          </p:pic>
          <p:sp>
            <p:nvSpPr>
              <p:cNvPr id="305442" name="AutoShape 29"/>
              <p:cNvSpPr>
                <a:spLocks noChangeArrowheads="1"/>
              </p:cNvSpPr>
              <p:nvPr/>
            </p:nvSpPr>
            <p:spPr bwMode="gray">
              <a:xfrm>
                <a:off x="6907520" y="2221192"/>
                <a:ext cx="247249"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305173" name="AutoShape 26"/>
              <p:cNvSpPr>
                <a:spLocks noChangeArrowheads="1"/>
              </p:cNvSpPr>
              <p:nvPr/>
            </p:nvSpPr>
            <p:spPr bwMode="gray">
              <a:xfrm>
                <a:off x="6907520" y="2552298"/>
                <a:ext cx="250059"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700" dirty="0">
                    <a:latin typeface="+mn-lt"/>
                    <a:ea typeface="+mn-ea"/>
                    <a:cs typeface="Arial" charset="0"/>
                  </a:rPr>
                  <a:t>Win</a:t>
                </a:r>
                <a:endParaRPr lang="en-US" altLang="ja-JP" sz="700" dirty="0">
                  <a:latin typeface="+mn-lt"/>
                  <a:ea typeface="+mn-ea"/>
                  <a:cs typeface="Arial" charset="0"/>
                </a:endParaRPr>
              </a:p>
            </p:txBody>
          </p:sp>
          <p:sp>
            <p:nvSpPr>
              <p:cNvPr id="305174" name="AutoShape 26"/>
              <p:cNvSpPr>
                <a:spLocks noChangeArrowheads="1"/>
              </p:cNvSpPr>
              <p:nvPr/>
            </p:nvSpPr>
            <p:spPr bwMode="gray">
              <a:xfrm>
                <a:off x="7177247" y="2552298"/>
                <a:ext cx="252868"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900" dirty="0">
                    <a:latin typeface="+mn-lt"/>
                    <a:ea typeface="+mn-ea"/>
                    <a:cs typeface="Arial" charset="0"/>
                  </a:rPr>
                  <a:t>Linux</a:t>
                </a:r>
                <a:endParaRPr lang="en-US" altLang="ja-JP" sz="900" dirty="0">
                  <a:latin typeface="+mn-lt"/>
                  <a:ea typeface="+mn-ea"/>
                  <a:cs typeface="Arial" charset="0"/>
                </a:endParaRPr>
              </a:p>
            </p:txBody>
          </p:sp>
          <p:sp>
            <p:nvSpPr>
              <p:cNvPr id="305445" name="AutoShape 29"/>
              <p:cNvSpPr>
                <a:spLocks noChangeArrowheads="1"/>
              </p:cNvSpPr>
              <p:nvPr/>
            </p:nvSpPr>
            <p:spPr bwMode="gray">
              <a:xfrm>
                <a:off x="7177246" y="2219679"/>
                <a:ext cx="247249"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305176" name="AutoShape 28"/>
              <p:cNvSpPr>
                <a:spLocks noChangeArrowheads="1"/>
              </p:cNvSpPr>
              <p:nvPr/>
            </p:nvSpPr>
            <p:spPr bwMode="auto">
              <a:xfrm>
                <a:off x="6918759" y="2977144"/>
                <a:ext cx="488879" cy="319011"/>
              </a:xfrm>
              <a:prstGeom prst="roundRect">
                <a:avLst>
                  <a:gd name="adj" fmla="val 8495"/>
                </a:avLst>
              </a:prstGeom>
              <a:solidFill>
                <a:srgbClr val="BABABA"/>
              </a:solidFill>
              <a:ln w="9525">
                <a:solidFill>
                  <a:srgbClr val="000000"/>
                </a:solidFill>
                <a:round/>
                <a:headEnd/>
                <a:tailEnd/>
              </a:ln>
            </p:spPr>
            <p:txBody>
              <a:bodyPr wrap="none" lIns="83432" tIns="41717" rIns="83432" bIns="41717" anchor="ctr"/>
              <a:lstStyle/>
              <a:p>
                <a:pPr algn="ctr"/>
                <a:endParaRPr lang="ja-JP" altLang="en-US" sz="1300">
                  <a:latin typeface="+mn-lt"/>
                  <a:ea typeface="+mn-ea"/>
                  <a:cs typeface="Arial" charset="0"/>
                </a:endParaRPr>
              </a:p>
            </p:txBody>
          </p:sp>
          <p:pic>
            <p:nvPicPr>
              <p:cNvPr id="305177" name="Picture 78" descr="Storage_icon_01"/>
              <p:cNvPicPr>
                <a:picLocks noChangeAspect="1" noChangeArrowheads="1"/>
              </p:cNvPicPr>
              <p:nvPr/>
            </p:nvPicPr>
            <p:blipFill>
              <a:blip r:embed="rId15" cstate="print"/>
              <a:srcRect/>
              <a:stretch>
                <a:fillRect/>
              </a:stretch>
            </p:blipFill>
            <p:spPr bwMode="auto">
              <a:xfrm>
                <a:off x="7274179" y="3017965"/>
                <a:ext cx="133459" cy="270631"/>
              </a:xfrm>
              <a:prstGeom prst="rect">
                <a:avLst/>
              </a:prstGeom>
              <a:noFill/>
              <a:ln w="9525">
                <a:noFill/>
                <a:miter lim="800000"/>
                <a:headEnd/>
                <a:tailEnd/>
              </a:ln>
            </p:spPr>
          </p:pic>
          <p:pic>
            <p:nvPicPr>
              <p:cNvPr id="305179" name="Picture 82" descr="Memory_icon_03"/>
              <p:cNvPicPr>
                <a:picLocks noChangeAspect="1" noChangeArrowheads="1"/>
              </p:cNvPicPr>
              <p:nvPr/>
            </p:nvPicPr>
            <p:blipFill>
              <a:blip r:embed="rId16" cstate="print"/>
              <a:srcRect/>
              <a:stretch>
                <a:fillRect/>
              </a:stretch>
            </p:blipFill>
            <p:spPr bwMode="auto">
              <a:xfrm>
                <a:off x="7033955" y="3017965"/>
                <a:ext cx="102552" cy="217714"/>
              </a:xfrm>
              <a:prstGeom prst="rect">
                <a:avLst/>
              </a:prstGeom>
              <a:noFill/>
              <a:ln w="9525">
                <a:noFill/>
                <a:miter lim="800000"/>
                <a:headEnd/>
                <a:tailEnd/>
              </a:ln>
            </p:spPr>
          </p:pic>
          <p:pic>
            <p:nvPicPr>
              <p:cNvPr id="305180" name="Picture 86" descr="CPU_icon"/>
              <p:cNvPicPr>
                <a:picLocks noChangeAspect="1" noChangeArrowheads="1"/>
              </p:cNvPicPr>
              <p:nvPr/>
            </p:nvPicPr>
            <p:blipFill>
              <a:blip r:embed="rId17" cstate="print"/>
              <a:srcRect/>
              <a:stretch>
                <a:fillRect/>
              </a:stretch>
            </p:blipFill>
            <p:spPr bwMode="auto">
              <a:xfrm>
                <a:off x="6927188" y="3017965"/>
                <a:ext cx="99742" cy="216203"/>
              </a:xfrm>
              <a:prstGeom prst="rect">
                <a:avLst/>
              </a:prstGeom>
              <a:noFill/>
              <a:ln w="9525">
                <a:noFill/>
                <a:miter lim="800000"/>
                <a:headEnd/>
                <a:tailEnd/>
              </a:ln>
            </p:spPr>
          </p:pic>
          <p:pic>
            <p:nvPicPr>
              <p:cNvPr id="305450" name="Picture 7" descr="NIC_icon"/>
              <p:cNvPicPr>
                <a:picLocks noChangeAspect="1" noChangeArrowheads="1"/>
              </p:cNvPicPr>
              <p:nvPr/>
            </p:nvPicPr>
            <p:blipFill>
              <a:blip r:embed="rId18" cstate="print"/>
              <a:srcRect/>
              <a:stretch>
                <a:fillRect/>
              </a:stretch>
            </p:blipFill>
            <p:spPr bwMode="auto">
              <a:xfrm>
                <a:off x="7140722" y="3046691"/>
                <a:ext cx="148911" cy="188988"/>
              </a:xfrm>
              <a:prstGeom prst="rect">
                <a:avLst/>
              </a:prstGeom>
              <a:noFill/>
              <a:ln w="9525">
                <a:noFill/>
                <a:miter lim="800000"/>
                <a:headEnd/>
                <a:tailEnd/>
              </a:ln>
            </p:spPr>
          </p:pic>
          <p:sp>
            <p:nvSpPr>
              <p:cNvPr id="305451" name="AutoShape 29"/>
              <p:cNvSpPr>
                <a:spLocks noChangeArrowheads="1"/>
              </p:cNvSpPr>
              <p:nvPr/>
            </p:nvSpPr>
            <p:spPr bwMode="gray">
              <a:xfrm>
                <a:off x="7507380" y="2221192"/>
                <a:ext cx="247249"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305181" name="AutoShape 26"/>
              <p:cNvSpPr>
                <a:spLocks noChangeArrowheads="1"/>
              </p:cNvSpPr>
              <p:nvPr/>
            </p:nvSpPr>
            <p:spPr bwMode="gray">
              <a:xfrm>
                <a:off x="7507380" y="2552298"/>
                <a:ext cx="250059"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700" dirty="0">
                    <a:latin typeface="+mn-lt"/>
                    <a:ea typeface="+mn-ea"/>
                    <a:cs typeface="Arial" charset="0"/>
                  </a:rPr>
                  <a:t>Win</a:t>
                </a:r>
                <a:endParaRPr lang="en-US" altLang="ja-JP" sz="700" dirty="0">
                  <a:latin typeface="+mn-lt"/>
                  <a:ea typeface="+mn-ea"/>
                  <a:cs typeface="Arial" charset="0"/>
                </a:endParaRPr>
              </a:p>
            </p:txBody>
          </p:sp>
          <p:sp>
            <p:nvSpPr>
              <p:cNvPr id="305182" name="AutoShape 26"/>
              <p:cNvSpPr>
                <a:spLocks noChangeArrowheads="1"/>
              </p:cNvSpPr>
              <p:nvPr/>
            </p:nvSpPr>
            <p:spPr bwMode="gray">
              <a:xfrm>
                <a:off x="7777106" y="2552298"/>
                <a:ext cx="251464" cy="358322"/>
              </a:xfrm>
              <a:prstGeom prst="roundRect">
                <a:avLst>
                  <a:gd name="adj" fmla="val 8495"/>
                </a:avLst>
              </a:prstGeom>
              <a:gradFill rotWithShape="1">
                <a:gsLst>
                  <a:gs pos="0">
                    <a:srgbClr val="6AB7EC"/>
                  </a:gs>
                  <a:gs pos="100000">
                    <a:srgbClr val="6AB7EC">
                      <a:gamma/>
                      <a:shade val="46275"/>
                      <a:invGamma/>
                    </a:srgbClr>
                  </a:gs>
                </a:gsLst>
                <a:lin ang="2700000" scaled="1"/>
              </a:gradFill>
              <a:ln w="9525" algn="ctr">
                <a:solidFill>
                  <a:schemeClr val="tx1"/>
                </a:solidFill>
                <a:prstDash val="dash"/>
                <a:round/>
                <a:headEnd/>
                <a:tailEnd/>
              </a:ln>
              <a:effectLst/>
            </p:spPr>
            <p:txBody>
              <a:bodyPr wrap="none" lIns="83432" tIns="41717" rIns="83432" bIns="41717" anchor="ctr"/>
              <a:lstStyle/>
              <a:p>
                <a:pPr algn="ctr" defTabSz="731620">
                  <a:spcBef>
                    <a:spcPct val="50000"/>
                  </a:spcBef>
                </a:pPr>
                <a:r>
                  <a:rPr lang="en-US" altLang="zh-CN" sz="900" dirty="0">
                    <a:latin typeface="+mn-lt"/>
                    <a:ea typeface="+mn-ea"/>
                    <a:cs typeface="Arial" charset="0"/>
                  </a:rPr>
                  <a:t>Linux</a:t>
                </a:r>
                <a:endParaRPr lang="en-US" altLang="ja-JP" sz="900" dirty="0">
                  <a:latin typeface="+mn-lt"/>
                  <a:ea typeface="+mn-ea"/>
                  <a:cs typeface="Arial" charset="0"/>
                </a:endParaRPr>
              </a:p>
            </p:txBody>
          </p:sp>
          <p:sp>
            <p:nvSpPr>
              <p:cNvPr id="305454" name="AutoShape 29"/>
              <p:cNvSpPr>
                <a:spLocks noChangeArrowheads="1"/>
              </p:cNvSpPr>
              <p:nvPr/>
            </p:nvSpPr>
            <p:spPr bwMode="gray">
              <a:xfrm>
                <a:off x="7777106" y="2219679"/>
                <a:ext cx="247249" cy="299357"/>
              </a:xfrm>
              <a:prstGeom prst="roundRect">
                <a:avLst>
                  <a:gd name="adj" fmla="val 8495"/>
                </a:avLst>
              </a:prstGeom>
              <a:solidFill>
                <a:srgbClr val="79A400">
                  <a:alpha val="70000"/>
                </a:srgbClr>
              </a:solidFill>
              <a:ln w="12700" algn="ctr">
                <a:solidFill>
                  <a:schemeClr val="tx1"/>
                </a:solidFill>
                <a:prstDash val="sysDot"/>
                <a:round/>
                <a:headEnd/>
                <a:tailEnd/>
              </a:ln>
              <a:effectLst/>
            </p:spPr>
            <p:txBody>
              <a:bodyPr wrap="none" lIns="83432" tIns="41717" rIns="83432" bIns="41717" anchor="ctr"/>
              <a:lstStyle/>
              <a:p>
                <a:pPr algn="ctr" defTabSz="731620">
                  <a:spcBef>
                    <a:spcPct val="50000"/>
                  </a:spcBef>
                </a:pPr>
                <a:r>
                  <a:rPr lang="en-US" altLang="zh-CN" sz="1000" dirty="0">
                    <a:latin typeface="+mn-lt"/>
                    <a:ea typeface="+mn-ea"/>
                    <a:cs typeface="Arial" charset="0"/>
                  </a:rPr>
                  <a:t>APP</a:t>
                </a:r>
                <a:endParaRPr lang="en-US" altLang="ja-JP" sz="1000" dirty="0">
                  <a:latin typeface="+mn-lt"/>
                  <a:ea typeface="+mn-ea"/>
                  <a:cs typeface="Arial" charset="0"/>
                </a:endParaRPr>
              </a:p>
            </p:txBody>
          </p:sp>
          <p:sp>
            <p:nvSpPr>
              <p:cNvPr id="305930" name="AutoShape 28"/>
              <p:cNvSpPr>
                <a:spLocks noChangeArrowheads="1"/>
              </p:cNvSpPr>
              <p:nvPr/>
            </p:nvSpPr>
            <p:spPr bwMode="auto">
              <a:xfrm>
                <a:off x="7518618" y="2977144"/>
                <a:ext cx="488879" cy="319011"/>
              </a:xfrm>
              <a:prstGeom prst="roundRect">
                <a:avLst>
                  <a:gd name="adj" fmla="val 8495"/>
                </a:avLst>
              </a:prstGeom>
              <a:solidFill>
                <a:srgbClr val="BABABA"/>
              </a:solidFill>
              <a:ln w="9525">
                <a:solidFill>
                  <a:srgbClr val="000000"/>
                </a:solidFill>
                <a:round/>
                <a:headEnd/>
                <a:tailEnd/>
              </a:ln>
            </p:spPr>
            <p:txBody>
              <a:bodyPr wrap="none" lIns="83432" tIns="41717" rIns="83432" bIns="41717" anchor="ctr"/>
              <a:lstStyle/>
              <a:p>
                <a:pPr algn="ctr"/>
                <a:endParaRPr lang="ja-JP" altLang="en-US" sz="1300">
                  <a:latin typeface="+mn-lt"/>
                  <a:ea typeface="+mn-ea"/>
                  <a:cs typeface="Arial" charset="0"/>
                </a:endParaRPr>
              </a:p>
            </p:txBody>
          </p:sp>
          <p:pic>
            <p:nvPicPr>
              <p:cNvPr id="305931" name="Picture 78" descr="Storage_icon_01"/>
              <p:cNvPicPr>
                <a:picLocks noChangeAspect="1" noChangeArrowheads="1"/>
              </p:cNvPicPr>
              <p:nvPr/>
            </p:nvPicPr>
            <p:blipFill>
              <a:blip r:embed="rId15" cstate="print"/>
              <a:srcRect/>
              <a:stretch>
                <a:fillRect/>
              </a:stretch>
            </p:blipFill>
            <p:spPr bwMode="auto">
              <a:xfrm>
                <a:off x="7874039" y="3017965"/>
                <a:ext cx="133458" cy="270631"/>
              </a:xfrm>
              <a:prstGeom prst="rect">
                <a:avLst/>
              </a:prstGeom>
              <a:noFill/>
              <a:ln w="9525">
                <a:noFill/>
                <a:miter lim="800000"/>
                <a:headEnd/>
                <a:tailEnd/>
              </a:ln>
            </p:spPr>
          </p:pic>
          <p:pic>
            <p:nvPicPr>
              <p:cNvPr id="305932" name="Picture 82" descr="Memory_icon_03"/>
              <p:cNvPicPr>
                <a:picLocks noChangeAspect="1" noChangeArrowheads="1"/>
              </p:cNvPicPr>
              <p:nvPr/>
            </p:nvPicPr>
            <p:blipFill>
              <a:blip r:embed="rId16" cstate="print"/>
              <a:srcRect/>
              <a:stretch>
                <a:fillRect/>
              </a:stretch>
            </p:blipFill>
            <p:spPr bwMode="auto">
              <a:xfrm>
                <a:off x="7633814" y="3017965"/>
                <a:ext cx="102553" cy="217714"/>
              </a:xfrm>
              <a:prstGeom prst="rect">
                <a:avLst/>
              </a:prstGeom>
              <a:noFill/>
              <a:ln w="9525">
                <a:noFill/>
                <a:miter lim="800000"/>
                <a:headEnd/>
                <a:tailEnd/>
              </a:ln>
            </p:spPr>
          </p:pic>
          <p:pic>
            <p:nvPicPr>
              <p:cNvPr id="305933" name="Picture 86" descr="CPU_icon"/>
              <p:cNvPicPr>
                <a:picLocks noChangeAspect="1" noChangeArrowheads="1"/>
              </p:cNvPicPr>
              <p:nvPr/>
            </p:nvPicPr>
            <p:blipFill>
              <a:blip r:embed="rId17" cstate="print"/>
              <a:srcRect/>
              <a:stretch>
                <a:fillRect/>
              </a:stretch>
            </p:blipFill>
            <p:spPr bwMode="auto">
              <a:xfrm>
                <a:off x="7525643" y="3017965"/>
                <a:ext cx="101147" cy="216203"/>
              </a:xfrm>
              <a:prstGeom prst="rect">
                <a:avLst/>
              </a:prstGeom>
              <a:noFill/>
              <a:ln w="9525">
                <a:noFill/>
                <a:miter lim="800000"/>
                <a:headEnd/>
                <a:tailEnd/>
              </a:ln>
            </p:spPr>
          </p:pic>
          <p:pic>
            <p:nvPicPr>
              <p:cNvPr id="305459" name="Picture 7" descr="NIC_icon"/>
              <p:cNvPicPr>
                <a:picLocks noChangeAspect="1" noChangeArrowheads="1"/>
              </p:cNvPicPr>
              <p:nvPr/>
            </p:nvPicPr>
            <p:blipFill>
              <a:blip r:embed="rId18" cstate="print"/>
              <a:srcRect/>
              <a:stretch>
                <a:fillRect/>
              </a:stretch>
            </p:blipFill>
            <p:spPr bwMode="auto">
              <a:xfrm>
                <a:off x="7740581" y="3046691"/>
                <a:ext cx="148911" cy="188988"/>
              </a:xfrm>
              <a:prstGeom prst="rect">
                <a:avLst/>
              </a:prstGeom>
              <a:noFill/>
              <a:ln w="9525">
                <a:noFill/>
                <a:miter lim="800000"/>
                <a:headEnd/>
                <a:tailEnd/>
              </a:ln>
            </p:spPr>
          </p:pic>
          <p:sp>
            <p:nvSpPr>
              <p:cNvPr id="305460" name="Text Box 308"/>
              <p:cNvSpPr txBox="1">
                <a:spLocks noChangeArrowheads="1"/>
              </p:cNvSpPr>
              <p:nvPr/>
            </p:nvSpPr>
            <p:spPr bwMode="auto">
              <a:xfrm>
                <a:off x="6292208" y="3663549"/>
                <a:ext cx="1210958" cy="284051"/>
              </a:xfrm>
              <a:prstGeom prst="rect">
                <a:avLst/>
              </a:prstGeom>
              <a:noFill/>
              <a:ln w="9525" algn="ctr">
                <a:noFill/>
                <a:miter lim="800000"/>
                <a:headEnd/>
                <a:tailEnd/>
              </a:ln>
              <a:effectLst/>
            </p:spPr>
            <p:txBody>
              <a:bodyPr lIns="80137" tIns="40068" rIns="80137" bIns="40068">
                <a:spAutoFit/>
              </a:bodyPr>
              <a:lstStyle/>
              <a:p>
                <a:pPr algn="ctr" defTabSz="801161">
                  <a:lnSpc>
                    <a:spcPct val="110000"/>
                  </a:lnSpc>
                  <a:spcBef>
                    <a:spcPct val="50000"/>
                  </a:spcBef>
                  <a:buClr>
                    <a:schemeClr val="bg1"/>
                  </a:buClr>
                </a:pPr>
                <a:r>
                  <a:rPr lang="zh-CN" altLang="en-US" sz="1200" b="1" dirty="0">
                    <a:latin typeface="+mn-lt"/>
                    <a:ea typeface="+mn-ea"/>
                  </a:rPr>
                  <a:t>资源池化</a:t>
                </a:r>
              </a:p>
            </p:txBody>
          </p:sp>
          <p:sp>
            <p:nvSpPr>
              <p:cNvPr id="305934" name="AutoShape 26"/>
              <p:cNvSpPr>
                <a:spLocks noChangeArrowheads="1"/>
              </p:cNvSpPr>
              <p:nvPr/>
            </p:nvSpPr>
            <p:spPr bwMode="gray">
              <a:xfrm>
                <a:off x="5098107" y="3937202"/>
                <a:ext cx="1083119" cy="170846"/>
              </a:xfrm>
              <a:prstGeom prst="roundRect">
                <a:avLst>
                  <a:gd name="adj" fmla="val 8495"/>
                </a:avLst>
              </a:prstGeom>
              <a:solidFill>
                <a:srgbClr val="1C8EE4"/>
              </a:solidFill>
              <a:ln w="15875" algn="ctr">
                <a:solidFill>
                  <a:schemeClr val="tx1">
                    <a:alpha val="70000"/>
                  </a:schemeClr>
                </a:solidFill>
                <a:prstDash val="dash"/>
                <a:round/>
                <a:headEnd/>
                <a:tailEnd/>
              </a:ln>
              <a:effectLst/>
            </p:spPr>
            <p:txBody>
              <a:bodyPr wrap="none" lIns="83432" tIns="41717" rIns="83432" bIns="41717" anchor="ctr"/>
              <a:lstStyle/>
              <a:p>
                <a:pPr algn="ctr" defTabSz="731620">
                  <a:spcBef>
                    <a:spcPct val="50000"/>
                  </a:spcBef>
                </a:pPr>
                <a:r>
                  <a:rPr lang="ja-JP" altLang="en-US" sz="900" b="1">
                    <a:latin typeface="+mn-lt"/>
                    <a:ea typeface="+mn-ea"/>
                    <a:cs typeface="Arial" charset="0"/>
                  </a:rPr>
                  <a:t>虚拟化层</a:t>
                </a:r>
                <a:endParaRPr lang="en-US" altLang="ja-JP" sz="900" b="1" dirty="0">
                  <a:latin typeface="+mn-lt"/>
                  <a:ea typeface="+mn-ea"/>
                  <a:cs typeface="Arial" charset="0"/>
                </a:endParaRPr>
              </a:p>
            </p:txBody>
          </p:sp>
          <p:sp>
            <p:nvSpPr>
              <p:cNvPr id="305935" name="AutoShape 26"/>
              <p:cNvSpPr>
                <a:spLocks noChangeArrowheads="1"/>
              </p:cNvSpPr>
              <p:nvPr/>
            </p:nvSpPr>
            <p:spPr bwMode="gray">
              <a:xfrm>
                <a:off x="6292207" y="3937202"/>
                <a:ext cx="1083119" cy="170846"/>
              </a:xfrm>
              <a:prstGeom prst="roundRect">
                <a:avLst>
                  <a:gd name="adj" fmla="val 8495"/>
                </a:avLst>
              </a:prstGeom>
              <a:solidFill>
                <a:srgbClr val="1C8EE4"/>
              </a:solidFill>
              <a:ln w="15875" algn="ctr">
                <a:solidFill>
                  <a:schemeClr val="tx1">
                    <a:alpha val="70000"/>
                  </a:schemeClr>
                </a:solidFill>
                <a:prstDash val="dash"/>
                <a:round/>
                <a:headEnd/>
                <a:tailEnd/>
              </a:ln>
              <a:effectLst/>
            </p:spPr>
            <p:txBody>
              <a:bodyPr wrap="none" lIns="83432" tIns="41717" rIns="83432" bIns="41717" anchor="ctr"/>
              <a:lstStyle/>
              <a:p>
                <a:pPr algn="ctr" defTabSz="731620">
                  <a:spcBef>
                    <a:spcPct val="50000"/>
                  </a:spcBef>
                </a:pPr>
                <a:r>
                  <a:rPr lang="ja-JP" altLang="en-US" sz="900" b="1">
                    <a:latin typeface="+mn-lt"/>
                    <a:ea typeface="+mn-ea"/>
                    <a:cs typeface="Arial" charset="0"/>
                  </a:rPr>
                  <a:t>虚拟化层</a:t>
                </a:r>
                <a:endParaRPr lang="en-US" altLang="ja-JP" sz="900" b="1" dirty="0">
                  <a:latin typeface="+mn-lt"/>
                  <a:ea typeface="+mn-ea"/>
                  <a:cs typeface="Arial" charset="0"/>
                </a:endParaRPr>
              </a:p>
            </p:txBody>
          </p:sp>
          <p:sp>
            <p:nvSpPr>
              <p:cNvPr id="305936" name="AutoShape 26"/>
              <p:cNvSpPr>
                <a:spLocks noChangeArrowheads="1"/>
              </p:cNvSpPr>
              <p:nvPr/>
            </p:nvSpPr>
            <p:spPr bwMode="gray">
              <a:xfrm>
                <a:off x="7566382" y="3937202"/>
                <a:ext cx="1084524" cy="170846"/>
              </a:xfrm>
              <a:prstGeom prst="roundRect">
                <a:avLst>
                  <a:gd name="adj" fmla="val 8495"/>
                </a:avLst>
              </a:prstGeom>
              <a:solidFill>
                <a:srgbClr val="1C8EE4"/>
              </a:solidFill>
              <a:ln w="15875" algn="ctr">
                <a:solidFill>
                  <a:schemeClr val="tx1">
                    <a:alpha val="70000"/>
                  </a:schemeClr>
                </a:solidFill>
                <a:prstDash val="dash"/>
                <a:round/>
                <a:headEnd/>
                <a:tailEnd/>
              </a:ln>
              <a:effectLst/>
            </p:spPr>
            <p:txBody>
              <a:bodyPr wrap="none" lIns="83432" tIns="41717" rIns="83432" bIns="41717" anchor="ctr"/>
              <a:lstStyle/>
              <a:p>
                <a:pPr algn="ctr" defTabSz="731620">
                  <a:spcBef>
                    <a:spcPct val="50000"/>
                  </a:spcBef>
                </a:pPr>
                <a:r>
                  <a:rPr lang="ja-JP" altLang="en-US" sz="900" b="1">
                    <a:latin typeface="+mn-lt"/>
                    <a:ea typeface="+mn-ea"/>
                    <a:cs typeface="Arial" charset="0"/>
                  </a:rPr>
                  <a:t>虚拟化层</a:t>
                </a:r>
                <a:endParaRPr lang="en-US" altLang="ja-JP" sz="900" b="1" dirty="0">
                  <a:latin typeface="+mn-lt"/>
                  <a:ea typeface="+mn-ea"/>
                  <a:cs typeface="Arial" charset="0"/>
                </a:endParaRPr>
              </a:p>
            </p:txBody>
          </p:sp>
        </p:grpSp>
      </p:grpSp>
      <p:sp>
        <p:nvSpPr>
          <p:cNvPr id="800" name="Title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什么是虚拟化</a:t>
            </a:r>
          </a:p>
        </p:txBody>
      </p:sp>
      <p:sp>
        <p:nvSpPr>
          <p:cNvPr id="32" name="文本占位符 31">
            <a:extLst>
              <a:ext uri="{FF2B5EF4-FFF2-40B4-BE49-F238E27FC236}">
                <a16:creationId xmlns:a16="http://schemas.microsoft.com/office/drawing/2014/main" id="{21B31627-F8FD-4A19-92E8-1AC81E6FBF2A}"/>
              </a:ext>
            </a:extLst>
          </p:cNvPr>
          <p:cNvSpPr>
            <a:spLocks noGrp="1"/>
          </p:cNvSpPr>
          <p:nvPr>
            <p:ph type="body" sz="quarter" idx="10"/>
          </p:nvPr>
        </p:nvSpPr>
        <p:spPr>
          <a:xfrm>
            <a:off x="665803" y="1367270"/>
            <a:ext cx="7920037" cy="4860926"/>
          </a:xfrm>
        </p:spPr>
        <p:txBody>
          <a:bodyPr/>
          <a:lstStyle/>
          <a:p>
            <a:r>
              <a:rPr lang="zh-CN" altLang="en-US" sz="1600" dirty="0"/>
              <a:t>虚拟化 </a:t>
            </a:r>
            <a:r>
              <a:rPr lang="en-US" altLang="zh-CN" sz="1600" dirty="0"/>
              <a:t>(Virtualization) </a:t>
            </a:r>
            <a:r>
              <a:rPr lang="zh-CN" altLang="en-US" sz="1600" dirty="0"/>
              <a:t>的含义很广泛。将任何一种形式的资源抽象成另一种形式的技术都是虚拟化。</a:t>
            </a:r>
            <a:r>
              <a:rPr lang="zh-CN" altLang="zh-CN" sz="1600" dirty="0"/>
              <a:t>虚拟化是资源的逻辑表示，其不受物理限制的约束。</a:t>
            </a:r>
            <a:endParaRPr lang="en-US" altLang="zh-CN" sz="1600" dirty="0"/>
          </a:p>
          <a:p>
            <a:endParaRPr lang="en-US" altLang="zh-CN" dirty="0"/>
          </a:p>
          <a:p>
            <a:endParaRPr lang="zh-CN" altLang="en-US" dirty="0"/>
          </a:p>
        </p:txBody>
      </p:sp>
      <p:sp>
        <p:nvSpPr>
          <p:cNvPr id="313" name="灯片编号占位符 3"/>
          <p:cNvSpPr>
            <a:spLocks noGrp="1"/>
          </p:cNvSpPr>
          <p:nvPr>
            <p:ph type="sldNum" sz="quarter" idx="4294967295"/>
          </p:nvPr>
        </p:nvSpPr>
        <p:spPr>
          <a:xfrm>
            <a:off x="8113036" y="5953536"/>
            <a:ext cx="1519237" cy="333375"/>
          </a:xfrm>
        </p:spPr>
        <p:txBody>
          <a:bodyPr/>
          <a:lstStyle/>
          <a:p>
            <a:pPr fontAlgn="base"/>
            <a:fld id="{B77D227A-1AE4-4BCD-9973-754D0181BA73}" type="slidenum">
              <a:rPr lang="en-US" altLang="zh-CN" sz="1800" smtClean="0">
                <a:latin typeface="Gill Sans MT"/>
                <a:ea typeface="华文新魏" panose="02010800040101010101" pitchFamily="2" charset="-122"/>
              </a:rPr>
              <a:pPr fontAlgn="base"/>
              <a:t>4</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4786314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标题 29"/>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上行链路</a:t>
            </a:r>
          </a:p>
        </p:txBody>
      </p:sp>
      <p:sp>
        <p:nvSpPr>
          <p:cNvPr id="57" name="文本占位符 31"/>
          <p:cNvSpPr>
            <a:spLocks noGrp="1"/>
          </p:cNvSpPr>
          <p:nvPr>
            <p:ph type="body" sz="quarter" idx="10"/>
          </p:nvPr>
        </p:nvSpPr>
        <p:spPr>
          <a:xfrm>
            <a:off x="684212" y="1135446"/>
            <a:ext cx="7920037" cy="3924300"/>
          </a:xfrm>
        </p:spPr>
        <p:txBody>
          <a:bodyPr/>
          <a:lstStyle/>
          <a:p>
            <a:r>
              <a:rPr lang="zh-CN" altLang="en-US" dirty="0"/>
              <a:t>上行链路是虚拟交换机的一部分，通过与</a:t>
            </a:r>
            <a:r>
              <a:rPr lang="en-US" altLang="zh-CN" dirty="0"/>
              <a:t>CNA</a:t>
            </a:r>
            <a:r>
              <a:rPr lang="zh-CN" altLang="en-US" dirty="0"/>
              <a:t>主机的物理网卡关联来连接物理网络。</a:t>
            </a:r>
            <a:endParaRPr lang="en-US" altLang="zh-CN" dirty="0"/>
          </a:p>
          <a:p>
            <a:endParaRPr lang="en-US" altLang="zh-CN" dirty="0"/>
          </a:p>
        </p:txBody>
      </p:sp>
      <p:grpSp>
        <p:nvGrpSpPr>
          <p:cNvPr id="30" name="组合 29"/>
          <p:cNvGrpSpPr/>
          <p:nvPr/>
        </p:nvGrpSpPr>
        <p:grpSpPr>
          <a:xfrm>
            <a:off x="989035" y="2401970"/>
            <a:ext cx="7310392" cy="3809480"/>
            <a:chOff x="849368" y="2408158"/>
            <a:chExt cx="7310392" cy="3809480"/>
          </a:xfrm>
        </p:grpSpPr>
        <p:sp>
          <p:nvSpPr>
            <p:cNvPr id="4" name="椭圆 3"/>
            <p:cNvSpPr/>
            <p:nvPr/>
          </p:nvSpPr>
          <p:spPr bwMode="auto">
            <a:xfrm>
              <a:off x="5555242" y="5342060"/>
              <a:ext cx="769187" cy="144016"/>
            </a:xfrm>
            <a:prstGeom prst="ellipse">
              <a:avLst/>
            </a:prstGeom>
            <a:noFill/>
            <a:ln w="9525" cap="flat" cmpd="sng" algn="ctr">
              <a:solidFill>
                <a:srgbClr val="EE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mn-lt"/>
                <a:ea typeface="+mn-ea"/>
              </a:endParaRPr>
            </a:p>
          </p:txBody>
        </p:sp>
        <p:sp>
          <p:nvSpPr>
            <p:cNvPr id="5" name="圆角矩形 4"/>
            <p:cNvSpPr/>
            <p:nvPr/>
          </p:nvSpPr>
          <p:spPr>
            <a:xfrm>
              <a:off x="1035383" y="2420888"/>
              <a:ext cx="3235946"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6" name="圆角矩形 5"/>
            <p:cNvSpPr/>
            <p:nvPr/>
          </p:nvSpPr>
          <p:spPr>
            <a:xfrm>
              <a:off x="2291451" y="2695680"/>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7" name="圆角矩形 6"/>
            <p:cNvSpPr/>
            <p:nvPr/>
          </p:nvSpPr>
          <p:spPr>
            <a:xfrm>
              <a:off x="1165914" y="2695680"/>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8" name="圆角矩形 7"/>
            <p:cNvSpPr/>
            <p:nvPr/>
          </p:nvSpPr>
          <p:spPr>
            <a:xfrm>
              <a:off x="1165913" y="4021235"/>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9" name="矩形 8"/>
            <p:cNvSpPr/>
            <p:nvPr/>
          </p:nvSpPr>
          <p:spPr>
            <a:xfrm>
              <a:off x="1284649" y="4021236"/>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0" name="矩形 10"/>
            <p:cNvSpPr/>
            <p:nvPr/>
          </p:nvSpPr>
          <p:spPr>
            <a:xfrm>
              <a:off x="2547479" y="4021011"/>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1" name="矩形 11"/>
            <p:cNvSpPr/>
            <p:nvPr/>
          </p:nvSpPr>
          <p:spPr>
            <a:xfrm>
              <a:off x="2709455" y="4021011"/>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2" name="矩形 17"/>
            <p:cNvSpPr/>
            <p:nvPr/>
          </p:nvSpPr>
          <p:spPr>
            <a:xfrm>
              <a:off x="1658730" y="4021234"/>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3" name="矩形 18"/>
            <p:cNvSpPr/>
            <p:nvPr/>
          </p:nvSpPr>
          <p:spPr>
            <a:xfrm>
              <a:off x="1820705" y="4021234"/>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14" name="文本框 21"/>
            <p:cNvSpPr txBox="1"/>
            <p:nvPr/>
          </p:nvSpPr>
          <p:spPr bwMode="auto">
            <a:xfrm>
              <a:off x="1598305" y="4401336"/>
              <a:ext cx="1178640"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solidFill>
                    <a:schemeClr val="bg1"/>
                  </a:solidFill>
                  <a:latin typeface="+mn-lt"/>
                  <a:ea typeface="+mn-ea"/>
                  <a:cs typeface="Arial" pitchFamily="34" charset="0"/>
                </a:rPr>
                <a:t>虚拟交换机</a:t>
              </a:r>
            </a:p>
          </p:txBody>
        </p:sp>
        <p:sp>
          <p:nvSpPr>
            <p:cNvPr id="15" name="矩形 25"/>
            <p:cNvSpPr/>
            <p:nvPr/>
          </p:nvSpPr>
          <p:spPr>
            <a:xfrm>
              <a:off x="1388786" y="3528269"/>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17" name="直接箭头连接符 51"/>
            <p:cNvCxnSpPr>
              <a:stCxn id="15" idx="2"/>
              <a:endCxn id="12" idx="0"/>
            </p:cNvCxnSpPr>
            <p:nvPr/>
          </p:nvCxnSpPr>
          <p:spPr bwMode="auto">
            <a:xfrm>
              <a:off x="1456276" y="3660496"/>
              <a:ext cx="269944" cy="360738"/>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440389" y="2762994"/>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20" name="文本框 46"/>
            <p:cNvSpPr txBox="1"/>
            <p:nvPr/>
          </p:nvSpPr>
          <p:spPr bwMode="auto">
            <a:xfrm>
              <a:off x="2278346" y="4793521"/>
              <a:ext cx="699736"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上行链路</a:t>
              </a:r>
            </a:p>
          </p:txBody>
        </p:sp>
        <p:sp>
          <p:nvSpPr>
            <p:cNvPr id="21" name="文本框 48"/>
            <p:cNvSpPr txBox="1"/>
            <p:nvPr/>
          </p:nvSpPr>
          <p:spPr bwMode="auto">
            <a:xfrm>
              <a:off x="2093042" y="5198703"/>
              <a:ext cx="1014481"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物理网卡</a:t>
              </a:r>
            </a:p>
          </p:txBody>
        </p:sp>
        <p:sp>
          <p:nvSpPr>
            <p:cNvPr id="22" name="矩形 25"/>
            <p:cNvSpPr/>
            <p:nvPr/>
          </p:nvSpPr>
          <p:spPr>
            <a:xfrm>
              <a:off x="2484447" y="3552169"/>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23" name="Picture 101"/>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2149701" y="4987248"/>
              <a:ext cx="349391" cy="226240"/>
            </a:xfrm>
            <a:prstGeom prst="rect">
              <a:avLst/>
            </a:prstGeom>
            <a:ln w="12700">
              <a:noFill/>
            </a:ln>
          </p:spPr>
        </p:pic>
        <p:cxnSp>
          <p:nvCxnSpPr>
            <p:cNvPr id="25" name="直接箭头连接符 53"/>
            <p:cNvCxnSpPr>
              <a:stCxn id="22" idx="2"/>
              <a:endCxn id="11" idx="0"/>
            </p:cNvCxnSpPr>
            <p:nvPr/>
          </p:nvCxnSpPr>
          <p:spPr bwMode="auto">
            <a:xfrm>
              <a:off x="2551937" y="3684396"/>
              <a:ext cx="225008" cy="336615"/>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2"/>
            <p:cNvSpPr txBox="1"/>
            <p:nvPr/>
          </p:nvSpPr>
          <p:spPr bwMode="auto">
            <a:xfrm>
              <a:off x="1484938" y="4125373"/>
              <a:ext cx="592186"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 </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vlan100</a:t>
              </a:r>
              <a:endParaRPr lang="zh-CN" altLang="en-US" dirty="0">
                <a:latin typeface="+mn-lt"/>
                <a:ea typeface="+mn-ea"/>
                <a:cs typeface="Arial" pitchFamily="34" charset="0"/>
              </a:endParaRPr>
            </a:p>
          </p:txBody>
        </p:sp>
        <p:sp>
          <p:nvSpPr>
            <p:cNvPr id="27" name="文本框 22"/>
            <p:cNvSpPr txBox="1"/>
            <p:nvPr/>
          </p:nvSpPr>
          <p:spPr bwMode="auto">
            <a:xfrm>
              <a:off x="2421974" y="4125148"/>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vlan200</a:t>
              </a:r>
              <a:endParaRPr lang="zh-CN" altLang="en-US" dirty="0">
                <a:latin typeface="+mn-lt"/>
                <a:ea typeface="+mn-ea"/>
                <a:cs typeface="Arial" pitchFamily="34" charset="0"/>
              </a:endParaRPr>
            </a:p>
          </p:txBody>
        </p:sp>
        <p:sp>
          <p:nvSpPr>
            <p:cNvPr id="28" name="文本框 62"/>
            <p:cNvSpPr txBox="1"/>
            <p:nvPr/>
          </p:nvSpPr>
          <p:spPr bwMode="auto">
            <a:xfrm>
              <a:off x="1518986" y="2424344"/>
              <a:ext cx="1014726"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服务器</a:t>
              </a:r>
            </a:p>
          </p:txBody>
        </p:sp>
        <p:cxnSp>
          <p:nvCxnSpPr>
            <p:cNvPr id="29" name="直接连接符 61"/>
            <p:cNvCxnSpPr>
              <a:stCxn id="23" idx="2"/>
            </p:cNvCxnSpPr>
            <p:nvPr/>
          </p:nvCxnSpPr>
          <p:spPr bwMode="auto">
            <a:xfrm>
              <a:off x="2324397" y="5213488"/>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62"/>
            <p:cNvSpPr txBox="1"/>
            <p:nvPr/>
          </p:nvSpPr>
          <p:spPr bwMode="auto">
            <a:xfrm>
              <a:off x="3554537" y="5902201"/>
              <a:ext cx="1366515"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物理交换机</a:t>
              </a:r>
            </a:p>
          </p:txBody>
        </p:sp>
        <p:sp>
          <p:nvSpPr>
            <p:cNvPr id="33" name="文本框 26"/>
            <p:cNvSpPr txBox="1"/>
            <p:nvPr/>
          </p:nvSpPr>
          <p:spPr bwMode="auto">
            <a:xfrm>
              <a:off x="1105607" y="3336506"/>
              <a:ext cx="790019"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pic>
          <p:nvPicPr>
            <p:cNvPr id="34" name="图片 33"/>
            <p:cNvPicPr>
              <a:picLocks noChangeAspect="1"/>
            </p:cNvPicPr>
            <p:nvPr/>
          </p:nvPicPr>
          <p:blipFill>
            <a:blip r:embed="rId5" cstate="print"/>
            <a:stretch>
              <a:fillRect/>
            </a:stretch>
          </p:blipFill>
          <p:spPr>
            <a:xfrm>
              <a:off x="2039200" y="5581510"/>
              <a:ext cx="4285229" cy="371572"/>
            </a:xfrm>
            <a:prstGeom prst="rect">
              <a:avLst/>
            </a:prstGeom>
          </p:spPr>
        </p:pic>
        <p:sp>
          <p:nvSpPr>
            <p:cNvPr id="35" name="文本框 34"/>
            <p:cNvSpPr txBox="1"/>
            <p:nvPr/>
          </p:nvSpPr>
          <p:spPr bwMode="auto">
            <a:xfrm>
              <a:off x="1092781" y="2722676"/>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pic>
          <p:nvPicPr>
            <p:cNvPr id="36"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565926" y="2762994"/>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37" name="文本框 26"/>
            <p:cNvSpPr txBox="1"/>
            <p:nvPr/>
          </p:nvSpPr>
          <p:spPr bwMode="auto">
            <a:xfrm>
              <a:off x="2231144" y="3336506"/>
              <a:ext cx="790019"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38" name="文本框 37"/>
            <p:cNvSpPr txBox="1"/>
            <p:nvPr/>
          </p:nvSpPr>
          <p:spPr bwMode="auto">
            <a:xfrm>
              <a:off x="2218318" y="2722676"/>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39" name="圆角矩形 38"/>
            <p:cNvSpPr/>
            <p:nvPr/>
          </p:nvSpPr>
          <p:spPr>
            <a:xfrm>
              <a:off x="3418142" y="2695736"/>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4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692617" y="2763050"/>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41" name="文本框 26"/>
            <p:cNvSpPr txBox="1"/>
            <p:nvPr/>
          </p:nvSpPr>
          <p:spPr bwMode="auto">
            <a:xfrm>
              <a:off x="3357835" y="3336562"/>
              <a:ext cx="790019" cy="230798"/>
            </a:xfrm>
            <a:prstGeom prst="rect">
              <a:avLst/>
            </a:prstGeom>
            <a:noFill/>
            <a:ln w="9525">
              <a:noFill/>
              <a:miter lim="800000"/>
              <a:headEnd/>
              <a:tailEnd/>
            </a:ln>
          </p:spPr>
          <p:txBody>
            <a:bodyPr wrap="square" lIns="68544" tIns="34273" rIns="68544" bIns="34273"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r>
                <a:rPr lang="zh-CN" altLang="en-US" sz="1050" dirty="0">
                  <a:latin typeface="+mn-lt"/>
                  <a:ea typeface="+mn-ea"/>
                  <a:cs typeface="Arial" pitchFamily="34" charset="0"/>
                </a:rPr>
                <a:t>虚拟网卡</a:t>
              </a:r>
            </a:p>
          </p:txBody>
        </p:sp>
        <p:sp>
          <p:nvSpPr>
            <p:cNvPr id="42" name="文本框 3"/>
            <p:cNvSpPr txBox="1"/>
            <p:nvPr/>
          </p:nvSpPr>
          <p:spPr bwMode="auto">
            <a:xfrm>
              <a:off x="3343864" y="2749672"/>
              <a:ext cx="363495" cy="655702"/>
            </a:xfrm>
            <a:prstGeom prst="rect">
              <a:avLst/>
            </a:prstGeom>
            <a:noFill/>
            <a:ln w="9525">
              <a:noFill/>
              <a:miter lim="800000"/>
              <a:headEnd/>
              <a:tailEnd/>
            </a:ln>
          </p:spPr>
          <p:txBody>
            <a:bodyPr vert="eaVert" wrap="square" lIns="99980" tIns="49986" rIns="99980" bIns="49986"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43" name="矩形 25"/>
            <p:cNvSpPr/>
            <p:nvPr/>
          </p:nvSpPr>
          <p:spPr>
            <a:xfrm>
              <a:off x="3625127" y="3522757"/>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44" name="直接箭头连接符 53"/>
            <p:cNvCxnSpPr>
              <a:stCxn id="43" idx="2"/>
              <a:endCxn id="46" idx="0"/>
            </p:cNvCxnSpPr>
            <p:nvPr/>
          </p:nvCxnSpPr>
          <p:spPr bwMode="auto">
            <a:xfrm flipH="1">
              <a:off x="3688096" y="3654984"/>
              <a:ext cx="4521" cy="36740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矩形 10"/>
            <p:cNvSpPr/>
            <p:nvPr/>
          </p:nvSpPr>
          <p:spPr>
            <a:xfrm>
              <a:off x="3458630" y="4022386"/>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6" name="矩形 11"/>
            <p:cNvSpPr/>
            <p:nvPr/>
          </p:nvSpPr>
          <p:spPr>
            <a:xfrm>
              <a:off x="3620606" y="4022386"/>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7" name="文本框 22"/>
            <p:cNvSpPr txBox="1"/>
            <p:nvPr/>
          </p:nvSpPr>
          <p:spPr bwMode="auto">
            <a:xfrm>
              <a:off x="3343247" y="4126523"/>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vlan300</a:t>
              </a:r>
              <a:endParaRPr lang="zh-CN" altLang="en-US" dirty="0">
                <a:latin typeface="+mn-lt"/>
                <a:ea typeface="+mn-ea"/>
                <a:cs typeface="Arial" pitchFamily="34" charset="0"/>
              </a:endParaRPr>
            </a:p>
          </p:txBody>
        </p:sp>
        <p:sp>
          <p:nvSpPr>
            <p:cNvPr id="48" name="圆角矩形 47"/>
            <p:cNvSpPr/>
            <p:nvPr/>
          </p:nvSpPr>
          <p:spPr>
            <a:xfrm>
              <a:off x="4863123" y="2408158"/>
              <a:ext cx="3265983" cy="2780521"/>
            </a:xfrm>
            <a:prstGeom prst="roundRect">
              <a:avLst/>
            </a:prstGeom>
            <a:solidFill>
              <a:schemeClr val="bg1">
                <a:lumMod val="95000"/>
              </a:schemeClr>
            </a:solidFill>
            <a:ln>
              <a:solidFill>
                <a:schemeClr val="bg1">
                  <a:lumMod val="75000"/>
                </a:schemeClr>
              </a:solidFill>
            </a:ln>
            <a:effectLst>
              <a:outerShdw blurRad="50800" dist="38100" dir="8100000" algn="tr" rotWithShape="0">
                <a:prstClr val="black">
                  <a:alpha val="40000"/>
                </a:prstClr>
              </a:out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49" name="圆角矩形 48"/>
            <p:cNvSpPr/>
            <p:nvPr/>
          </p:nvSpPr>
          <p:spPr>
            <a:xfrm>
              <a:off x="6131433" y="2707759"/>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0" name="圆角矩形 49"/>
            <p:cNvSpPr/>
            <p:nvPr/>
          </p:nvSpPr>
          <p:spPr>
            <a:xfrm>
              <a:off x="5005896" y="2707759"/>
              <a:ext cx="713413" cy="971855"/>
            </a:xfrm>
            <a:prstGeom prst="roundRect">
              <a:avLst/>
            </a:prstGeom>
            <a:solidFill>
              <a:srgbClr val="C5F177"/>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1" name="圆角矩形 50"/>
            <p:cNvSpPr/>
            <p:nvPr/>
          </p:nvSpPr>
          <p:spPr>
            <a:xfrm>
              <a:off x="5005895" y="4033314"/>
              <a:ext cx="2964145" cy="784546"/>
            </a:xfrm>
            <a:prstGeom prst="roundRect">
              <a:avLst/>
            </a:prstGeom>
            <a:solidFill>
              <a:srgbClr val="00B050"/>
            </a:solidFill>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2" name="矩形 8"/>
            <p:cNvSpPr/>
            <p:nvPr/>
          </p:nvSpPr>
          <p:spPr>
            <a:xfrm>
              <a:off x="5124631" y="4033315"/>
              <a:ext cx="215968" cy="132227"/>
            </a:xfrm>
            <a:prstGeom prst="rect">
              <a:avLst/>
            </a:prstGeom>
            <a:solidFill>
              <a:schemeClr val="bg1">
                <a:lumMod val="65000"/>
              </a:schemeClr>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3" name="矩形 10"/>
            <p:cNvSpPr/>
            <p:nvPr/>
          </p:nvSpPr>
          <p:spPr>
            <a:xfrm>
              <a:off x="6387461" y="4033090"/>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4" name="矩形 11"/>
            <p:cNvSpPr/>
            <p:nvPr/>
          </p:nvSpPr>
          <p:spPr>
            <a:xfrm>
              <a:off x="6549437" y="4033090"/>
              <a:ext cx="134980" cy="132227"/>
            </a:xfrm>
            <a:prstGeom prst="rect">
              <a:avLst/>
            </a:prstGeom>
            <a:solidFill>
              <a:srgbClr val="00B0F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5" name="矩形 17"/>
            <p:cNvSpPr/>
            <p:nvPr/>
          </p:nvSpPr>
          <p:spPr>
            <a:xfrm>
              <a:off x="5498712" y="4033313"/>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8" name="矩形 18"/>
            <p:cNvSpPr/>
            <p:nvPr/>
          </p:nvSpPr>
          <p:spPr>
            <a:xfrm>
              <a:off x="5660687" y="4033313"/>
              <a:ext cx="134980" cy="132227"/>
            </a:xfrm>
            <a:prstGeom prst="rect">
              <a:avLst/>
            </a:prstGeom>
            <a:solidFill>
              <a:srgbClr val="9933FF"/>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59" name="文本框 21"/>
            <p:cNvSpPr txBox="1"/>
            <p:nvPr/>
          </p:nvSpPr>
          <p:spPr bwMode="auto">
            <a:xfrm>
              <a:off x="5438287" y="4413415"/>
              <a:ext cx="1178640"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solidFill>
                    <a:schemeClr val="bg1"/>
                  </a:solidFill>
                  <a:latin typeface="+mn-lt"/>
                  <a:ea typeface="+mn-ea"/>
                  <a:cs typeface="Arial" pitchFamily="34" charset="0"/>
                </a:rPr>
                <a:t>虚拟交换机</a:t>
              </a:r>
            </a:p>
          </p:txBody>
        </p:sp>
        <p:sp>
          <p:nvSpPr>
            <p:cNvPr id="60" name="矩形 25"/>
            <p:cNvSpPr/>
            <p:nvPr/>
          </p:nvSpPr>
          <p:spPr>
            <a:xfrm>
              <a:off x="5228768" y="3540348"/>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62" name="直接箭头连接符 51"/>
            <p:cNvCxnSpPr>
              <a:stCxn id="60" idx="2"/>
              <a:endCxn id="55" idx="0"/>
            </p:cNvCxnSpPr>
            <p:nvPr/>
          </p:nvCxnSpPr>
          <p:spPr bwMode="auto">
            <a:xfrm>
              <a:off x="5296258" y="3672575"/>
              <a:ext cx="269944" cy="360738"/>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文本框 46"/>
            <p:cNvSpPr txBox="1"/>
            <p:nvPr/>
          </p:nvSpPr>
          <p:spPr bwMode="auto">
            <a:xfrm>
              <a:off x="6090244" y="4805781"/>
              <a:ext cx="699736"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上行链路</a:t>
              </a:r>
            </a:p>
          </p:txBody>
        </p:sp>
        <p:sp>
          <p:nvSpPr>
            <p:cNvPr id="65" name="文本框 48"/>
            <p:cNvSpPr txBox="1"/>
            <p:nvPr/>
          </p:nvSpPr>
          <p:spPr bwMode="auto">
            <a:xfrm>
              <a:off x="5933024" y="5210782"/>
              <a:ext cx="1014481"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物理网卡</a:t>
              </a:r>
            </a:p>
          </p:txBody>
        </p:sp>
        <p:sp>
          <p:nvSpPr>
            <p:cNvPr id="66" name="矩形 25"/>
            <p:cNvSpPr/>
            <p:nvPr/>
          </p:nvSpPr>
          <p:spPr>
            <a:xfrm>
              <a:off x="6324429" y="3564248"/>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67" name="Picture 101"/>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5989683" y="4999327"/>
              <a:ext cx="349391" cy="226240"/>
            </a:xfrm>
            <a:prstGeom prst="rect">
              <a:avLst/>
            </a:prstGeom>
            <a:ln w="12700">
              <a:noFill/>
            </a:ln>
          </p:spPr>
        </p:pic>
        <p:pic>
          <p:nvPicPr>
            <p:cNvPr id="68" name="Picture 103"/>
            <p:cNvPicPr>
              <a:picLocks noChangeAspect="1"/>
            </p:cNvPicPr>
            <p:nvPr/>
          </p:nvPicPr>
          <p:blipFill rotWithShape="1">
            <a:blip r:embed="rId4" cstate="print">
              <a:extLst>
                <a:ext uri="{28A0092B-C50C-407E-A947-70E740481C1C}">
                  <a14:useLocalDpi xmlns:a14="http://schemas.microsoft.com/office/drawing/2010/main" val="0"/>
                </a:ext>
              </a:extLst>
            </a:blip>
            <a:srcRect l="27671" t="6059" r="33926" b="64325"/>
            <a:stretch/>
          </p:blipFill>
          <p:spPr>
            <a:xfrm>
              <a:off x="5505024" y="4999327"/>
              <a:ext cx="349391" cy="226240"/>
            </a:xfrm>
            <a:prstGeom prst="rect">
              <a:avLst/>
            </a:prstGeom>
            <a:ln w="12700">
              <a:noFill/>
            </a:ln>
          </p:spPr>
        </p:pic>
        <p:cxnSp>
          <p:nvCxnSpPr>
            <p:cNvPr id="69" name="直接箭头连接符 53"/>
            <p:cNvCxnSpPr>
              <a:stCxn id="66" idx="2"/>
              <a:endCxn id="54" idx="0"/>
            </p:cNvCxnSpPr>
            <p:nvPr/>
          </p:nvCxnSpPr>
          <p:spPr bwMode="auto">
            <a:xfrm>
              <a:off x="6391919" y="3696475"/>
              <a:ext cx="225008" cy="336615"/>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文本框 22"/>
            <p:cNvSpPr txBox="1"/>
            <p:nvPr/>
          </p:nvSpPr>
          <p:spPr bwMode="auto">
            <a:xfrm>
              <a:off x="5324920" y="4137452"/>
              <a:ext cx="592186"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 </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vlan100</a:t>
              </a:r>
              <a:endParaRPr lang="zh-CN" altLang="en-US" dirty="0">
                <a:latin typeface="+mn-lt"/>
                <a:ea typeface="+mn-ea"/>
                <a:cs typeface="Arial" pitchFamily="34" charset="0"/>
              </a:endParaRPr>
            </a:p>
          </p:txBody>
        </p:sp>
        <p:sp>
          <p:nvSpPr>
            <p:cNvPr id="71" name="文本框 22"/>
            <p:cNvSpPr txBox="1"/>
            <p:nvPr/>
          </p:nvSpPr>
          <p:spPr bwMode="auto">
            <a:xfrm>
              <a:off x="6261956" y="4137227"/>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vlan200</a:t>
              </a:r>
              <a:endParaRPr lang="zh-CN" altLang="en-US" dirty="0">
                <a:latin typeface="+mn-lt"/>
                <a:ea typeface="+mn-ea"/>
                <a:cs typeface="Arial" pitchFamily="34" charset="0"/>
              </a:endParaRPr>
            </a:p>
          </p:txBody>
        </p:sp>
        <p:sp>
          <p:nvSpPr>
            <p:cNvPr id="72" name="文本框 62"/>
            <p:cNvSpPr txBox="1"/>
            <p:nvPr/>
          </p:nvSpPr>
          <p:spPr bwMode="auto">
            <a:xfrm>
              <a:off x="5358968" y="2436423"/>
              <a:ext cx="1014726" cy="315437"/>
            </a:xfrm>
            <a:prstGeom prst="rect">
              <a:avLst/>
            </a:prstGeom>
            <a:noFill/>
            <a:ln w="9525">
              <a:noFill/>
              <a:miter lim="800000"/>
              <a:headEnd/>
              <a:tailEnd/>
            </a:ln>
          </p:spPr>
          <p:txBody>
            <a:bodyPr wrap="square" lIns="68544" tIns="34273" rIns="68544" bIns="34273" rtlCol="0">
              <a:spAutoFit/>
            </a:bodyPr>
            <a:lstStyle/>
            <a:p>
              <a:pPr algn="ctr"/>
              <a:r>
                <a:rPr lang="zh-CN" altLang="en-US" sz="1600" b="1" dirty="0">
                  <a:latin typeface="+mn-lt"/>
                  <a:ea typeface="+mn-ea"/>
                  <a:cs typeface="Arial" pitchFamily="34" charset="0"/>
                </a:rPr>
                <a:t>服务器</a:t>
              </a:r>
            </a:p>
          </p:txBody>
        </p:sp>
        <p:grpSp>
          <p:nvGrpSpPr>
            <p:cNvPr id="2" name="组合 1"/>
            <p:cNvGrpSpPr/>
            <p:nvPr/>
          </p:nvGrpSpPr>
          <p:grpSpPr>
            <a:xfrm>
              <a:off x="2254941" y="4651811"/>
              <a:ext cx="3974962" cy="347516"/>
              <a:chOff x="2254941" y="4651811"/>
              <a:chExt cx="3974962" cy="347516"/>
            </a:xfrm>
          </p:grpSpPr>
          <p:sp>
            <p:nvSpPr>
              <p:cNvPr id="16" name="矩形 42"/>
              <p:cNvSpPr/>
              <p:nvPr/>
            </p:nvSpPr>
            <p:spPr>
              <a:xfrm>
                <a:off x="2254941" y="4651811"/>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18" name="直接箭头连接符 55"/>
              <p:cNvCxnSpPr>
                <a:stCxn id="16" idx="2"/>
                <a:endCxn id="23" idx="0"/>
              </p:cNvCxnSpPr>
              <p:nvPr/>
            </p:nvCxnSpPr>
            <p:spPr bwMode="auto">
              <a:xfrm>
                <a:off x="2322431" y="4784038"/>
                <a:ext cx="1966"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矩形 42"/>
              <p:cNvSpPr/>
              <p:nvPr/>
            </p:nvSpPr>
            <p:spPr>
              <a:xfrm>
                <a:off x="6094923" y="4663890"/>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63" name="直接箭头连接符 55"/>
              <p:cNvCxnSpPr>
                <a:stCxn id="61" idx="2"/>
                <a:endCxn id="67" idx="0"/>
              </p:cNvCxnSpPr>
              <p:nvPr/>
            </p:nvCxnSpPr>
            <p:spPr bwMode="auto">
              <a:xfrm>
                <a:off x="6162413" y="4796117"/>
                <a:ext cx="1966"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矩形 42"/>
              <p:cNvSpPr/>
              <p:nvPr/>
            </p:nvSpPr>
            <p:spPr>
              <a:xfrm>
                <a:off x="5609931" y="4663890"/>
                <a:ext cx="134980" cy="132227"/>
              </a:xfrm>
              <a:prstGeom prst="rect">
                <a:avLst/>
              </a:prstGeom>
              <a:solidFill>
                <a:schemeClr val="bg1"/>
              </a:solidFill>
              <a:ln>
                <a:noFill/>
              </a:ln>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74" name="直接箭头连接符 55"/>
              <p:cNvCxnSpPr>
                <a:stCxn id="73" idx="2"/>
                <a:endCxn id="68" idx="0"/>
              </p:cNvCxnSpPr>
              <p:nvPr/>
            </p:nvCxnSpPr>
            <p:spPr bwMode="auto">
              <a:xfrm>
                <a:off x="5677421" y="4796117"/>
                <a:ext cx="2299" cy="203210"/>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5" name="文本框 26"/>
            <p:cNvSpPr txBox="1"/>
            <p:nvPr/>
          </p:nvSpPr>
          <p:spPr bwMode="auto">
            <a:xfrm>
              <a:off x="4945589" y="3348585"/>
              <a:ext cx="790019"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76" name="文本框 75"/>
            <p:cNvSpPr txBox="1"/>
            <p:nvPr/>
          </p:nvSpPr>
          <p:spPr bwMode="auto">
            <a:xfrm>
              <a:off x="4932763" y="2734755"/>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pic>
          <p:nvPicPr>
            <p:cNvPr id="77"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405908" y="2775073"/>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78" name="文本框 26"/>
            <p:cNvSpPr txBox="1"/>
            <p:nvPr/>
          </p:nvSpPr>
          <p:spPr bwMode="auto">
            <a:xfrm>
              <a:off x="6071126" y="3348585"/>
              <a:ext cx="790019"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虚拟网卡</a:t>
              </a:r>
            </a:p>
          </p:txBody>
        </p:sp>
        <p:sp>
          <p:nvSpPr>
            <p:cNvPr id="79" name="文本框 78"/>
            <p:cNvSpPr txBox="1"/>
            <p:nvPr/>
          </p:nvSpPr>
          <p:spPr bwMode="auto">
            <a:xfrm>
              <a:off x="6058300" y="2734755"/>
              <a:ext cx="363495" cy="655702"/>
            </a:xfrm>
            <a:prstGeom prst="rect">
              <a:avLst/>
            </a:prstGeom>
            <a:noFill/>
            <a:ln w="9525">
              <a:noFill/>
              <a:miter lim="800000"/>
              <a:headEnd/>
              <a:tailEnd/>
            </a:ln>
          </p:spPr>
          <p:txBody>
            <a:bodyPr vert="eaVert" wrap="square" lIns="99980" tIns="49986" rIns="99980" bIns="49986" rtlCol="0">
              <a:spAutoFit/>
            </a:body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80" name="圆角矩形 79"/>
            <p:cNvSpPr/>
            <p:nvPr/>
          </p:nvSpPr>
          <p:spPr>
            <a:xfrm>
              <a:off x="7258124" y="2707815"/>
              <a:ext cx="713413" cy="971855"/>
            </a:xfrm>
            <a:prstGeom prst="roundRect">
              <a:avLst/>
            </a:prstGeom>
            <a:solidFill>
              <a:srgbClr val="C5F177"/>
            </a:solidFill>
          </p:spPr>
          <p:txBody>
            <a:bodyPr wrap="square" rtlCol="0" anchor="t">
              <a:no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pic>
          <p:nvPicPr>
            <p:cNvPr id="81"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532599" y="2775129"/>
              <a:ext cx="418671" cy="418670"/>
            </a:xfrm>
            <a:prstGeom prst="rect">
              <a:avLst/>
            </a:prstGeom>
            <a:solidFill>
              <a:srgbClr val="C5F177"/>
            </a:solidFill>
            <a:effectLst>
              <a:outerShdw blurRad="50800" dist="38100" dir="8100000" algn="tr" rotWithShape="0">
                <a:prstClr val="black">
                  <a:alpha val="40000"/>
                </a:prstClr>
              </a:outerShdw>
            </a:effectLst>
          </p:spPr>
        </p:pic>
        <p:sp>
          <p:nvSpPr>
            <p:cNvPr id="82" name="文本框 26"/>
            <p:cNvSpPr txBox="1"/>
            <p:nvPr/>
          </p:nvSpPr>
          <p:spPr bwMode="auto">
            <a:xfrm>
              <a:off x="7197817" y="3348641"/>
              <a:ext cx="790019" cy="230798"/>
            </a:xfrm>
            <a:prstGeom prst="rect">
              <a:avLst/>
            </a:prstGeom>
            <a:noFill/>
            <a:ln w="9525">
              <a:noFill/>
              <a:miter lim="800000"/>
              <a:headEnd/>
              <a:tailEnd/>
            </a:ln>
          </p:spPr>
          <p:txBody>
            <a:bodyPr wrap="square" lIns="68544" tIns="34273" rIns="68544" bIns="34273"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r>
                <a:rPr lang="zh-CN" altLang="en-US" sz="1050" dirty="0">
                  <a:latin typeface="+mn-lt"/>
                  <a:ea typeface="+mn-ea"/>
                  <a:cs typeface="Arial" pitchFamily="34" charset="0"/>
                </a:rPr>
                <a:t>虚拟网卡</a:t>
              </a:r>
            </a:p>
          </p:txBody>
        </p:sp>
        <p:sp>
          <p:nvSpPr>
            <p:cNvPr id="83" name="文本框 3"/>
            <p:cNvSpPr txBox="1"/>
            <p:nvPr/>
          </p:nvSpPr>
          <p:spPr bwMode="auto">
            <a:xfrm>
              <a:off x="7183846" y="2761751"/>
              <a:ext cx="363495" cy="655702"/>
            </a:xfrm>
            <a:prstGeom prst="rect">
              <a:avLst/>
            </a:prstGeom>
            <a:noFill/>
            <a:ln w="9525">
              <a:noFill/>
              <a:miter lim="800000"/>
              <a:headEnd/>
              <a:tailEnd/>
            </a:ln>
          </p:spPr>
          <p:txBody>
            <a:bodyPr vert="eaVert" wrap="square" lIns="99980" tIns="49986" rIns="99980" bIns="49986" rtlCol="0">
              <a:spAutoFit/>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defTabSz="1001649" eaLnBrk="0" hangingPunct="0"/>
              <a:r>
                <a:rPr lang="zh-CN" altLang="en-US" sz="1050" dirty="0">
                  <a:solidFill>
                    <a:srgbClr val="000000"/>
                  </a:solidFill>
                  <a:latin typeface="+mn-lt"/>
                  <a:ea typeface="+mn-ea"/>
                  <a:cs typeface="Arial" pitchFamily="34" charset="0"/>
                </a:rPr>
                <a:t>虚拟机</a:t>
              </a:r>
              <a:endParaRPr lang="en-US" sz="1050" dirty="0">
                <a:solidFill>
                  <a:srgbClr val="000000"/>
                </a:solidFill>
                <a:latin typeface="+mn-lt"/>
                <a:ea typeface="+mn-ea"/>
                <a:cs typeface="Arial" pitchFamily="34" charset="0"/>
              </a:endParaRPr>
            </a:p>
          </p:txBody>
        </p:sp>
        <p:sp>
          <p:nvSpPr>
            <p:cNvPr id="84" name="矩形 25"/>
            <p:cNvSpPr/>
            <p:nvPr/>
          </p:nvSpPr>
          <p:spPr>
            <a:xfrm>
              <a:off x="7465109" y="3534836"/>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85" name="直接箭头连接符 53"/>
            <p:cNvCxnSpPr>
              <a:stCxn id="84" idx="2"/>
              <a:endCxn id="87" idx="0"/>
            </p:cNvCxnSpPr>
            <p:nvPr/>
          </p:nvCxnSpPr>
          <p:spPr bwMode="auto">
            <a:xfrm flipH="1">
              <a:off x="7528078" y="3667063"/>
              <a:ext cx="4521" cy="367402"/>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矩形 10"/>
            <p:cNvSpPr/>
            <p:nvPr/>
          </p:nvSpPr>
          <p:spPr>
            <a:xfrm>
              <a:off x="7298612" y="4034465"/>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87" name="矩形 11"/>
            <p:cNvSpPr/>
            <p:nvPr/>
          </p:nvSpPr>
          <p:spPr>
            <a:xfrm>
              <a:off x="7460588" y="4034465"/>
              <a:ext cx="134980" cy="132227"/>
            </a:xfrm>
            <a:prstGeom prst="rect">
              <a:avLst/>
            </a:prstGeom>
            <a:solidFill>
              <a:srgbClr val="FFC000"/>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sp>
          <p:nvSpPr>
            <p:cNvPr id="88" name="文本框 22"/>
            <p:cNvSpPr txBox="1"/>
            <p:nvPr/>
          </p:nvSpPr>
          <p:spPr bwMode="auto">
            <a:xfrm>
              <a:off x="7183229" y="4138602"/>
              <a:ext cx="587979" cy="376992"/>
            </a:xfrm>
            <a:prstGeom prst="rect">
              <a:avLst/>
            </a:prstGeom>
            <a:noFill/>
            <a:ln w="9525">
              <a:noFill/>
              <a:miter lim="800000"/>
              <a:headEnd/>
              <a:tailEnd/>
            </a:ln>
            <a:effectLst>
              <a:innerShdw blurRad="63500" dist="50800" dir="18900000">
                <a:prstClr val="black">
                  <a:alpha val="50000"/>
                </a:prstClr>
              </a:innerShdw>
            </a:effectLst>
          </p:spPr>
          <p:txBody>
            <a:bodyPr wrap="square" lIns="68544" tIns="34273" rIns="68544" bIns="34273" rtlCol="0">
              <a:spAutoFit/>
            </a:bodyPr>
            <a:lstStyle/>
            <a:p>
              <a:pPr algn="ctr"/>
              <a:r>
                <a:rPr lang="zh-CN" altLang="en-US" dirty="0">
                  <a:latin typeface="+mn-lt"/>
                  <a:ea typeface="+mn-ea"/>
                  <a:cs typeface="Arial" pitchFamily="34" charset="0"/>
                </a:rPr>
                <a:t>端口组</a:t>
              </a:r>
              <a:endParaRPr lang="en-US" altLang="zh-CN" dirty="0">
                <a:latin typeface="+mn-lt"/>
                <a:ea typeface="+mn-ea"/>
                <a:cs typeface="Arial" pitchFamily="34" charset="0"/>
              </a:endParaRPr>
            </a:p>
            <a:p>
              <a:pPr algn="ctr"/>
              <a:r>
                <a:rPr lang="en-US" altLang="zh-CN" dirty="0">
                  <a:latin typeface="+mn-lt"/>
                  <a:ea typeface="+mn-ea"/>
                  <a:cs typeface="Arial" pitchFamily="34" charset="0"/>
                </a:rPr>
                <a:t>vlan300</a:t>
              </a:r>
              <a:endParaRPr lang="zh-CN" altLang="en-US" dirty="0">
                <a:latin typeface="+mn-lt"/>
                <a:ea typeface="+mn-ea"/>
                <a:cs typeface="Arial" pitchFamily="34" charset="0"/>
              </a:endParaRPr>
            </a:p>
          </p:txBody>
        </p:sp>
        <p:pic>
          <p:nvPicPr>
            <p:cNvPr id="89"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6788" y="2781770"/>
              <a:ext cx="417404" cy="417404"/>
            </a:xfrm>
            <a:prstGeom prst="rect">
              <a:avLst/>
            </a:prstGeom>
            <a:effectLst>
              <a:outerShdw blurRad="50800" dist="38100" dir="8100000" algn="tr" rotWithShape="0">
                <a:prstClr val="black">
                  <a:alpha val="40000"/>
                </a:prstClr>
              </a:outerShdw>
            </a:effectLst>
          </p:spPr>
        </p:pic>
        <p:sp>
          <p:nvSpPr>
            <p:cNvPr id="90" name="文本框 20"/>
            <p:cNvSpPr txBox="1"/>
            <p:nvPr/>
          </p:nvSpPr>
          <p:spPr bwMode="auto">
            <a:xfrm>
              <a:off x="949815" y="3774364"/>
              <a:ext cx="784288"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管理接口</a:t>
              </a:r>
            </a:p>
          </p:txBody>
        </p:sp>
        <p:sp>
          <p:nvSpPr>
            <p:cNvPr id="91" name="文本框 20"/>
            <p:cNvSpPr txBox="1"/>
            <p:nvPr/>
          </p:nvSpPr>
          <p:spPr bwMode="auto">
            <a:xfrm>
              <a:off x="4784400" y="3771853"/>
              <a:ext cx="768284"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管理接口</a:t>
              </a:r>
            </a:p>
          </p:txBody>
        </p:sp>
        <p:sp>
          <p:nvSpPr>
            <p:cNvPr id="92" name="矩形 25"/>
            <p:cNvSpPr/>
            <p:nvPr/>
          </p:nvSpPr>
          <p:spPr>
            <a:xfrm>
              <a:off x="6531414" y="3553047"/>
              <a:ext cx="134980" cy="132227"/>
            </a:xfrm>
            <a:prstGeom prst="rect">
              <a:avLst/>
            </a:prstGeom>
            <a:solidFill>
              <a:schemeClr val="accent6"/>
            </a:solidFill>
            <a:effectLst>
              <a:innerShdw blurRad="63500" dist="50800" dir="18900000">
                <a:prstClr val="black">
                  <a:alpha val="50000"/>
                </a:prstClr>
              </a:innerShdw>
            </a:effectLst>
          </p:spPr>
          <p:txBody>
            <a:bodyPr wrap="square" rtlCol="0" anchor="t">
              <a:noAutofit/>
            </a:bodyPr>
            <a:lstStyle/>
            <a:p>
              <a:pPr indent="-139266" algn="ctr" defTabSz="799887" eaLnBrk="0" hangingPunct="0">
                <a:lnSpc>
                  <a:spcPct val="130000"/>
                </a:lnSpc>
                <a:buClr>
                  <a:schemeClr val="tx2"/>
                </a:buClr>
              </a:pPr>
              <a:endParaRPr kumimoji="1" lang="zh-CN" altLang="en-US" sz="1600" b="1" dirty="0">
                <a:solidFill>
                  <a:srgbClr val="0000FF"/>
                </a:solidFill>
                <a:latin typeface="+mn-lt"/>
                <a:ea typeface="+mn-ea"/>
                <a:cs typeface="Arial" pitchFamily="34" charset="0"/>
              </a:endParaRPr>
            </a:p>
          </p:txBody>
        </p:sp>
        <p:cxnSp>
          <p:nvCxnSpPr>
            <p:cNvPr id="93" name="直接箭头连接符 53"/>
            <p:cNvCxnSpPr>
              <a:stCxn id="92" idx="2"/>
              <a:endCxn id="86" idx="0"/>
            </p:cNvCxnSpPr>
            <p:nvPr/>
          </p:nvCxnSpPr>
          <p:spPr bwMode="auto">
            <a:xfrm>
              <a:off x="6598904" y="3685274"/>
              <a:ext cx="767198" cy="349191"/>
            </a:xfrm>
            <a:prstGeom prst="straightConnector1">
              <a:avLst/>
            </a:prstGeom>
            <a:noFill/>
            <a:ln w="22225">
              <a:solidFill>
                <a:srgbClr val="0070C0"/>
              </a:solidFill>
              <a:prstDash val="sysDot"/>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61"/>
            <p:cNvCxnSpPr/>
            <p:nvPr/>
          </p:nvCxnSpPr>
          <p:spPr bwMode="auto">
            <a:xfrm>
              <a:off x="5703006" y="5225567"/>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连接符 61"/>
            <p:cNvCxnSpPr/>
            <p:nvPr/>
          </p:nvCxnSpPr>
          <p:spPr bwMode="auto">
            <a:xfrm>
              <a:off x="6162413" y="5210782"/>
              <a:ext cx="0" cy="386864"/>
            </a:xfrm>
            <a:prstGeom prst="line">
              <a:avLst/>
            </a:prstGeom>
            <a:noFill/>
            <a:ln w="22225">
              <a:solidFill>
                <a:srgbClr val="00B0F0"/>
              </a:solid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Rounded Rectangle 76"/>
            <p:cNvSpPr/>
            <p:nvPr/>
          </p:nvSpPr>
          <p:spPr bwMode="auto">
            <a:xfrm>
              <a:off x="1095547" y="3973728"/>
              <a:ext cx="6956201" cy="852647"/>
            </a:xfrm>
            <a:prstGeom prst="roundRect">
              <a:avLst/>
            </a:prstGeom>
            <a:noFill/>
            <a:ln w="25400">
              <a:solidFill>
                <a:srgbClr val="C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2400" b="0" i="0" u="none" strike="noStrike" cap="none" normalizeH="0" baseline="0">
                <a:ln>
                  <a:noFill/>
                </a:ln>
                <a:solidFill>
                  <a:schemeClr val="tx1"/>
                </a:solidFill>
                <a:effectLst/>
                <a:latin typeface="+mn-lt"/>
                <a:ea typeface="+mn-ea"/>
              </a:endParaRPr>
            </a:p>
          </p:txBody>
        </p:sp>
        <p:sp>
          <p:nvSpPr>
            <p:cNvPr id="97" name="文本框 20"/>
            <p:cNvSpPr txBox="1"/>
            <p:nvPr/>
          </p:nvSpPr>
          <p:spPr bwMode="auto">
            <a:xfrm>
              <a:off x="2774483" y="3773075"/>
              <a:ext cx="957350"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虚拟交换端口</a:t>
              </a:r>
            </a:p>
          </p:txBody>
        </p:sp>
        <p:sp>
          <p:nvSpPr>
            <p:cNvPr id="98" name="Rounded Rectangular Callout 1"/>
            <p:cNvSpPr/>
            <p:nvPr/>
          </p:nvSpPr>
          <p:spPr bwMode="auto">
            <a:xfrm>
              <a:off x="7275025" y="5388550"/>
              <a:ext cx="884735" cy="423605"/>
            </a:xfrm>
            <a:prstGeom prst="wedgeRoundRectCallout">
              <a:avLst>
                <a:gd name="adj1" fmla="val -166579"/>
                <a:gd name="adj2" fmla="val -159969"/>
                <a:gd name="adj3" fmla="val 16667"/>
              </a:avLst>
            </a:prstGeom>
            <a:solidFill>
              <a:schemeClr val="accent6">
                <a:lumMod val="20000"/>
                <a:lumOff val="80000"/>
              </a:schemeClr>
            </a:solidFill>
            <a:ln w="15875">
              <a:solidFill>
                <a:srgbClr val="C00000"/>
              </a:solidFill>
              <a:prstDash val="sysDot"/>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200" b="1" i="0" u="none" strike="noStrike" cap="none" normalizeH="0" baseline="0" dirty="0">
                  <a:ln>
                    <a:noFill/>
                  </a:ln>
                  <a:solidFill>
                    <a:schemeClr val="tx1"/>
                  </a:solidFill>
                  <a:effectLst/>
                  <a:latin typeface="+mn-lt"/>
                  <a:ea typeface="+mn-ea"/>
                </a:rPr>
                <a:t>上行链路</a:t>
              </a:r>
            </a:p>
          </p:txBody>
        </p:sp>
        <p:sp>
          <p:nvSpPr>
            <p:cNvPr id="99" name="文本框 20"/>
            <p:cNvSpPr txBox="1"/>
            <p:nvPr/>
          </p:nvSpPr>
          <p:spPr bwMode="auto">
            <a:xfrm>
              <a:off x="5572401" y="3775215"/>
              <a:ext cx="966940" cy="230798"/>
            </a:xfrm>
            <a:prstGeom prst="rect">
              <a:avLst/>
            </a:prstGeom>
            <a:noFill/>
            <a:ln w="9525">
              <a:noFill/>
              <a:miter lim="800000"/>
              <a:headEnd/>
              <a:tailEnd/>
            </a:ln>
          </p:spPr>
          <p:txBody>
            <a:bodyPr wrap="square" lIns="68544" tIns="34273" rIns="68544" bIns="34273" rtlCol="0">
              <a:spAutoFit/>
            </a:bodyPr>
            <a:lstStyle/>
            <a:p>
              <a:pPr algn="ctr"/>
              <a:r>
                <a:rPr lang="zh-CN" altLang="en-US" sz="1050" dirty="0">
                  <a:latin typeface="+mn-lt"/>
                  <a:ea typeface="+mn-ea"/>
                  <a:cs typeface="Arial" pitchFamily="34" charset="0"/>
                </a:rPr>
                <a:t>虚拟交换端口</a:t>
              </a:r>
            </a:p>
          </p:txBody>
        </p:sp>
        <p:sp>
          <p:nvSpPr>
            <p:cNvPr id="100" name="Rounded Rectangular Callout 1"/>
            <p:cNvSpPr/>
            <p:nvPr/>
          </p:nvSpPr>
          <p:spPr bwMode="auto">
            <a:xfrm>
              <a:off x="849368" y="5421725"/>
              <a:ext cx="884735" cy="423605"/>
            </a:xfrm>
            <a:prstGeom prst="wedgeRoundRectCallout">
              <a:avLst>
                <a:gd name="adj1" fmla="val 114053"/>
                <a:gd name="adj2" fmla="val -174959"/>
                <a:gd name="adj3" fmla="val 16667"/>
              </a:avLst>
            </a:prstGeom>
            <a:solidFill>
              <a:schemeClr val="accent6">
                <a:lumMod val="20000"/>
                <a:lumOff val="80000"/>
              </a:schemeClr>
            </a:solidFill>
            <a:ln w="15875">
              <a:solidFill>
                <a:srgbClr val="C00000"/>
              </a:solidFill>
              <a:prstDash val="sysDot"/>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200" b="1" i="0" u="none" strike="noStrike" cap="none" normalizeH="0" baseline="0" dirty="0">
                  <a:ln>
                    <a:noFill/>
                  </a:ln>
                  <a:solidFill>
                    <a:schemeClr val="tx1"/>
                  </a:solidFill>
                  <a:effectLst/>
                  <a:latin typeface="+mn-lt"/>
                  <a:ea typeface="+mn-ea"/>
                </a:rPr>
                <a:t>上行链路</a:t>
              </a:r>
            </a:p>
          </p:txBody>
        </p:sp>
      </p:grpSp>
      <p:sp>
        <p:nvSpPr>
          <p:cNvPr id="101" name="灯片编号占位符 3">
            <a:extLst>
              <a:ext uri="{FF2B5EF4-FFF2-40B4-BE49-F238E27FC236}">
                <a16:creationId xmlns:a16="http://schemas.microsoft.com/office/drawing/2014/main" id="{488A362B-B1D8-4057-947F-CE578E291219}"/>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49</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575041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标题 29"/>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端口组定义和功能</a:t>
            </a:r>
          </a:p>
        </p:txBody>
      </p:sp>
      <p:sp>
        <p:nvSpPr>
          <p:cNvPr id="57" name="文本占位符 31"/>
          <p:cNvSpPr>
            <a:spLocks noGrp="1"/>
          </p:cNvSpPr>
          <p:nvPr>
            <p:ph type="body" sz="quarter" idx="10"/>
          </p:nvPr>
        </p:nvSpPr>
        <p:spPr/>
        <p:txBody>
          <a:bodyPr/>
          <a:lstStyle/>
          <a:p>
            <a:r>
              <a:rPr lang="zh-CN" altLang="en-US" dirty="0"/>
              <a:t>为了方便管理，多个具有相同属性的虚拟交换端口组成一个端口组。</a:t>
            </a:r>
            <a:endParaRPr lang="en-US" altLang="zh-CN" dirty="0"/>
          </a:p>
          <a:p>
            <a:r>
              <a:rPr lang="zh-CN" altLang="en-US" dirty="0"/>
              <a:t>端口组与物理交换机中的端口一样，通过配置端口组的属性来确定与其相连的虚拟机的网络属性，使虚拟机迁移后网络属性保持不变。</a:t>
            </a:r>
            <a:endParaRPr lang="en-US" altLang="zh-CN" dirty="0"/>
          </a:p>
        </p:txBody>
      </p:sp>
      <p:sp>
        <p:nvSpPr>
          <p:cNvPr id="4" name="灯片编号占位符 3">
            <a:extLst>
              <a:ext uri="{FF2B5EF4-FFF2-40B4-BE49-F238E27FC236}">
                <a16:creationId xmlns:a16="http://schemas.microsoft.com/office/drawing/2014/main" id="{DE43E8A1-6A76-40F2-ACCC-011963C8056D}"/>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50</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745165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标题 29"/>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端口组属性</a:t>
            </a:r>
          </a:p>
        </p:txBody>
      </p:sp>
      <p:graphicFrame>
        <p:nvGraphicFramePr>
          <p:cNvPr id="47" name="图示 46"/>
          <p:cNvGraphicFramePr/>
          <p:nvPr>
            <p:extLst>
              <p:ext uri="{D42A27DB-BD31-4B8C-83A1-F6EECF244321}">
                <p14:modId xmlns:p14="http://schemas.microsoft.com/office/powerpoint/2010/main" val="172614588"/>
              </p:ext>
            </p:extLst>
          </p:nvPr>
        </p:nvGraphicFramePr>
        <p:xfrm>
          <a:off x="822858" y="1266027"/>
          <a:ext cx="7498283" cy="4480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a:extLst>
              <a:ext uri="{FF2B5EF4-FFF2-40B4-BE49-F238E27FC236}">
                <a16:creationId xmlns:a16="http://schemas.microsoft.com/office/drawing/2014/main" id="{D88999DC-7FED-4E2F-A022-31B321A7D660}"/>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51</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88241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7"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标题 29"/>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各类型接口对数据帧的处理方式</a:t>
            </a:r>
          </a:p>
        </p:txBody>
      </p:sp>
      <p:sp>
        <p:nvSpPr>
          <p:cNvPr id="57" name="文本占位符 31"/>
          <p:cNvSpPr>
            <a:spLocks noGrp="1"/>
          </p:cNvSpPr>
          <p:nvPr>
            <p:ph type="body" sz="quarter" idx="10"/>
          </p:nvPr>
        </p:nvSpPr>
        <p:spPr>
          <a:xfrm>
            <a:off x="688746" y="1160748"/>
            <a:ext cx="7920037" cy="3924300"/>
          </a:xfrm>
        </p:spPr>
        <p:txBody>
          <a:bodyPr/>
          <a:lstStyle/>
          <a:p>
            <a:endParaRPr lang="en-US" altLang="zh-CN"/>
          </a:p>
          <a:p>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1075331339"/>
              </p:ext>
            </p:extLst>
          </p:nvPr>
        </p:nvGraphicFramePr>
        <p:xfrm>
          <a:off x="868121" y="1216106"/>
          <a:ext cx="7740062" cy="4517559"/>
        </p:xfrm>
        <a:graphic>
          <a:graphicData uri="http://schemas.openxmlformats.org/drawingml/2006/table">
            <a:tbl>
              <a:tblPr/>
              <a:tblGrid>
                <a:gridCol w="958665">
                  <a:extLst>
                    <a:ext uri="{9D8B030D-6E8A-4147-A177-3AD203B41FA5}">
                      <a16:colId xmlns:a16="http://schemas.microsoft.com/office/drawing/2014/main" val="20000"/>
                    </a:ext>
                  </a:extLst>
                </a:gridCol>
                <a:gridCol w="2059511">
                  <a:extLst>
                    <a:ext uri="{9D8B030D-6E8A-4147-A177-3AD203B41FA5}">
                      <a16:colId xmlns:a16="http://schemas.microsoft.com/office/drawing/2014/main" val="20001"/>
                    </a:ext>
                  </a:extLst>
                </a:gridCol>
                <a:gridCol w="2379091">
                  <a:extLst>
                    <a:ext uri="{9D8B030D-6E8A-4147-A177-3AD203B41FA5}">
                      <a16:colId xmlns:a16="http://schemas.microsoft.com/office/drawing/2014/main" val="20002"/>
                    </a:ext>
                  </a:extLst>
                </a:gridCol>
                <a:gridCol w="2342795">
                  <a:extLst>
                    <a:ext uri="{9D8B030D-6E8A-4147-A177-3AD203B41FA5}">
                      <a16:colId xmlns:a16="http://schemas.microsoft.com/office/drawing/2014/main" val="20003"/>
                    </a:ext>
                  </a:extLst>
                </a:gridCol>
              </a:tblGrid>
              <a:tr h="360041">
                <a:tc>
                  <a:txBody>
                    <a:bodyPr/>
                    <a:lstStyle/>
                    <a:p>
                      <a:pPr algn="ctr"/>
                      <a:r>
                        <a:rPr lang="zh-CN" altLang="en-US" sz="1200" b="1" dirty="0">
                          <a:effectLst/>
                        </a:rPr>
                        <a:t>接口类型</a:t>
                      </a:r>
                      <a:endParaRPr lang="zh-CN" altLang="en-US" sz="1200" b="1" dirty="0">
                        <a:effectLst/>
                        <a:latin typeface="+mn-ea"/>
                        <a:ea typeface="+mn-ea"/>
                      </a:endParaRPr>
                    </a:p>
                  </a:txBody>
                  <a:tcPr marL="36000" marR="36000" marT="36000" marB="360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200" b="1" dirty="0">
                          <a:effectLst/>
                        </a:rPr>
                        <a:t>对接收不带</a:t>
                      </a:r>
                      <a:r>
                        <a:rPr lang="en-US" altLang="zh-CN" sz="1200" b="1" dirty="0">
                          <a:effectLst/>
                        </a:rPr>
                        <a:t>Tag</a:t>
                      </a:r>
                      <a:r>
                        <a:rPr lang="zh-CN" altLang="en-US" sz="1200" b="1" dirty="0">
                          <a:effectLst/>
                        </a:rPr>
                        <a:t>的报文处理</a:t>
                      </a:r>
                      <a:endParaRPr lang="zh-CN" altLang="en-US" sz="1200" b="1" dirty="0">
                        <a:effectLst/>
                        <a:latin typeface="+mn-ea"/>
                        <a:ea typeface="+mn-ea"/>
                      </a:endParaRPr>
                    </a:p>
                  </a:txBody>
                  <a:tcPr marL="36000" marR="36000" marT="36000" marB="3600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200" b="1" dirty="0">
                          <a:effectLst/>
                        </a:rPr>
                        <a:t>对接收带</a:t>
                      </a:r>
                      <a:r>
                        <a:rPr lang="en-US" altLang="zh-CN" sz="1200" b="1" dirty="0">
                          <a:effectLst/>
                        </a:rPr>
                        <a:t>Tag</a:t>
                      </a:r>
                      <a:r>
                        <a:rPr lang="zh-CN" altLang="en-US" sz="1200" b="1" dirty="0">
                          <a:effectLst/>
                        </a:rPr>
                        <a:t>的报文处理</a:t>
                      </a:r>
                      <a:endParaRPr lang="zh-CN" altLang="en-US" sz="1200" b="1" dirty="0">
                        <a:effectLst/>
                        <a:latin typeface="+mn-ea"/>
                        <a:ea typeface="+mn-ea"/>
                      </a:endParaRPr>
                    </a:p>
                  </a:txBody>
                  <a:tcPr marL="36000" marR="36000" marT="36000" marB="3600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200" b="1" dirty="0">
                          <a:effectLst/>
                        </a:rPr>
                        <a:t>发送帧处理过程</a:t>
                      </a:r>
                      <a:endParaRPr lang="zh-CN" altLang="en-US" sz="1200" b="1" dirty="0">
                        <a:effectLst/>
                        <a:latin typeface="+mn-ea"/>
                        <a:ea typeface="+mn-ea"/>
                      </a:endParaRPr>
                    </a:p>
                  </a:txBody>
                  <a:tcPr marL="36000" marR="36000" marT="36000" marB="360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0"/>
                  </a:ext>
                </a:extLst>
              </a:tr>
              <a:tr h="1097178">
                <a:tc>
                  <a:txBody>
                    <a:bodyPr/>
                    <a:lstStyle/>
                    <a:p>
                      <a:pPr algn="ctr"/>
                      <a:r>
                        <a:rPr lang="en-US" sz="1100" b="1" dirty="0">
                          <a:effectLst/>
                        </a:rPr>
                        <a:t>Access</a:t>
                      </a:r>
                      <a:r>
                        <a:rPr lang="zh-CN" altLang="en-US" sz="1100" b="1" dirty="0">
                          <a:effectLst/>
                        </a:rPr>
                        <a:t>接口</a:t>
                      </a:r>
                      <a:endParaRPr lang="zh-CN" altLang="en-US" sz="1100" b="1" dirty="0">
                        <a:effectLst/>
                        <a:latin typeface="+mn-ea"/>
                        <a:ea typeface="+mn-ea"/>
                      </a:endParaRPr>
                    </a:p>
                  </a:txBody>
                  <a:tcPr marL="36000" marR="36000" marT="36000" marB="36000" anchor="ctr">
                    <a:lnL w="28575" cap="flat" cmpd="sng" algn="ctr">
                      <a:solidFill>
                        <a:schemeClr val="tx1"/>
                      </a:solidFill>
                      <a:prstDash val="solid"/>
                      <a:round/>
                      <a:headEnd type="none" w="med" len="med"/>
                      <a:tailEnd type="none" w="med" len="med"/>
                    </a:lnL>
                  </a:tcPr>
                </a:tc>
                <a:tc>
                  <a:txBody>
                    <a:bodyPr/>
                    <a:lstStyle/>
                    <a:p>
                      <a:pPr algn="l"/>
                      <a:r>
                        <a:rPr lang="zh-CN" altLang="en-US" sz="1100" dirty="0">
                          <a:effectLst/>
                        </a:rPr>
                        <a:t>接收该报文，并打上缺省的</a:t>
                      </a:r>
                      <a:r>
                        <a:rPr lang="en-US" sz="1100" dirty="0">
                          <a:effectLst/>
                        </a:rPr>
                        <a:t>VLAN ID。</a:t>
                      </a:r>
                      <a:endParaRPr lang="en-US" sz="1100" dirty="0">
                        <a:effectLst/>
                        <a:latin typeface="+mn-ea"/>
                        <a:ea typeface="+mn-ea"/>
                      </a:endParaRPr>
                    </a:p>
                  </a:txBody>
                  <a:tcPr marL="36000" marR="36000" marT="36000" marB="36000" anchor="ctr"/>
                </a:tc>
                <a:tc>
                  <a:txBody>
                    <a:bodyPr/>
                    <a:lstStyle/>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当</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与缺省</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相同时，接收该报文。</a:t>
                      </a:r>
                    </a:p>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当</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与缺省</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不同时，丢弃该报文。</a:t>
                      </a:r>
                    </a:p>
                  </a:txBody>
                  <a:tcPr marL="36000" marR="36000" marT="36000" marB="36000" anchor="ctr"/>
                </a:tc>
                <a:tc>
                  <a:txBody>
                    <a:bodyPr/>
                    <a:lstStyle/>
                    <a:p>
                      <a:pPr algn="l"/>
                      <a:r>
                        <a:rPr lang="zh-CN" altLang="en-US" sz="1100" dirty="0">
                          <a:effectLst/>
                        </a:rPr>
                        <a:t>先剥离帧的</a:t>
                      </a:r>
                      <a:r>
                        <a:rPr lang="en-US" sz="1100" dirty="0">
                          <a:effectLst/>
                        </a:rPr>
                        <a:t>PVID Tag，</a:t>
                      </a:r>
                      <a:r>
                        <a:rPr lang="zh-CN" altLang="en-US" sz="1100" dirty="0">
                          <a:effectLst/>
                        </a:rPr>
                        <a:t>然后再发送。</a:t>
                      </a:r>
                      <a:endParaRPr lang="zh-CN" altLang="en-US" sz="1100" dirty="0">
                        <a:effectLst/>
                        <a:latin typeface="+mn-ea"/>
                        <a:ea typeface="+mn-ea"/>
                      </a:endParaRPr>
                    </a:p>
                  </a:txBody>
                  <a:tcPr marL="36000" marR="36000" marT="36000" marB="3600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1512168">
                <a:tc>
                  <a:txBody>
                    <a:bodyPr/>
                    <a:lstStyle/>
                    <a:p>
                      <a:pPr algn="ctr"/>
                      <a:r>
                        <a:rPr lang="en-US" sz="1100" b="1" dirty="0">
                          <a:effectLst/>
                        </a:rPr>
                        <a:t>Trunk</a:t>
                      </a:r>
                      <a:r>
                        <a:rPr lang="zh-CN" altLang="en-US" sz="1100" b="1" dirty="0">
                          <a:effectLst/>
                        </a:rPr>
                        <a:t>接口</a:t>
                      </a:r>
                      <a:endParaRPr lang="zh-CN" altLang="en-US" sz="1100" b="1" dirty="0">
                        <a:effectLst/>
                        <a:latin typeface="+mn-ea"/>
                        <a:ea typeface="+mn-ea"/>
                      </a:endParaRPr>
                    </a:p>
                  </a:txBody>
                  <a:tcPr marL="36000" marR="36000" marT="36000" marB="36000" anchor="ctr">
                    <a:lnL w="28575" cap="flat" cmpd="sng" algn="ctr">
                      <a:solidFill>
                        <a:schemeClr val="tx1"/>
                      </a:solidFill>
                      <a:prstDash val="solid"/>
                      <a:round/>
                      <a:headEnd type="none" w="med" len="med"/>
                      <a:tailEnd type="none" w="med" len="med"/>
                    </a:lnL>
                  </a:tcPr>
                </a:tc>
                <a:tc>
                  <a:txBody>
                    <a:bodyPr/>
                    <a:lstStyle/>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打上缺省的</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当缺省</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在允许通过的</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列表里时，接收该报文。</a:t>
                      </a:r>
                    </a:p>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打上缺省的</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当缺省</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不在允许通过的</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列表里时，丢弃该报文。</a:t>
                      </a:r>
                    </a:p>
                  </a:txBody>
                  <a:tcPr marL="36000" marR="36000" marT="36000" marB="36000" anchor="ctr"/>
                </a:tc>
                <a:tc>
                  <a:txBody>
                    <a:bodyPr/>
                    <a:lstStyle/>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当</a:t>
                      </a:r>
                      <a:r>
                        <a:rPr lang="en-US" altLang="zh-CN"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在接口允许通过的</a:t>
                      </a:r>
                      <a:r>
                        <a:rPr lang="en-US" altLang="zh-CN"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列表里时，接收该报文。</a:t>
                      </a:r>
                    </a:p>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当</a:t>
                      </a:r>
                      <a:r>
                        <a:rPr lang="en-US" altLang="zh-CN"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不在接口允许通过的</a:t>
                      </a:r>
                      <a:r>
                        <a:rPr lang="en-US" altLang="zh-CN"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列表里时，丢弃该报文。</a:t>
                      </a:r>
                    </a:p>
                  </a:txBody>
                  <a:tcPr marL="36000" marR="36000" marT="36000" marB="36000" anchor="ctr"/>
                </a:tc>
                <a:tc>
                  <a:txBody>
                    <a:bodyPr/>
                    <a:lstStyle/>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当</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与缺省</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相同，且是该接口允许通过的</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时，去掉</a:t>
                      </a:r>
                      <a:r>
                        <a:rPr lang="en-US" sz="1100" kern="1200" dirty="0">
                          <a:solidFill>
                            <a:schemeClr val="tx1"/>
                          </a:solidFill>
                          <a:latin typeface="+mn-lt"/>
                          <a:ea typeface="+mn-ea"/>
                          <a:cs typeface="+mn-cs"/>
                        </a:rPr>
                        <a:t>Tag，</a:t>
                      </a:r>
                      <a:r>
                        <a:rPr lang="zh-CN" altLang="en-US" sz="1100" kern="1200" dirty="0">
                          <a:solidFill>
                            <a:schemeClr val="tx1"/>
                          </a:solidFill>
                          <a:latin typeface="+mn-lt"/>
                          <a:ea typeface="+mn-ea"/>
                          <a:cs typeface="+mn-cs"/>
                        </a:rPr>
                        <a:t>发送该报文。</a:t>
                      </a:r>
                    </a:p>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当</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与缺省</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不同，且是该接口允许通过的</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时，保持原有</a:t>
                      </a:r>
                      <a:r>
                        <a:rPr lang="en-US" sz="1100" kern="1200" dirty="0">
                          <a:solidFill>
                            <a:schemeClr val="tx1"/>
                          </a:solidFill>
                          <a:latin typeface="+mn-lt"/>
                          <a:ea typeface="+mn-ea"/>
                          <a:cs typeface="+mn-cs"/>
                        </a:rPr>
                        <a:t>Tag，</a:t>
                      </a:r>
                      <a:r>
                        <a:rPr lang="zh-CN" altLang="en-US" sz="1100" kern="1200" dirty="0">
                          <a:solidFill>
                            <a:schemeClr val="tx1"/>
                          </a:solidFill>
                          <a:latin typeface="+mn-lt"/>
                          <a:ea typeface="+mn-ea"/>
                          <a:cs typeface="+mn-cs"/>
                        </a:rPr>
                        <a:t>发送该报文。</a:t>
                      </a:r>
                    </a:p>
                  </a:txBody>
                  <a:tcPr marL="36000" marR="36000" marT="36000" marB="3600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548172">
                <a:tc>
                  <a:txBody>
                    <a:bodyPr/>
                    <a:lstStyle/>
                    <a:p>
                      <a:pPr algn="ctr"/>
                      <a:r>
                        <a:rPr lang="en-US" sz="1100" b="1" dirty="0">
                          <a:effectLst/>
                        </a:rPr>
                        <a:t>Hybrid</a:t>
                      </a:r>
                      <a:r>
                        <a:rPr lang="zh-CN" altLang="en-US" sz="1100" b="1" dirty="0">
                          <a:effectLst/>
                        </a:rPr>
                        <a:t>接口</a:t>
                      </a:r>
                      <a:endParaRPr lang="zh-CN" altLang="en-US" sz="1100" b="1" dirty="0">
                        <a:effectLst/>
                        <a:latin typeface="+mn-ea"/>
                        <a:ea typeface="+mn-ea"/>
                      </a:endParaRPr>
                    </a:p>
                  </a:txBody>
                  <a:tcPr marL="36000" marR="36000" marT="36000" marB="360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打上缺省的</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当缺省</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在允许通过的</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列表里时，接收该报文。</a:t>
                      </a:r>
                    </a:p>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打上缺省的</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当缺省</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不在允许通过的</a:t>
                      </a:r>
                      <a:r>
                        <a:rPr lang="en-US"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列表里时，丢弃该报文。</a:t>
                      </a:r>
                    </a:p>
                  </a:txBody>
                  <a:tcPr marL="36000" marR="36000" marT="36000" marB="36000" anchor="ctr">
                    <a:lnB w="28575" cap="flat" cmpd="sng" algn="ctr">
                      <a:solidFill>
                        <a:schemeClr val="tx1"/>
                      </a:solidFill>
                      <a:prstDash val="solid"/>
                      <a:round/>
                      <a:headEnd type="none" w="med" len="med"/>
                      <a:tailEnd type="none" w="med" len="med"/>
                    </a:lnB>
                  </a:tcPr>
                </a:tc>
                <a:tc>
                  <a:txBody>
                    <a:bodyPr/>
                    <a:lstStyle/>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当</a:t>
                      </a:r>
                      <a:r>
                        <a:rPr lang="en-US" altLang="zh-CN"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在接口允许通过的</a:t>
                      </a:r>
                      <a:r>
                        <a:rPr lang="en-US" altLang="zh-CN"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列表里时，接收该报文。</a:t>
                      </a:r>
                    </a:p>
                    <a:p>
                      <a:pPr marL="180000" indent="-180000" algn="l" defTabSz="801688" rtl="0" eaLnBrk="0" fontAlgn="base" latinLnBrk="0" hangingPunct="0">
                        <a:lnSpc>
                          <a:spcPct val="100000"/>
                        </a:lnSpc>
                        <a:spcBef>
                          <a:spcPct val="30000"/>
                        </a:spcBef>
                        <a:spcAft>
                          <a:spcPct val="0"/>
                        </a:spcAft>
                        <a:buClrTx/>
                        <a:buSzPct val="60000"/>
                        <a:buFont typeface="Wingdings" pitchFamily="2" charset="2"/>
                        <a:buChar char="l"/>
                      </a:pPr>
                      <a:r>
                        <a:rPr lang="zh-CN" altLang="en-US" sz="1100" kern="1200" dirty="0">
                          <a:solidFill>
                            <a:schemeClr val="tx1"/>
                          </a:solidFill>
                          <a:latin typeface="+mn-lt"/>
                          <a:ea typeface="+mn-ea"/>
                          <a:cs typeface="+mn-cs"/>
                        </a:rPr>
                        <a:t>当</a:t>
                      </a:r>
                      <a:r>
                        <a:rPr lang="en-US" altLang="zh-CN"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不在接口允许通过的</a:t>
                      </a:r>
                      <a:r>
                        <a:rPr lang="en-US" altLang="zh-CN" sz="1100" kern="1200" dirty="0">
                          <a:solidFill>
                            <a:schemeClr val="tx1"/>
                          </a:solidFill>
                          <a:latin typeface="+mn-lt"/>
                          <a:ea typeface="+mn-ea"/>
                          <a:cs typeface="+mn-cs"/>
                        </a:rPr>
                        <a:t>VLAN ID</a:t>
                      </a:r>
                      <a:r>
                        <a:rPr lang="zh-CN" altLang="en-US" sz="1100" kern="1200" dirty="0">
                          <a:solidFill>
                            <a:schemeClr val="tx1"/>
                          </a:solidFill>
                          <a:latin typeface="+mn-lt"/>
                          <a:ea typeface="+mn-ea"/>
                          <a:cs typeface="+mn-cs"/>
                        </a:rPr>
                        <a:t>列表里时，丢弃该报文。</a:t>
                      </a:r>
                    </a:p>
                  </a:txBody>
                  <a:tcPr marL="36000" marR="36000" marT="36000" marB="36000" anchor="ctr">
                    <a:lnB w="28575" cap="flat" cmpd="sng" algn="ctr">
                      <a:solidFill>
                        <a:schemeClr val="tx1"/>
                      </a:solidFill>
                      <a:prstDash val="solid"/>
                      <a:round/>
                      <a:headEnd type="none" w="med" len="med"/>
                      <a:tailEnd type="none" w="med" len="med"/>
                    </a:lnB>
                  </a:tcPr>
                </a:tc>
                <a:tc>
                  <a:txBody>
                    <a:bodyPr/>
                    <a:lstStyle/>
                    <a:p>
                      <a:pPr algn="l"/>
                      <a:r>
                        <a:rPr lang="zh-CN" altLang="en-US" sz="1100" dirty="0">
                          <a:effectLst/>
                        </a:rPr>
                        <a:t>当</a:t>
                      </a:r>
                      <a:r>
                        <a:rPr lang="en-US" altLang="zh-CN" sz="1100" dirty="0">
                          <a:effectLst/>
                        </a:rPr>
                        <a:t>VLAN ID</a:t>
                      </a:r>
                      <a:r>
                        <a:rPr lang="zh-CN" altLang="en-US" sz="1100" dirty="0">
                          <a:effectLst/>
                        </a:rPr>
                        <a:t>是该接口允许通过的</a:t>
                      </a:r>
                      <a:r>
                        <a:rPr lang="en-US" altLang="zh-CN" sz="1100" dirty="0">
                          <a:effectLst/>
                        </a:rPr>
                        <a:t>VLAN ID</a:t>
                      </a:r>
                      <a:r>
                        <a:rPr lang="zh-CN" altLang="en-US" sz="1100" dirty="0">
                          <a:effectLst/>
                        </a:rPr>
                        <a:t>时，发送该报文。可以通过命令设置发送时是否携带</a:t>
                      </a:r>
                      <a:r>
                        <a:rPr lang="en-US" altLang="zh-CN" sz="1100" dirty="0">
                          <a:effectLst/>
                        </a:rPr>
                        <a:t>Tag</a:t>
                      </a:r>
                      <a:r>
                        <a:rPr lang="zh-CN" altLang="en-US" sz="1100" dirty="0">
                          <a:effectLst/>
                        </a:rPr>
                        <a:t>。</a:t>
                      </a:r>
                      <a:endParaRPr lang="zh-CN" altLang="en-US" sz="1100" dirty="0">
                        <a:effectLst/>
                        <a:latin typeface="+mn-ea"/>
                        <a:ea typeface="+mn-ea"/>
                      </a:endParaRPr>
                    </a:p>
                  </a:txBody>
                  <a:tcPr marL="36000" marR="36000" marT="36000" marB="360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灯片编号占位符 3">
            <a:extLst>
              <a:ext uri="{FF2B5EF4-FFF2-40B4-BE49-F238E27FC236}">
                <a16:creationId xmlns:a16="http://schemas.microsoft.com/office/drawing/2014/main" id="{4EB12A8C-4D6D-45F7-9736-0705538F3607}"/>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52</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238163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OVS</a:t>
            </a:r>
            <a:r>
              <a:rPr lang="zh-CN" altLang="en-US" sz="2800" dirty="0"/>
              <a:t>概述</a:t>
            </a:r>
          </a:p>
        </p:txBody>
      </p:sp>
      <p:sp>
        <p:nvSpPr>
          <p:cNvPr id="6" name="文本占位符 5"/>
          <p:cNvSpPr>
            <a:spLocks noGrp="1"/>
          </p:cNvSpPr>
          <p:nvPr>
            <p:ph type="body" sz="quarter" idx="10"/>
          </p:nvPr>
        </p:nvSpPr>
        <p:spPr>
          <a:xfrm>
            <a:off x="431540" y="4077072"/>
            <a:ext cx="8640960" cy="1800609"/>
          </a:xfrm>
        </p:spPr>
        <p:txBody>
          <a:bodyPr/>
          <a:lstStyle/>
          <a:p>
            <a:r>
              <a:rPr lang="en-US" altLang="zh-CN" sz="1200" dirty="0"/>
              <a:t>Open </a:t>
            </a:r>
            <a:r>
              <a:rPr lang="en-US" altLang="zh-CN" sz="1200" dirty="0" err="1"/>
              <a:t>vSwitch</a:t>
            </a:r>
            <a:r>
              <a:rPr lang="zh-CN" altLang="en-US" sz="1200" dirty="0"/>
              <a:t>（</a:t>
            </a:r>
            <a:r>
              <a:rPr lang="en-US" altLang="zh-CN" sz="1200" dirty="0"/>
              <a:t>OVS</a:t>
            </a:r>
            <a:r>
              <a:rPr lang="zh-CN" altLang="en-US" sz="1200" dirty="0"/>
              <a:t>）是一个虚拟交换软件，是一款基于软件实现的开源虚拟以太网交换机（以太网桥），它遵循</a:t>
            </a:r>
            <a:r>
              <a:rPr lang="en-US" altLang="zh-CN" sz="1200" dirty="0"/>
              <a:t>Apache 2.0</a:t>
            </a:r>
            <a:r>
              <a:rPr lang="zh-CN" altLang="en-US" sz="1200" dirty="0"/>
              <a:t>许可证。主要用于虚拟机</a:t>
            </a:r>
            <a:r>
              <a:rPr lang="en-US" altLang="zh-CN" sz="1200" dirty="0"/>
              <a:t>VM</a:t>
            </a:r>
            <a:r>
              <a:rPr lang="zh-CN" altLang="en-US" sz="1200" dirty="0"/>
              <a:t>环境，作为一个虚拟交换机，支持</a:t>
            </a:r>
            <a:r>
              <a:rPr lang="en-US" altLang="zh-CN" sz="1200" dirty="0"/>
              <a:t>Xen/</a:t>
            </a:r>
            <a:r>
              <a:rPr lang="en-US" altLang="zh-CN" sz="1200" dirty="0" err="1"/>
              <a:t>XenServer</a:t>
            </a:r>
            <a:r>
              <a:rPr lang="en-US" altLang="zh-CN" sz="1200" dirty="0"/>
              <a:t>, KVM, and VirtualBox</a:t>
            </a:r>
            <a:r>
              <a:rPr lang="zh-CN" altLang="en-US" sz="1200" dirty="0"/>
              <a:t>多种虚拟化技术。</a:t>
            </a:r>
            <a:r>
              <a:rPr lang="en-US" altLang="zh-CN" sz="1200" dirty="0" err="1"/>
              <a:t>OpenvSwitch</a:t>
            </a:r>
            <a:r>
              <a:rPr lang="zh-CN" altLang="en-US" sz="1200" dirty="0"/>
              <a:t>还支持多个物理机的分布式环境。</a:t>
            </a:r>
          </a:p>
          <a:p>
            <a:r>
              <a:rPr lang="en-US" altLang="zh-CN" sz="1200" dirty="0"/>
              <a:t>OVS</a:t>
            </a:r>
            <a:r>
              <a:rPr lang="zh-CN" altLang="en-US" sz="1200" dirty="0"/>
              <a:t>能够支持多种标准的管理接口和协议［例如</a:t>
            </a:r>
            <a:r>
              <a:rPr lang="en-US" altLang="zh-CN" sz="1200" dirty="0"/>
              <a:t>GRE Tunnel</a:t>
            </a:r>
            <a:r>
              <a:rPr lang="zh-CN" altLang="en-US" sz="1200" dirty="0"/>
              <a:t>、</a:t>
            </a:r>
            <a:r>
              <a:rPr lang="en-US" altLang="zh-CN" sz="1200" dirty="0" err="1"/>
              <a:t>VxLan</a:t>
            </a:r>
            <a:r>
              <a:rPr lang="zh-CN" altLang="en-US" sz="1200" dirty="0"/>
              <a:t>、</a:t>
            </a:r>
            <a:r>
              <a:rPr lang="en-US" altLang="zh-CN" sz="1200" dirty="0" err="1"/>
              <a:t>vLAN</a:t>
            </a:r>
            <a:r>
              <a:rPr lang="zh-CN" altLang="en-US" sz="1200" dirty="0"/>
              <a:t>、</a:t>
            </a:r>
            <a:r>
              <a:rPr lang="en-US" altLang="zh-CN" sz="1200" dirty="0"/>
              <a:t>Dump Flows</a:t>
            </a:r>
            <a:r>
              <a:rPr lang="zh-CN" altLang="en-US" sz="1200" dirty="0"/>
              <a:t>、</a:t>
            </a:r>
            <a:r>
              <a:rPr lang="en-US" altLang="zh-CN" sz="1200" dirty="0"/>
              <a:t>Group Table</a:t>
            </a:r>
            <a:r>
              <a:rPr lang="zh-CN" altLang="en-US" sz="1200" dirty="0"/>
              <a:t>、</a:t>
            </a:r>
            <a:r>
              <a:rPr lang="en-US" altLang="zh-CN" sz="1200" dirty="0"/>
              <a:t>NetFlow</a:t>
            </a:r>
            <a:r>
              <a:rPr lang="zh-CN" altLang="en-US" sz="1200" dirty="0"/>
              <a:t>、</a:t>
            </a:r>
            <a:r>
              <a:rPr lang="en-US" altLang="zh-CN" sz="1200" dirty="0" err="1"/>
              <a:t>sFlow</a:t>
            </a:r>
            <a:r>
              <a:rPr lang="zh-CN" altLang="en-US" sz="1200" dirty="0"/>
              <a:t>、</a:t>
            </a:r>
            <a:r>
              <a:rPr lang="en-US" altLang="zh-CN" sz="1200" dirty="0"/>
              <a:t>SPAN</a:t>
            </a:r>
            <a:r>
              <a:rPr lang="zh-CN" altLang="en-US" sz="1200" dirty="0"/>
              <a:t>、</a:t>
            </a:r>
            <a:r>
              <a:rPr lang="en-US" altLang="zh-CN" sz="1200" dirty="0"/>
              <a:t>RSPAN</a:t>
            </a:r>
            <a:r>
              <a:rPr lang="zh-CN" altLang="en-US" sz="1200" dirty="0"/>
              <a:t>（</a:t>
            </a:r>
            <a:r>
              <a:rPr lang="en-US" altLang="zh-CN" sz="1200" dirty="0"/>
              <a:t>Remote Switched Port Analyzer</a:t>
            </a:r>
            <a:r>
              <a:rPr lang="zh-CN" altLang="en-US" sz="1200" dirty="0"/>
              <a:t>，远程交换端口分析器）、</a:t>
            </a:r>
            <a:r>
              <a:rPr lang="en-US" altLang="zh-CN" sz="1200" dirty="0"/>
              <a:t>CLI</a:t>
            </a:r>
            <a:r>
              <a:rPr lang="zh-CN" altLang="en-US" sz="1200" dirty="0"/>
              <a:t>（</a:t>
            </a:r>
            <a:r>
              <a:rPr lang="en-US" altLang="zh-CN" sz="1200" dirty="0"/>
              <a:t>Command Line Interface</a:t>
            </a:r>
            <a:r>
              <a:rPr lang="zh-CN" altLang="en-US" sz="1200" dirty="0"/>
              <a:t>，命令行接口）、</a:t>
            </a:r>
            <a:r>
              <a:rPr lang="en-US" altLang="zh-CN" sz="1200" dirty="0"/>
              <a:t>LACP</a:t>
            </a:r>
            <a:r>
              <a:rPr lang="zh-CN" altLang="en-US" sz="1200" dirty="0"/>
              <a:t>、</a:t>
            </a:r>
            <a:r>
              <a:rPr lang="en-US" altLang="zh-CN" sz="1200" dirty="0"/>
              <a:t>802.1ag</a:t>
            </a:r>
            <a:r>
              <a:rPr lang="zh-CN" altLang="en-US" sz="1200" dirty="0"/>
              <a:t>等］，还可以支持跨多个物理服务器的分布式环境。</a:t>
            </a:r>
          </a:p>
          <a:p>
            <a:r>
              <a:rPr lang="en-US" altLang="zh-CN" sz="1200" dirty="0"/>
              <a:t>OVS</a:t>
            </a:r>
            <a:r>
              <a:rPr lang="zh-CN" altLang="en-US" sz="1200" dirty="0"/>
              <a:t>提供了对</a:t>
            </a:r>
            <a:r>
              <a:rPr lang="en-US" altLang="zh-CN" sz="1200" dirty="0" err="1"/>
              <a:t>OpenFlow</a:t>
            </a:r>
            <a:r>
              <a:rPr lang="zh-CN" altLang="en-US" sz="1200" dirty="0"/>
              <a:t>协议的支持，并且能够与众多开源的虚拟化平台相整合。</a:t>
            </a:r>
          </a:p>
          <a:p>
            <a:r>
              <a:rPr lang="zh-CN" altLang="en-US" sz="1200" dirty="0"/>
              <a:t>主要有两个作用：传递虚拟机</a:t>
            </a:r>
            <a:r>
              <a:rPr lang="en-US" altLang="zh-CN" sz="1200" dirty="0"/>
              <a:t>VM</a:t>
            </a:r>
            <a:r>
              <a:rPr lang="zh-CN" altLang="en-US" sz="1200" dirty="0"/>
              <a:t>之间的流量，以及实现</a:t>
            </a:r>
            <a:r>
              <a:rPr lang="en-US" altLang="zh-CN" sz="1200" dirty="0"/>
              <a:t>VM</a:t>
            </a:r>
            <a:r>
              <a:rPr lang="zh-CN" altLang="en-US" sz="1200" dirty="0"/>
              <a:t>和外界网络的通信。</a:t>
            </a:r>
            <a:endParaRPr lang="en-US" altLang="zh-CN" sz="1200" dirty="0"/>
          </a:p>
          <a:p>
            <a:r>
              <a:rPr lang="zh-CN" altLang="en-US" sz="1200" dirty="0"/>
              <a:t>虚拟交换机（</a:t>
            </a:r>
            <a:r>
              <a:rPr lang="en-US" altLang="zh-CN" sz="1200" dirty="0" err="1"/>
              <a:t>vswitch</a:t>
            </a:r>
            <a:r>
              <a:rPr lang="zh-CN" altLang="en-US" sz="1200" dirty="0"/>
              <a:t>）主要有如下两个作用：</a:t>
            </a:r>
            <a:r>
              <a:rPr lang="en-US" altLang="zh-CN" sz="1200" dirty="0"/>
              <a:t>1. </a:t>
            </a:r>
            <a:r>
              <a:rPr lang="zh-CN" altLang="en-US" sz="1200" dirty="0"/>
              <a:t>传递虚拟机</a:t>
            </a:r>
            <a:r>
              <a:rPr lang="en-US" altLang="zh-CN" sz="1200" dirty="0"/>
              <a:t>VM</a:t>
            </a:r>
            <a:r>
              <a:rPr lang="zh-CN" altLang="en-US" sz="1200" dirty="0"/>
              <a:t>之间的流量；</a:t>
            </a:r>
            <a:r>
              <a:rPr lang="en-US" altLang="zh-CN" sz="1200" dirty="0"/>
              <a:t>2. </a:t>
            </a:r>
            <a:r>
              <a:rPr lang="zh-CN" altLang="en-US" sz="1200" dirty="0"/>
              <a:t>以及实现</a:t>
            </a:r>
            <a:r>
              <a:rPr lang="en-US" altLang="zh-CN" sz="1200" dirty="0"/>
              <a:t>VM</a:t>
            </a:r>
            <a:r>
              <a:rPr lang="zh-CN" altLang="en-US" sz="1200" dirty="0"/>
              <a:t>和外界网络的通信。</a:t>
            </a:r>
          </a:p>
          <a:p>
            <a:endParaRPr lang="zh-CN" altLang="en-US" sz="1200" dirty="0"/>
          </a:p>
        </p:txBody>
      </p:sp>
      <p:pic>
        <p:nvPicPr>
          <p:cNvPr id="30722" name="Picture 2" descr="c:\users\L00129~1\appdata\roaming\360se6\USERDA~1\Temp\210920~2.PNG"/>
          <p:cNvPicPr>
            <a:picLocks noChangeAspect="1" noChangeArrowheads="1"/>
          </p:cNvPicPr>
          <p:nvPr/>
        </p:nvPicPr>
        <p:blipFill>
          <a:blip r:embed="rId3" cstate="print"/>
          <a:srcRect/>
          <a:stretch>
            <a:fillRect/>
          </a:stretch>
        </p:blipFill>
        <p:spPr bwMode="auto">
          <a:xfrm>
            <a:off x="4211960" y="1016732"/>
            <a:ext cx="4392289" cy="3012497"/>
          </a:xfrm>
          <a:prstGeom prst="rect">
            <a:avLst/>
          </a:prstGeom>
          <a:noFill/>
        </p:spPr>
      </p:pic>
      <p:pic>
        <p:nvPicPr>
          <p:cNvPr id="16386" name="Picture 2" descr="c:\users\L00129~1\appdata\roaming\360se6\USERDA~1\Temp\FEATUR~1.JPG"/>
          <p:cNvPicPr>
            <a:picLocks noChangeAspect="1" noChangeArrowheads="1"/>
          </p:cNvPicPr>
          <p:nvPr/>
        </p:nvPicPr>
        <p:blipFill>
          <a:blip r:embed="rId4" cstate="print"/>
          <a:srcRect/>
          <a:stretch>
            <a:fillRect/>
          </a:stretch>
        </p:blipFill>
        <p:spPr bwMode="auto">
          <a:xfrm>
            <a:off x="535504" y="1018507"/>
            <a:ext cx="3676456" cy="3058565"/>
          </a:xfrm>
          <a:prstGeom prst="rect">
            <a:avLst/>
          </a:prstGeom>
          <a:noFill/>
        </p:spPr>
      </p:pic>
      <p:sp>
        <p:nvSpPr>
          <p:cNvPr id="7" name="灯片编号占位符 3">
            <a:extLst>
              <a:ext uri="{FF2B5EF4-FFF2-40B4-BE49-F238E27FC236}">
                <a16:creationId xmlns:a16="http://schemas.microsoft.com/office/drawing/2014/main" id="{EE46C121-5771-4359-B5AA-F58F11200EB7}"/>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53</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501542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OVS</a:t>
            </a:r>
            <a:r>
              <a:rPr lang="zh-CN" altLang="en-US" sz="2800" dirty="0"/>
              <a:t>工作流程</a:t>
            </a:r>
          </a:p>
        </p:txBody>
      </p:sp>
      <p:sp>
        <p:nvSpPr>
          <p:cNvPr id="6" name="文本占位符 5"/>
          <p:cNvSpPr>
            <a:spLocks noGrp="1"/>
          </p:cNvSpPr>
          <p:nvPr>
            <p:ph type="body" sz="quarter" idx="10"/>
          </p:nvPr>
        </p:nvSpPr>
        <p:spPr>
          <a:xfrm>
            <a:off x="611560" y="4847994"/>
            <a:ext cx="7070350" cy="1800609"/>
          </a:xfrm>
        </p:spPr>
        <p:txBody>
          <a:bodyPr/>
          <a:lstStyle/>
          <a:p>
            <a:r>
              <a:rPr lang="zh-CN" altLang="en-US" sz="1200" dirty="0"/>
              <a:t>内核模块实现了多个“数据路径（</a:t>
            </a:r>
            <a:r>
              <a:rPr lang="en-US" altLang="zh-CN" sz="1200" dirty="0" err="1"/>
              <a:t>DataPath</a:t>
            </a:r>
            <a:r>
              <a:rPr lang="zh-CN" altLang="en-US" sz="1200" dirty="0"/>
              <a:t>）”（类似于网桥），每个都可以有多个“</a:t>
            </a:r>
            <a:r>
              <a:rPr lang="en-US" altLang="zh-CN" sz="1200" dirty="0" err="1"/>
              <a:t>vports</a:t>
            </a:r>
            <a:r>
              <a:rPr lang="en-US" altLang="zh-CN" sz="1200" dirty="0"/>
              <a:t>”</a:t>
            </a:r>
            <a:r>
              <a:rPr lang="zh-CN" altLang="en-US" sz="1200" dirty="0"/>
              <a:t>（类似于桥内的端口）。每个数据路径也通过关联流表（</a:t>
            </a:r>
            <a:r>
              <a:rPr lang="en-US" altLang="zh-CN" sz="1200" dirty="0"/>
              <a:t>flow table</a:t>
            </a:r>
            <a:r>
              <a:rPr lang="zh-CN" altLang="en-US" sz="1200" dirty="0"/>
              <a:t>）来设置操作，而这些流表中的流都是用户空间在报文头和元数据的基础上映射的关键信息，一般的操作都是将数据包转发到另一个</a:t>
            </a:r>
            <a:r>
              <a:rPr lang="en-US" altLang="zh-CN" sz="1200" dirty="0" err="1"/>
              <a:t>vport</a:t>
            </a:r>
            <a:r>
              <a:rPr lang="zh-CN" altLang="en-US" sz="1200" dirty="0"/>
              <a:t>。当一个数据包到达一个</a:t>
            </a:r>
            <a:r>
              <a:rPr lang="en-US" altLang="zh-CN" sz="1200" dirty="0" err="1"/>
              <a:t>vport</a:t>
            </a:r>
            <a:r>
              <a:rPr lang="zh-CN" altLang="en-US" sz="1200" dirty="0"/>
              <a:t>，内核模块所做的处理是提取其流的关键信息并在流表中查找这些关键信息。当有一个匹配的流时它执行对应的操作。如果没有匹配，它会将数据包送到用户空间的处理队列中（作为处理的一部分，用户空间可能会设置一个流用于以后遇到相同类型的数据包可以在内核中执行操作）。</a:t>
            </a:r>
          </a:p>
        </p:txBody>
      </p:sp>
      <p:sp>
        <p:nvSpPr>
          <p:cNvPr id="7" name="灯片编号占位符 3">
            <a:extLst>
              <a:ext uri="{FF2B5EF4-FFF2-40B4-BE49-F238E27FC236}">
                <a16:creationId xmlns:a16="http://schemas.microsoft.com/office/drawing/2014/main" id="{EE46C121-5771-4359-B5AA-F58F11200EB7}"/>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54</a:t>
            </a:fld>
            <a:endParaRPr lang="en-US" altLang="zh-CN" sz="1800" dirty="0">
              <a:latin typeface="Gill Sans MT"/>
              <a:ea typeface="华文新魏" panose="02010800040101010101" pitchFamily="2" charset="-122"/>
            </a:endParaRPr>
          </a:p>
        </p:txBody>
      </p:sp>
      <p:pic>
        <p:nvPicPr>
          <p:cNvPr id="8" name="图片 7">
            <a:extLst>
              <a:ext uri="{FF2B5EF4-FFF2-40B4-BE49-F238E27FC236}">
                <a16:creationId xmlns:a16="http://schemas.microsoft.com/office/drawing/2014/main" id="{3A669CA5-1A2E-435A-949B-CFCCF2555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1247731"/>
            <a:ext cx="5661199" cy="3585425"/>
          </a:xfrm>
          <a:prstGeom prst="rect">
            <a:avLst/>
          </a:prstGeom>
        </p:spPr>
      </p:pic>
    </p:spTree>
    <p:extLst>
      <p:ext uri="{BB962C8B-B14F-4D97-AF65-F5344CB8AC3E}">
        <p14:creationId xmlns:p14="http://schemas.microsoft.com/office/powerpoint/2010/main" val="3713222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分布式虚拟交换机</a:t>
            </a:r>
            <a:r>
              <a:rPr lang="en-US" altLang="zh-CN" sz="2800" dirty="0"/>
              <a:t>DVS</a:t>
            </a:r>
            <a:r>
              <a:rPr lang="zh-CN" altLang="en-US" sz="2800" dirty="0"/>
              <a:t>方案</a:t>
            </a:r>
          </a:p>
        </p:txBody>
      </p:sp>
      <p:sp>
        <p:nvSpPr>
          <p:cNvPr id="36" name="文本占位符 35"/>
          <p:cNvSpPr>
            <a:spLocks noGrp="1"/>
          </p:cNvSpPr>
          <p:nvPr>
            <p:ph type="body" sz="quarter" idx="10"/>
          </p:nvPr>
        </p:nvSpPr>
        <p:spPr>
          <a:xfrm>
            <a:off x="684214" y="1376363"/>
            <a:ext cx="3041009" cy="3924300"/>
          </a:xfrm>
        </p:spPr>
        <p:txBody>
          <a:bodyPr/>
          <a:lstStyle/>
          <a:p>
            <a:r>
              <a:rPr lang="zh-CN" altLang="en-US" sz="1800" dirty="0"/>
              <a:t>分布式虚拟交换支持基于开源</a:t>
            </a:r>
            <a:r>
              <a:rPr lang="en-US" altLang="zh-CN" sz="1800" dirty="0"/>
              <a:t>Open </a:t>
            </a:r>
            <a:r>
              <a:rPr lang="en-US" altLang="zh-CN" sz="1800" dirty="0" err="1"/>
              <a:t>vSwitch</a:t>
            </a:r>
            <a:r>
              <a:rPr lang="zh-CN" altLang="en-US" sz="1800" dirty="0"/>
              <a:t>的纯软件的虚拟交换的功能，同时提供支持完整虚拟交换卸载的智能网卡的虚拟交换。</a:t>
            </a:r>
          </a:p>
          <a:p>
            <a:r>
              <a:rPr lang="zh-CN" altLang="en-US" sz="1800" dirty="0"/>
              <a:t>开源</a:t>
            </a:r>
            <a:r>
              <a:rPr lang="en-US" altLang="zh-CN" sz="1800" dirty="0"/>
              <a:t>Open </a:t>
            </a:r>
            <a:r>
              <a:rPr lang="en-US" altLang="zh-CN" sz="1800" dirty="0" err="1"/>
              <a:t>vSwitch</a:t>
            </a:r>
            <a:r>
              <a:rPr lang="zh-CN" altLang="en-US" sz="1800" dirty="0"/>
              <a:t>与智能网卡的虚拟交换提供的功能完全一致，虚拟交换管理通过不同的插件管理</a:t>
            </a:r>
            <a:r>
              <a:rPr lang="en-US" altLang="zh-CN" sz="1800" dirty="0"/>
              <a:t>Open </a:t>
            </a:r>
            <a:r>
              <a:rPr lang="en-US" altLang="zh-CN" sz="1800" dirty="0" err="1"/>
              <a:t>vSwitch</a:t>
            </a:r>
            <a:r>
              <a:rPr lang="zh-CN" altLang="en-US" sz="1800" dirty="0"/>
              <a:t>和智能网卡。</a:t>
            </a:r>
          </a:p>
          <a:p>
            <a:endParaRPr lang="en-US" sz="1800" dirty="0"/>
          </a:p>
        </p:txBody>
      </p:sp>
      <p:grpSp>
        <p:nvGrpSpPr>
          <p:cNvPr id="7" name="组合 30"/>
          <p:cNvGrpSpPr>
            <a:grpSpLocks noChangeAspect="1"/>
          </p:cNvGrpSpPr>
          <p:nvPr/>
        </p:nvGrpSpPr>
        <p:grpSpPr bwMode="auto">
          <a:xfrm>
            <a:off x="3851921" y="1520788"/>
            <a:ext cx="4356483" cy="4057353"/>
            <a:chOff x="1644650" y="1123950"/>
            <a:chExt cx="5854700" cy="4610100"/>
          </a:xfrm>
        </p:grpSpPr>
        <p:sp>
          <p:nvSpPr>
            <p:cNvPr id="8" name="矩形 3"/>
            <p:cNvSpPr>
              <a:spLocks noChangeArrowheads="1"/>
            </p:cNvSpPr>
            <p:nvPr/>
          </p:nvSpPr>
          <p:spPr bwMode="auto">
            <a:xfrm>
              <a:off x="1949450" y="2635250"/>
              <a:ext cx="5549900" cy="3098800"/>
            </a:xfrm>
            <a:prstGeom prst="rect">
              <a:avLst/>
            </a:prstGeom>
            <a:solidFill>
              <a:srgbClr val="CDE9EB"/>
            </a:solidFill>
            <a:ln w="9525" algn="ctr">
              <a:solidFill>
                <a:schemeClr val="tx1"/>
              </a:solidFill>
              <a:round/>
              <a:headEnd/>
              <a:tailEnd/>
            </a:ln>
          </p:spPr>
          <p:txBody>
            <a:bodyPr lIns="91425" tIns="45712" rIns="91425" bIns="45712"/>
            <a:lstStyle/>
            <a:p>
              <a:pPr defTabSz="877888"/>
              <a:endParaRPr lang="zh-CN" altLang="en-US" sz="1600">
                <a:latin typeface="+mn-lt"/>
                <a:ea typeface="+mn-ea"/>
              </a:endParaRPr>
            </a:p>
          </p:txBody>
        </p:sp>
        <p:sp>
          <p:nvSpPr>
            <p:cNvPr id="9" name="矩形 4"/>
            <p:cNvSpPr>
              <a:spLocks noChangeArrowheads="1"/>
            </p:cNvSpPr>
            <p:nvPr/>
          </p:nvSpPr>
          <p:spPr bwMode="auto">
            <a:xfrm>
              <a:off x="1809750" y="2482850"/>
              <a:ext cx="5524500" cy="3111500"/>
            </a:xfrm>
            <a:prstGeom prst="rect">
              <a:avLst/>
            </a:prstGeom>
            <a:solidFill>
              <a:srgbClr val="CDE9EB"/>
            </a:solidFill>
            <a:ln w="9525" algn="ctr">
              <a:solidFill>
                <a:schemeClr val="tx1"/>
              </a:solidFill>
              <a:round/>
              <a:headEnd/>
              <a:tailEnd/>
            </a:ln>
          </p:spPr>
          <p:txBody>
            <a:bodyPr lIns="91425" tIns="45712" rIns="91425" bIns="45712"/>
            <a:lstStyle/>
            <a:p>
              <a:pPr defTabSz="877888"/>
              <a:endParaRPr lang="zh-CN" altLang="en-US" sz="1600">
                <a:latin typeface="+mn-lt"/>
                <a:ea typeface="+mn-ea"/>
              </a:endParaRPr>
            </a:p>
          </p:txBody>
        </p:sp>
        <p:sp>
          <p:nvSpPr>
            <p:cNvPr id="10" name="圆角矩形 9"/>
            <p:cNvSpPr/>
            <p:nvPr/>
          </p:nvSpPr>
          <p:spPr bwMode="auto">
            <a:xfrm>
              <a:off x="1644650" y="1123950"/>
              <a:ext cx="5474376" cy="698260"/>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lIns="91425" tIns="45712" rIns="91425" bIns="45712" anchor="ctr"/>
            <a:lstStyle>
              <a:lvl1pPr defTabSz="877888">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anose="020B0803040504020204" pitchFamily="34" charset="0"/>
                  <a:ea typeface="华文细黑" panose="02010600040101010101" pitchFamily="2" charset="-122"/>
                </a:defRPr>
              </a:lvl1pPr>
              <a:lvl2pPr marL="455613" indent="-252413" defTabSz="877888">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anose="020B0803040504020204" pitchFamily="34" charset="0"/>
                  <a:ea typeface="华文细黑" panose="02010600040101010101" pitchFamily="2" charset="-122"/>
                </a:defRPr>
              </a:lvl2pPr>
              <a:lvl3pPr marL="912813" indent="-201613" defTabSz="877888">
                <a:lnSpc>
                  <a:spcPct val="140000"/>
                </a:lnSpc>
                <a:spcBef>
                  <a:spcPct val="30000"/>
                </a:spcBef>
                <a:buSzPct val="50000"/>
                <a:buFont typeface="Wingdings" panose="05000000000000000000" pitchFamily="2" charset="2"/>
                <a:buChar char="n"/>
                <a:defRPr>
                  <a:solidFill>
                    <a:schemeClr val="tx1"/>
                  </a:solidFill>
                  <a:latin typeface="FrutigerNext LT Light"/>
                  <a:ea typeface="华文细黑" panose="02010600040101010101" pitchFamily="2" charset="-122"/>
                </a:defRPr>
              </a:lvl3pPr>
              <a:lvl4pPr marL="1370013" indent="-198438" defTabSz="877888">
                <a:lnSpc>
                  <a:spcPct val="140000"/>
                </a:lnSpc>
                <a:spcBef>
                  <a:spcPct val="30000"/>
                </a:spcBef>
                <a:buChar char="–"/>
                <a:defRPr sz="1600">
                  <a:solidFill>
                    <a:schemeClr val="tx1"/>
                  </a:solidFill>
                  <a:latin typeface="FrutigerNext LT Medium"/>
                  <a:ea typeface="华文细黑" panose="02010600040101010101" pitchFamily="2" charset="-122"/>
                </a:defRPr>
              </a:lvl4pPr>
              <a:lvl5pPr marL="1827213" indent="-201613" defTabSz="877888">
                <a:lnSpc>
                  <a:spcPct val="140000"/>
                </a:lnSpc>
                <a:spcBef>
                  <a:spcPct val="30000"/>
                </a:spcBef>
                <a:buFont typeface="FrutigerNext LT Medium"/>
                <a:buChar char="~"/>
                <a:defRPr sz="1600">
                  <a:solidFill>
                    <a:schemeClr val="tx1"/>
                  </a:solidFill>
                  <a:latin typeface="FrutigerNext LT Medium"/>
                  <a:ea typeface="华文细黑" panose="02010600040101010101" pitchFamily="2" charset="-122"/>
                </a:defRPr>
              </a:lvl5pPr>
              <a:lvl6pPr marL="2284413" indent="-201613" defTabSz="8778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6pPr>
              <a:lvl7pPr marL="2741613" indent="-201613" defTabSz="8778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7pPr>
              <a:lvl8pPr marL="3198813" indent="-201613" defTabSz="8778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8pPr>
              <a:lvl9pPr marL="3656013" indent="-201613" defTabSz="8778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9pPr>
            </a:lstStyle>
            <a:p>
              <a:pPr algn="ctr">
                <a:lnSpc>
                  <a:spcPct val="100000"/>
                </a:lnSpc>
                <a:spcBef>
                  <a:spcPct val="0"/>
                </a:spcBef>
                <a:buClrTx/>
                <a:buSzTx/>
                <a:buFontTx/>
                <a:buNone/>
                <a:defRPr/>
              </a:pPr>
              <a:r>
                <a:rPr lang="en-US" altLang="zh-CN" sz="2000" dirty="0">
                  <a:latin typeface="+mn-lt"/>
                  <a:ea typeface="+mn-ea"/>
                </a:rPr>
                <a:t>DVS Manager</a:t>
              </a:r>
              <a:endParaRPr lang="zh-CN" altLang="en-US" sz="2000" dirty="0">
                <a:latin typeface="+mn-lt"/>
                <a:ea typeface="+mn-ea"/>
              </a:endParaRPr>
            </a:p>
          </p:txBody>
        </p:sp>
        <p:sp>
          <p:nvSpPr>
            <p:cNvPr id="11" name="矩形 6"/>
            <p:cNvSpPr>
              <a:spLocks noChangeArrowheads="1"/>
            </p:cNvSpPr>
            <p:nvPr/>
          </p:nvSpPr>
          <p:spPr bwMode="auto">
            <a:xfrm>
              <a:off x="1695452" y="2330450"/>
              <a:ext cx="5426453" cy="3163316"/>
            </a:xfrm>
            <a:prstGeom prst="rect">
              <a:avLst/>
            </a:prstGeom>
            <a:solidFill>
              <a:srgbClr val="CDE9EB"/>
            </a:solidFill>
            <a:ln w="9525" algn="ctr">
              <a:solidFill>
                <a:schemeClr val="tx1"/>
              </a:solidFill>
              <a:round/>
              <a:headEnd/>
              <a:tailEnd/>
            </a:ln>
          </p:spPr>
          <p:txBody>
            <a:bodyPr lIns="91425" tIns="45712" rIns="91425" bIns="45712"/>
            <a:lstStyle/>
            <a:p>
              <a:pPr defTabSz="877888"/>
              <a:endParaRPr lang="zh-CN" altLang="en-US" sz="1600">
                <a:latin typeface="+mn-lt"/>
                <a:ea typeface="+mn-ea"/>
              </a:endParaRPr>
            </a:p>
          </p:txBody>
        </p:sp>
        <p:cxnSp>
          <p:nvCxnSpPr>
            <p:cNvPr id="12" name="直接连接符 7"/>
            <p:cNvCxnSpPr>
              <a:cxnSpLocks noChangeShapeType="1"/>
            </p:cNvCxnSpPr>
            <p:nvPr/>
          </p:nvCxnSpPr>
          <p:spPr bwMode="auto">
            <a:xfrm flipH="1">
              <a:off x="4330702" y="1835150"/>
              <a:ext cx="6350" cy="787400"/>
            </a:xfrm>
            <a:prstGeom prst="line">
              <a:avLst/>
            </a:prstGeom>
            <a:noFill/>
            <a:ln w="9525" algn="ctr">
              <a:solidFill>
                <a:schemeClr val="tx1"/>
              </a:solidFill>
              <a:round/>
              <a:headEnd/>
              <a:tailEnd/>
            </a:ln>
          </p:spPr>
        </p:cxnSp>
        <p:sp>
          <p:nvSpPr>
            <p:cNvPr id="13" name="TextBox 91"/>
            <p:cNvSpPr txBox="1">
              <a:spLocks noChangeArrowheads="1"/>
            </p:cNvSpPr>
            <p:nvPr/>
          </p:nvSpPr>
          <p:spPr bwMode="auto">
            <a:xfrm>
              <a:off x="5048254" y="2305050"/>
              <a:ext cx="1757495" cy="355327"/>
            </a:xfrm>
            <a:prstGeom prst="rect">
              <a:avLst/>
            </a:prstGeom>
            <a:noFill/>
            <a:ln w="9525">
              <a:noFill/>
              <a:miter lim="800000"/>
              <a:headEnd/>
              <a:tailEnd/>
            </a:ln>
          </p:spPr>
          <p:txBody>
            <a:bodyPr wrap="none">
              <a:spAutoFit/>
            </a:bodyPr>
            <a:lstStyle/>
            <a:p>
              <a:r>
                <a:rPr lang="en-US" altLang="zh-CN" sz="1600" dirty="0">
                  <a:latin typeface="+mn-lt"/>
                  <a:ea typeface="+mn-ea"/>
                </a:rPr>
                <a:t>Compute</a:t>
              </a:r>
              <a:r>
                <a:rPr lang="zh-CN" altLang="en-US" sz="1600" dirty="0">
                  <a:latin typeface="+mn-lt"/>
                  <a:ea typeface="+mn-ea"/>
                </a:rPr>
                <a:t> </a:t>
              </a:r>
              <a:r>
                <a:rPr lang="en-US" altLang="zh-CN" sz="1600" dirty="0">
                  <a:latin typeface="+mn-lt"/>
                  <a:ea typeface="+mn-ea"/>
                </a:rPr>
                <a:t>Node</a:t>
              </a:r>
            </a:p>
          </p:txBody>
        </p:sp>
        <p:sp>
          <p:nvSpPr>
            <p:cNvPr id="14" name="圆角矩形 9"/>
            <p:cNvSpPr>
              <a:spLocks noChangeArrowheads="1"/>
            </p:cNvSpPr>
            <p:nvPr/>
          </p:nvSpPr>
          <p:spPr bwMode="auto">
            <a:xfrm>
              <a:off x="2062226" y="2597150"/>
              <a:ext cx="4779264" cy="317500"/>
            </a:xfrm>
            <a:prstGeom prst="roundRect">
              <a:avLst>
                <a:gd name="adj" fmla="val 16667"/>
              </a:avLst>
            </a:prstGeom>
            <a:solidFill>
              <a:schemeClr val="bg1"/>
            </a:solidFill>
            <a:ln w="9525" algn="ctr">
              <a:solidFill>
                <a:schemeClr val="tx1"/>
              </a:solidFill>
              <a:round/>
              <a:headEnd/>
              <a:tailEnd/>
            </a:ln>
          </p:spPr>
          <p:txBody>
            <a:bodyPr lIns="91425" tIns="45712" rIns="91425" bIns="45712"/>
            <a:lstStyle/>
            <a:p>
              <a:pPr algn="ctr" defTabSz="877888"/>
              <a:r>
                <a:rPr lang="en-US" altLang="zh-CN" sz="1600" dirty="0">
                  <a:latin typeface="+mn-lt"/>
                  <a:ea typeface="+mn-ea"/>
                </a:rPr>
                <a:t>Virtual Switch  Agent</a:t>
              </a:r>
              <a:endParaRPr lang="zh-CN" altLang="en-US" sz="1600" dirty="0">
                <a:latin typeface="+mn-lt"/>
                <a:ea typeface="+mn-ea"/>
              </a:endParaRPr>
            </a:p>
          </p:txBody>
        </p:sp>
        <p:sp>
          <p:nvSpPr>
            <p:cNvPr id="15" name="Rectangle 94"/>
            <p:cNvSpPr/>
            <p:nvPr/>
          </p:nvSpPr>
          <p:spPr bwMode="auto">
            <a:xfrm>
              <a:off x="2036500" y="4030058"/>
              <a:ext cx="2316526" cy="1426275"/>
            </a:xfrm>
            <a:prstGeom prst="rect">
              <a:avLst/>
            </a:prstGeom>
            <a:solidFill>
              <a:srgbClr val="CCCCFF"/>
            </a:solidFill>
            <a:ln w="38100"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79200" tIns="39600" rIns="79200" bIns="39600" anchor="b"/>
            <a:lstStyle>
              <a:lvl1pPr defTabSz="801688">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anose="020B0803040504020204" pitchFamily="34" charset="0"/>
                  <a:ea typeface="华文细黑" panose="02010600040101010101" pitchFamily="2" charset="-122"/>
                </a:defRPr>
              </a:lvl1pPr>
              <a:lvl2pPr marL="455613" indent="-252413" defTabSz="801688">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anose="020B0803040504020204" pitchFamily="34" charset="0"/>
                  <a:ea typeface="华文细黑" panose="02010600040101010101" pitchFamily="2" charset="-122"/>
                </a:defRPr>
              </a:lvl2pPr>
              <a:lvl3pPr marL="912813" indent="-201613" defTabSz="801688">
                <a:lnSpc>
                  <a:spcPct val="140000"/>
                </a:lnSpc>
                <a:spcBef>
                  <a:spcPct val="30000"/>
                </a:spcBef>
                <a:buSzPct val="50000"/>
                <a:buFont typeface="Wingdings" panose="05000000000000000000" pitchFamily="2" charset="2"/>
                <a:buChar char="n"/>
                <a:defRPr>
                  <a:solidFill>
                    <a:schemeClr val="tx1"/>
                  </a:solidFill>
                  <a:latin typeface="FrutigerNext LT Light"/>
                  <a:ea typeface="华文细黑" panose="02010600040101010101" pitchFamily="2" charset="-122"/>
                </a:defRPr>
              </a:lvl3pPr>
              <a:lvl4pPr marL="1370013" indent="-198438" defTabSz="801688">
                <a:lnSpc>
                  <a:spcPct val="140000"/>
                </a:lnSpc>
                <a:spcBef>
                  <a:spcPct val="30000"/>
                </a:spcBef>
                <a:buChar char="–"/>
                <a:defRPr sz="1600">
                  <a:solidFill>
                    <a:schemeClr val="tx1"/>
                  </a:solidFill>
                  <a:latin typeface="FrutigerNext LT Medium"/>
                  <a:ea typeface="华文细黑" panose="02010600040101010101" pitchFamily="2" charset="-122"/>
                </a:defRPr>
              </a:lvl4pPr>
              <a:lvl5pPr marL="1827213" indent="-201613" defTabSz="801688">
                <a:lnSpc>
                  <a:spcPct val="140000"/>
                </a:lnSpc>
                <a:spcBef>
                  <a:spcPct val="30000"/>
                </a:spcBef>
                <a:buFont typeface="FrutigerNext LT Medium"/>
                <a:buChar char="~"/>
                <a:defRPr sz="1600">
                  <a:solidFill>
                    <a:schemeClr val="tx1"/>
                  </a:solidFill>
                  <a:latin typeface="FrutigerNext LT Medium"/>
                  <a:ea typeface="华文细黑" panose="02010600040101010101" pitchFamily="2" charset="-122"/>
                </a:defRPr>
              </a:lvl5pPr>
              <a:lvl6pPr marL="2284413" indent="-201613" defTabSz="8016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6pPr>
              <a:lvl7pPr marL="2741613" indent="-201613" defTabSz="8016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7pPr>
              <a:lvl8pPr marL="3198813" indent="-201613" defTabSz="8016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8pPr>
              <a:lvl9pPr marL="3656013" indent="-201613" defTabSz="8016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9pPr>
            </a:lstStyle>
            <a:p>
              <a:pPr algn="ctr">
                <a:lnSpc>
                  <a:spcPct val="100000"/>
                </a:lnSpc>
                <a:spcBef>
                  <a:spcPct val="0"/>
                </a:spcBef>
                <a:buClrTx/>
                <a:buSzTx/>
                <a:buFontTx/>
                <a:buNone/>
                <a:defRPr/>
              </a:pPr>
              <a:endParaRPr lang="en-US" altLang="zh-CN" sz="1200">
                <a:solidFill>
                  <a:srgbClr val="000000"/>
                </a:solidFill>
                <a:latin typeface="+mn-lt"/>
                <a:ea typeface="+mn-ea"/>
              </a:endParaRPr>
            </a:p>
          </p:txBody>
        </p:sp>
        <p:sp>
          <p:nvSpPr>
            <p:cNvPr id="16" name="圆角矩形 11"/>
            <p:cNvSpPr>
              <a:spLocks noChangeArrowheads="1"/>
            </p:cNvSpPr>
            <p:nvPr/>
          </p:nvSpPr>
          <p:spPr bwMode="auto">
            <a:xfrm>
              <a:off x="3277916" y="4823206"/>
              <a:ext cx="1027637" cy="280415"/>
            </a:xfrm>
            <a:prstGeom prst="roundRect">
              <a:avLst>
                <a:gd name="adj" fmla="val 16667"/>
              </a:avLst>
            </a:prstGeom>
            <a:solidFill>
              <a:schemeClr val="bg1"/>
            </a:solidFill>
            <a:ln w="12700">
              <a:solidFill>
                <a:srgbClr val="0070C0"/>
              </a:solidFill>
              <a:round/>
              <a:headEnd/>
              <a:tailEnd/>
            </a:ln>
          </p:spPr>
          <p:txBody>
            <a:bodyPr/>
            <a:lstStyle/>
            <a:p>
              <a:pPr algn="ctr">
                <a:buClr>
                  <a:srgbClr val="CC9900"/>
                </a:buClr>
              </a:pPr>
              <a:r>
                <a:rPr lang="en-US" altLang="zh-CN" sz="1200" dirty="0">
                  <a:solidFill>
                    <a:srgbClr val="000000"/>
                  </a:solidFill>
                  <a:latin typeface="+mn-lt"/>
                  <a:ea typeface="+mn-ea"/>
                </a:rPr>
                <a:t>VXLAN</a:t>
              </a:r>
              <a:endParaRPr lang="en-US" altLang="zh-CN" sz="1100" dirty="0">
                <a:solidFill>
                  <a:srgbClr val="000000"/>
                </a:solidFill>
                <a:latin typeface="+mn-lt"/>
                <a:ea typeface="+mn-ea"/>
              </a:endParaRPr>
            </a:p>
            <a:p>
              <a:pPr algn="ctr">
                <a:buClr>
                  <a:srgbClr val="CC9900"/>
                </a:buClr>
              </a:pPr>
              <a:endParaRPr lang="zh-CN" altLang="en-US" sz="1100" dirty="0">
                <a:solidFill>
                  <a:srgbClr val="000000"/>
                </a:solidFill>
                <a:latin typeface="+mn-lt"/>
                <a:ea typeface="+mn-ea"/>
              </a:endParaRPr>
            </a:p>
          </p:txBody>
        </p:sp>
        <p:sp>
          <p:nvSpPr>
            <p:cNvPr id="17" name="圆角矩形 12"/>
            <p:cNvSpPr>
              <a:spLocks noChangeArrowheads="1"/>
            </p:cNvSpPr>
            <p:nvPr/>
          </p:nvSpPr>
          <p:spPr bwMode="auto">
            <a:xfrm>
              <a:off x="2092271" y="4823206"/>
              <a:ext cx="1116003" cy="280415"/>
            </a:xfrm>
            <a:prstGeom prst="roundRect">
              <a:avLst>
                <a:gd name="adj" fmla="val 16667"/>
              </a:avLst>
            </a:prstGeom>
            <a:solidFill>
              <a:schemeClr val="bg1"/>
            </a:solidFill>
            <a:ln w="12700">
              <a:solidFill>
                <a:srgbClr val="0070C0"/>
              </a:solidFill>
              <a:round/>
              <a:headEnd/>
              <a:tailEnd/>
            </a:ln>
          </p:spPr>
          <p:txBody>
            <a:bodyPr/>
            <a:lstStyle/>
            <a:p>
              <a:pPr algn="ctr">
                <a:buClr>
                  <a:srgbClr val="CC9900"/>
                </a:buClr>
              </a:pPr>
              <a:r>
                <a:rPr lang="en-US" altLang="zh-CN" sz="1200" dirty="0">
                  <a:solidFill>
                    <a:srgbClr val="000000"/>
                  </a:solidFill>
                  <a:latin typeface="+mn-lt"/>
                  <a:ea typeface="+mn-ea"/>
                </a:rPr>
                <a:t>VLAN</a:t>
              </a:r>
              <a:endParaRPr lang="zh-CN" altLang="en-US" sz="1050" dirty="0">
                <a:solidFill>
                  <a:srgbClr val="000000"/>
                </a:solidFill>
                <a:latin typeface="+mn-lt"/>
                <a:ea typeface="+mn-ea"/>
              </a:endParaRPr>
            </a:p>
          </p:txBody>
        </p:sp>
        <p:sp>
          <p:nvSpPr>
            <p:cNvPr id="18" name="圆角矩形 13"/>
            <p:cNvSpPr>
              <a:spLocks noChangeArrowheads="1"/>
            </p:cNvSpPr>
            <p:nvPr/>
          </p:nvSpPr>
          <p:spPr bwMode="auto">
            <a:xfrm>
              <a:off x="2062227" y="5143894"/>
              <a:ext cx="1146048" cy="246240"/>
            </a:xfrm>
            <a:prstGeom prst="roundRect">
              <a:avLst>
                <a:gd name="adj" fmla="val 16667"/>
              </a:avLst>
            </a:prstGeom>
            <a:solidFill>
              <a:schemeClr val="bg1"/>
            </a:solidFill>
            <a:ln w="12700">
              <a:solidFill>
                <a:srgbClr val="0070C0"/>
              </a:solidFill>
              <a:round/>
              <a:headEnd/>
              <a:tailEnd/>
            </a:ln>
          </p:spPr>
          <p:txBody>
            <a:bodyPr/>
            <a:lstStyle/>
            <a:p>
              <a:pPr algn="ctr">
                <a:buClr>
                  <a:srgbClr val="CC9900"/>
                </a:buClr>
              </a:pPr>
              <a:r>
                <a:rPr lang="en-US" altLang="zh-CN" sz="1200" dirty="0" err="1">
                  <a:solidFill>
                    <a:srgbClr val="000000"/>
                  </a:solidFill>
                  <a:latin typeface="+mn-lt"/>
                  <a:ea typeface="+mn-ea"/>
                </a:rPr>
                <a:t>BondiLACP</a:t>
              </a:r>
              <a:endParaRPr lang="zh-CN" altLang="en-US" sz="1050" dirty="0">
                <a:solidFill>
                  <a:srgbClr val="000000"/>
                </a:solidFill>
                <a:latin typeface="+mn-lt"/>
                <a:ea typeface="+mn-ea"/>
              </a:endParaRPr>
            </a:p>
          </p:txBody>
        </p:sp>
        <p:sp>
          <p:nvSpPr>
            <p:cNvPr id="19" name="圆角矩形 14"/>
            <p:cNvSpPr>
              <a:spLocks noChangeArrowheads="1"/>
            </p:cNvSpPr>
            <p:nvPr/>
          </p:nvSpPr>
          <p:spPr bwMode="auto">
            <a:xfrm>
              <a:off x="2098803" y="4542790"/>
              <a:ext cx="2206752" cy="256032"/>
            </a:xfrm>
            <a:prstGeom prst="roundRect">
              <a:avLst>
                <a:gd name="adj" fmla="val 16667"/>
              </a:avLst>
            </a:prstGeom>
            <a:solidFill>
              <a:schemeClr val="bg1"/>
            </a:solidFill>
            <a:ln w="12700">
              <a:solidFill>
                <a:srgbClr val="0070C0"/>
              </a:solidFill>
              <a:round/>
              <a:headEnd/>
              <a:tailEnd/>
            </a:ln>
          </p:spPr>
          <p:txBody>
            <a:bodyPr anchor="ctr"/>
            <a:lstStyle/>
            <a:p>
              <a:pPr algn="ctr">
                <a:buClr>
                  <a:srgbClr val="CC9900"/>
                </a:buClr>
              </a:pPr>
              <a:r>
                <a:rPr lang="en-US" altLang="zh-CN" sz="1600" dirty="0">
                  <a:solidFill>
                    <a:srgbClr val="000000"/>
                  </a:solidFill>
                  <a:latin typeface="+mn-lt"/>
                  <a:ea typeface="+mn-ea"/>
                </a:rPr>
                <a:t>Switch</a:t>
              </a:r>
              <a:endParaRPr lang="zh-CN" altLang="en-US" sz="1200" dirty="0">
                <a:solidFill>
                  <a:srgbClr val="000000"/>
                </a:solidFill>
                <a:latin typeface="+mn-lt"/>
                <a:ea typeface="+mn-ea"/>
              </a:endParaRPr>
            </a:p>
          </p:txBody>
        </p:sp>
        <p:sp>
          <p:nvSpPr>
            <p:cNvPr id="20" name="圆角矩形 15"/>
            <p:cNvSpPr>
              <a:spLocks noChangeArrowheads="1"/>
            </p:cNvSpPr>
            <p:nvPr/>
          </p:nvSpPr>
          <p:spPr bwMode="auto">
            <a:xfrm>
              <a:off x="3257042" y="5128006"/>
              <a:ext cx="1048512" cy="268223"/>
            </a:xfrm>
            <a:prstGeom prst="roundRect">
              <a:avLst>
                <a:gd name="adj" fmla="val 16667"/>
              </a:avLst>
            </a:prstGeom>
            <a:solidFill>
              <a:schemeClr val="bg1"/>
            </a:solidFill>
            <a:ln w="12700">
              <a:solidFill>
                <a:srgbClr val="0070C0"/>
              </a:solidFill>
              <a:round/>
              <a:headEnd/>
              <a:tailEnd/>
            </a:ln>
          </p:spPr>
          <p:txBody>
            <a:bodyPr/>
            <a:lstStyle/>
            <a:p>
              <a:pPr algn="ctr">
                <a:buClr>
                  <a:srgbClr val="CC9900"/>
                </a:buClr>
              </a:pPr>
              <a:r>
                <a:rPr lang="en-US" altLang="zh-CN" sz="1200" dirty="0">
                  <a:solidFill>
                    <a:srgbClr val="000000"/>
                  </a:solidFill>
                  <a:latin typeface="+mn-lt"/>
                  <a:ea typeface="+mn-ea"/>
                </a:rPr>
                <a:t>SHAPING</a:t>
              </a:r>
              <a:endParaRPr lang="zh-CN" altLang="en-US" sz="1050" dirty="0">
                <a:solidFill>
                  <a:srgbClr val="000000"/>
                </a:solidFill>
                <a:latin typeface="+mn-lt"/>
                <a:ea typeface="+mn-ea"/>
              </a:endParaRPr>
            </a:p>
          </p:txBody>
        </p:sp>
        <p:sp>
          <p:nvSpPr>
            <p:cNvPr id="21" name="TextBox 84"/>
            <p:cNvSpPr txBox="1"/>
            <p:nvPr/>
          </p:nvSpPr>
          <p:spPr>
            <a:xfrm>
              <a:off x="2838114" y="3968241"/>
              <a:ext cx="563544" cy="323025"/>
            </a:xfrm>
            <a:prstGeom prst="rect">
              <a:avLst/>
            </a:prstGeom>
            <a:noFill/>
          </p:spPr>
          <p:txBody>
            <a:bodyPr wrap="none">
              <a:spAutoFit/>
            </a:bodyPr>
            <a:lstStyle>
              <a:defPPr>
                <a:defRPr lang="zh-CN"/>
              </a:defPPr>
              <a:lvl1pPr algn="l" rtl="0" fontAlgn="base">
                <a:spcBef>
                  <a:spcPct val="0"/>
                </a:spcBef>
                <a:spcAft>
                  <a:spcPct val="0"/>
                </a:spcAft>
                <a:defRPr b="1" kern="1200">
                  <a:solidFill>
                    <a:schemeClr val="tx1"/>
                  </a:solidFill>
                  <a:latin typeface="Arial" pitchFamily="34" charset="0"/>
                  <a:ea typeface="宋体" pitchFamily="2" charset="-122"/>
                  <a:cs typeface="+mn-cs"/>
                </a:defRPr>
              </a:lvl1pPr>
              <a:lvl2pPr marL="457136" algn="l" rtl="0" fontAlgn="base">
                <a:spcBef>
                  <a:spcPct val="0"/>
                </a:spcBef>
                <a:spcAft>
                  <a:spcPct val="0"/>
                </a:spcAft>
                <a:defRPr b="1" kern="1200">
                  <a:solidFill>
                    <a:schemeClr val="tx1"/>
                  </a:solidFill>
                  <a:latin typeface="Arial" pitchFamily="34" charset="0"/>
                  <a:ea typeface="宋体" pitchFamily="2" charset="-122"/>
                  <a:cs typeface="+mn-cs"/>
                </a:defRPr>
              </a:lvl2pPr>
              <a:lvl3pPr marL="914270" algn="l" rtl="0" fontAlgn="base">
                <a:spcBef>
                  <a:spcPct val="0"/>
                </a:spcBef>
                <a:spcAft>
                  <a:spcPct val="0"/>
                </a:spcAft>
                <a:defRPr b="1" kern="1200">
                  <a:solidFill>
                    <a:schemeClr val="tx1"/>
                  </a:solidFill>
                  <a:latin typeface="Arial" pitchFamily="34" charset="0"/>
                  <a:ea typeface="宋体" pitchFamily="2" charset="-122"/>
                  <a:cs typeface="+mn-cs"/>
                </a:defRPr>
              </a:lvl3pPr>
              <a:lvl4pPr marL="1371406" algn="l" rtl="0" fontAlgn="base">
                <a:spcBef>
                  <a:spcPct val="0"/>
                </a:spcBef>
                <a:spcAft>
                  <a:spcPct val="0"/>
                </a:spcAft>
                <a:defRPr b="1" kern="1200">
                  <a:solidFill>
                    <a:schemeClr val="tx1"/>
                  </a:solidFill>
                  <a:latin typeface="Arial" pitchFamily="34" charset="0"/>
                  <a:ea typeface="宋体" pitchFamily="2" charset="-122"/>
                  <a:cs typeface="+mn-cs"/>
                </a:defRPr>
              </a:lvl4pPr>
              <a:lvl5pPr marL="1828541" algn="l" rtl="0" fontAlgn="base">
                <a:spcBef>
                  <a:spcPct val="0"/>
                </a:spcBef>
                <a:spcAft>
                  <a:spcPct val="0"/>
                </a:spcAft>
                <a:defRPr b="1" kern="1200">
                  <a:solidFill>
                    <a:schemeClr val="tx1"/>
                  </a:solidFill>
                  <a:latin typeface="Arial" pitchFamily="34" charset="0"/>
                  <a:ea typeface="宋体" pitchFamily="2" charset="-122"/>
                  <a:cs typeface="+mn-cs"/>
                </a:defRPr>
              </a:lvl5pPr>
              <a:lvl6pPr marL="2285676" algn="l" defTabSz="914270" rtl="0" eaLnBrk="1" latinLnBrk="0" hangingPunct="1">
                <a:defRPr b="1" kern="1200">
                  <a:solidFill>
                    <a:schemeClr val="tx1"/>
                  </a:solidFill>
                  <a:latin typeface="Arial" pitchFamily="34" charset="0"/>
                  <a:ea typeface="宋体" pitchFamily="2" charset="-122"/>
                  <a:cs typeface="+mn-cs"/>
                </a:defRPr>
              </a:lvl6pPr>
              <a:lvl7pPr marL="2742811" algn="l" defTabSz="914270" rtl="0" eaLnBrk="1" latinLnBrk="0" hangingPunct="1">
                <a:defRPr b="1" kern="1200">
                  <a:solidFill>
                    <a:schemeClr val="tx1"/>
                  </a:solidFill>
                  <a:latin typeface="Arial" pitchFamily="34" charset="0"/>
                  <a:ea typeface="宋体" pitchFamily="2" charset="-122"/>
                  <a:cs typeface="+mn-cs"/>
                </a:defRPr>
              </a:lvl7pPr>
              <a:lvl8pPr marL="3199947" algn="l" defTabSz="914270" rtl="0" eaLnBrk="1" latinLnBrk="0" hangingPunct="1">
                <a:defRPr b="1" kern="1200">
                  <a:solidFill>
                    <a:schemeClr val="tx1"/>
                  </a:solidFill>
                  <a:latin typeface="Arial" pitchFamily="34" charset="0"/>
                  <a:ea typeface="宋体" pitchFamily="2" charset="-122"/>
                  <a:cs typeface="+mn-cs"/>
                </a:defRPr>
              </a:lvl8pPr>
              <a:lvl9pPr marL="3657081" algn="l" defTabSz="914270" rtl="0" eaLnBrk="1" latinLnBrk="0" hangingPunct="1">
                <a:defRPr b="1"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en-US" altLang="zh-CN" sz="1400" b="0" dirty="0">
                  <a:solidFill>
                    <a:srgbClr val="990000"/>
                  </a:solidFill>
                  <a:latin typeface="+mn-lt"/>
                  <a:ea typeface="+mn-ea"/>
                </a:rPr>
                <a:t>OVS</a:t>
              </a:r>
              <a:endParaRPr lang="zh-CN" altLang="en-US" sz="1400" b="0" dirty="0">
                <a:solidFill>
                  <a:srgbClr val="990000"/>
                </a:solidFill>
                <a:latin typeface="+mn-lt"/>
                <a:ea typeface="+mn-ea"/>
              </a:endParaRPr>
            </a:p>
          </p:txBody>
        </p:sp>
        <p:sp>
          <p:nvSpPr>
            <p:cNvPr id="22" name="圆角矩形 17"/>
            <p:cNvSpPr>
              <a:spLocks noChangeArrowheads="1"/>
            </p:cNvSpPr>
            <p:nvPr/>
          </p:nvSpPr>
          <p:spPr bwMode="auto">
            <a:xfrm>
              <a:off x="2092707" y="4256278"/>
              <a:ext cx="2206752" cy="256032"/>
            </a:xfrm>
            <a:prstGeom prst="roundRect">
              <a:avLst>
                <a:gd name="adj" fmla="val 16667"/>
              </a:avLst>
            </a:prstGeom>
            <a:solidFill>
              <a:schemeClr val="bg1"/>
            </a:solidFill>
            <a:ln w="12700">
              <a:solidFill>
                <a:srgbClr val="0070C0"/>
              </a:solidFill>
              <a:round/>
              <a:headEnd/>
              <a:tailEnd/>
            </a:ln>
          </p:spPr>
          <p:txBody>
            <a:bodyPr anchor="ctr"/>
            <a:lstStyle/>
            <a:p>
              <a:pPr algn="ctr">
                <a:buClr>
                  <a:srgbClr val="CC9900"/>
                </a:buClr>
              </a:pPr>
              <a:r>
                <a:rPr lang="en-US" altLang="zh-CN" sz="1600" dirty="0">
                  <a:solidFill>
                    <a:srgbClr val="000000"/>
                  </a:solidFill>
                  <a:latin typeface="+mn-lt"/>
                  <a:ea typeface="+mn-ea"/>
                </a:rPr>
                <a:t>Security</a:t>
              </a:r>
              <a:endParaRPr lang="zh-CN" altLang="en-US" sz="1050" dirty="0">
                <a:solidFill>
                  <a:srgbClr val="000000"/>
                </a:solidFill>
                <a:latin typeface="+mn-lt"/>
                <a:ea typeface="+mn-ea"/>
              </a:endParaRPr>
            </a:p>
          </p:txBody>
        </p:sp>
        <p:sp>
          <p:nvSpPr>
            <p:cNvPr id="23" name="Rectangle 94"/>
            <p:cNvSpPr/>
            <p:nvPr/>
          </p:nvSpPr>
          <p:spPr bwMode="auto">
            <a:xfrm>
              <a:off x="4530510" y="4012205"/>
              <a:ext cx="2318830" cy="1426274"/>
            </a:xfrm>
            <a:prstGeom prst="rect">
              <a:avLst/>
            </a:prstGeom>
            <a:solidFill>
              <a:srgbClr val="CCCCFF"/>
            </a:solidFill>
            <a:ln w="38100"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79200" tIns="39600" rIns="79200" bIns="39600" anchor="b"/>
            <a:lstStyle>
              <a:lvl1pPr defTabSz="801688">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anose="020B0803040504020204" pitchFamily="34" charset="0"/>
                  <a:ea typeface="华文细黑" panose="02010600040101010101" pitchFamily="2" charset="-122"/>
                </a:defRPr>
              </a:lvl1pPr>
              <a:lvl2pPr marL="455613" indent="-252413" defTabSz="801688">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anose="020B0803040504020204" pitchFamily="34" charset="0"/>
                  <a:ea typeface="华文细黑" panose="02010600040101010101" pitchFamily="2" charset="-122"/>
                </a:defRPr>
              </a:lvl2pPr>
              <a:lvl3pPr marL="912813" indent="-201613" defTabSz="801688">
                <a:lnSpc>
                  <a:spcPct val="140000"/>
                </a:lnSpc>
                <a:spcBef>
                  <a:spcPct val="30000"/>
                </a:spcBef>
                <a:buSzPct val="50000"/>
                <a:buFont typeface="Wingdings" panose="05000000000000000000" pitchFamily="2" charset="2"/>
                <a:buChar char="n"/>
                <a:defRPr>
                  <a:solidFill>
                    <a:schemeClr val="tx1"/>
                  </a:solidFill>
                  <a:latin typeface="FrutigerNext LT Light"/>
                  <a:ea typeface="华文细黑" panose="02010600040101010101" pitchFamily="2" charset="-122"/>
                </a:defRPr>
              </a:lvl3pPr>
              <a:lvl4pPr marL="1370013" indent="-198438" defTabSz="801688">
                <a:lnSpc>
                  <a:spcPct val="140000"/>
                </a:lnSpc>
                <a:spcBef>
                  <a:spcPct val="30000"/>
                </a:spcBef>
                <a:buChar char="–"/>
                <a:defRPr sz="1600">
                  <a:solidFill>
                    <a:schemeClr val="tx1"/>
                  </a:solidFill>
                  <a:latin typeface="FrutigerNext LT Medium"/>
                  <a:ea typeface="华文细黑" panose="02010600040101010101" pitchFamily="2" charset="-122"/>
                </a:defRPr>
              </a:lvl4pPr>
              <a:lvl5pPr marL="1827213" indent="-201613" defTabSz="801688">
                <a:lnSpc>
                  <a:spcPct val="140000"/>
                </a:lnSpc>
                <a:spcBef>
                  <a:spcPct val="30000"/>
                </a:spcBef>
                <a:buFont typeface="FrutigerNext LT Medium"/>
                <a:buChar char="~"/>
                <a:defRPr sz="1600">
                  <a:solidFill>
                    <a:schemeClr val="tx1"/>
                  </a:solidFill>
                  <a:latin typeface="FrutigerNext LT Medium"/>
                  <a:ea typeface="华文细黑" panose="02010600040101010101" pitchFamily="2" charset="-122"/>
                </a:defRPr>
              </a:lvl5pPr>
              <a:lvl6pPr marL="2284413" indent="-201613" defTabSz="8016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6pPr>
              <a:lvl7pPr marL="2741613" indent="-201613" defTabSz="8016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7pPr>
              <a:lvl8pPr marL="3198813" indent="-201613" defTabSz="8016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8pPr>
              <a:lvl9pPr marL="3656013" indent="-201613" defTabSz="801688" eaLnBrk="0" fontAlgn="base" hangingPunct="0">
                <a:lnSpc>
                  <a:spcPct val="140000"/>
                </a:lnSpc>
                <a:spcBef>
                  <a:spcPct val="30000"/>
                </a:spcBef>
                <a:spcAft>
                  <a:spcPct val="0"/>
                </a:spcAft>
                <a:buFont typeface="FrutigerNext LT Medium"/>
                <a:buChar char="~"/>
                <a:defRPr sz="1600">
                  <a:solidFill>
                    <a:schemeClr val="tx1"/>
                  </a:solidFill>
                  <a:latin typeface="FrutigerNext LT Medium"/>
                  <a:ea typeface="华文细黑" panose="02010600040101010101" pitchFamily="2" charset="-122"/>
                </a:defRPr>
              </a:lvl9pPr>
            </a:lstStyle>
            <a:p>
              <a:pPr algn="ctr">
                <a:lnSpc>
                  <a:spcPct val="100000"/>
                </a:lnSpc>
                <a:spcBef>
                  <a:spcPct val="0"/>
                </a:spcBef>
                <a:buClrTx/>
                <a:buSzTx/>
                <a:buFontTx/>
                <a:buNone/>
                <a:defRPr/>
              </a:pPr>
              <a:endParaRPr lang="en-US" altLang="zh-CN" sz="1200">
                <a:solidFill>
                  <a:srgbClr val="000000"/>
                </a:solidFill>
                <a:latin typeface="+mn-lt"/>
                <a:ea typeface="+mn-ea"/>
              </a:endParaRPr>
            </a:p>
          </p:txBody>
        </p:sp>
        <p:sp>
          <p:nvSpPr>
            <p:cNvPr id="24" name="圆角矩形 19"/>
            <p:cNvSpPr>
              <a:spLocks noChangeArrowheads="1"/>
            </p:cNvSpPr>
            <p:nvPr/>
          </p:nvSpPr>
          <p:spPr bwMode="auto">
            <a:xfrm>
              <a:off x="5771180" y="4804918"/>
              <a:ext cx="1027637" cy="280415"/>
            </a:xfrm>
            <a:prstGeom prst="roundRect">
              <a:avLst>
                <a:gd name="adj" fmla="val 16667"/>
              </a:avLst>
            </a:prstGeom>
            <a:solidFill>
              <a:schemeClr val="bg1"/>
            </a:solidFill>
            <a:ln w="12700">
              <a:solidFill>
                <a:srgbClr val="0070C0"/>
              </a:solidFill>
              <a:round/>
              <a:headEnd/>
              <a:tailEnd/>
            </a:ln>
          </p:spPr>
          <p:txBody>
            <a:bodyPr/>
            <a:lstStyle/>
            <a:p>
              <a:pPr algn="ctr">
                <a:buClr>
                  <a:srgbClr val="CC9900"/>
                </a:buClr>
              </a:pPr>
              <a:r>
                <a:rPr lang="en-US" altLang="zh-CN" sz="1200" dirty="0">
                  <a:solidFill>
                    <a:srgbClr val="000000"/>
                  </a:solidFill>
                  <a:latin typeface="+mn-lt"/>
                  <a:ea typeface="+mn-ea"/>
                </a:rPr>
                <a:t>VXLAN</a:t>
              </a:r>
              <a:endParaRPr lang="en-US" altLang="zh-CN" sz="1050" dirty="0">
                <a:solidFill>
                  <a:srgbClr val="000000"/>
                </a:solidFill>
                <a:latin typeface="+mn-lt"/>
                <a:ea typeface="+mn-ea"/>
              </a:endParaRPr>
            </a:p>
            <a:p>
              <a:pPr algn="ctr">
                <a:buClr>
                  <a:srgbClr val="CC9900"/>
                </a:buClr>
              </a:pPr>
              <a:endParaRPr lang="zh-CN" altLang="en-US" sz="1050" dirty="0">
                <a:solidFill>
                  <a:srgbClr val="000000"/>
                </a:solidFill>
                <a:latin typeface="+mn-lt"/>
                <a:ea typeface="+mn-ea"/>
              </a:endParaRPr>
            </a:p>
          </p:txBody>
        </p:sp>
        <p:sp>
          <p:nvSpPr>
            <p:cNvPr id="25" name="圆角矩形 20"/>
            <p:cNvSpPr>
              <a:spLocks noChangeArrowheads="1"/>
            </p:cNvSpPr>
            <p:nvPr/>
          </p:nvSpPr>
          <p:spPr bwMode="auto">
            <a:xfrm>
              <a:off x="4585535" y="4804918"/>
              <a:ext cx="1116003" cy="280415"/>
            </a:xfrm>
            <a:prstGeom prst="roundRect">
              <a:avLst>
                <a:gd name="adj" fmla="val 16667"/>
              </a:avLst>
            </a:prstGeom>
            <a:solidFill>
              <a:schemeClr val="bg1"/>
            </a:solidFill>
            <a:ln w="12700">
              <a:solidFill>
                <a:srgbClr val="0070C0"/>
              </a:solidFill>
              <a:round/>
              <a:headEnd/>
              <a:tailEnd/>
            </a:ln>
          </p:spPr>
          <p:txBody>
            <a:bodyPr/>
            <a:lstStyle/>
            <a:p>
              <a:pPr algn="ctr">
                <a:buClr>
                  <a:srgbClr val="CC9900"/>
                </a:buClr>
              </a:pPr>
              <a:r>
                <a:rPr lang="en-US" altLang="zh-CN" sz="1200" dirty="0">
                  <a:solidFill>
                    <a:srgbClr val="000000"/>
                  </a:solidFill>
                  <a:latin typeface="+mn-lt"/>
                  <a:ea typeface="+mn-ea"/>
                </a:rPr>
                <a:t>VLAN</a:t>
              </a:r>
              <a:endParaRPr lang="zh-CN" altLang="en-US" sz="1100" dirty="0">
                <a:solidFill>
                  <a:srgbClr val="000000"/>
                </a:solidFill>
                <a:latin typeface="+mn-lt"/>
                <a:ea typeface="+mn-ea"/>
              </a:endParaRPr>
            </a:p>
          </p:txBody>
        </p:sp>
        <p:sp>
          <p:nvSpPr>
            <p:cNvPr id="26" name="圆角矩形 21"/>
            <p:cNvSpPr>
              <a:spLocks noChangeArrowheads="1"/>
            </p:cNvSpPr>
            <p:nvPr/>
          </p:nvSpPr>
          <p:spPr bwMode="auto">
            <a:xfrm>
              <a:off x="4571999" y="5125606"/>
              <a:ext cx="1164771" cy="252335"/>
            </a:xfrm>
            <a:prstGeom prst="roundRect">
              <a:avLst>
                <a:gd name="adj" fmla="val 16667"/>
              </a:avLst>
            </a:prstGeom>
            <a:solidFill>
              <a:schemeClr val="bg1"/>
            </a:solidFill>
            <a:ln w="12700">
              <a:solidFill>
                <a:srgbClr val="0070C0"/>
              </a:solidFill>
              <a:round/>
              <a:headEnd/>
              <a:tailEnd/>
            </a:ln>
          </p:spPr>
          <p:txBody>
            <a:bodyPr/>
            <a:lstStyle/>
            <a:p>
              <a:pPr algn="ctr">
                <a:buClr>
                  <a:srgbClr val="CC9900"/>
                </a:buClr>
              </a:pPr>
              <a:r>
                <a:rPr lang="en-US" altLang="zh-CN" sz="1200" dirty="0">
                  <a:solidFill>
                    <a:srgbClr val="000000"/>
                  </a:solidFill>
                  <a:latin typeface="+mn-lt"/>
                  <a:ea typeface="+mn-ea"/>
                </a:rPr>
                <a:t>Bond/LACP</a:t>
              </a:r>
              <a:endParaRPr lang="zh-CN" altLang="en-US" sz="1050" dirty="0">
                <a:solidFill>
                  <a:srgbClr val="000000"/>
                </a:solidFill>
                <a:latin typeface="+mn-lt"/>
                <a:ea typeface="+mn-ea"/>
              </a:endParaRPr>
            </a:p>
          </p:txBody>
        </p:sp>
        <p:sp>
          <p:nvSpPr>
            <p:cNvPr id="27" name="圆角矩形 22"/>
            <p:cNvSpPr>
              <a:spLocks noChangeArrowheads="1"/>
            </p:cNvSpPr>
            <p:nvPr/>
          </p:nvSpPr>
          <p:spPr bwMode="auto">
            <a:xfrm>
              <a:off x="4592067" y="4524502"/>
              <a:ext cx="2206752" cy="256032"/>
            </a:xfrm>
            <a:prstGeom prst="roundRect">
              <a:avLst>
                <a:gd name="adj" fmla="val 16667"/>
              </a:avLst>
            </a:prstGeom>
            <a:solidFill>
              <a:schemeClr val="bg1"/>
            </a:solidFill>
            <a:ln w="12700">
              <a:solidFill>
                <a:srgbClr val="0070C0"/>
              </a:solidFill>
              <a:round/>
              <a:headEnd/>
              <a:tailEnd/>
            </a:ln>
          </p:spPr>
          <p:txBody>
            <a:bodyPr anchor="ctr"/>
            <a:lstStyle/>
            <a:p>
              <a:pPr algn="ctr">
                <a:buClr>
                  <a:srgbClr val="CC9900"/>
                </a:buClr>
              </a:pPr>
              <a:r>
                <a:rPr lang="en-US" altLang="zh-CN" sz="1600" dirty="0">
                  <a:solidFill>
                    <a:srgbClr val="000000"/>
                  </a:solidFill>
                  <a:latin typeface="+mn-lt"/>
                  <a:ea typeface="+mn-ea"/>
                </a:rPr>
                <a:t>Switch</a:t>
              </a:r>
              <a:endParaRPr lang="zh-CN" altLang="en-US" sz="1200" dirty="0">
                <a:solidFill>
                  <a:srgbClr val="000000"/>
                </a:solidFill>
                <a:latin typeface="+mn-lt"/>
                <a:ea typeface="+mn-ea"/>
              </a:endParaRPr>
            </a:p>
          </p:txBody>
        </p:sp>
        <p:sp>
          <p:nvSpPr>
            <p:cNvPr id="28" name="圆角矩形 23"/>
            <p:cNvSpPr>
              <a:spLocks noChangeArrowheads="1"/>
            </p:cNvSpPr>
            <p:nvPr/>
          </p:nvSpPr>
          <p:spPr bwMode="auto">
            <a:xfrm>
              <a:off x="5750306" y="5109718"/>
              <a:ext cx="1048512" cy="268223"/>
            </a:xfrm>
            <a:prstGeom prst="roundRect">
              <a:avLst>
                <a:gd name="adj" fmla="val 16667"/>
              </a:avLst>
            </a:prstGeom>
            <a:solidFill>
              <a:schemeClr val="bg1"/>
            </a:solidFill>
            <a:ln w="12700">
              <a:solidFill>
                <a:srgbClr val="0070C0"/>
              </a:solidFill>
              <a:round/>
              <a:headEnd/>
              <a:tailEnd/>
            </a:ln>
          </p:spPr>
          <p:txBody>
            <a:bodyPr/>
            <a:lstStyle/>
            <a:p>
              <a:pPr algn="ctr">
                <a:buClr>
                  <a:srgbClr val="CC9900"/>
                </a:buClr>
              </a:pPr>
              <a:r>
                <a:rPr lang="en-US" altLang="zh-CN" sz="1200" dirty="0">
                  <a:solidFill>
                    <a:srgbClr val="000000"/>
                  </a:solidFill>
                  <a:latin typeface="+mn-lt"/>
                  <a:ea typeface="+mn-ea"/>
                </a:rPr>
                <a:t>SHAPING</a:t>
              </a:r>
              <a:endParaRPr lang="zh-CN" altLang="en-US" sz="1050" dirty="0">
                <a:solidFill>
                  <a:srgbClr val="000000"/>
                </a:solidFill>
                <a:latin typeface="+mn-lt"/>
                <a:ea typeface="+mn-ea"/>
              </a:endParaRPr>
            </a:p>
          </p:txBody>
        </p:sp>
        <p:sp>
          <p:nvSpPr>
            <p:cNvPr id="29" name="TextBox 47"/>
            <p:cNvSpPr txBox="1"/>
            <p:nvPr/>
          </p:nvSpPr>
          <p:spPr>
            <a:xfrm>
              <a:off x="5515613" y="3945986"/>
              <a:ext cx="674981" cy="323025"/>
            </a:xfrm>
            <a:prstGeom prst="rect">
              <a:avLst/>
            </a:prstGeom>
            <a:noFill/>
          </p:spPr>
          <p:txBody>
            <a:bodyPr wrap="none">
              <a:spAutoFit/>
            </a:bodyPr>
            <a:lstStyle>
              <a:defPPr>
                <a:defRPr lang="zh-CN"/>
              </a:defPPr>
              <a:lvl1pPr algn="l" rtl="0" fontAlgn="base">
                <a:spcBef>
                  <a:spcPct val="0"/>
                </a:spcBef>
                <a:spcAft>
                  <a:spcPct val="0"/>
                </a:spcAft>
                <a:defRPr b="1" kern="1200">
                  <a:solidFill>
                    <a:schemeClr val="tx1"/>
                  </a:solidFill>
                  <a:latin typeface="Arial" pitchFamily="34" charset="0"/>
                  <a:ea typeface="宋体" pitchFamily="2" charset="-122"/>
                  <a:cs typeface="+mn-cs"/>
                </a:defRPr>
              </a:lvl1pPr>
              <a:lvl2pPr marL="457136" algn="l" rtl="0" fontAlgn="base">
                <a:spcBef>
                  <a:spcPct val="0"/>
                </a:spcBef>
                <a:spcAft>
                  <a:spcPct val="0"/>
                </a:spcAft>
                <a:defRPr b="1" kern="1200">
                  <a:solidFill>
                    <a:schemeClr val="tx1"/>
                  </a:solidFill>
                  <a:latin typeface="Arial" pitchFamily="34" charset="0"/>
                  <a:ea typeface="宋体" pitchFamily="2" charset="-122"/>
                  <a:cs typeface="+mn-cs"/>
                </a:defRPr>
              </a:lvl2pPr>
              <a:lvl3pPr marL="914270" algn="l" rtl="0" fontAlgn="base">
                <a:spcBef>
                  <a:spcPct val="0"/>
                </a:spcBef>
                <a:spcAft>
                  <a:spcPct val="0"/>
                </a:spcAft>
                <a:defRPr b="1" kern="1200">
                  <a:solidFill>
                    <a:schemeClr val="tx1"/>
                  </a:solidFill>
                  <a:latin typeface="Arial" pitchFamily="34" charset="0"/>
                  <a:ea typeface="宋体" pitchFamily="2" charset="-122"/>
                  <a:cs typeface="+mn-cs"/>
                </a:defRPr>
              </a:lvl3pPr>
              <a:lvl4pPr marL="1371406" algn="l" rtl="0" fontAlgn="base">
                <a:spcBef>
                  <a:spcPct val="0"/>
                </a:spcBef>
                <a:spcAft>
                  <a:spcPct val="0"/>
                </a:spcAft>
                <a:defRPr b="1" kern="1200">
                  <a:solidFill>
                    <a:schemeClr val="tx1"/>
                  </a:solidFill>
                  <a:latin typeface="Arial" pitchFamily="34" charset="0"/>
                  <a:ea typeface="宋体" pitchFamily="2" charset="-122"/>
                  <a:cs typeface="+mn-cs"/>
                </a:defRPr>
              </a:lvl4pPr>
              <a:lvl5pPr marL="1828541" algn="l" rtl="0" fontAlgn="base">
                <a:spcBef>
                  <a:spcPct val="0"/>
                </a:spcBef>
                <a:spcAft>
                  <a:spcPct val="0"/>
                </a:spcAft>
                <a:defRPr b="1" kern="1200">
                  <a:solidFill>
                    <a:schemeClr val="tx1"/>
                  </a:solidFill>
                  <a:latin typeface="Arial" pitchFamily="34" charset="0"/>
                  <a:ea typeface="宋体" pitchFamily="2" charset="-122"/>
                  <a:cs typeface="+mn-cs"/>
                </a:defRPr>
              </a:lvl5pPr>
              <a:lvl6pPr marL="2285676" algn="l" defTabSz="914270" rtl="0" eaLnBrk="1" latinLnBrk="0" hangingPunct="1">
                <a:defRPr b="1" kern="1200">
                  <a:solidFill>
                    <a:schemeClr val="tx1"/>
                  </a:solidFill>
                  <a:latin typeface="Arial" pitchFamily="34" charset="0"/>
                  <a:ea typeface="宋体" pitchFamily="2" charset="-122"/>
                  <a:cs typeface="+mn-cs"/>
                </a:defRPr>
              </a:lvl6pPr>
              <a:lvl7pPr marL="2742811" algn="l" defTabSz="914270" rtl="0" eaLnBrk="1" latinLnBrk="0" hangingPunct="1">
                <a:defRPr b="1" kern="1200">
                  <a:solidFill>
                    <a:schemeClr val="tx1"/>
                  </a:solidFill>
                  <a:latin typeface="Arial" pitchFamily="34" charset="0"/>
                  <a:ea typeface="宋体" pitchFamily="2" charset="-122"/>
                  <a:cs typeface="+mn-cs"/>
                </a:defRPr>
              </a:lvl7pPr>
              <a:lvl8pPr marL="3199947" algn="l" defTabSz="914270" rtl="0" eaLnBrk="1" latinLnBrk="0" hangingPunct="1">
                <a:defRPr b="1" kern="1200">
                  <a:solidFill>
                    <a:schemeClr val="tx1"/>
                  </a:solidFill>
                  <a:latin typeface="Arial" pitchFamily="34" charset="0"/>
                  <a:ea typeface="宋体" pitchFamily="2" charset="-122"/>
                  <a:cs typeface="+mn-cs"/>
                </a:defRPr>
              </a:lvl8pPr>
              <a:lvl9pPr marL="3657081" algn="l" defTabSz="914270" rtl="0" eaLnBrk="1" latinLnBrk="0" hangingPunct="1">
                <a:defRPr b="1"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en-US" altLang="zh-CN" sz="1400" b="0" dirty="0" err="1">
                  <a:solidFill>
                    <a:srgbClr val="990000"/>
                  </a:solidFill>
                  <a:latin typeface="+mn-lt"/>
                  <a:ea typeface="+mn-ea"/>
                </a:rPr>
                <a:t>iNIC</a:t>
              </a:r>
              <a:endParaRPr lang="zh-CN" altLang="en-US" sz="1400" b="0" dirty="0">
                <a:solidFill>
                  <a:srgbClr val="990000"/>
                </a:solidFill>
                <a:latin typeface="+mn-lt"/>
                <a:ea typeface="+mn-ea"/>
              </a:endParaRPr>
            </a:p>
          </p:txBody>
        </p:sp>
        <p:sp>
          <p:nvSpPr>
            <p:cNvPr id="30" name="圆角矩形 25"/>
            <p:cNvSpPr>
              <a:spLocks noChangeArrowheads="1"/>
            </p:cNvSpPr>
            <p:nvPr/>
          </p:nvSpPr>
          <p:spPr bwMode="auto">
            <a:xfrm>
              <a:off x="4585971" y="4237990"/>
              <a:ext cx="2206752" cy="256032"/>
            </a:xfrm>
            <a:prstGeom prst="roundRect">
              <a:avLst>
                <a:gd name="adj" fmla="val 16667"/>
              </a:avLst>
            </a:prstGeom>
            <a:solidFill>
              <a:schemeClr val="bg1"/>
            </a:solidFill>
            <a:ln w="12700">
              <a:solidFill>
                <a:srgbClr val="0070C0"/>
              </a:solidFill>
              <a:round/>
              <a:headEnd/>
              <a:tailEnd/>
            </a:ln>
          </p:spPr>
          <p:txBody>
            <a:bodyPr anchor="ctr"/>
            <a:lstStyle/>
            <a:p>
              <a:pPr algn="ctr">
                <a:buClr>
                  <a:srgbClr val="CC9900"/>
                </a:buClr>
              </a:pPr>
              <a:r>
                <a:rPr lang="en-US" altLang="zh-CN" sz="1600" dirty="0">
                  <a:solidFill>
                    <a:srgbClr val="000000"/>
                  </a:solidFill>
                  <a:latin typeface="+mn-lt"/>
                  <a:ea typeface="+mn-ea"/>
                </a:rPr>
                <a:t>Security</a:t>
              </a:r>
              <a:endParaRPr lang="zh-CN" altLang="en-US" sz="1050" dirty="0">
                <a:solidFill>
                  <a:srgbClr val="000000"/>
                </a:solidFill>
                <a:latin typeface="+mn-lt"/>
                <a:ea typeface="+mn-ea"/>
              </a:endParaRPr>
            </a:p>
          </p:txBody>
        </p:sp>
        <p:cxnSp>
          <p:nvCxnSpPr>
            <p:cNvPr id="31" name="直接连接符 26"/>
            <p:cNvCxnSpPr>
              <a:cxnSpLocks noChangeShapeType="1"/>
            </p:cNvCxnSpPr>
            <p:nvPr/>
          </p:nvCxnSpPr>
          <p:spPr bwMode="auto">
            <a:xfrm>
              <a:off x="5549138" y="2921254"/>
              <a:ext cx="0" cy="1109472"/>
            </a:xfrm>
            <a:prstGeom prst="line">
              <a:avLst/>
            </a:prstGeom>
            <a:noFill/>
            <a:ln w="9525" algn="ctr">
              <a:solidFill>
                <a:schemeClr val="tx1"/>
              </a:solidFill>
              <a:round/>
              <a:headEnd/>
              <a:tailEnd/>
            </a:ln>
          </p:spPr>
        </p:cxnSp>
        <p:sp>
          <p:nvSpPr>
            <p:cNvPr id="32" name="圆角矩形 27"/>
            <p:cNvSpPr>
              <a:spLocks noChangeArrowheads="1"/>
            </p:cNvSpPr>
            <p:nvPr/>
          </p:nvSpPr>
          <p:spPr bwMode="auto">
            <a:xfrm>
              <a:off x="4535170" y="3287014"/>
              <a:ext cx="2330704" cy="343916"/>
            </a:xfrm>
            <a:prstGeom prst="roundRect">
              <a:avLst>
                <a:gd name="adj" fmla="val 16667"/>
              </a:avLst>
            </a:prstGeom>
            <a:solidFill>
              <a:schemeClr val="bg1"/>
            </a:solidFill>
            <a:ln w="9525" algn="ctr">
              <a:solidFill>
                <a:schemeClr val="tx1"/>
              </a:solidFill>
              <a:round/>
              <a:headEnd/>
              <a:tailEnd/>
            </a:ln>
          </p:spPr>
          <p:txBody>
            <a:bodyPr lIns="91425" tIns="45712" rIns="91425" bIns="45712"/>
            <a:lstStyle/>
            <a:p>
              <a:pPr algn="ctr" defTabSz="877888"/>
              <a:r>
                <a:rPr lang="en-US" altLang="zh-CN" sz="1600" dirty="0" err="1">
                  <a:latin typeface="+mn-lt"/>
                  <a:ea typeface="+mn-ea"/>
                </a:rPr>
                <a:t>iNIC</a:t>
              </a:r>
              <a:r>
                <a:rPr lang="en-US" altLang="zh-CN" sz="1600" dirty="0">
                  <a:latin typeface="+mn-lt"/>
                  <a:ea typeface="+mn-ea"/>
                </a:rPr>
                <a:t> Plug-in</a:t>
              </a:r>
              <a:endParaRPr lang="zh-CN" altLang="en-US" sz="1600" dirty="0">
                <a:latin typeface="+mn-lt"/>
                <a:ea typeface="+mn-ea"/>
              </a:endParaRPr>
            </a:p>
          </p:txBody>
        </p:sp>
        <p:cxnSp>
          <p:nvCxnSpPr>
            <p:cNvPr id="33" name="直接连接符 28"/>
            <p:cNvCxnSpPr>
              <a:cxnSpLocks noChangeShapeType="1"/>
            </p:cNvCxnSpPr>
            <p:nvPr/>
          </p:nvCxnSpPr>
          <p:spPr bwMode="auto">
            <a:xfrm>
              <a:off x="3238754" y="2927350"/>
              <a:ext cx="0" cy="1109472"/>
            </a:xfrm>
            <a:prstGeom prst="line">
              <a:avLst/>
            </a:prstGeom>
            <a:noFill/>
            <a:ln w="9525" algn="ctr">
              <a:solidFill>
                <a:schemeClr val="tx1"/>
              </a:solidFill>
              <a:round/>
              <a:headEnd/>
              <a:tailEnd/>
            </a:ln>
          </p:spPr>
        </p:cxnSp>
        <p:sp>
          <p:nvSpPr>
            <p:cNvPr id="34" name="圆角矩形 29"/>
            <p:cNvSpPr>
              <a:spLocks noChangeArrowheads="1"/>
            </p:cNvSpPr>
            <p:nvPr/>
          </p:nvSpPr>
          <p:spPr bwMode="auto">
            <a:xfrm>
              <a:off x="2022602" y="3289046"/>
              <a:ext cx="2307336" cy="317500"/>
            </a:xfrm>
            <a:prstGeom prst="roundRect">
              <a:avLst>
                <a:gd name="adj" fmla="val 16667"/>
              </a:avLst>
            </a:prstGeom>
            <a:solidFill>
              <a:schemeClr val="bg1"/>
            </a:solidFill>
            <a:ln w="9525" algn="ctr">
              <a:solidFill>
                <a:schemeClr val="tx1"/>
              </a:solidFill>
              <a:round/>
              <a:headEnd/>
              <a:tailEnd/>
            </a:ln>
          </p:spPr>
          <p:txBody>
            <a:bodyPr lIns="91425" tIns="45712" rIns="91425" bIns="45712"/>
            <a:lstStyle/>
            <a:p>
              <a:pPr algn="ctr" defTabSz="877888"/>
              <a:r>
                <a:rPr lang="en-US" altLang="zh-CN" sz="1600" dirty="0">
                  <a:latin typeface="+mn-lt"/>
                  <a:ea typeface="+mn-ea"/>
                </a:rPr>
                <a:t>EVS Plug-in</a:t>
              </a:r>
              <a:endParaRPr lang="zh-CN" altLang="en-US" sz="1600" dirty="0">
                <a:latin typeface="+mn-lt"/>
                <a:ea typeface="+mn-ea"/>
              </a:endParaRPr>
            </a:p>
          </p:txBody>
        </p:sp>
      </p:grpSp>
      <p:sp>
        <p:nvSpPr>
          <p:cNvPr id="35" name="灯片编号占位符 3">
            <a:extLst>
              <a:ext uri="{FF2B5EF4-FFF2-40B4-BE49-F238E27FC236}">
                <a16:creationId xmlns:a16="http://schemas.microsoft.com/office/drawing/2014/main" id="{AB9FDE00-DF7F-4ADA-8A08-F826F5CD8D0C}"/>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55</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433304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虚拟交换机管理</a:t>
            </a:r>
          </a:p>
        </p:txBody>
      </p:sp>
      <p:sp>
        <p:nvSpPr>
          <p:cNvPr id="5" name="文本占位符 4"/>
          <p:cNvSpPr>
            <a:spLocks noGrp="1"/>
          </p:cNvSpPr>
          <p:nvPr>
            <p:ph type="body" sz="quarter" idx="10"/>
          </p:nvPr>
        </p:nvSpPr>
        <p:spPr>
          <a:xfrm>
            <a:off x="684211" y="1124744"/>
            <a:ext cx="7920037" cy="3924300"/>
          </a:xfrm>
        </p:spPr>
        <p:txBody>
          <a:bodyPr/>
          <a:lstStyle/>
          <a:p>
            <a:pPr>
              <a:lnSpc>
                <a:spcPct val="100000"/>
              </a:lnSpc>
            </a:pPr>
            <a:r>
              <a:rPr lang="zh-CN" altLang="en-US" sz="2000" dirty="0"/>
              <a:t>主机</a:t>
            </a:r>
          </a:p>
          <a:p>
            <a:pPr lvl="1">
              <a:lnSpc>
                <a:spcPct val="100000"/>
              </a:lnSpc>
            </a:pPr>
            <a:r>
              <a:rPr lang="zh-CN" altLang="en-US" sz="1400" dirty="0"/>
              <a:t>在计算虚拟化节点主机中，提供虚拟机使用的</a:t>
            </a:r>
            <a:r>
              <a:rPr lang="en-US" altLang="zh-CN" sz="1400" dirty="0"/>
              <a:t>CPU</a:t>
            </a:r>
            <a:r>
              <a:rPr lang="zh-CN" altLang="en-US" sz="1400" dirty="0"/>
              <a:t>和内存资源，并使虚拟机能够访问网络。</a:t>
            </a:r>
          </a:p>
          <a:p>
            <a:pPr>
              <a:lnSpc>
                <a:spcPct val="100000"/>
              </a:lnSpc>
            </a:pPr>
            <a:r>
              <a:rPr lang="zh-CN" altLang="en-US" sz="2000" dirty="0"/>
              <a:t>分布式虚拟交换机</a:t>
            </a:r>
          </a:p>
          <a:p>
            <a:pPr lvl="1">
              <a:lnSpc>
                <a:spcPct val="100000"/>
              </a:lnSpc>
            </a:pPr>
            <a:r>
              <a:rPr lang="zh-CN" altLang="en-US" sz="1400" dirty="0"/>
              <a:t>管理多台主机上的虚拟交换机（基于软件或智能网卡）的虚拟网络管理方式，包括对主机的物理端口和虚拟机虚拟端口的管理。 分布式虚拟机交换机可以保证虚拟机在主机之间迁移时网络配置的一致性。</a:t>
            </a:r>
          </a:p>
          <a:p>
            <a:pPr>
              <a:lnSpc>
                <a:spcPct val="100000"/>
              </a:lnSpc>
            </a:pPr>
            <a:r>
              <a:rPr lang="zh-CN" altLang="en-US" sz="2000" dirty="0"/>
              <a:t>端口组</a:t>
            </a:r>
          </a:p>
          <a:p>
            <a:pPr lvl="1">
              <a:lnSpc>
                <a:spcPct val="100000"/>
              </a:lnSpc>
            </a:pPr>
            <a:r>
              <a:rPr lang="zh-CN" altLang="en-US" sz="1400" dirty="0"/>
              <a:t>端口组是分布式虚拟交换机</a:t>
            </a:r>
            <a:r>
              <a:rPr lang="en-US" altLang="zh-CN" sz="1400" dirty="0"/>
              <a:t>(DVS)</a:t>
            </a:r>
            <a:r>
              <a:rPr lang="zh-CN" altLang="en-US" sz="1400" dirty="0"/>
              <a:t>中虚拟端口的集合。端口组主要是为了方便用户同时对端口组中的多个端口进行配置，以减少重复配置工作。连接在同一端口组的虚拟机网卡，具有相同的网络属性。如：带宽限速、优先级、</a:t>
            </a:r>
            <a:r>
              <a:rPr lang="en-US" altLang="zh-CN" sz="1400" dirty="0"/>
              <a:t>VLAN</a:t>
            </a:r>
            <a:r>
              <a:rPr lang="zh-CN" altLang="en-US" sz="1400" dirty="0"/>
              <a:t>、</a:t>
            </a:r>
            <a:r>
              <a:rPr lang="en-US" altLang="zh-CN" sz="1400" dirty="0"/>
              <a:t>DHCP</a:t>
            </a:r>
            <a:r>
              <a:rPr lang="zh-CN" altLang="en-US" sz="1400" dirty="0"/>
              <a:t>隔离、</a:t>
            </a:r>
            <a:r>
              <a:rPr lang="en-US" altLang="zh-CN" sz="1400" dirty="0"/>
              <a:t>IP</a:t>
            </a:r>
            <a:r>
              <a:rPr lang="zh-CN" altLang="en-US" sz="1400" dirty="0"/>
              <a:t>和</a:t>
            </a:r>
            <a:r>
              <a:rPr lang="en-US" altLang="zh-CN" sz="1400" dirty="0"/>
              <a:t>MAC</a:t>
            </a:r>
            <a:r>
              <a:rPr lang="zh-CN" altLang="en-US" sz="1400" dirty="0"/>
              <a:t>绑定等。</a:t>
            </a:r>
          </a:p>
          <a:p>
            <a:endParaRPr lang="en-US" sz="1400" dirty="0"/>
          </a:p>
        </p:txBody>
      </p:sp>
      <p:pic>
        <p:nvPicPr>
          <p:cNvPr id="2" name="图片 1">
            <a:extLst>
              <a:ext uri="{FF2B5EF4-FFF2-40B4-BE49-F238E27FC236}">
                <a16:creationId xmlns:a16="http://schemas.microsoft.com/office/drawing/2014/main" id="{F509CBC8-D264-449C-92CD-A2490D6FD011}"/>
              </a:ext>
            </a:extLst>
          </p:cNvPr>
          <p:cNvPicPr>
            <a:picLocks noChangeAspect="1"/>
          </p:cNvPicPr>
          <p:nvPr/>
        </p:nvPicPr>
        <p:blipFill>
          <a:blip r:embed="rId3"/>
          <a:stretch>
            <a:fillRect/>
          </a:stretch>
        </p:blipFill>
        <p:spPr>
          <a:xfrm>
            <a:off x="1748629" y="4113076"/>
            <a:ext cx="5791200" cy="2266950"/>
          </a:xfrm>
          <a:prstGeom prst="rect">
            <a:avLst/>
          </a:prstGeom>
        </p:spPr>
      </p:pic>
      <p:sp>
        <p:nvSpPr>
          <p:cNvPr id="6" name="灯片编号占位符 3">
            <a:extLst>
              <a:ext uri="{FF2B5EF4-FFF2-40B4-BE49-F238E27FC236}">
                <a16:creationId xmlns:a16="http://schemas.microsoft.com/office/drawing/2014/main" id="{1C6018BA-24C4-42F2-8BC3-805AA286A1E5}"/>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56</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184786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3">
            <a:extLst>
              <a:ext uri="{FF2B5EF4-FFF2-40B4-BE49-F238E27FC236}">
                <a16:creationId xmlns:a16="http://schemas.microsoft.com/office/drawing/2014/main" id="{8A2BEE75-9EF0-4D90-A988-E1F516C18A6D}"/>
              </a:ext>
            </a:extLst>
          </p:cNvPr>
          <p:cNvSpPr txBox="1">
            <a:spLocks/>
          </p:cNvSpPr>
          <p:nvPr/>
        </p:nvSpPr>
        <p:spPr bwMode="auto">
          <a:xfrm>
            <a:off x="1080454" y="1376772"/>
            <a:ext cx="7920038" cy="392430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457200" marR="0" indent="-457200" algn="l" defTabSz="801688" rtl="0" eaLnBrk="1" fontAlgn="base" latinLnBrk="0" hangingPunct="1">
              <a:lnSpc>
                <a:spcPct val="140000"/>
              </a:lnSpc>
              <a:spcBef>
                <a:spcPct val="30000"/>
              </a:spcBef>
              <a:spcAft>
                <a:spcPct val="0"/>
              </a:spcAft>
              <a:buClr>
                <a:schemeClr val="tx1"/>
              </a:buClr>
              <a:buSzPct val="100000"/>
              <a:buFont typeface="+mj-lt"/>
              <a:buAutoNum type="arabicPeriod"/>
              <a:tabLst/>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None/>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
                <a:schemeClr val="bg1">
                  <a:lumMod val="50000"/>
                </a:schemeClr>
              </a:buClr>
            </a:pPr>
            <a:r>
              <a:rPr lang="zh-CN" altLang="en-US" kern="0" dirty="0">
                <a:solidFill>
                  <a:schemeClr val="bg1">
                    <a:lumMod val="50000"/>
                  </a:schemeClr>
                </a:solidFill>
              </a:rPr>
              <a:t>虚拟化概述</a:t>
            </a:r>
            <a:endParaRPr lang="en-US" altLang="zh-CN" kern="0" dirty="0">
              <a:solidFill>
                <a:schemeClr val="bg1">
                  <a:lumMod val="50000"/>
                </a:schemeClr>
              </a:solidFill>
            </a:endParaRPr>
          </a:p>
          <a:p>
            <a:pPr>
              <a:buClr>
                <a:schemeClr val="bg1">
                  <a:lumMod val="50000"/>
                </a:schemeClr>
              </a:buClr>
            </a:pPr>
            <a:r>
              <a:rPr lang="zh-CN" altLang="en-US" kern="0" dirty="0">
                <a:solidFill>
                  <a:schemeClr val="bg1">
                    <a:lumMod val="50000"/>
                  </a:schemeClr>
                </a:solidFill>
              </a:rPr>
              <a:t>网络虚拟化背景</a:t>
            </a:r>
          </a:p>
          <a:p>
            <a:pPr>
              <a:buClr>
                <a:schemeClr val="bg1">
                  <a:lumMod val="50000"/>
                </a:schemeClr>
              </a:buClr>
            </a:pPr>
            <a:r>
              <a:rPr lang="zh-CN" altLang="en-US" kern="0" dirty="0">
                <a:solidFill>
                  <a:schemeClr val="bg1">
                    <a:lumMod val="50000"/>
                  </a:schemeClr>
                </a:solidFill>
              </a:rPr>
              <a:t>虚拟交换机</a:t>
            </a:r>
            <a:endParaRPr lang="en-US" altLang="zh-CN" kern="0" dirty="0">
              <a:solidFill>
                <a:schemeClr val="bg1">
                  <a:lumMod val="50000"/>
                </a:schemeClr>
              </a:solidFill>
            </a:endParaRPr>
          </a:p>
          <a:p>
            <a:r>
              <a:rPr lang="zh-CN" altLang="en-US" b="1" kern="0" dirty="0"/>
              <a:t>软件定义网络</a:t>
            </a:r>
            <a:endParaRPr lang="en-US" altLang="zh-CN" b="1" kern="0" dirty="0"/>
          </a:p>
          <a:p>
            <a:pPr>
              <a:buClr>
                <a:schemeClr val="bg1">
                  <a:lumMod val="50000"/>
                </a:schemeClr>
              </a:buClr>
            </a:pPr>
            <a:r>
              <a:rPr lang="zh-CN" altLang="en-US" kern="0" dirty="0">
                <a:solidFill>
                  <a:schemeClr val="bg1">
                    <a:lumMod val="50000"/>
                  </a:schemeClr>
                </a:solidFill>
              </a:rPr>
              <a:t>典型组网</a:t>
            </a:r>
            <a:endParaRPr lang="en-US" altLang="zh-CN" kern="0" dirty="0">
              <a:solidFill>
                <a:schemeClr val="bg1">
                  <a:lumMod val="50000"/>
                </a:schemeClr>
              </a:solidFill>
            </a:endParaRPr>
          </a:p>
          <a:p>
            <a:pPr>
              <a:buClr>
                <a:schemeClr val="bg1">
                  <a:lumMod val="50000"/>
                </a:schemeClr>
              </a:buClr>
            </a:pPr>
            <a:r>
              <a:rPr lang="zh-CN" altLang="en-US" dirty="0">
                <a:solidFill>
                  <a:schemeClr val="bg1">
                    <a:lumMod val="50000"/>
                  </a:schemeClr>
                </a:solidFill>
              </a:rPr>
              <a:t>基于</a:t>
            </a:r>
            <a:r>
              <a:rPr lang="en-US" altLang="zh-CN" dirty="0">
                <a:solidFill>
                  <a:schemeClr val="bg1">
                    <a:lumMod val="50000"/>
                  </a:schemeClr>
                </a:solidFill>
              </a:rPr>
              <a:t>OVS</a:t>
            </a:r>
            <a:r>
              <a:rPr lang="zh-CN" altLang="en-US" dirty="0">
                <a:solidFill>
                  <a:schemeClr val="bg1">
                    <a:lumMod val="50000"/>
                  </a:schemeClr>
                </a:solidFill>
              </a:rPr>
              <a:t>应用框架实验</a:t>
            </a:r>
          </a:p>
        </p:txBody>
      </p:sp>
      <p:sp>
        <p:nvSpPr>
          <p:cNvPr id="5" name="Rectangle 2">
            <a:extLst>
              <a:ext uri="{FF2B5EF4-FFF2-40B4-BE49-F238E27FC236}">
                <a16:creationId xmlns:a16="http://schemas.microsoft.com/office/drawing/2014/main" id="{DE615C71-CC6F-4B57-B380-22FFD2E770A6}"/>
              </a:ext>
            </a:extLst>
          </p:cNvPr>
          <p:cNvSpPr txBox="1">
            <a:spLocks noChangeArrowheads="1"/>
          </p:cNvSpPr>
          <p:nvPr/>
        </p:nvSpPr>
        <p:spPr bwMode="auto">
          <a:xfrm>
            <a:off x="1080454" y="466006"/>
            <a:ext cx="2051695" cy="823912"/>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pPr algn="ctr" eaLnBrk="1" hangingPunct="1">
              <a:defRPr/>
            </a:pPr>
            <a:r>
              <a:rPr lang="zh-CN" altLang="en-US" sz="4800" kern="0" dirty="0">
                <a:solidFill>
                  <a:schemeClr val="tx1"/>
                </a:solidFill>
                <a:effectLst>
                  <a:outerShdw blurRad="38100" dist="38100" dir="2700000" algn="tl">
                    <a:srgbClr val="C0C0C0"/>
                  </a:outerShdw>
                </a:effectLst>
                <a:latin typeface="华文琥珀" panose="02010800040101010101" pitchFamily="2" charset="-122"/>
                <a:ea typeface="华文琥珀" panose="02010800040101010101" pitchFamily="2" charset="-122"/>
              </a:rPr>
              <a:t>第四章</a:t>
            </a:r>
          </a:p>
        </p:txBody>
      </p:sp>
      <p:sp>
        <p:nvSpPr>
          <p:cNvPr id="7" name="灯片编号占位符 3">
            <a:extLst>
              <a:ext uri="{FF2B5EF4-FFF2-40B4-BE49-F238E27FC236}">
                <a16:creationId xmlns:a16="http://schemas.microsoft.com/office/drawing/2014/main" id="{B721E0CD-C3F0-424B-A53A-B2394745EB8C}"/>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57</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021387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SDN</a:t>
            </a:r>
            <a:r>
              <a:rPr lang="zh-CN" altLang="en-US" sz="2800" dirty="0"/>
              <a:t>的定义</a:t>
            </a:r>
          </a:p>
        </p:txBody>
      </p:sp>
      <p:sp>
        <p:nvSpPr>
          <p:cNvPr id="3" name="文本占位符 2"/>
          <p:cNvSpPr>
            <a:spLocks noGrp="1"/>
          </p:cNvSpPr>
          <p:nvPr>
            <p:ph type="body" sz="quarter" idx="10"/>
          </p:nvPr>
        </p:nvSpPr>
        <p:spPr>
          <a:xfrm>
            <a:off x="684212" y="1070910"/>
            <a:ext cx="7920037" cy="3924300"/>
          </a:xfrm>
        </p:spPr>
        <p:txBody>
          <a:bodyPr/>
          <a:lstStyle/>
          <a:p>
            <a:r>
              <a:rPr lang="en-US" altLang="zh-CN" sz="1600" dirty="0"/>
              <a:t>SDN</a:t>
            </a:r>
            <a:r>
              <a:rPr lang="zh-CN" altLang="zh-CN" sz="1600" dirty="0"/>
              <a:t>（</a:t>
            </a:r>
            <a:r>
              <a:rPr lang="en-US" altLang="zh-CN" sz="1600" dirty="0"/>
              <a:t>Software Defined Network</a:t>
            </a:r>
            <a:r>
              <a:rPr lang="zh-CN" altLang="zh-CN" sz="1600" dirty="0"/>
              <a:t>），即软件定义网络，是由美国斯坦福大学</a:t>
            </a:r>
            <a:r>
              <a:rPr lang="en-US" altLang="zh-CN" sz="1600" dirty="0"/>
              <a:t>clean slate</a:t>
            </a:r>
            <a:r>
              <a:rPr lang="zh-CN" altLang="zh-CN" sz="1600" dirty="0"/>
              <a:t>研究组提出的一种</a:t>
            </a:r>
            <a:r>
              <a:rPr lang="zh-CN" altLang="zh-CN" sz="1600" dirty="0">
                <a:solidFill>
                  <a:srgbClr val="C00000"/>
                </a:solidFill>
              </a:rPr>
              <a:t>新型网络创新架构</a:t>
            </a:r>
            <a:r>
              <a:rPr lang="zh-CN" altLang="zh-CN" sz="1600" dirty="0"/>
              <a:t>。</a:t>
            </a:r>
            <a:endParaRPr lang="en-US" altLang="zh-CN" sz="1600" dirty="0"/>
          </a:p>
          <a:p>
            <a:r>
              <a:rPr lang="zh-CN" altLang="en-US" sz="1600" b="1" dirty="0"/>
              <a:t>其实说通俗一点，就是把“传统软硬件网络”给软件化、抽象化了。</a:t>
            </a:r>
            <a:endParaRPr lang="zh-CN" altLang="zh-CN" sz="1600" dirty="0"/>
          </a:p>
          <a:p>
            <a:r>
              <a:rPr lang="zh-CN" altLang="zh-CN" sz="1600" dirty="0"/>
              <a:t>其核心技术</a:t>
            </a:r>
            <a:r>
              <a:rPr lang="zh-CN" altLang="en-US" sz="1600" dirty="0"/>
              <a:t>是</a:t>
            </a:r>
            <a:r>
              <a:rPr lang="zh-CN" altLang="zh-CN" sz="1600" dirty="0"/>
              <a:t>通过将网络</a:t>
            </a:r>
            <a:r>
              <a:rPr lang="zh-CN" altLang="zh-CN" sz="1600" dirty="0">
                <a:solidFill>
                  <a:srgbClr val="C00000"/>
                </a:solidFill>
              </a:rPr>
              <a:t>设备控制面</a:t>
            </a:r>
            <a:r>
              <a:rPr lang="zh-CN" altLang="zh-CN" sz="1600" dirty="0"/>
              <a:t>与</a:t>
            </a:r>
            <a:r>
              <a:rPr lang="zh-CN" altLang="zh-CN" sz="1600" dirty="0">
                <a:solidFill>
                  <a:srgbClr val="C00000"/>
                </a:solidFill>
              </a:rPr>
              <a:t>数据面</a:t>
            </a:r>
            <a:r>
              <a:rPr lang="zh-CN" altLang="zh-CN" sz="1600" dirty="0"/>
              <a:t>分离开来，从而实现了网络流量的灵活控制，为核心网络及应用的创新提供了良好的平台。</a:t>
            </a:r>
          </a:p>
          <a:p>
            <a:endParaRPr lang="zh-CN" altLang="en-US" dirty="0"/>
          </a:p>
        </p:txBody>
      </p:sp>
      <p:pic>
        <p:nvPicPr>
          <p:cNvPr id="5" name="图片 4">
            <a:extLst>
              <a:ext uri="{FF2B5EF4-FFF2-40B4-BE49-F238E27FC236}">
                <a16:creationId xmlns:a16="http://schemas.microsoft.com/office/drawing/2014/main" id="{BE975406-5316-4629-833D-F65CC9296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582" y="3320988"/>
            <a:ext cx="4090835" cy="3068127"/>
          </a:xfrm>
          <a:prstGeom prst="rect">
            <a:avLst/>
          </a:prstGeom>
        </p:spPr>
      </p:pic>
      <p:sp>
        <p:nvSpPr>
          <p:cNvPr id="22" name="灯片编号占位符 3">
            <a:extLst>
              <a:ext uri="{FF2B5EF4-FFF2-40B4-BE49-F238E27FC236}">
                <a16:creationId xmlns:a16="http://schemas.microsoft.com/office/drawing/2014/main" id="{3EDAA399-18B6-4E7C-8259-D50D89986642}"/>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58</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349856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虚拟化理论</a:t>
            </a:r>
          </a:p>
        </p:txBody>
      </p:sp>
      <p:sp>
        <p:nvSpPr>
          <p:cNvPr id="5" name="文本占位符 4"/>
          <p:cNvSpPr>
            <a:spLocks noGrp="1"/>
          </p:cNvSpPr>
          <p:nvPr>
            <p:ph type="body" sz="quarter" idx="10"/>
          </p:nvPr>
        </p:nvSpPr>
        <p:spPr>
          <a:xfrm>
            <a:off x="684213" y="1376362"/>
            <a:ext cx="8244271" cy="6121089"/>
          </a:xfrm>
        </p:spPr>
        <p:txBody>
          <a:bodyPr/>
          <a:lstStyle/>
          <a:p>
            <a:r>
              <a:rPr lang="zh-CN" altLang="zh-CN" sz="2000" dirty="0"/>
              <a:t>虚拟化（</a:t>
            </a:r>
            <a:r>
              <a:rPr lang="en-US" altLang="zh-CN" sz="2000" dirty="0" err="1"/>
              <a:t>Virtulization</a:t>
            </a:r>
            <a:r>
              <a:rPr lang="zh-CN" altLang="zh-CN" sz="2000" dirty="0"/>
              <a:t>）是一个广义的术语，通常可以理解为一种对计算机资源的抽象方法。</a:t>
            </a:r>
            <a:endParaRPr lang="en-US" altLang="zh-CN" sz="2000" dirty="0"/>
          </a:p>
          <a:p>
            <a:r>
              <a:rPr lang="zh-CN" altLang="zh-CN" sz="2000" dirty="0"/>
              <a:t>系统虚拟化的目的通过使用虚拟化管理器（</a:t>
            </a:r>
            <a:r>
              <a:rPr lang="en-US" altLang="zh-CN" sz="2000" dirty="0"/>
              <a:t>Virtual Machine Manager</a:t>
            </a:r>
            <a:r>
              <a:rPr lang="zh-CN" altLang="zh-CN" sz="2000" dirty="0"/>
              <a:t>，简称</a:t>
            </a:r>
            <a:r>
              <a:rPr lang="en-US" altLang="zh-CN" sz="2000" dirty="0"/>
              <a:t>VMM</a:t>
            </a:r>
            <a:r>
              <a:rPr lang="zh-CN" altLang="zh-CN" sz="2000" dirty="0"/>
              <a:t>），在一台物理机上虚拟和运行一台或多台虚拟机</a:t>
            </a:r>
            <a:r>
              <a:rPr lang="zh-CN" altLang="en-US" sz="2000" dirty="0"/>
              <a:t>。</a:t>
            </a:r>
            <a:endParaRPr lang="en-US" altLang="zh-CN" sz="2000" dirty="0"/>
          </a:p>
          <a:p>
            <a:r>
              <a:rPr lang="zh-CN" altLang="en-US" sz="2000" dirty="0"/>
              <a:t>虚拟化包括：</a:t>
            </a:r>
            <a:endParaRPr lang="en-US" altLang="zh-CN" sz="2000" dirty="0"/>
          </a:p>
          <a:p>
            <a:pPr lvl="1"/>
            <a:r>
              <a:rPr lang="zh-CN" altLang="en-US" sz="1800" dirty="0"/>
              <a:t>计算虚拟化</a:t>
            </a:r>
            <a:endParaRPr lang="en-US" altLang="zh-CN" sz="1800" dirty="0"/>
          </a:p>
          <a:p>
            <a:pPr lvl="2"/>
            <a:r>
              <a:rPr lang="en-US" altLang="zh-CN" sz="1600" dirty="0"/>
              <a:t>CPU</a:t>
            </a:r>
            <a:r>
              <a:rPr lang="zh-CN" altLang="en-US" sz="1600" dirty="0"/>
              <a:t>虚拟化</a:t>
            </a:r>
            <a:endParaRPr lang="en-US" altLang="zh-CN" sz="1600" dirty="0"/>
          </a:p>
          <a:p>
            <a:pPr lvl="2"/>
            <a:r>
              <a:rPr lang="zh-CN" altLang="en-US" sz="1600" dirty="0"/>
              <a:t>内存虚拟化</a:t>
            </a:r>
            <a:endParaRPr lang="en-US" altLang="zh-CN" sz="1600" dirty="0"/>
          </a:p>
          <a:p>
            <a:pPr lvl="2"/>
            <a:r>
              <a:rPr lang="en-US" altLang="zh-CN" sz="1600" dirty="0"/>
              <a:t>IO</a:t>
            </a:r>
            <a:r>
              <a:rPr lang="zh-CN" altLang="en-US" sz="1600" dirty="0"/>
              <a:t>虚拟化</a:t>
            </a:r>
            <a:endParaRPr lang="en-US" altLang="zh-CN" sz="1600" dirty="0"/>
          </a:p>
          <a:p>
            <a:pPr lvl="1"/>
            <a:r>
              <a:rPr lang="zh-CN" altLang="en-US" sz="1800" dirty="0"/>
              <a:t>存储虚拟化</a:t>
            </a:r>
            <a:endParaRPr lang="en-US" altLang="zh-CN" sz="1800" dirty="0"/>
          </a:p>
          <a:p>
            <a:pPr lvl="1"/>
            <a:r>
              <a:rPr lang="zh-CN" altLang="en-US" sz="1800" dirty="0"/>
              <a:t>网络虚拟化</a:t>
            </a:r>
            <a:endParaRPr lang="en-US" altLang="zh-CN" sz="1800" dirty="0"/>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9413" y="3433936"/>
            <a:ext cx="4392488" cy="2058678"/>
          </a:xfrm>
          <a:prstGeom prst="rect">
            <a:avLst/>
          </a:prstGeom>
          <a:noFill/>
          <a:ln>
            <a:noFill/>
          </a:ln>
        </p:spPr>
      </p:pic>
      <p:sp>
        <p:nvSpPr>
          <p:cNvPr id="8" name="灯片编号占位符 3">
            <a:extLst>
              <a:ext uri="{FF2B5EF4-FFF2-40B4-BE49-F238E27FC236}">
                <a16:creationId xmlns:a16="http://schemas.microsoft.com/office/drawing/2014/main" id="{9FF580FD-B759-4C7E-812A-37F4F1C1A42D}"/>
              </a:ext>
            </a:extLst>
          </p:cNvPr>
          <p:cNvSpPr txBox="1">
            <a:spLocks/>
          </p:cNvSpPr>
          <p:nvPr/>
        </p:nvSpPr>
        <p:spPr>
          <a:xfrm>
            <a:off x="8136396"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5</a:t>
            </a:fld>
            <a:endParaRPr lang="en-US" altLang="zh-CN" sz="1800" dirty="0">
              <a:latin typeface="Gill Sans MT"/>
              <a:ea typeface="华文新魏" panose="0201080004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SDN</a:t>
            </a:r>
            <a:r>
              <a:rPr lang="zh-CN" altLang="en-US" sz="2800" dirty="0"/>
              <a:t>的定义</a:t>
            </a:r>
          </a:p>
        </p:txBody>
      </p:sp>
      <p:sp>
        <p:nvSpPr>
          <p:cNvPr id="3" name="文本占位符 2"/>
          <p:cNvSpPr>
            <a:spLocks noGrp="1"/>
          </p:cNvSpPr>
          <p:nvPr>
            <p:ph type="body" sz="quarter" idx="10"/>
          </p:nvPr>
        </p:nvSpPr>
        <p:spPr>
          <a:xfrm>
            <a:off x="541417" y="1160748"/>
            <a:ext cx="8496745" cy="3924300"/>
          </a:xfrm>
        </p:spPr>
        <p:txBody>
          <a:bodyPr/>
          <a:lstStyle/>
          <a:p>
            <a:r>
              <a:rPr lang="zh-CN" altLang="en-US" sz="1400" dirty="0"/>
              <a:t>村子：通信</a:t>
            </a:r>
            <a:r>
              <a:rPr lang="en-US" altLang="zh-CN" sz="1400" dirty="0"/>
              <a:t>SUBNET</a:t>
            </a:r>
            <a:r>
              <a:rPr lang="zh-CN" altLang="en-US" sz="1400" dirty="0"/>
              <a:t>网络</a:t>
            </a:r>
          </a:p>
          <a:p>
            <a:r>
              <a:rPr lang="zh-CN" altLang="en-US" sz="1400" dirty="0"/>
              <a:t>砖头：数据</a:t>
            </a:r>
          </a:p>
          <a:p>
            <a:r>
              <a:rPr lang="zh-CN" altLang="en-US" sz="1400" dirty="0"/>
              <a:t>每一户家庭：网络中的每一个网络设备</a:t>
            </a:r>
          </a:p>
          <a:p>
            <a:r>
              <a:rPr lang="zh-CN" altLang="en-US" sz="1400" dirty="0"/>
              <a:t>男人：网络设备的</a:t>
            </a:r>
            <a:r>
              <a:rPr lang="en-US" altLang="zh-CN" sz="1400" dirty="0"/>
              <a:t>Forward</a:t>
            </a:r>
            <a:r>
              <a:rPr lang="zh-CN" altLang="en-US" sz="1400" dirty="0"/>
              <a:t>转发功能</a:t>
            </a:r>
          </a:p>
          <a:p>
            <a:r>
              <a:rPr lang="zh-CN" altLang="en-US" sz="1400" dirty="0"/>
              <a:t>女人：网络设备的</a:t>
            </a:r>
            <a:r>
              <a:rPr lang="en-US" altLang="zh-CN" sz="1400" dirty="0"/>
              <a:t>QoS</a:t>
            </a:r>
            <a:r>
              <a:rPr lang="zh-CN" altLang="en-US" sz="1400" dirty="0"/>
              <a:t>控制功能</a:t>
            </a:r>
          </a:p>
          <a:p>
            <a:r>
              <a:rPr lang="zh-CN" altLang="en-US" sz="1400" dirty="0"/>
              <a:t>砖厂老板：上层</a:t>
            </a:r>
            <a:r>
              <a:rPr lang="en-US" altLang="zh-CN" sz="1400" dirty="0"/>
              <a:t>APP</a:t>
            </a:r>
            <a:r>
              <a:rPr lang="zh-CN" altLang="en-US" sz="1400" dirty="0"/>
              <a:t>用户</a:t>
            </a:r>
          </a:p>
          <a:p>
            <a:r>
              <a:rPr lang="zh-CN" altLang="en-US" sz="1400" dirty="0"/>
              <a:t>村委会：网络服务提供商</a:t>
            </a:r>
          </a:p>
          <a:p>
            <a:r>
              <a:rPr lang="en-US" altLang="zh-CN" sz="1400" dirty="0"/>
              <a:t>SDN</a:t>
            </a:r>
            <a:r>
              <a:rPr lang="zh-CN" altLang="en-US" sz="1400" dirty="0"/>
              <a:t>带来的好处，显而易见：</a:t>
            </a:r>
          </a:p>
          <a:p>
            <a:pPr marL="0" indent="0">
              <a:buNone/>
            </a:pPr>
            <a:r>
              <a:rPr lang="en-US" altLang="zh-CN" sz="1400" b="1" dirty="0"/>
              <a:t>        1</a:t>
            </a:r>
            <a:r>
              <a:rPr lang="zh-CN" altLang="en-US" sz="1400" b="1" dirty="0"/>
              <a:t>、控制和转发分离（男人和女人拆开）</a:t>
            </a:r>
            <a:r>
              <a:rPr lang="zh-CN" altLang="en-US" sz="1400" dirty="0"/>
              <a:t>，各个硬件厂家不能够再针对每个硬件设计和安装对应的软件系统（淘汰了方言），使得硬件可以通用化。打破了垄断，降低了设备成本。</a:t>
            </a:r>
          </a:p>
          <a:p>
            <a:pPr marL="0" indent="0">
              <a:buNone/>
            </a:pPr>
            <a:r>
              <a:rPr lang="en-US" altLang="zh-CN" sz="1400" b="1" dirty="0"/>
              <a:t>        2</a:t>
            </a:r>
            <a:r>
              <a:rPr lang="zh-CN" altLang="en-US" sz="1400" b="1" dirty="0"/>
              <a:t>、</a:t>
            </a:r>
            <a:r>
              <a:rPr lang="en-US" altLang="zh-CN" sz="1400" b="1" dirty="0"/>
              <a:t>SDN</a:t>
            </a:r>
            <a:r>
              <a:rPr lang="zh-CN" altLang="en-US" sz="1400" b="1" dirty="0"/>
              <a:t>控制器进行统一管理（傻大妞团队统一接管男人），</a:t>
            </a:r>
            <a:r>
              <a:rPr lang="zh-CN" altLang="en-US" sz="1400" dirty="0"/>
              <a:t>实现了集中控制，降低网络维护难度（村委会不用挨家挨户一个一个跑），缩短网络部署周期（砖厂老板们灵活调运砖头），降低运维成本。</a:t>
            </a:r>
          </a:p>
          <a:p>
            <a:pPr marL="0" indent="0">
              <a:buNone/>
            </a:pPr>
            <a:r>
              <a:rPr lang="en-US" altLang="zh-CN" sz="1400" dirty="0"/>
              <a:t>        3</a:t>
            </a:r>
            <a:r>
              <a:rPr lang="zh-CN" altLang="en-US" sz="1400" dirty="0"/>
              <a:t>、傻大妞（</a:t>
            </a:r>
            <a:r>
              <a:rPr lang="en-US" altLang="zh-CN" sz="1400" dirty="0"/>
              <a:t>SDN</a:t>
            </a:r>
            <a:r>
              <a:rPr lang="zh-CN" altLang="en-US" sz="1400" dirty="0"/>
              <a:t>）的出现对于那些女人们（传统硬件设备商）确实并不是一个好消息，而对于砖厂老板们（用户）和村委会（服务提供商），傻大妞（</a:t>
            </a:r>
            <a:r>
              <a:rPr lang="en-US" altLang="zh-CN" sz="1400" dirty="0"/>
              <a:t>SDN</a:t>
            </a:r>
            <a:r>
              <a:rPr lang="zh-CN" altLang="en-US" sz="1400" dirty="0"/>
              <a:t>）肯定是很受欢迎的选择。</a:t>
            </a:r>
          </a:p>
          <a:p>
            <a:endParaRPr lang="zh-CN" altLang="en-US" sz="1400" dirty="0"/>
          </a:p>
        </p:txBody>
      </p:sp>
      <p:pic>
        <p:nvPicPr>
          <p:cNvPr id="6" name="图片 5">
            <a:extLst>
              <a:ext uri="{FF2B5EF4-FFF2-40B4-BE49-F238E27FC236}">
                <a16:creationId xmlns:a16="http://schemas.microsoft.com/office/drawing/2014/main" id="{595CCA24-557C-4761-BB81-DCB5F0D3A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813" y="821531"/>
            <a:ext cx="4938403" cy="3141373"/>
          </a:xfrm>
          <a:prstGeom prst="rect">
            <a:avLst/>
          </a:prstGeom>
        </p:spPr>
      </p:pic>
      <p:sp>
        <p:nvSpPr>
          <p:cNvPr id="7" name="灯片编号占位符 3">
            <a:extLst>
              <a:ext uri="{FF2B5EF4-FFF2-40B4-BE49-F238E27FC236}">
                <a16:creationId xmlns:a16="http://schemas.microsoft.com/office/drawing/2014/main" id="{46B772AF-1FF7-4E83-B12B-3244E912453D}"/>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59</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7964278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a:t>GRE Tunnel</a:t>
            </a:r>
            <a:r>
              <a:rPr lang="zh-CN" altLang="en-US" sz="2800" dirty="0"/>
              <a:t>技术</a:t>
            </a:r>
          </a:p>
        </p:txBody>
      </p:sp>
      <p:sp>
        <p:nvSpPr>
          <p:cNvPr id="3" name="文本占位符 2"/>
          <p:cNvSpPr>
            <a:spLocks noGrp="1"/>
          </p:cNvSpPr>
          <p:nvPr>
            <p:ph type="body" sz="quarter" idx="10"/>
          </p:nvPr>
        </p:nvSpPr>
        <p:spPr>
          <a:xfrm>
            <a:off x="687103" y="1124744"/>
            <a:ext cx="7701322" cy="3924300"/>
          </a:xfrm>
        </p:spPr>
        <p:txBody>
          <a:bodyPr/>
          <a:lstStyle/>
          <a:p>
            <a:r>
              <a:rPr lang="zh-CN" altLang="en-US" sz="1400" dirty="0"/>
              <a:t>通用路由封装（</a:t>
            </a:r>
            <a:r>
              <a:rPr lang="en-US" altLang="zh-CN" sz="1400" dirty="0"/>
              <a:t>GRE: Generic Routing Encapsulation</a:t>
            </a:r>
            <a:r>
              <a:rPr lang="zh-CN" altLang="en-US" sz="1400" dirty="0"/>
              <a:t>）是通用路由封装协议，可以对某些网络层协议的数据报进行封装，使这些被封装的数据报能够在</a:t>
            </a:r>
            <a:r>
              <a:rPr lang="en-US" altLang="zh-CN" sz="1400" dirty="0"/>
              <a:t>IPv4</a:t>
            </a:r>
            <a:r>
              <a:rPr lang="zh-CN" altLang="en-US" sz="1400" dirty="0"/>
              <a:t>网络中传输</a:t>
            </a:r>
            <a:endParaRPr lang="en-US" altLang="zh-CN" sz="1400" dirty="0"/>
          </a:p>
          <a:p>
            <a:r>
              <a:rPr lang="en-US" altLang="zh-CN" sz="1400" dirty="0"/>
              <a:t>GRE</a:t>
            </a:r>
            <a:r>
              <a:rPr lang="zh-CN" altLang="en-US" sz="1400" dirty="0"/>
              <a:t>（</a:t>
            </a:r>
            <a:r>
              <a:rPr lang="en-US" altLang="zh-CN" sz="1400" dirty="0"/>
              <a:t>Generic Routing Encapsulation</a:t>
            </a:r>
            <a:r>
              <a:rPr lang="zh-CN" altLang="en-US" sz="1400" dirty="0"/>
              <a:t>，通用路由封装）协议是对某些网络层协议（如</a:t>
            </a:r>
            <a:r>
              <a:rPr lang="en-US" altLang="zh-CN" sz="1400" dirty="0"/>
              <a:t>IP </a:t>
            </a:r>
            <a:r>
              <a:rPr lang="zh-CN" altLang="en-US" sz="1400" dirty="0"/>
              <a:t>和</a:t>
            </a:r>
            <a:r>
              <a:rPr lang="en-US" altLang="zh-CN" sz="1400" dirty="0"/>
              <a:t>IPX</a:t>
            </a:r>
            <a:r>
              <a:rPr lang="zh-CN" altLang="en-US" sz="1400" dirty="0"/>
              <a:t>）的数据</a:t>
            </a:r>
            <a:r>
              <a:rPr lang="zh-CN" altLang="en-US" sz="1400" dirty="0">
                <a:hlinkClick r:id="rId3"/>
              </a:rPr>
              <a:t>报文</a:t>
            </a:r>
            <a:r>
              <a:rPr lang="zh-CN" altLang="en-US" sz="1400" dirty="0"/>
              <a:t>进行封装，使这些被封装的数据报文能够在另一个网络层协议（如</a:t>
            </a:r>
            <a:r>
              <a:rPr lang="en-US" altLang="zh-CN" sz="1400" dirty="0"/>
              <a:t>IP</a:t>
            </a:r>
            <a:r>
              <a:rPr lang="zh-CN" altLang="en-US" sz="1400" dirty="0"/>
              <a:t>）中传输。</a:t>
            </a:r>
            <a:r>
              <a:rPr lang="en-US" altLang="zh-CN" sz="1400" dirty="0"/>
              <a:t>GRE</a:t>
            </a:r>
            <a:r>
              <a:rPr lang="zh-CN" altLang="en-US" sz="1400" dirty="0"/>
              <a:t>采用了</a:t>
            </a:r>
            <a:r>
              <a:rPr lang="en-US" altLang="zh-CN" sz="1400" dirty="0"/>
              <a:t>Tunnel</a:t>
            </a:r>
            <a:r>
              <a:rPr lang="zh-CN" altLang="en-US" sz="1400" dirty="0"/>
              <a:t>（隧道）技术，是</a:t>
            </a:r>
            <a:r>
              <a:rPr lang="en-US" altLang="zh-CN" sz="1400" dirty="0"/>
              <a:t>VPN</a:t>
            </a:r>
            <a:r>
              <a:rPr lang="zh-CN" altLang="en-US" sz="1400" dirty="0"/>
              <a:t>（</a:t>
            </a:r>
            <a:r>
              <a:rPr lang="en-US" altLang="zh-CN" sz="1400" dirty="0"/>
              <a:t>Virtual Private Network</a:t>
            </a:r>
            <a:r>
              <a:rPr lang="zh-CN" altLang="en-US" sz="1400" dirty="0"/>
              <a:t>）的第三层隧道协议。</a:t>
            </a:r>
            <a:endParaRPr lang="en-US" altLang="zh-CN" sz="1400" dirty="0"/>
          </a:p>
          <a:p>
            <a:r>
              <a:rPr lang="en-US" altLang="zh-CN" sz="1400" dirty="0"/>
              <a:t>tunnel</a:t>
            </a:r>
            <a:r>
              <a:rPr lang="zh-CN" altLang="en-US" sz="1400" dirty="0"/>
              <a:t>中文译为隧道，计算机网络使用</a:t>
            </a:r>
            <a:r>
              <a:rPr lang="en-US" altLang="zh-CN" sz="1400" dirty="0"/>
              <a:t>tunnel</a:t>
            </a:r>
            <a:r>
              <a:rPr lang="zh-CN" altLang="en-US" sz="1400" dirty="0"/>
              <a:t>协议，当一个网络协议（传输协议）封装不同的有效载荷协议。通过使用进行了一个不兼容的交付网络的有效载荷，或通过一个不受信任的网络提供一个安全的路径。</a:t>
            </a:r>
            <a:endParaRPr lang="en-US" altLang="zh-CN" sz="1400" dirty="0"/>
          </a:p>
          <a:p>
            <a:r>
              <a:rPr lang="en-US" altLang="zh-CN" sz="1400" dirty="0"/>
              <a:t>Tunnel </a:t>
            </a:r>
            <a:r>
              <a:rPr lang="zh-CN" altLang="en-US" sz="1400" dirty="0"/>
              <a:t>是一个虚拟的点对点的连接，提供了一条通路使封装的数据报文能够在这个通路上传输，并且在一个</a:t>
            </a:r>
            <a:r>
              <a:rPr lang="en-US" altLang="zh-CN" sz="1400" dirty="0"/>
              <a:t>Tunnel </a:t>
            </a:r>
            <a:r>
              <a:rPr lang="zh-CN" altLang="en-US" sz="1400" dirty="0"/>
              <a:t>的两端分别对数据报进行封装及解封装。一个</a:t>
            </a:r>
            <a:r>
              <a:rPr lang="en-US" altLang="zh-CN" sz="1400" dirty="0"/>
              <a:t>X</a:t>
            </a:r>
            <a:r>
              <a:rPr lang="zh-CN" altLang="en-US" sz="1400" dirty="0"/>
              <a:t>协议的报文要想穿越</a:t>
            </a:r>
            <a:r>
              <a:rPr lang="en-US" altLang="zh-CN" sz="1400" dirty="0"/>
              <a:t>IP</a:t>
            </a:r>
            <a:r>
              <a:rPr lang="zh-CN" altLang="en-US" sz="1400" dirty="0"/>
              <a:t>网络在</a:t>
            </a:r>
            <a:r>
              <a:rPr lang="en-US" altLang="zh-CN" sz="1400" dirty="0"/>
              <a:t>Tunnel</a:t>
            </a:r>
            <a:r>
              <a:rPr lang="zh-CN" altLang="en-US" sz="1400" dirty="0"/>
              <a:t>中传输，必须要经过加封装与解封装两个过程。</a:t>
            </a:r>
          </a:p>
          <a:p>
            <a:r>
              <a:rPr lang="zh-CN" altLang="en-US" sz="1400" dirty="0"/>
              <a:t>在大多数常规情况下，系统拥有一个有效载荷（或负载）包，需要将它封装并发送至某个目的地。首先将有效载荷封装在一个</a:t>
            </a:r>
            <a:r>
              <a:rPr lang="en-US" altLang="zh-CN" sz="1400" dirty="0"/>
              <a:t>GRE </a:t>
            </a:r>
            <a:r>
              <a:rPr lang="zh-CN" altLang="en-US" sz="1400" dirty="0"/>
              <a:t>包中，然后将此</a:t>
            </a:r>
            <a:r>
              <a:rPr lang="en-US" altLang="zh-CN" sz="1400" dirty="0"/>
              <a:t>GRE </a:t>
            </a:r>
            <a:r>
              <a:rPr lang="zh-CN" altLang="en-US" sz="1400" dirty="0"/>
              <a:t>包封装在其它某协议中并进行转发。当一个隧道终点拆封此含有 </a:t>
            </a:r>
            <a:r>
              <a:rPr lang="en-US" altLang="zh-CN" sz="1400" dirty="0"/>
              <a:t>IPv4 </a:t>
            </a:r>
            <a:r>
              <a:rPr lang="zh-CN" altLang="en-US" sz="1400" dirty="0"/>
              <a:t>包作为有效载荷的</a:t>
            </a:r>
            <a:r>
              <a:rPr lang="en-US" altLang="zh-CN" sz="1400" dirty="0"/>
              <a:t>GRE </a:t>
            </a:r>
            <a:r>
              <a:rPr lang="zh-CN" altLang="en-US" sz="1400" dirty="0"/>
              <a:t>包时，</a:t>
            </a:r>
            <a:r>
              <a:rPr lang="en-US" altLang="zh-CN" sz="1400" dirty="0"/>
              <a:t>IPv4 </a:t>
            </a:r>
            <a:r>
              <a:rPr lang="zh-CN" altLang="en-US" sz="1400" dirty="0"/>
              <a:t>包头中的目的地址必须用来转发包，并且需要减少有效载荷包的</a:t>
            </a:r>
            <a:r>
              <a:rPr lang="en-US" altLang="zh-CN" sz="1400" dirty="0"/>
              <a:t>TTL</a:t>
            </a:r>
            <a:r>
              <a:rPr lang="zh-CN" altLang="en-US" sz="1400" dirty="0"/>
              <a:t>。</a:t>
            </a:r>
          </a:p>
        </p:txBody>
      </p:sp>
      <p:sp>
        <p:nvSpPr>
          <p:cNvPr id="5" name="灯片编号占位符 3">
            <a:extLst>
              <a:ext uri="{FF2B5EF4-FFF2-40B4-BE49-F238E27FC236}">
                <a16:creationId xmlns:a16="http://schemas.microsoft.com/office/drawing/2014/main" id="{BA9D39CC-4986-4817-8A39-39C7EA04AB4D}"/>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60</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399067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en-US" altLang="zh-CN" sz="2800" dirty="0" err="1"/>
              <a:t>VxLAN</a:t>
            </a:r>
            <a:r>
              <a:rPr lang="zh-CN" altLang="en-US" sz="2800" dirty="0"/>
              <a:t>技术</a:t>
            </a:r>
          </a:p>
        </p:txBody>
      </p:sp>
      <p:sp>
        <p:nvSpPr>
          <p:cNvPr id="5" name="文本占位符 4"/>
          <p:cNvSpPr>
            <a:spLocks noGrp="1"/>
          </p:cNvSpPr>
          <p:nvPr>
            <p:ph type="body" sz="quarter" idx="10"/>
          </p:nvPr>
        </p:nvSpPr>
        <p:spPr>
          <a:xfrm>
            <a:off x="684820" y="1088740"/>
            <a:ext cx="7920037" cy="3924300"/>
          </a:xfrm>
        </p:spPr>
        <p:txBody>
          <a:bodyPr/>
          <a:lstStyle/>
          <a:p>
            <a:r>
              <a:rPr lang="en-US" altLang="zh-CN" sz="1400" dirty="0" err="1"/>
              <a:t>VxLAN</a:t>
            </a:r>
            <a:r>
              <a:rPr lang="zh-CN" altLang="en-US" sz="1400" dirty="0"/>
              <a:t>背景</a:t>
            </a:r>
          </a:p>
          <a:p>
            <a:pPr lvl="1"/>
            <a:r>
              <a:rPr lang="zh-CN" altLang="en-US" sz="1400" dirty="0"/>
              <a:t>现有</a:t>
            </a:r>
            <a:r>
              <a:rPr lang="en-US" altLang="zh-CN" sz="1400" dirty="0"/>
              <a:t>VLAN</a:t>
            </a:r>
            <a:r>
              <a:rPr lang="zh-CN" altLang="en-US" sz="1400" dirty="0"/>
              <a:t>只有</a:t>
            </a:r>
            <a:r>
              <a:rPr lang="en-US" altLang="zh-CN" sz="1400" dirty="0"/>
              <a:t>4094</a:t>
            </a:r>
            <a:r>
              <a:rPr lang="zh-CN" altLang="en-US" sz="1400" dirty="0"/>
              <a:t>个虚拟网络标识可用。</a:t>
            </a:r>
          </a:p>
          <a:p>
            <a:pPr lvl="1"/>
            <a:r>
              <a:rPr lang="zh-CN" altLang="en-US" sz="1400" dirty="0"/>
              <a:t>在</a:t>
            </a:r>
            <a:r>
              <a:rPr lang="en-US" altLang="zh-CN" sz="1400" dirty="0"/>
              <a:t>VLAN</a:t>
            </a:r>
            <a:r>
              <a:rPr lang="zh-CN" altLang="en-US" sz="1400" dirty="0"/>
              <a:t>网络下，虚拟机只能在二层网络下迁移。</a:t>
            </a:r>
          </a:p>
          <a:p>
            <a:pPr lvl="1"/>
            <a:r>
              <a:rPr lang="en-US" altLang="zh-CN" sz="1400" dirty="0" err="1"/>
              <a:t>VxLAN</a:t>
            </a:r>
            <a:r>
              <a:rPr lang="en-US" altLang="zh-CN" sz="1400" dirty="0"/>
              <a:t>(Virtual </a:t>
            </a:r>
            <a:r>
              <a:rPr lang="en-US" altLang="zh-CN" sz="1400" dirty="0" err="1"/>
              <a:t>eXtensible</a:t>
            </a:r>
            <a:r>
              <a:rPr lang="en-US" altLang="zh-CN" sz="1400" dirty="0"/>
              <a:t> Local Area Network</a:t>
            </a:r>
            <a:r>
              <a:rPr lang="zh-CN" altLang="en-US" sz="1400" dirty="0"/>
              <a:t>，全称虚拟扩展局域网</a:t>
            </a:r>
            <a:r>
              <a:rPr lang="en-US" altLang="zh-CN" sz="1400" dirty="0"/>
              <a:t>)</a:t>
            </a:r>
            <a:r>
              <a:rPr lang="zh-CN" altLang="en-US" sz="1400" dirty="0"/>
              <a:t>是一种进行大二层虚拟网络扩展的隧道封装技术，解决了以上问题。</a:t>
            </a:r>
            <a:endParaRPr lang="en-US" altLang="zh-CN" sz="1400" dirty="0"/>
          </a:p>
          <a:p>
            <a:pPr marL="301625" lvl="1" indent="-301625">
              <a:buClr>
                <a:schemeClr val="bg1">
                  <a:lumMod val="50000"/>
                </a:schemeClr>
              </a:buClr>
              <a:buSzPct val="60000"/>
              <a:buFont typeface="Wingdings" pitchFamily="2" charset="2"/>
              <a:buChar char="l"/>
            </a:pPr>
            <a:r>
              <a:rPr lang="en-US" altLang="zh-CN" sz="1400" dirty="0" err="1">
                <a:cs typeface="+mn-cs"/>
              </a:rPr>
              <a:t>VxLAN</a:t>
            </a:r>
            <a:r>
              <a:rPr lang="zh-CN" altLang="en-US" sz="1400" dirty="0">
                <a:cs typeface="+mn-cs"/>
              </a:rPr>
              <a:t>是基于 </a:t>
            </a:r>
            <a:r>
              <a:rPr lang="en-US" altLang="zh-CN" sz="1400" dirty="0">
                <a:cs typeface="+mn-cs"/>
              </a:rPr>
              <a:t>IP </a:t>
            </a:r>
            <a:r>
              <a:rPr lang="zh-CN" altLang="en-US" sz="1400" dirty="0">
                <a:cs typeface="+mn-cs"/>
              </a:rPr>
              <a:t>网络且采用“</a:t>
            </a:r>
            <a:r>
              <a:rPr lang="en-US" altLang="zh-CN" sz="1400" dirty="0">
                <a:cs typeface="+mn-cs"/>
              </a:rPr>
              <a:t>MAC in UDP”</a:t>
            </a:r>
            <a:r>
              <a:rPr lang="zh-CN" altLang="en-US" sz="1400" dirty="0">
                <a:cs typeface="+mn-cs"/>
              </a:rPr>
              <a:t>封装形式的二层 </a:t>
            </a:r>
            <a:r>
              <a:rPr lang="en-US" altLang="zh-CN" sz="1400" dirty="0">
                <a:cs typeface="+mn-cs"/>
              </a:rPr>
              <a:t>VPN </a:t>
            </a:r>
            <a:r>
              <a:rPr lang="zh-CN" altLang="en-US" sz="1400" dirty="0">
                <a:cs typeface="+mn-cs"/>
              </a:rPr>
              <a:t>技术。试图改进大型云计算的部署时的扩展问题，可以说是对</a:t>
            </a:r>
            <a:r>
              <a:rPr lang="en-US" altLang="zh-CN" sz="1400" dirty="0" err="1">
                <a:cs typeface="+mn-cs"/>
              </a:rPr>
              <a:t>vlan</a:t>
            </a:r>
            <a:r>
              <a:rPr lang="zh-CN" altLang="en-US" sz="1400" dirty="0">
                <a:cs typeface="+mn-cs"/>
              </a:rPr>
              <a:t>的一种扩展。</a:t>
            </a:r>
          </a:p>
          <a:p>
            <a:pPr marL="301625" lvl="1" indent="-301625">
              <a:buClr>
                <a:schemeClr val="bg1">
                  <a:lumMod val="50000"/>
                </a:schemeClr>
              </a:buClr>
              <a:buSzPct val="60000"/>
              <a:buFont typeface="Wingdings" pitchFamily="2" charset="2"/>
              <a:buChar char="l"/>
            </a:pPr>
            <a:r>
              <a:rPr lang="en-US" altLang="zh-CN" sz="1400" dirty="0" err="1">
                <a:cs typeface="+mn-cs"/>
              </a:rPr>
              <a:t>VxLAN</a:t>
            </a:r>
            <a:r>
              <a:rPr lang="en-US" altLang="zh-CN" sz="1400" dirty="0">
                <a:cs typeface="+mn-cs"/>
              </a:rPr>
              <a:t> </a:t>
            </a:r>
            <a:r>
              <a:rPr lang="zh-CN" altLang="en-US" sz="1400" dirty="0">
                <a:cs typeface="+mn-cs"/>
              </a:rPr>
              <a:t>可以基于已有的服务提供商或企业 </a:t>
            </a:r>
            <a:r>
              <a:rPr lang="en-US" altLang="zh-CN" sz="1400" dirty="0">
                <a:cs typeface="+mn-cs"/>
              </a:rPr>
              <a:t>IP </a:t>
            </a:r>
            <a:r>
              <a:rPr lang="zh-CN" altLang="en-US" sz="1400" dirty="0">
                <a:cs typeface="+mn-cs"/>
              </a:rPr>
              <a:t>网络，为分散的物理站点提供二层互联，并能够为不同的租户提供业务隔离。</a:t>
            </a:r>
          </a:p>
          <a:p>
            <a:pPr marL="301625" lvl="1" indent="-301625">
              <a:buClr>
                <a:schemeClr val="bg1">
                  <a:lumMod val="50000"/>
                </a:schemeClr>
              </a:buClr>
              <a:buSzPct val="60000"/>
              <a:buFont typeface="Wingdings" pitchFamily="2" charset="2"/>
              <a:buChar char="l"/>
            </a:pPr>
            <a:r>
              <a:rPr lang="en-US" altLang="zh-CN" sz="1400" dirty="0" err="1">
                <a:cs typeface="+mn-cs"/>
              </a:rPr>
              <a:t>VxLAN</a:t>
            </a:r>
            <a:r>
              <a:rPr lang="zh-CN" altLang="en-US" sz="1400" dirty="0">
                <a:cs typeface="+mn-cs"/>
              </a:rPr>
              <a:t>技术通过建立</a:t>
            </a:r>
            <a:r>
              <a:rPr lang="en-US" altLang="zh-CN" sz="1400" dirty="0" err="1">
                <a:cs typeface="+mn-cs"/>
              </a:rPr>
              <a:t>VxLAN</a:t>
            </a:r>
            <a:r>
              <a:rPr lang="zh-CN" altLang="en-US" sz="1400" dirty="0">
                <a:cs typeface="+mn-cs"/>
              </a:rPr>
              <a:t>隧道</a:t>
            </a:r>
            <a:r>
              <a:rPr lang="en-US" altLang="zh-CN" sz="1400" dirty="0">
                <a:cs typeface="+mn-cs"/>
              </a:rPr>
              <a:t>,</a:t>
            </a:r>
            <a:r>
              <a:rPr lang="zh-CN" altLang="en-US" sz="1400" dirty="0">
                <a:cs typeface="+mn-cs"/>
              </a:rPr>
              <a:t>在现有网络架构上创建大量的虚拟可扩展局域网，不同的虚拟可扩展局域网使用</a:t>
            </a:r>
            <a:r>
              <a:rPr lang="en-US" altLang="zh-CN" sz="1400" dirty="0">
                <a:cs typeface="+mn-cs"/>
              </a:rPr>
              <a:t>VNI(</a:t>
            </a:r>
            <a:r>
              <a:rPr lang="en-US" altLang="zh-CN" sz="1400" dirty="0" err="1">
                <a:cs typeface="+mn-cs"/>
              </a:rPr>
              <a:t>VxLAN</a:t>
            </a:r>
            <a:r>
              <a:rPr lang="en-US" altLang="zh-CN" sz="1400" dirty="0">
                <a:cs typeface="+mn-cs"/>
              </a:rPr>
              <a:t> Network Identifier</a:t>
            </a:r>
            <a:r>
              <a:rPr lang="zh-CN" altLang="en-US" sz="1400" dirty="0">
                <a:cs typeface="+mn-cs"/>
              </a:rPr>
              <a:t>，虚拟可扩展局域网网络标识符</a:t>
            </a:r>
            <a:r>
              <a:rPr lang="en-US" altLang="zh-CN" sz="1400" dirty="0">
                <a:cs typeface="+mn-cs"/>
              </a:rPr>
              <a:t>)</a:t>
            </a:r>
            <a:r>
              <a:rPr lang="zh-CN" altLang="en-US" sz="1400" dirty="0">
                <a:cs typeface="+mn-cs"/>
              </a:rPr>
              <a:t>进行标识。</a:t>
            </a:r>
          </a:p>
          <a:p>
            <a:pPr marL="301625" lvl="1" indent="-301625">
              <a:buClr>
                <a:schemeClr val="bg1">
                  <a:lumMod val="50000"/>
                </a:schemeClr>
              </a:buClr>
              <a:buSzPct val="60000"/>
              <a:buFont typeface="Wingdings" pitchFamily="2" charset="2"/>
              <a:buChar char="l"/>
            </a:pPr>
            <a:r>
              <a:rPr lang="zh-CN" altLang="en-US" sz="1400" dirty="0">
                <a:cs typeface="+mn-cs"/>
              </a:rPr>
              <a:t>由于</a:t>
            </a:r>
            <a:r>
              <a:rPr lang="en-US" altLang="zh-CN" sz="1400" dirty="0" err="1">
                <a:cs typeface="+mn-cs"/>
              </a:rPr>
              <a:t>vlan</a:t>
            </a:r>
            <a:r>
              <a:rPr lang="en-US" altLang="zh-CN" sz="1400" dirty="0">
                <a:cs typeface="+mn-cs"/>
              </a:rPr>
              <a:t> Header</a:t>
            </a:r>
            <a:r>
              <a:rPr lang="zh-CN" altLang="en-US" sz="1400" dirty="0">
                <a:cs typeface="+mn-cs"/>
              </a:rPr>
              <a:t>头部限长是</a:t>
            </a:r>
            <a:r>
              <a:rPr lang="en-US" altLang="zh-CN" sz="1400" dirty="0">
                <a:cs typeface="+mn-cs"/>
              </a:rPr>
              <a:t>12bit</a:t>
            </a:r>
            <a:r>
              <a:rPr lang="zh-CN" altLang="en-US" sz="1400" dirty="0">
                <a:cs typeface="+mn-cs"/>
              </a:rPr>
              <a:t>，导致</a:t>
            </a:r>
            <a:r>
              <a:rPr lang="en-US" altLang="zh-CN" sz="1400" dirty="0" err="1">
                <a:cs typeface="+mn-cs"/>
              </a:rPr>
              <a:t>vlan</a:t>
            </a:r>
            <a:r>
              <a:rPr lang="zh-CN" altLang="en-US" sz="1400" dirty="0">
                <a:cs typeface="+mn-cs"/>
              </a:rPr>
              <a:t>的限制个数是</a:t>
            </a:r>
            <a:r>
              <a:rPr lang="en-US" altLang="zh-CN" sz="1400" dirty="0">
                <a:cs typeface="+mn-cs"/>
              </a:rPr>
              <a:t>2^12=4096</a:t>
            </a:r>
            <a:r>
              <a:rPr lang="zh-CN" altLang="en-US" sz="1400" dirty="0">
                <a:cs typeface="+mn-cs"/>
              </a:rPr>
              <a:t>个，无法满足日益增长的需求。目前 </a:t>
            </a:r>
            <a:r>
              <a:rPr lang="en-US" altLang="zh-CN" sz="1400" dirty="0">
                <a:cs typeface="+mn-cs"/>
              </a:rPr>
              <a:t>VXLAN </a:t>
            </a:r>
            <a:r>
              <a:rPr lang="zh-CN" altLang="en-US" sz="1400" dirty="0">
                <a:cs typeface="+mn-cs"/>
              </a:rPr>
              <a:t>的报文 </a:t>
            </a:r>
            <a:r>
              <a:rPr lang="en-US" altLang="zh-CN" sz="1400" dirty="0">
                <a:cs typeface="+mn-cs"/>
              </a:rPr>
              <a:t>Header </a:t>
            </a:r>
            <a:r>
              <a:rPr lang="zh-CN" altLang="en-US" sz="1400" dirty="0">
                <a:cs typeface="+mn-cs"/>
              </a:rPr>
              <a:t>内有 </a:t>
            </a:r>
            <a:r>
              <a:rPr lang="en-US" altLang="zh-CN" sz="1400" dirty="0">
                <a:cs typeface="+mn-cs"/>
              </a:rPr>
              <a:t>24 bit</a:t>
            </a:r>
            <a:r>
              <a:rPr lang="zh-CN" altLang="en-US" sz="1400" dirty="0">
                <a:cs typeface="+mn-cs"/>
              </a:rPr>
              <a:t>，可以支持 </a:t>
            </a:r>
            <a:r>
              <a:rPr lang="en-US" altLang="zh-CN" sz="1400" dirty="0">
                <a:cs typeface="+mn-cs"/>
              </a:rPr>
              <a:t>2^24</a:t>
            </a:r>
            <a:r>
              <a:rPr lang="zh-CN" altLang="en-US" sz="1400" dirty="0">
                <a:cs typeface="+mn-cs"/>
              </a:rPr>
              <a:t>次方的 </a:t>
            </a:r>
            <a:r>
              <a:rPr lang="en-US" altLang="zh-CN" sz="1400" dirty="0">
                <a:cs typeface="+mn-cs"/>
              </a:rPr>
              <a:t>VNI </a:t>
            </a:r>
            <a:r>
              <a:rPr lang="zh-CN" altLang="en-US" sz="1400" dirty="0">
                <a:cs typeface="+mn-cs"/>
              </a:rPr>
              <a:t>个数。</a:t>
            </a:r>
            <a:endParaRPr lang="en-US" altLang="zh-CN" sz="1400" dirty="0">
              <a:cs typeface="+mn-cs"/>
            </a:endParaRPr>
          </a:p>
          <a:p>
            <a:pPr marL="301625" lvl="1" indent="-301625">
              <a:buClr>
                <a:schemeClr val="bg1">
                  <a:lumMod val="50000"/>
                </a:schemeClr>
              </a:buClr>
              <a:buSzPct val="60000"/>
              <a:buFont typeface="Wingdings" pitchFamily="2" charset="2"/>
              <a:buChar char="l"/>
            </a:pPr>
            <a:r>
              <a:rPr lang="en-US" altLang="zh-CN" sz="1400" dirty="0" err="1">
                <a:cs typeface="+mn-cs"/>
              </a:rPr>
              <a:t>VxLAN</a:t>
            </a:r>
            <a:r>
              <a:rPr lang="zh-CN" altLang="en-US" sz="1400" dirty="0">
                <a:cs typeface="+mn-cs"/>
              </a:rPr>
              <a:t>引入一个</a:t>
            </a:r>
            <a:r>
              <a:rPr lang="en-US" altLang="zh-CN" sz="1400" dirty="0">
                <a:cs typeface="+mn-cs"/>
              </a:rPr>
              <a:t>UDP</a:t>
            </a:r>
            <a:r>
              <a:rPr lang="zh-CN" altLang="en-US" sz="1400" dirty="0">
                <a:cs typeface="+mn-cs"/>
              </a:rPr>
              <a:t>格式的外层隧道，作为数据的链路层，而原有数据报文内容作为隧道净荷来传输。</a:t>
            </a:r>
          </a:p>
          <a:p>
            <a:endParaRPr lang="en-US" sz="1400" dirty="0"/>
          </a:p>
        </p:txBody>
      </p:sp>
      <p:sp>
        <p:nvSpPr>
          <p:cNvPr id="4" name="灯片编号占位符 3">
            <a:extLst>
              <a:ext uri="{FF2B5EF4-FFF2-40B4-BE49-F238E27FC236}">
                <a16:creationId xmlns:a16="http://schemas.microsoft.com/office/drawing/2014/main" id="{19FF361D-4AC6-48C5-B0F2-B5DA90DF8F4C}"/>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61</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336074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err="1"/>
              <a:t>VxLAN</a:t>
            </a:r>
            <a:r>
              <a:rPr lang="zh-CN" altLang="en-US" sz="2800" dirty="0">
                <a:latin typeface="+mj-ea"/>
              </a:rPr>
              <a:t>重要组件</a:t>
            </a:r>
          </a:p>
        </p:txBody>
      </p:sp>
      <p:sp>
        <p:nvSpPr>
          <p:cNvPr id="3" name="文本占位符 2"/>
          <p:cNvSpPr>
            <a:spLocks noGrp="1"/>
          </p:cNvSpPr>
          <p:nvPr>
            <p:ph type="body" sz="quarter" idx="10"/>
          </p:nvPr>
        </p:nvSpPr>
        <p:spPr>
          <a:xfrm>
            <a:off x="679668" y="1255713"/>
            <a:ext cx="7920037" cy="3924300"/>
          </a:xfrm>
        </p:spPr>
        <p:txBody>
          <a:bodyPr/>
          <a:lstStyle/>
          <a:p>
            <a:r>
              <a:rPr lang="en-US" altLang="zh-CN" sz="1600" dirty="0"/>
              <a:t>VNI</a:t>
            </a:r>
            <a:r>
              <a:rPr lang="zh-CN" altLang="en-US" sz="1600" dirty="0"/>
              <a:t>：</a:t>
            </a:r>
            <a:r>
              <a:rPr lang="en-US" altLang="zh-CN" sz="1600" dirty="0" err="1"/>
              <a:t>VxLAN</a:t>
            </a:r>
            <a:r>
              <a:rPr lang="en-US" altLang="zh-CN" sz="1600" dirty="0"/>
              <a:t> Network Identifier</a:t>
            </a:r>
            <a:r>
              <a:rPr lang="zh-CN" altLang="en-US" sz="1600" dirty="0"/>
              <a:t>，</a:t>
            </a:r>
            <a:r>
              <a:rPr lang="en-US" altLang="zh-CN" sz="1600" dirty="0"/>
              <a:t>24</a:t>
            </a:r>
            <a:r>
              <a:rPr lang="zh-CN" altLang="en-US" sz="1600" dirty="0"/>
              <a:t>位虚拟网络标识，可支持</a:t>
            </a:r>
            <a:r>
              <a:rPr lang="en-US" altLang="zh-CN" sz="1600" dirty="0"/>
              <a:t>16M</a:t>
            </a:r>
            <a:r>
              <a:rPr lang="zh-CN" altLang="en-US" sz="1600" dirty="0"/>
              <a:t>虚拟网络。</a:t>
            </a:r>
          </a:p>
          <a:p>
            <a:r>
              <a:rPr lang="en-US" altLang="zh-CN" sz="1600" dirty="0"/>
              <a:t>VTEP</a:t>
            </a:r>
            <a:r>
              <a:rPr lang="zh-CN" altLang="en-US" sz="1600" dirty="0"/>
              <a:t>：</a:t>
            </a:r>
            <a:r>
              <a:rPr lang="en-US" altLang="zh-CN" sz="1600" dirty="0" err="1"/>
              <a:t>VxLAN</a:t>
            </a:r>
            <a:r>
              <a:rPr lang="en-US" altLang="zh-CN" sz="1600" dirty="0"/>
              <a:t> Tunnel End Point</a:t>
            </a:r>
            <a:r>
              <a:rPr lang="zh-CN" altLang="en-US" sz="1600" dirty="0"/>
              <a:t>，完成</a:t>
            </a:r>
            <a:r>
              <a:rPr lang="en-US" altLang="zh-CN" sz="1600" dirty="0" err="1"/>
              <a:t>VxLAN</a:t>
            </a:r>
            <a:r>
              <a:rPr lang="zh-CN" altLang="en-US" sz="1600" dirty="0"/>
              <a:t>报文的封装和解封装，</a:t>
            </a:r>
            <a:r>
              <a:rPr lang="en-US" altLang="zh-CN" sz="1600" dirty="0"/>
              <a:t>VTEP</a:t>
            </a:r>
            <a:r>
              <a:rPr lang="zh-CN" altLang="en-US" sz="1600" dirty="0"/>
              <a:t>与物理网络相连，分配有物理网络的</a:t>
            </a:r>
            <a:r>
              <a:rPr lang="en-US" altLang="zh-CN" sz="1600" dirty="0"/>
              <a:t>IP</a:t>
            </a:r>
            <a:r>
              <a:rPr lang="zh-CN" altLang="en-US" sz="1600" dirty="0"/>
              <a:t>地址，该地址与虚拟网络无关。</a:t>
            </a:r>
          </a:p>
          <a:p>
            <a:endParaRPr lang="en-US" sz="1600" dirty="0"/>
          </a:p>
        </p:txBody>
      </p:sp>
      <p:pic>
        <p:nvPicPr>
          <p:cNvPr id="5" name="Picture 4"/>
          <p:cNvPicPr>
            <a:picLocks noChangeAspect="1" noChangeArrowheads="1"/>
          </p:cNvPicPr>
          <p:nvPr/>
        </p:nvPicPr>
        <p:blipFill>
          <a:blip r:embed="rId3" cstate="print"/>
          <a:srcRect/>
          <a:stretch>
            <a:fillRect/>
          </a:stretch>
        </p:blipFill>
        <p:spPr bwMode="auto">
          <a:xfrm>
            <a:off x="1653968" y="2636912"/>
            <a:ext cx="5980523" cy="3456384"/>
          </a:xfrm>
          <a:prstGeom prst="rect">
            <a:avLst/>
          </a:prstGeom>
          <a:noFill/>
          <a:ln w="9525" algn="ctr">
            <a:noFill/>
            <a:miter lim="800000"/>
            <a:headEnd/>
            <a:tailEnd/>
          </a:ln>
        </p:spPr>
      </p:pic>
      <p:sp>
        <p:nvSpPr>
          <p:cNvPr id="6" name="灯片编号占位符 3">
            <a:extLst>
              <a:ext uri="{FF2B5EF4-FFF2-40B4-BE49-F238E27FC236}">
                <a16:creationId xmlns:a16="http://schemas.microsoft.com/office/drawing/2014/main" id="{9B85E957-07BA-4674-A70A-07B15FF36AB1}"/>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62</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014419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3">
            <a:extLst>
              <a:ext uri="{FF2B5EF4-FFF2-40B4-BE49-F238E27FC236}">
                <a16:creationId xmlns:a16="http://schemas.microsoft.com/office/drawing/2014/main" id="{6E9AAFDE-C7B6-462C-9C18-BF5E83418C27}"/>
              </a:ext>
            </a:extLst>
          </p:cNvPr>
          <p:cNvSpPr txBox="1">
            <a:spLocks/>
          </p:cNvSpPr>
          <p:nvPr/>
        </p:nvSpPr>
        <p:spPr bwMode="auto">
          <a:xfrm>
            <a:off x="1080454" y="1376772"/>
            <a:ext cx="7920038" cy="392430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457200" marR="0" indent="-457200" algn="l" defTabSz="801688" rtl="0" eaLnBrk="1" fontAlgn="base" latinLnBrk="0" hangingPunct="1">
              <a:lnSpc>
                <a:spcPct val="140000"/>
              </a:lnSpc>
              <a:spcBef>
                <a:spcPct val="30000"/>
              </a:spcBef>
              <a:spcAft>
                <a:spcPct val="0"/>
              </a:spcAft>
              <a:buClr>
                <a:schemeClr val="tx1"/>
              </a:buClr>
              <a:buSzPct val="100000"/>
              <a:buFont typeface="+mj-lt"/>
              <a:buAutoNum type="arabicPeriod"/>
              <a:tabLst/>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None/>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
                <a:schemeClr val="bg1">
                  <a:lumMod val="50000"/>
                </a:schemeClr>
              </a:buClr>
            </a:pPr>
            <a:r>
              <a:rPr lang="zh-CN" altLang="en-US" kern="0" dirty="0">
                <a:solidFill>
                  <a:schemeClr val="bg1">
                    <a:lumMod val="50000"/>
                  </a:schemeClr>
                </a:solidFill>
              </a:rPr>
              <a:t>虚拟化概述</a:t>
            </a:r>
            <a:endParaRPr lang="en-US" altLang="zh-CN" kern="0" dirty="0">
              <a:solidFill>
                <a:schemeClr val="bg1">
                  <a:lumMod val="50000"/>
                </a:schemeClr>
              </a:solidFill>
            </a:endParaRPr>
          </a:p>
          <a:p>
            <a:pPr>
              <a:buClr>
                <a:schemeClr val="bg1">
                  <a:lumMod val="50000"/>
                </a:schemeClr>
              </a:buClr>
            </a:pPr>
            <a:r>
              <a:rPr lang="zh-CN" altLang="en-US" kern="0" dirty="0">
                <a:solidFill>
                  <a:schemeClr val="bg1">
                    <a:lumMod val="50000"/>
                  </a:schemeClr>
                </a:solidFill>
              </a:rPr>
              <a:t>网络虚拟化背景</a:t>
            </a:r>
          </a:p>
          <a:p>
            <a:pPr>
              <a:buClr>
                <a:schemeClr val="bg1">
                  <a:lumMod val="50000"/>
                </a:schemeClr>
              </a:buClr>
            </a:pPr>
            <a:r>
              <a:rPr lang="zh-CN" altLang="en-US" kern="0" dirty="0">
                <a:solidFill>
                  <a:schemeClr val="bg1">
                    <a:lumMod val="50000"/>
                  </a:schemeClr>
                </a:solidFill>
              </a:rPr>
              <a:t>虚拟交换机</a:t>
            </a:r>
            <a:endParaRPr lang="en-US" altLang="zh-CN" kern="0" dirty="0">
              <a:solidFill>
                <a:schemeClr val="bg1">
                  <a:lumMod val="50000"/>
                </a:schemeClr>
              </a:solidFill>
            </a:endParaRPr>
          </a:p>
          <a:p>
            <a:pPr>
              <a:buClr>
                <a:schemeClr val="bg1">
                  <a:lumMod val="50000"/>
                </a:schemeClr>
              </a:buClr>
            </a:pPr>
            <a:r>
              <a:rPr lang="zh-CN" altLang="en-US" kern="0" dirty="0">
                <a:solidFill>
                  <a:schemeClr val="bg1">
                    <a:lumMod val="50000"/>
                  </a:schemeClr>
                </a:solidFill>
              </a:rPr>
              <a:t>软件定义网络</a:t>
            </a:r>
            <a:endParaRPr lang="en-US" altLang="zh-CN" kern="0" dirty="0">
              <a:solidFill>
                <a:schemeClr val="bg1">
                  <a:lumMod val="50000"/>
                </a:schemeClr>
              </a:solidFill>
            </a:endParaRPr>
          </a:p>
          <a:p>
            <a:r>
              <a:rPr lang="zh-CN" altLang="en-US" b="1" kern="0" dirty="0"/>
              <a:t>典型组网</a:t>
            </a:r>
            <a:endParaRPr lang="en-US" altLang="zh-CN" b="1" kern="0" dirty="0"/>
          </a:p>
          <a:p>
            <a:pPr>
              <a:buClr>
                <a:schemeClr val="bg1">
                  <a:lumMod val="50000"/>
                </a:schemeClr>
              </a:buClr>
            </a:pPr>
            <a:r>
              <a:rPr lang="zh-CN" altLang="en-US" dirty="0">
                <a:solidFill>
                  <a:schemeClr val="bg1">
                    <a:lumMod val="50000"/>
                  </a:schemeClr>
                </a:solidFill>
              </a:rPr>
              <a:t>基于</a:t>
            </a:r>
            <a:r>
              <a:rPr lang="en-US" altLang="zh-CN" dirty="0">
                <a:solidFill>
                  <a:schemeClr val="bg1">
                    <a:lumMod val="50000"/>
                  </a:schemeClr>
                </a:solidFill>
              </a:rPr>
              <a:t>OVS</a:t>
            </a:r>
            <a:r>
              <a:rPr lang="zh-CN" altLang="en-US" dirty="0">
                <a:solidFill>
                  <a:schemeClr val="bg1">
                    <a:lumMod val="50000"/>
                  </a:schemeClr>
                </a:solidFill>
              </a:rPr>
              <a:t>应用框架实验</a:t>
            </a:r>
          </a:p>
        </p:txBody>
      </p:sp>
      <p:sp>
        <p:nvSpPr>
          <p:cNvPr id="6" name="Rectangle 2">
            <a:extLst>
              <a:ext uri="{FF2B5EF4-FFF2-40B4-BE49-F238E27FC236}">
                <a16:creationId xmlns:a16="http://schemas.microsoft.com/office/drawing/2014/main" id="{2E7C4249-E695-4321-8FEC-63AB9D28A51B}"/>
              </a:ext>
            </a:extLst>
          </p:cNvPr>
          <p:cNvSpPr txBox="1">
            <a:spLocks noChangeArrowheads="1"/>
          </p:cNvSpPr>
          <p:nvPr/>
        </p:nvSpPr>
        <p:spPr bwMode="auto">
          <a:xfrm>
            <a:off x="1080454" y="466006"/>
            <a:ext cx="2051695" cy="823912"/>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pPr algn="ctr" eaLnBrk="1" hangingPunct="1">
              <a:defRPr/>
            </a:pPr>
            <a:r>
              <a:rPr lang="zh-CN" altLang="en-US" sz="4800" kern="0" dirty="0">
                <a:solidFill>
                  <a:schemeClr val="tx1"/>
                </a:solidFill>
                <a:effectLst>
                  <a:outerShdw blurRad="38100" dist="38100" dir="2700000" algn="tl">
                    <a:srgbClr val="C0C0C0"/>
                  </a:outerShdw>
                </a:effectLst>
                <a:latin typeface="华文琥珀" panose="02010800040101010101" pitchFamily="2" charset="-122"/>
                <a:ea typeface="华文琥珀" panose="02010800040101010101" pitchFamily="2" charset="-122"/>
              </a:rPr>
              <a:t>第五章</a:t>
            </a:r>
          </a:p>
        </p:txBody>
      </p:sp>
      <p:sp>
        <p:nvSpPr>
          <p:cNvPr id="7" name="灯片编号占位符 3">
            <a:extLst>
              <a:ext uri="{FF2B5EF4-FFF2-40B4-BE49-F238E27FC236}">
                <a16:creationId xmlns:a16="http://schemas.microsoft.com/office/drawing/2014/main" id="{401E08FA-8CEA-4DB9-938E-DAEFC4DB182A}"/>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63</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970973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17" name="组合 616">
            <a:extLst>
              <a:ext uri="{FF2B5EF4-FFF2-40B4-BE49-F238E27FC236}">
                <a16:creationId xmlns:a16="http://schemas.microsoft.com/office/drawing/2014/main" id="{94120EA1-59A8-47E4-A440-68925645FDE5}"/>
              </a:ext>
            </a:extLst>
          </p:cNvPr>
          <p:cNvGrpSpPr/>
          <p:nvPr/>
        </p:nvGrpSpPr>
        <p:grpSpPr>
          <a:xfrm>
            <a:off x="760427" y="1382618"/>
            <a:ext cx="7843822" cy="4206622"/>
            <a:chOff x="283144" y="1104333"/>
            <a:chExt cx="8560819" cy="4916958"/>
          </a:xfrm>
        </p:grpSpPr>
        <p:sp>
          <p:nvSpPr>
            <p:cNvPr id="621" name="矩形 620">
              <a:extLst>
                <a:ext uri="{FF2B5EF4-FFF2-40B4-BE49-F238E27FC236}">
                  <a16:creationId xmlns:a16="http://schemas.microsoft.com/office/drawing/2014/main" id="{E3128341-3E00-4A0D-B245-C6A7B121915A}"/>
                </a:ext>
              </a:extLst>
            </p:cNvPr>
            <p:cNvSpPr/>
            <p:nvPr/>
          </p:nvSpPr>
          <p:spPr bwMode="auto">
            <a:xfrm>
              <a:off x="4598130" y="3948542"/>
              <a:ext cx="4239487" cy="2072747"/>
            </a:xfrm>
            <a:prstGeom prst="rect">
              <a:avLst/>
            </a:prstGeom>
            <a:solidFill>
              <a:schemeClr val="bg1"/>
            </a:solidFill>
            <a:ln>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lstStyle/>
            <a:p>
              <a:pPr>
                <a:buClr>
                  <a:srgbClr val="CC9900"/>
                </a:buClr>
              </a:pPr>
              <a:r>
                <a:rPr lang="zh-CN" altLang="en-US" sz="1600" b="1" dirty="0">
                  <a:solidFill>
                    <a:srgbClr val="000000"/>
                  </a:solidFill>
                  <a:latin typeface="+mn-lt"/>
                  <a:ea typeface="+mn-ea"/>
                </a:rPr>
                <a:t>服务器虚拟化场景</a:t>
              </a:r>
              <a:endParaRPr lang="en-US" altLang="zh-CN" sz="1600" b="1" dirty="0">
                <a:solidFill>
                  <a:srgbClr val="000000"/>
                </a:solidFill>
                <a:latin typeface="+mn-lt"/>
                <a:ea typeface="+mn-ea"/>
              </a:endParaRPr>
            </a:p>
            <a:p>
              <a:pPr>
                <a:buClr>
                  <a:srgbClr val="CC9900"/>
                </a:buClr>
              </a:pPr>
              <a:r>
                <a:rPr lang="zh-CN" altLang="en-US" sz="1600" dirty="0">
                  <a:solidFill>
                    <a:srgbClr val="000000"/>
                  </a:solidFill>
                  <a:latin typeface="+mn-lt"/>
                  <a:ea typeface="+mn-ea"/>
                </a:rPr>
                <a:t>市场聚焦</a:t>
              </a:r>
              <a:r>
                <a:rPr lang="zh-CN" altLang="en-US" sz="1600" b="1" dirty="0">
                  <a:solidFill>
                    <a:srgbClr val="C00000"/>
                  </a:solidFill>
                  <a:latin typeface="+mn-lt"/>
                  <a:ea typeface="+mn-ea"/>
                </a:rPr>
                <a:t>国内</a:t>
              </a:r>
              <a:r>
                <a:rPr lang="en-US" altLang="zh-CN" sz="1600" b="1" dirty="0">
                  <a:solidFill>
                    <a:srgbClr val="C00000"/>
                  </a:solidFill>
                  <a:latin typeface="+mn-lt"/>
                  <a:ea typeface="+mn-ea"/>
                </a:rPr>
                <a:t>NA</a:t>
              </a:r>
              <a:r>
                <a:rPr lang="zh-CN" altLang="en-US" sz="1600" b="1" dirty="0">
                  <a:solidFill>
                    <a:srgbClr val="C00000"/>
                  </a:solidFill>
                  <a:latin typeface="+mn-lt"/>
                  <a:ea typeface="+mn-ea"/>
                </a:rPr>
                <a:t>客户，包括政府，公共事业，金融，教育，媒体资源。</a:t>
              </a:r>
            </a:p>
            <a:p>
              <a:pPr>
                <a:buClr>
                  <a:srgbClr val="CC9900"/>
                </a:buClr>
              </a:pPr>
              <a:endParaRPr lang="en-US" altLang="zh-CN" sz="1600" dirty="0">
                <a:solidFill>
                  <a:srgbClr val="000000"/>
                </a:solidFill>
                <a:latin typeface="+mn-lt"/>
                <a:ea typeface="+mn-ea"/>
              </a:endParaRPr>
            </a:p>
            <a:p>
              <a:pPr>
                <a:buClr>
                  <a:srgbClr val="CC9900"/>
                </a:buClr>
              </a:pPr>
              <a:r>
                <a:rPr lang="zh-CN" altLang="en-US" sz="1600" b="1" dirty="0">
                  <a:solidFill>
                    <a:srgbClr val="000000"/>
                  </a:solidFill>
                  <a:latin typeface="+mn-lt"/>
                  <a:ea typeface="+mn-ea"/>
                </a:rPr>
                <a:t>交付形态：</a:t>
              </a:r>
              <a:endParaRPr lang="en-US" altLang="zh-CN" sz="1600" b="1" dirty="0">
                <a:solidFill>
                  <a:srgbClr val="000000"/>
                </a:solidFill>
                <a:latin typeface="+mn-lt"/>
                <a:ea typeface="+mn-ea"/>
              </a:endParaRPr>
            </a:p>
            <a:p>
              <a:pPr>
                <a:buClr>
                  <a:srgbClr val="CC9900"/>
                </a:buClr>
              </a:pPr>
              <a:r>
                <a:rPr lang="zh-CN" altLang="en-US" sz="1600" dirty="0">
                  <a:solidFill>
                    <a:srgbClr val="000000"/>
                  </a:solidFill>
                  <a:latin typeface="+mn-lt"/>
                  <a:ea typeface="+mn-ea"/>
                </a:rPr>
                <a:t>基于管控平台</a:t>
              </a:r>
              <a:r>
                <a:rPr lang="en-US" altLang="zh-CN" sz="1600" dirty="0">
                  <a:solidFill>
                    <a:srgbClr val="000000"/>
                  </a:solidFill>
                  <a:latin typeface="+mn-lt"/>
                  <a:ea typeface="+mn-ea"/>
                </a:rPr>
                <a:t>+</a:t>
              </a:r>
              <a:r>
                <a:rPr lang="zh-CN" altLang="en-US" sz="1600" dirty="0">
                  <a:solidFill>
                    <a:srgbClr val="000000"/>
                  </a:solidFill>
                  <a:latin typeface="+mn-lt"/>
                  <a:ea typeface="+mn-ea"/>
                </a:rPr>
                <a:t>计算平台的方式交付虚拟化平台。</a:t>
              </a:r>
            </a:p>
          </p:txBody>
        </p:sp>
        <p:sp>
          <p:nvSpPr>
            <p:cNvPr id="623" name="矩形 622">
              <a:extLst>
                <a:ext uri="{FF2B5EF4-FFF2-40B4-BE49-F238E27FC236}">
                  <a16:creationId xmlns:a16="http://schemas.microsoft.com/office/drawing/2014/main" id="{10C2558A-66A4-41CD-8952-06A03034A399}"/>
                </a:ext>
              </a:extLst>
            </p:cNvPr>
            <p:cNvSpPr/>
            <p:nvPr/>
          </p:nvSpPr>
          <p:spPr bwMode="auto">
            <a:xfrm>
              <a:off x="4499992" y="1117742"/>
              <a:ext cx="4343971" cy="2455274"/>
            </a:xfrm>
            <a:prstGeom prst="rect">
              <a:avLst/>
            </a:prstGeom>
            <a:solidFill>
              <a:schemeClr val="bg1"/>
            </a:solidFill>
            <a:ln>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lstStyle/>
            <a:p>
              <a:pPr>
                <a:buClr>
                  <a:srgbClr val="CC9900"/>
                </a:buClr>
              </a:pPr>
              <a:r>
                <a:rPr lang="zh-CN" altLang="en-US" sz="1600" b="1" dirty="0">
                  <a:solidFill>
                    <a:srgbClr val="000000"/>
                  </a:solidFill>
                  <a:latin typeface="+mn-lt"/>
                  <a:ea typeface="+mn-ea"/>
                </a:rPr>
                <a:t>云数据中心场景</a:t>
              </a:r>
              <a:endParaRPr lang="en-US" altLang="zh-CN" sz="1600" b="1" dirty="0">
                <a:solidFill>
                  <a:srgbClr val="000000"/>
                </a:solidFill>
                <a:latin typeface="+mn-lt"/>
                <a:ea typeface="+mn-ea"/>
              </a:endParaRPr>
            </a:p>
            <a:p>
              <a:pPr>
                <a:buClr>
                  <a:srgbClr val="000000"/>
                </a:buClr>
              </a:pPr>
              <a:r>
                <a:rPr lang="zh-CN" altLang="en-US" sz="1600" dirty="0">
                  <a:solidFill>
                    <a:srgbClr val="000000"/>
                  </a:solidFill>
                  <a:latin typeface="+mn-lt"/>
                  <a:ea typeface="+mn-ea"/>
                </a:rPr>
                <a:t>市场聚焦</a:t>
              </a:r>
              <a:r>
                <a:rPr lang="zh-CN" altLang="en-US" sz="1600" b="1" dirty="0">
                  <a:solidFill>
                    <a:srgbClr val="C00000"/>
                  </a:solidFill>
                  <a:latin typeface="+mn-lt"/>
                  <a:ea typeface="+mn-ea"/>
                </a:rPr>
                <a:t>全球运营商数据中心，大型企业数据中心。</a:t>
              </a:r>
              <a:endParaRPr lang="en-US" altLang="zh-CN" sz="1600" b="1" dirty="0">
                <a:solidFill>
                  <a:srgbClr val="C00000"/>
                </a:solidFill>
                <a:latin typeface="+mn-lt"/>
                <a:ea typeface="+mn-ea"/>
              </a:endParaRPr>
            </a:p>
            <a:p>
              <a:pPr>
                <a:buClr>
                  <a:srgbClr val="CC9900"/>
                </a:buClr>
              </a:pPr>
              <a:endParaRPr lang="en-US" altLang="zh-CN" sz="1600" b="1" dirty="0">
                <a:solidFill>
                  <a:srgbClr val="000000"/>
                </a:solidFill>
                <a:latin typeface="+mn-lt"/>
                <a:ea typeface="+mn-ea"/>
              </a:endParaRPr>
            </a:p>
            <a:p>
              <a:pPr>
                <a:buClr>
                  <a:srgbClr val="CC9900"/>
                </a:buClr>
              </a:pPr>
              <a:r>
                <a:rPr lang="zh-CN" altLang="en-US" sz="1600" b="1" dirty="0">
                  <a:solidFill>
                    <a:srgbClr val="000000"/>
                  </a:solidFill>
                  <a:latin typeface="+mn-lt"/>
                  <a:ea typeface="+mn-ea"/>
                </a:rPr>
                <a:t>交付形态：</a:t>
              </a:r>
              <a:endParaRPr lang="en-US" altLang="zh-CN" sz="1600" b="1" dirty="0">
                <a:solidFill>
                  <a:srgbClr val="000000"/>
                </a:solidFill>
                <a:latin typeface="+mn-lt"/>
                <a:ea typeface="+mn-ea"/>
              </a:endParaRPr>
            </a:p>
            <a:p>
              <a:pPr>
                <a:buClr>
                  <a:srgbClr val="CC9900"/>
                </a:buClr>
              </a:pPr>
              <a:r>
                <a:rPr lang="zh-CN" altLang="en-US" sz="1600" dirty="0">
                  <a:solidFill>
                    <a:srgbClr val="000000"/>
                  </a:solidFill>
                  <a:latin typeface="+mn-lt"/>
                  <a:ea typeface="+mn-ea"/>
                </a:rPr>
                <a:t>开源控制模块</a:t>
              </a:r>
              <a:r>
                <a:rPr lang="en-US" altLang="zh-CN" sz="1600" dirty="0">
                  <a:solidFill>
                    <a:srgbClr val="000000"/>
                  </a:solidFill>
                  <a:latin typeface="+mn-lt"/>
                  <a:ea typeface="+mn-ea"/>
                </a:rPr>
                <a:t>+</a:t>
              </a:r>
              <a:r>
                <a:rPr lang="zh-CN" altLang="en-US" sz="1600" dirty="0">
                  <a:solidFill>
                    <a:srgbClr val="000000"/>
                  </a:solidFill>
                  <a:latin typeface="+mn-lt"/>
                  <a:ea typeface="+mn-ea"/>
                </a:rPr>
                <a:t>虚拟化技术作为独立产品直接面向客户交付。</a:t>
              </a:r>
            </a:p>
          </p:txBody>
        </p:sp>
        <p:sp>
          <p:nvSpPr>
            <p:cNvPr id="626" name="矩形 625">
              <a:extLst>
                <a:ext uri="{FF2B5EF4-FFF2-40B4-BE49-F238E27FC236}">
                  <a16:creationId xmlns:a16="http://schemas.microsoft.com/office/drawing/2014/main" id="{4ED15DD1-1E73-448C-ADF7-A10107DC595A}"/>
                </a:ext>
              </a:extLst>
            </p:cNvPr>
            <p:cNvSpPr/>
            <p:nvPr/>
          </p:nvSpPr>
          <p:spPr bwMode="auto">
            <a:xfrm>
              <a:off x="311150" y="3969388"/>
              <a:ext cx="4093210" cy="2051903"/>
            </a:xfrm>
            <a:prstGeom prst="rect">
              <a:avLst/>
            </a:prstGeom>
            <a:solidFill>
              <a:schemeClr val="bg1"/>
            </a:solidFill>
            <a:ln>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lstStyle/>
            <a:p>
              <a:pPr>
                <a:buClr>
                  <a:srgbClr val="CC9900"/>
                </a:buClr>
              </a:pPr>
              <a:r>
                <a:rPr lang="en-US" altLang="zh-CN" sz="1600" b="1" dirty="0">
                  <a:solidFill>
                    <a:srgbClr val="000000"/>
                  </a:solidFill>
                  <a:latin typeface="+mn-lt"/>
                  <a:ea typeface="+mn-ea"/>
                </a:rPr>
                <a:t>NFVI</a:t>
              </a:r>
              <a:r>
                <a:rPr lang="zh-CN" altLang="en-US" sz="1600" b="1" dirty="0">
                  <a:solidFill>
                    <a:srgbClr val="000000"/>
                  </a:solidFill>
                  <a:latin typeface="+mn-lt"/>
                  <a:ea typeface="+mn-ea"/>
                </a:rPr>
                <a:t>电信云化场景</a:t>
              </a:r>
              <a:endParaRPr lang="en-US" altLang="zh-CN" sz="1600" b="1" dirty="0">
                <a:solidFill>
                  <a:srgbClr val="000000"/>
                </a:solidFill>
                <a:latin typeface="+mn-lt"/>
                <a:ea typeface="+mn-ea"/>
              </a:endParaRPr>
            </a:p>
            <a:p>
              <a:pPr>
                <a:buClr>
                  <a:srgbClr val="CC9900"/>
                </a:buClr>
              </a:pPr>
              <a:r>
                <a:rPr lang="zh-CN" altLang="en-US" sz="1600" dirty="0">
                  <a:solidFill>
                    <a:srgbClr val="000000"/>
                  </a:solidFill>
                  <a:latin typeface="+mn-lt"/>
                  <a:ea typeface="+mn-ea"/>
                </a:rPr>
                <a:t>市场聚焦</a:t>
              </a:r>
              <a:r>
                <a:rPr lang="zh-CN" altLang="en-US" sz="1600" b="1" dirty="0">
                  <a:solidFill>
                    <a:srgbClr val="C00000"/>
                  </a:solidFill>
                  <a:latin typeface="+mn-lt"/>
                  <a:ea typeface="+mn-ea"/>
                </a:rPr>
                <a:t>全球运营商，支持各大产品线。</a:t>
              </a:r>
              <a:endParaRPr lang="en-US" altLang="zh-CN" sz="1600" b="1" dirty="0">
                <a:solidFill>
                  <a:srgbClr val="C00000"/>
                </a:solidFill>
                <a:latin typeface="+mn-lt"/>
                <a:ea typeface="+mn-ea"/>
              </a:endParaRPr>
            </a:p>
            <a:p>
              <a:pPr>
                <a:buClr>
                  <a:srgbClr val="CC9900"/>
                </a:buClr>
              </a:pPr>
              <a:r>
                <a:rPr lang="zh-CN" altLang="en-US" sz="1600" dirty="0">
                  <a:solidFill>
                    <a:srgbClr val="000000"/>
                  </a:solidFill>
                  <a:latin typeface="+mn-lt"/>
                  <a:ea typeface="+mn-ea"/>
                </a:rPr>
                <a:t>商用节奏：</a:t>
              </a:r>
              <a:r>
                <a:rPr lang="en-US" altLang="zh-CN" sz="1600" dirty="0">
                  <a:solidFill>
                    <a:srgbClr val="000000"/>
                  </a:solidFill>
                  <a:latin typeface="+mn-lt"/>
                  <a:ea typeface="+mn-ea"/>
                </a:rPr>
                <a:t>2016</a:t>
              </a:r>
              <a:r>
                <a:rPr lang="zh-CN" altLang="en-US" sz="1600" dirty="0">
                  <a:solidFill>
                    <a:srgbClr val="000000"/>
                  </a:solidFill>
                  <a:latin typeface="+mn-lt"/>
                  <a:ea typeface="+mn-ea"/>
                </a:rPr>
                <a:t>年中规模商用。</a:t>
              </a:r>
              <a:endParaRPr lang="en-US" altLang="zh-CN" sz="1600" dirty="0">
                <a:solidFill>
                  <a:srgbClr val="000000"/>
                </a:solidFill>
                <a:latin typeface="+mn-lt"/>
                <a:ea typeface="+mn-ea"/>
              </a:endParaRPr>
            </a:p>
            <a:p>
              <a:pPr>
                <a:buClr>
                  <a:srgbClr val="CC9900"/>
                </a:buClr>
              </a:pPr>
              <a:endParaRPr lang="en-US" altLang="zh-CN" sz="1600" dirty="0">
                <a:solidFill>
                  <a:srgbClr val="000000"/>
                </a:solidFill>
                <a:latin typeface="+mn-lt"/>
                <a:ea typeface="+mn-ea"/>
              </a:endParaRPr>
            </a:p>
            <a:p>
              <a:pPr>
                <a:buClr>
                  <a:srgbClr val="CC9900"/>
                </a:buClr>
              </a:pPr>
              <a:r>
                <a:rPr lang="zh-CN" altLang="en-US" sz="1600" b="1" dirty="0">
                  <a:solidFill>
                    <a:srgbClr val="000000"/>
                  </a:solidFill>
                  <a:latin typeface="+mn-lt"/>
                  <a:ea typeface="+mn-ea"/>
                </a:rPr>
                <a:t>交付形态：</a:t>
              </a:r>
              <a:endParaRPr lang="en-US" altLang="zh-CN" sz="1600" b="1" dirty="0">
                <a:solidFill>
                  <a:srgbClr val="000000"/>
                </a:solidFill>
                <a:latin typeface="+mn-lt"/>
                <a:ea typeface="+mn-ea"/>
              </a:endParaRPr>
            </a:p>
            <a:p>
              <a:pPr>
                <a:buClr>
                  <a:srgbClr val="CC9900"/>
                </a:buClr>
              </a:pPr>
              <a:r>
                <a:rPr lang="zh-CN" altLang="en-US" sz="1600" dirty="0">
                  <a:solidFill>
                    <a:srgbClr val="000000"/>
                  </a:solidFill>
                  <a:latin typeface="+mn-lt"/>
                  <a:ea typeface="+mn-ea"/>
                </a:rPr>
                <a:t>以电信网元方式集成管控平台</a:t>
              </a:r>
              <a:r>
                <a:rPr lang="en-US" altLang="zh-CN" sz="1600" dirty="0">
                  <a:solidFill>
                    <a:srgbClr val="000000"/>
                  </a:solidFill>
                  <a:latin typeface="+mn-lt"/>
                  <a:ea typeface="+mn-ea"/>
                </a:rPr>
                <a:t>+</a:t>
              </a:r>
              <a:r>
                <a:rPr lang="zh-CN" altLang="en-US" sz="1600" dirty="0">
                  <a:solidFill>
                    <a:srgbClr val="000000"/>
                  </a:solidFill>
                  <a:latin typeface="+mn-lt"/>
                  <a:ea typeface="+mn-ea"/>
                </a:rPr>
                <a:t>虚拟化技术面向客户交付。</a:t>
              </a:r>
            </a:p>
            <a:p>
              <a:pPr>
                <a:buClr>
                  <a:srgbClr val="CC9900"/>
                </a:buClr>
              </a:pPr>
              <a:endParaRPr lang="zh-CN" altLang="en-US" sz="1600" dirty="0">
                <a:solidFill>
                  <a:srgbClr val="000000"/>
                </a:solidFill>
                <a:latin typeface="+mn-lt"/>
                <a:ea typeface="+mn-ea"/>
              </a:endParaRPr>
            </a:p>
            <a:p>
              <a:pPr>
                <a:buClr>
                  <a:srgbClr val="CC9900"/>
                </a:buClr>
              </a:pPr>
              <a:endParaRPr lang="en-US" altLang="zh-CN" sz="1600" dirty="0">
                <a:solidFill>
                  <a:srgbClr val="000000"/>
                </a:solidFill>
                <a:latin typeface="+mn-lt"/>
                <a:ea typeface="+mn-ea"/>
              </a:endParaRPr>
            </a:p>
          </p:txBody>
        </p:sp>
        <p:grpSp>
          <p:nvGrpSpPr>
            <p:cNvPr id="627" name="组合 31">
              <a:extLst>
                <a:ext uri="{FF2B5EF4-FFF2-40B4-BE49-F238E27FC236}">
                  <a16:creationId xmlns:a16="http://schemas.microsoft.com/office/drawing/2014/main" id="{7F54A4C4-27C5-4128-9FBE-689D81C57668}"/>
                </a:ext>
              </a:extLst>
            </p:cNvPr>
            <p:cNvGrpSpPr/>
            <p:nvPr/>
          </p:nvGrpSpPr>
          <p:grpSpPr>
            <a:xfrm>
              <a:off x="283144" y="1104333"/>
              <a:ext cx="3870216" cy="2458190"/>
              <a:chOff x="2233129" y="788076"/>
              <a:chExt cx="4474605" cy="2048492"/>
            </a:xfrm>
          </p:grpSpPr>
          <p:sp>
            <p:nvSpPr>
              <p:cNvPr id="631" name="圆角矩形 7">
                <a:extLst>
                  <a:ext uri="{FF2B5EF4-FFF2-40B4-BE49-F238E27FC236}">
                    <a16:creationId xmlns:a16="http://schemas.microsoft.com/office/drawing/2014/main" id="{88FE889D-9677-4053-9DD7-AD87B96DF10F}"/>
                  </a:ext>
                </a:extLst>
              </p:cNvPr>
              <p:cNvSpPr/>
              <p:nvPr/>
            </p:nvSpPr>
            <p:spPr bwMode="auto">
              <a:xfrm>
                <a:off x="2561110" y="1087657"/>
                <a:ext cx="1335355" cy="323873"/>
              </a:xfrm>
              <a:prstGeom prst="roundRect">
                <a:avLst/>
              </a:prstGeom>
              <a:solidFill>
                <a:srgbClr val="990000"/>
              </a:solidFill>
              <a:ln w="9525" cap="flat" cmpd="sng" algn="ctr">
                <a:noFill/>
                <a:prstDash val="solid"/>
                <a:round/>
                <a:headEnd type="none" w="med" len="med"/>
                <a:tailEnd type="none" w="med" len="med"/>
              </a:ln>
              <a:effectLst/>
            </p:spPr>
            <p:txBody>
              <a:bodyPr vert="horz" wrap="square" lIns="68562" tIns="0" rIns="68562" bIns="0" numCol="1" rtlCol="0"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00710">
                  <a:defRPr/>
                </a:pPr>
                <a:endParaRPr lang="zh-CN" altLang="en-US" sz="800" dirty="0">
                  <a:solidFill>
                    <a:srgbClr val="000000"/>
                  </a:solidFill>
                  <a:latin typeface="+mn-lt"/>
                  <a:ea typeface="+mn-ea"/>
                </a:endParaRPr>
              </a:p>
            </p:txBody>
          </p:sp>
          <p:sp>
            <p:nvSpPr>
              <p:cNvPr id="632" name="圆角矩形 8">
                <a:extLst>
                  <a:ext uri="{FF2B5EF4-FFF2-40B4-BE49-F238E27FC236}">
                    <a16:creationId xmlns:a16="http://schemas.microsoft.com/office/drawing/2014/main" id="{1E8F55A9-07A1-4DFC-A831-751037F99D8A}"/>
                  </a:ext>
                </a:extLst>
              </p:cNvPr>
              <p:cNvSpPr/>
              <p:nvPr/>
            </p:nvSpPr>
            <p:spPr bwMode="auto">
              <a:xfrm>
                <a:off x="2521259" y="2346462"/>
                <a:ext cx="3816000" cy="450388"/>
              </a:xfrm>
              <a:prstGeom prst="round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68562" tIns="0" rIns="68562" bIns="0" numCol="1" rtlCol="0"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00710">
                  <a:defRPr/>
                </a:pPr>
                <a:endParaRPr lang="zh-CN" altLang="en-US" sz="750" dirty="0">
                  <a:solidFill>
                    <a:srgbClr val="000000"/>
                  </a:solidFill>
                  <a:latin typeface="+mn-lt"/>
                  <a:ea typeface="+mn-ea"/>
                </a:endParaRPr>
              </a:p>
            </p:txBody>
          </p:sp>
          <p:sp>
            <p:nvSpPr>
              <p:cNvPr id="634" name="圆角矩形 9">
                <a:extLst>
                  <a:ext uri="{FF2B5EF4-FFF2-40B4-BE49-F238E27FC236}">
                    <a16:creationId xmlns:a16="http://schemas.microsoft.com/office/drawing/2014/main" id="{D26F4EB0-76F2-486E-AEA8-2E8CCBF53EE5}"/>
                  </a:ext>
                </a:extLst>
              </p:cNvPr>
              <p:cNvSpPr/>
              <p:nvPr/>
            </p:nvSpPr>
            <p:spPr bwMode="auto">
              <a:xfrm>
                <a:off x="2605633" y="2446384"/>
                <a:ext cx="1372825" cy="27071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8562" tIns="0" rIns="68562" bIns="0" numCol="1" rtlCol="0" anchor="ctr" anchorCtr="0" compatLnSpc="1"/>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defTabSz="600710"/>
                <a:r>
                  <a:rPr lang="en-US" altLang="zh-CN" sz="1100" dirty="0">
                    <a:solidFill>
                      <a:srgbClr val="000000"/>
                    </a:solidFill>
                  </a:rPr>
                  <a:t>COTS/</a:t>
                </a:r>
                <a:r>
                  <a:rPr lang="zh-CN" altLang="en-US" sz="1100" dirty="0">
                    <a:solidFill>
                      <a:srgbClr val="000000"/>
                    </a:solidFill>
                  </a:rPr>
                  <a:t>电信平台</a:t>
                </a:r>
              </a:p>
            </p:txBody>
          </p:sp>
          <p:sp>
            <p:nvSpPr>
              <p:cNvPr id="635" name="圆角矩形 10">
                <a:extLst>
                  <a:ext uri="{FF2B5EF4-FFF2-40B4-BE49-F238E27FC236}">
                    <a16:creationId xmlns:a16="http://schemas.microsoft.com/office/drawing/2014/main" id="{7EC5AD04-EFCF-463D-AC7F-C59F3981CC61}"/>
                  </a:ext>
                </a:extLst>
              </p:cNvPr>
              <p:cNvSpPr/>
              <p:nvPr/>
            </p:nvSpPr>
            <p:spPr bwMode="auto">
              <a:xfrm>
                <a:off x="4140216" y="2439999"/>
                <a:ext cx="910044" cy="27071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8562" tIns="0" rIns="68562" bIns="0" numCol="1" rtlCol="0" anchor="ctr" anchorCtr="0" compatLnSpc="1"/>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defTabSz="600710"/>
                <a:r>
                  <a:rPr lang="zh-CN" altLang="en-US" sz="1100" dirty="0">
                    <a:solidFill>
                      <a:srgbClr val="000000"/>
                    </a:solidFill>
                  </a:rPr>
                  <a:t>存储</a:t>
                </a:r>
              </a:p>
            </p:txBody>
          </p:sp>
          <p:sp>
            <p:nvSpPr>
              <p:cNvPr id="641" name="圆角矩形 11">
                <a:extLst>
                  <a:ext uri="{FF2B5EF4-FFF2-40B4-BE49-F238E27FC236}">
                    <a16:creationId xmlns:a16="http://schemas.microsoft.com/office/drawing/2014/main" id="{A4036528-DBAE-46F1-B834-AFFEBE1D4FF1}"/>
                  </a:ext>
                </a:extLst>
              </p:cNvPr>
              <p:cNvSpPr/>
              <p:nvPr/>
            </p:nvSpPr>
            <p:spPr bwMode="auto">
              <a:xfrm>
                <a:off x="5212019" y="2439567"/>
                <a:ext cx="946491" cy="258396"/>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8562" tIns="0" rIns="68562" bIns="0" numCol="1" rtlCol="0" anchor="ctr" anchorCtr="0" compatLnSpc="1"/>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defTabSz="600710"/>
                <a:r>
                  <a:rPr lang="zh-CN" altLang="en-US" sz="1100" dirty="0">
                    <a:solidFill>
                      <a:srgbClr val="000000"/>
                    </a:solidFill>
                  </a:rPr>
                  <a:t>网络</a:t>
                </a:r>
              </a:p>
            </p:txBody>
          </p:sp>
          <p:sp>
            <p:nvSpPr>
              <p:cNvPr id="642" name="L 形 641">
                <a:extLst>
                  <a:ext uri="{FF2B5EF4-FFF2-40B4-BE49-F238E27FC236}">
                    <a16:creationId xmlns:a16="http://schemas.microsoft.com/office/drawing/2014/main" id="{EFBDEB23-68B3-4FB3-8DB8-14B9FDA9D227}"/>
                  </a:ext>
                </a:extLst>
              </p:cNvPr>
              <p:cNvSpPr/>
              <p:nvPr/>
            </p:nvSpPr>
            <p:spPr bwMode="auto">
              <a:xfrm>
                <a:off x="2233129" y="788076"/>
                <a:ext cx="4474605" cy="2048492"/>
              </a:xfrm>
              <a:prstGeom prst="corner">
                <a:avLst>
                  <a:gd name="adj1" fmla="val 178157"/>
                  <a:gd name="adj2" fmla="val 42637"/>
                </a:avLst>
              </a:prstGeom>
              <a:noFill/>
              <a:ln w="9525" cap="flat" cmpd="sng" algn="ctr">
                <a:solidFill>
                  <a:schemeClr val="tx1"/>
                </a:solidFill>
                <a:prstDash val="lgDash"/>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threePt" dir="t"/>
              </a:scene3d>
            </p:spPr>
            <p:txBody>
              <a:bodyPr vert="horz" wrap="square" lIns="59385" tIns="29692" rIns="59385" bIns="29692" numCol="1" rtlCol="0" anchor="t" anchorCtr="0" compatLnSpc="1">
                <a:noAutofit/>
              </a:bodyPr>
              <a:lstStyle/>
              <a:p>
                <a:pPr algn="ctr" defTabSz="600710"/>
                <a:endParaRPr lang="zh-CN" altLang="en-US" sz="750" dirty="0">
                  <a:solidFill>
                    <a:srgbClr val="000000"/>
                  </a:solidFill>
                  <a:latin typeface="+mn-lt"/>
                  <a:ea typeface="+mn-ea"/>
                </a:endParaRPr>
              </a:p>
            </p:txBody>
          </p:sp>
          <p:sp>
            <p:nvSpPr>
              <p:cNvPr id="648" name="圆角矩形 13">
                <a:extLst>
                  <a:ext uri="{FF2B5EF4-FFF2-40B4-BE49-F238E27FC236}">
                    <a16:creationId xmlns:a16="http://schemas.microsoft.com/office/drawing/2014/main" id="{A682E1E7-9C0E-4FCF-B010-C42C1348A46C}"/>
                  </a:ext>
                </a:extLst>
              </p:cNvPr>
              <p:cNvSpPr/>
              <p:nvPr/>
            </p:nvSpPr>
            <p:spPr bwMode="auto">
              <a:xfrm>
                <a:off x="3978458" y="1087658"/>
                <a:ext cx="1311927" cy="340066"/>
              </a:xfrm>
              <a:prstGeom prst="roundRect">
                <a:avLst/>
              </a:prstGeom>
              <a:solidFill>
                <a:srgbClr val="990000"/>
              </a:solidFill>
              <a:ln w="9525" cap="flat" cmpd="sng" algn="ctr">
                <a:noFill/>
                <a:prstDash val="solid"/>
                <a:round/>
                <a:headEnd type="none" w="med" len="med"/>
                <a:tailEnd type="none" w="med" len="med"/>
              </a:ln>
              <a:effectLst/>
            </p:spPr>
            <p:txBody>
              <a:bodyPr vert="horz" wrap="square" lIns="68562" tIns="0" rIns="68562" bIns="0" numCol="1" rtlCol="0"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00710">
                  <a:defRPr/>
                </a:pPr>
                <a:endParaRPr lang="zh-CN" altLang="en-US" sz="750" dirty="0">
                  <a:solidFill>
                    <a:srgbClr val="000000"/>
                  </a:solidFill>
                  <a:latin typeface="+mn-lt"/>
                  <a:ea typeface="+mn-ea"/>
                </a:endParaRPr>
              </a:p>
            </p:txBody>
          </p:sp>
          <p:sp>
            <p:nvSpPr>
              <p:cNvPr id="649" name="圆角矩形 14">
                <a:extLst>
                  <a:ext uri="{FF2B5EF4-FFF2-40B4-BE49-F238E27FC236}">
                    <a16:creationId xmlns:a16="http://schemas.microsoft.com/office/drawing/2014/main" id="{56713463-DFB1-4FF9-AE0C-B7DACC2BA9A8}"/>
                  </a:ext>
                </a:extLst>
              </p:cNvPr>
              <p:cNvSpPr/>
              <p:nvPr/>
            </p:nvSpPr>
            <p:spPr bwMode="auto">
              <a:xfrm>
                <a:off x="5360666" y="1087657"/>
                <a:ext cx="972232" cy="331970"/>
              </a:xfrm>
              <a:prstGeom prst="roundRect">
                <a:avLst/>
              </a:prstGeom>
              <a:solidFill>
                <a:srgbClr val="990000"/>
              </a:solidFill>
              <a:ln w="9525" cap="flat" cmpd="sng" algn="ctr">
                <a:noFill/>
                <a:prstDash val="solid"/>
                <a:round/>
                <a:headEnd type="none" w="med" len="med"/>
                <a:tailEnd type="none" w="med" len="med"/>
              </a:ln>
              <a:effectLst/>
            </p:spPr>
            <p:txBody>
              <a:bodyPr vert="horz" wrap="square" lIns="68562" tIns="0" rIns="68562" bIns="0" numCol="1" rtlCol="0"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00710">
                  <a:defRPr/>
                </a:pPr>
                <a:endParaRPr lang="zh-CN" altLang="en-US" sz="750" dirty="0">
                  <a:solidFill>
                    <a:srgbClr val="000000"/>
                  </a:solidFill>
                  <a:latin typeface="+mn-lt"/>
                  <a:ea typeface="+mn-ea"/>
                </a:endParaRPr>
              </a:p>
            </p:txBody>
          </p:sp>
          <p:grpSp>
            <p:nvGrpSpPr>
              <p:cNvPr id="650" name="组合 91">
                <a:extLst>
                  <a:ext uri="{FF2B5EF4-FFF2-40B4-BE49-F238E27FC236}">
                    <a16:creationId xmlns:a16="http://schemas.microsoft.com/office/drawing/2014/main" id="{D028EDE4-B37C-4DDB-B1BD-89FF73AC0335}"/>
                  </a:ext>
                </a:extLst>
              </p:cNvPr>
              <p:cNvGrpSpPr/>
              <p:nvPr/>
            </p:nvGrpSpPr>
            <p:grpSpPr>
              <a:xfrm>
                <a:off x="2381254" y="1476928"/>
                <a:ext cx="3956007" cy="817155"/>
                <a:chOff x="3929117" y="1796597"/>
                <a:chExt cx="3720691" cy="1111856"/>
              </a:xfrm>
            </p:grpSpPr>
            <p:sp>
              <p:nvSpPr>
                <p:cNvPr id="655" name="圆角矩形 20">
                  <a:extLst>
                    <a:ext uri="{FF2B5EF4-FFF2-40B4-BE49-F238E27FC236}">
                      <a16:creationId xmlns:a16="http://schemas.microsoft.com/office/drawing/2014/main" id="{08FA345F-DF7B-47C7-8732-70E03F6EDE5F}"/>
                    </a:ext>
                  </a:extLst>
                </p:cNvPr>
                <p:cNvSpPr/>
                <p:nvPr/>
              </p:nvSpPr>
              <p:spPr bwMode="auto">
                <a:xfrm>
                  <a:off x="4060794" y="1796597"/>
                  <a:ext cx="3589014" cy="1111856"/>
                </a:xfrm>
                <a:prstGeom prst="roundRect">
                  <a:avLst/>
                </a:prstGeom>
                <a:solidFill>
                  <a:srgbClr val="990000"/>
                </a:solidFill>
                <a:ln w="9525" cap="flat" cmpd="sng" algn="ctr">
                  <a:noFill/>
                  <a:prstDash val="solid"/>
                  <a:round/>
                  <a:headEnd type="none" w="med" len="med"/>
                  <a:tailEnd type="none" w="med" len="med"/>
                </a:ln>
                <a:effectLst/>
              </p:spPr>
              <p:txBody>
                <a:bodyPr vert="horz" wrap="square" lIns="68562" tIns="0" rIns="68562" bIns="0" numCol="1" rtlCol="0" anchor="ctr" anchorCtr="0" compatLnSpc="1"/>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defTabSz="600710" fontAlgn="auto">
                    <a:spcBef>
                      <a:spcPts val="0"/>
                    </a:spcBef>
                    <a:spcAft>
                      <a:spcPts val="0"/>
                    </a:spcAft>
                    <a:defRPr/>
                  </a:pPr>
                  <a:endParaRPr lang="en-US" altLang="zh-CN" sz="750" kern="0" dirty="0">
                    <a:solidFill>
                      <a:srgbClr val="000000"/>
                    </a:solidFill>
                  </a:endParaRPr>
                </a:p>
              </p:txBody>
            </p:sp>
            <p:sp>
              <p:nvSpPr>
                <p:cNvPr id="656" name="矩形 655">
                  <a:extLst>
                    <a:ext uri="{FF2B5EF4-FFF2-40B4-BE49-F238E27FC236}">
                      <a16:creationId xmlns:a16="http://schemas.microsoft.com/office/drawing/2014/main" id="{A0464532-B378-429E-9A19-93A9423A56F8}"/>
                    </a:ext>
                  </a:extLst>
                </p:cNvPr>
                <p:cNvSpPr/>
                <p:nvPr/>
              </p:nvSpPr>
              <p:spPr>
                <a:xfrm>
                  <a:off x="3929117" y="1899615"/>
                  <a:ext cx="1464278" cy="529502"/>
                </a:xfrm>
                <a:prstGeom prst="rect">
                  <a:avLst/>
                </a:prstGeom>
              </p:spPr>
              <p:txBody>
                <a:bodyPr wrap="square">
                  <a:spAutoFit/>
                </a:bodyPr>
                <a:lstStyle/>
                <a:p>
                  <a:pPr algn="ctr" defTabSz="600710">
                    <a:defRPr/>
                  </a:pPr>
                  <a:r>
                    <a:rPr lang="zh-CN" altLang="en-US" sz="1200" b="1" dirty="0">
                      <a:solidFill>
                        <a:srgbClr val="FFFFFF"/>
                      </a:solidFill>
                      <a:latin typeface="+mn-lt"/>
                      <a:ea typeface="+mn-ea"/>
                    </a:rPr>
                    <a:t>数据中心虚拟化</a:t>
                  </a:r>
                </a:p>
              </p:txBody>
            </p:sp>
            <p:sp>
              <p:nvSpPr>
                <p:cNvPr id="664" name="圆角矩形 22">
                  <a:extLst>
                    <a:ext uri="{FF2B5EF4-FFF2-40B4-BE49-F238E27FC236}">
                      <a16:creationId xmlns:a16="http://schemas.microsoft.com/office/drawing/2014/main" id="{5F494858-5AE4-4CF3-A457-C6CF36564635}"/>
                    </a:ext>
                  </a:extLst>
                </p:cNvPr>
                <p:cNvSpPr/>
                <p:nvPr/>
              </p:nvSpPr>
              <p:spPr bwMode="auto">
                <a:xfrm>
                  <a:off x="4141076" y="2200291"/>
                  <a:ext cx="1176810" cy="525202"/>
                </a:xfrm>
                <a:prstGeom prst="roundRect">
                  <a:avLst/>
                </a:prstGeom>
                <a:solidFill>
                  <a:schemeClr val="bg1"/>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8562" tIns="0" rIns="68562" bIns="0" numCol="1" rtlCol="0" anchor="ctr" anchorCtr="0" compatLnSpc="1"/>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defTabSz="600710">
                    <a:defRPr/>
                  </a:pPr>
                  <a:r>
                    <a:rPr lang="zh-CN" altLang="en-US" sz="1100" dirty="0">
                      <a:solidFill>
                        <a:srgbClr val="000000"/>
                      </a:solidFill>
                    </a:rPr>
                    <a:t>计算虚拟化</a:t>
                  </a:r>
                </a:p>
              </p:txBody>
            </p:sp>
            <p:sp>
              <p:nvSpPr>
                <p:cNvPr id="665" name="圆角矩形 23">
                  <a:extLst>
                    <a:ext uri="{FF2B5EF4-FFF2-40B4-BE49-F238E27FC236}">
                      <a16:creationId xmlns:a16="http://schemas.microsoft.com/office/drawing/2014/main" id="{ABC34C92-D832-4E16-A509-982662EF253E}"/>
                    </a:ext>
                  </a:extLst>
                </p:cNvPr>
                <p:cNvSpPr/>
                <p:nvPr/>
              </p:nvSpPr>
              <p:spPr bwMode="auto">
                <a:xfrm>
                  <a:off x="5382664" y="2199196"/>
                  <a:ext cx="1100856" cy="513886"/>
                </a:xfrm>
                <a:prstGeom prst="roundRect">
                  <a:avLst/>
                </a:prstGeom>
                <a:solidFill>
                  <a:schemeClr val="bg1"/>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8562" tIns="0" rIns="68562" bIns="0" numCol="1" rtlCol="0" anchor="ctr" anchorCtr="0" compatLnSpc="1"/>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defTabSz="600710">
                    <a:defRPr/>
                  </a:pPr>
                  <a:r>
                    <a:rPr lang="zh-CN" altLang="en-US" sz="1100" dirty="0">
                      <a:solidFill>
                        <a:srgbClr val="000000"/>
                      </a:solidFill>
                    </a:rPr>
                    <a:t>存储虚拟化</a:t>
                  </a:r>
                  <a:r>
                    <a:rPr lang="en-US" altLang="zh-CN" sz="1100" dirty="0">
                      <a:solidFill>
                        <a:srgbClr val="000000"/>
                      </a:solidFill>
                    </a:rPr>
                    <a:t>SDS </a:t>
                  </a:r>
                  <a:endParaRPr lang="zh-CN" altLang="en-US" sz="1100" dirty="0">
                    <a:solidFill>
                      <a:srgbClr val="000000"/>
                    </a:solidFill>
                  </a:endParaRPr>
                </a:p>
              </p:txBody>
            </p:sp>
            <p:sp>
              <p:nvSpPr>
                <p:cNvPr id="666" name="圆角矩形 24">
                  <a:extLst>
                    <a:ext uri="{FF2B5EF4-FFF2-40B4-BE49-F238E27FC236}">
                      <a16:creationId xmlns:a16="http://schemas.microsoft.com/office/drawing/2014/main" id="{C0FC3AC0-4163-4059-B7C5-7C4145647F3E}"/>
                    </a:ext>
                  </a:extLst>
                </p:cNvPr>
                <p:cNvSpPr/>
                <p:nvPr/>
              </p:nvSpPr>
              <p:spPr bwMode="auto">
                <a:xfrm>
                  <a:off x="6536985" y="2207448"/>
                  <a:ext cx="1082912" cy="518045"/>
                </a:xfrm>
                <a:prstGeom prst="roundRect">
                  <a:avLst/>
                </a:prstGeom>
                <a:solidFill>
                  <a:schemeClr val="bg1"/>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68562" tIns="0" rIns="68562" bIns="0" numCol="1" rtlCol="0" anchor="ctr" anchorCtr="0" compatLnSpc="1"/>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defTabSz="600710">
                    <a:defRPr/>
                  </a:pPr>
                  <a:r>
                    <a:rPr lang="zh-CN" altLang="en-US" sz="1100" dirty="0">
                      <a:solidFill>
                        <a:srgbClr val="000000"/>
                      </a:solidFill>
                    </a:rPr>
                    <a:t>网络虚拟化</a:t>
                  </a:r>
                  <a:endParaRPr lang="en-US" altLang="zh-CN" sz="1100" dirty="0">
                    <a:solidFill>
                      <a:srgbClr val="000000"/>
                    </a:solidFill>
                  </a:endParaRPr>
                </a:p>
                <a:p>
                  <a:pPr algn="ctr" defTabSz="600710">
                    <a:defRPr/>
                  </a:pPr>
                  <a:r>
                    <a:rPr lang="en-US" altLang="zh-CN" sz="1100" dirty="0">
                      <a:solidFill>
                        <a:srgbClr val="000000"/>
                      </a:solidFill>
                    </a:rPr>
                    <a:t>SDN </a:t>
                  </a:r>
                  <a:endParaRPr lang="zh-CN" altLang="en-US" sz="1100" dirty="0">
                    <a:solidFill>
                      <a:srgbClr val="000000"/>
                    </a:solidFill>
                  </a:endParaRPr>
                </a:p>
              </p:txBody>
            </p:sp>
          </p:grpSp>
          <p:sp>
            <p:nvSpPr>
              <p:cNvPr id="651" name="矩形 650">
                <a:extLst>
                  <a:ext uri="{FF2B5EF4-FFF2-40B4-BE49-F238E27FC236}">
                    <a16:creationId xmlns:a16="http://schemas.microsoft.com/office/drawing/2014/main" id="{D4995D44-EB99-453D-AD46-0352A33166D6}"/>
                  </a:ext>
                </a:extLst>
              </p:cNvPr>
              <p:cNvSpPr/>
              <p:nvPr/>
            </p:nvSpPr>
            <p:spPr>
              <a:xfrm>
                <a:off x="3936848" y="1143791"/>
                <a:ext cx="1410160" cy="220521"/>
              </a:xfrm>
              <a:prstGeom prst="rect">
                <a:avLst/>
              </a:prstGeom>
            </p:spPr>
            <p:txBody>
              <a:bodyPr wrap="square">
                <a:spAutoFit/>
              </a:bodyPr>
              <a:lstStyle/>
              <a:p>
                <a:pPr algn="ctr" defTabSz="600710">
                  <a:defRPr/>
                </a:pPr>
                <a:r>
                  <a:rPr lang="zh-CN" altLang="en-US" sz="1100" b="1" dirty="0">
                    <a:solidFill>
                      <a:srgbClr val="FFFFFF"/>
                    </a:solidFill>
                    <a:latin typeface="+mn-lt"/>
                    <a:ea typeface="+mn-ea"/>
                  </a:rPr>
                  <a:t>云数据中心</a:t>
                </a:r>
              </a:p>
            </p:txBody>
          </p:sp>
          <p:sp>
            <p:nvSpPr>
              <p:cNvPr id="652" name="矩形 651">
                <a:extLst>
                  <a:ext uri="{FF2B5EF4-FFF2-40B4-BE49-F238E27FC236}">
                    <a16:creationId xmlns:a16="http://schemas.microsoft.com/office/drawing/2014/main" id="{804DDA86-6652-4B5C-B62F-1AE14F014B88}"/>
                  </a:ext>
                </a:extLst>
              </p:cNvPr>
              <p:cNvSpPr/>
              <p:nvPr/>
            </p:nvSpPr>
            <p:spPr>
              <a:xfrm>
                <a:off x="5174065" y="1142776"/>
                <a:ext cx="1410160" cy="220521"/>
              </a:xfrm>
              <a:prstGeom prst="rect">
                <a:avLst/>
              </a:prstGeom>
            </p:spPr>
            <p:txBody>
              <a:bodyPr wrap="square">
                <a:spAutoFit/>
              </a:bodyPr>
              <a:lstStyle/>
              <a:p>
                <a:pPr algn="ctr" defTabSz="600710">
                  <a:defRPr/>
                </a:pPr>
                <a:r>
                  <a:rPr lang="zh-CN" altLang="en-US" sz="1100" b="1" dirty="0">
                    <a:solidFill>
                      <a:srgbClr val="FFFFFF"/>
                    </a:solidFill>
                    <a:latin typeface="+mn-lt"/>
                    <a:ea typeface="+mn-ea"/>
                  </a:rPr>
                  <a:t>企业应用</a:t>
                </a:r>
              </a:p>
            </p:txBody>
          </p:sp>
          <p:sp>
            <p:nvSpPr>
              <p:cNvPr id="653" name="矩形 652">
                <a:extLst>
                  <a:ext uri="{FF2B5EF4-FFF2-40B4-BE49-F238E27FC236}">
                    <a16:creationId xmlns:a16="http://schemas.microsoft.com/office/drawing/2014/main" id="{783BCEE8-8D04-4B3C-8949-26EEDF1B1616}"/>
                  </a:ext>
                </a:extLst>
              </p:cNvPr>
              <p:cNvSpPr/>
              <p:nvPr/>
            </p:nvSpPr>
            <p:spPr>
              <a:xfrm>
                <a:off x="2519859" y="1154069"/>
                <a:ext cx="1410160" cy="220521"/>
              </a:xfrm>
              <a:prstGeom prst="rect">
                <a:avLst/>
              </a:prstGeom>
            </p:spPr>
            <p:txBody>
              <a:bodyPr wrap="square">
                <a:spAutoFit/>
              </a:bodyPr>
              <a:lstStyle/>
              <a:p>
                <a:pPr algn="ctr" defTabSz="600710">
                  <a:defRPr/>
                </a:pPr>
                <a:r>
                  <a:rPr lang="en-US" altLang="zh-CN" sz="1100" b="1" dirty="0">
                    <a:solidFill>
                      <a:srgbClr val="FFFFFF"/>
                    </a:solidFill>
                    <a:latin typeface="+mn-lt"/>
                    <a:ea typeface="+mn-ea"/>
                  </a:rPr>
                  <a:t>NFV</a:t>
                </a:r>
                <a:r>
                  <a:rPr lang="zh-CN" altLang="en-US" sz="1100" b="1" dirty="0">
                    <a:solidFill>
                      <a:srgbClr val="FFFFFF"/>
                    </a:solidFill>
                    <a:latin typeface="+mn-lt"/>
                    <a:ea typeface="+mn-ea"/>
                  </a:rPr>
                  <a:t>电信云</a:t>
                </a:r>
                <a:r>
                  <a:rPr lang="en-US" altLang="zh-CN" sz="1100" b="1" dirty="0">
                    <a:solidFill>
                      <a:srgbClr val="FFFFFF"/>
                    </a:solidFill>
                    <a:latin typeface="+mn-lt"/>
                    <a:ea typeface="+mn-ea"/>
                  </a:rPr>
                  <a:t> </a:t>
                </a:r>
                <a:endParaRPr lang="zh-CN" altLang="en-US" sz="1100" b="1" dirty="0">
                  <a:solidFill>
                    <a:srgbClr val="FFFFFF"/>
                  </a:solidFill>
                  <a:latin typeface="+mn-lt"/>
                  <a:ea typeface="+mn-ea"/>
                </a:endParaRPr>
              </a:p>
            </p:txBody>
          </p:sp>
          <p:sp>
            <p:nvSpPr>
              <p:cNvPr id="654" name="矩形 653">
                <a:extLst>
                  <a:ext uri="{FF2B5EF4-FFF2-40B4-BE49-F238E27FC236}">
                    <a16:creationId xmlns:a16="http://schemas.microsoft.com/office/drawing/2014/main" id="{DF2595E2-73AF-4FF5-90AC-2EA1B6A738A7}"/>
                  </a:ext>
                </a:extLst>
              </p:cNvPr>
              <p:cNvSpPr/>
              <p:nvPr/>
            </p:nvSpPr>
            <p:spPr>
              <a:xfrm>
                <a:off x="2386887" y="812004"/>
                <a:ext cx="1410160" cy="259437"/>
              </a:xfrm>
              <a:prstGeom prst="rect">
                <a:avLst/>
              </a:prstGeom>
            </p:spPr>
            <p:txBody>
              <a:bodyPr wrap="square">
                <a:spAutoFit/>
              </a:bodyPr>
              <a:lstStyle/>
              <a:p>
                <a:pPr algn="ctr" defTabSz="600710">
                  <a:defRPr/>
                </a:pPr>
                <a:r>
                  <a:rPr lang="zh-CN" altLang="en-US" sz="1400" b="1" dirty="0">
                    <a:solidFill>
                      <a:srgbClr val="000000"/>
                    </a:solidFill>
                    <a:latin typeface="+mn-lt"/>
                    <a:ea typeface="+mn-ea"/>
                  </a:rPr>
                  <a:t>云数据中心</a:t>
                </a:r>
              </a:p>
            </p:txBody>
          </p:sp>
        </p:grpSp>
        <p:sp>
          <p:nvSpPr>
            <p:cNvPr id="628" name="Line 9">
              <a:extLst>
                <a:ext uri="{FF2B5EF4-FFF2-40B4-BE49-F238E27FC236}">
                  <a16:creationId xmlns:a16="http://schemas.microsoft.com/office/drawing/2014/main" id="{E3D34D6D-AA87-4342-835B-6F957B71617D}"/>
                </a:ext>
              </a:extLst>
            </p:cNvPr>
            <p:cNvSpPr>
              <a:spLocks noChangeShapeType="1"/>
            </p:cNvSpPr>
            <p:nvPr/>
          </p:nvSpPr>
          <p:spPr bwMode="auto">
            <a:xfrm flipV="1">
              <a:off x="2772484" y="1279971"/>
              <a:ext cx="1727507" cy="244118"/>
            </a:xfrm>
            <a:prstGeom prst="line">
              <a:avLst/>
            </a:prstGeom>
            <a:noFill/>
            <a:ln w="19050">
              <a:solidFill>
                <a:srgbClr val="FF0000"/>
              </a:solidFill>
              <a:round/>
              <a:headEnd type="oval" w="lg" len="lg"/>
            </a:ln>
          </p:spPr>
          <p:txBody>
            <a:bodyPr wrap="none" anchor="ctr"/>
            <a:lstStyle/>
            <a:p>
              <a:endParaRPr lang="zh-CN" altLang="en-US" sz="1350">
                <a:solidFill>
                  <a:srgbClr val="000000"/>
                </a:solidFill>
                <a:latin typeface="+mn-lt"/>
                <a:ea typeface="+mn-ea"/>
              </a:endParaRPr>
            </a:p>
          </p:txBody>
        </p:sp>
        <p:sp>
          <p:nvSpPr>
            <p:cNvPr id="629" name="Line 7">
              <a:extLst>
                <a:ext uri="{FF2B5EF4-FFF2-40B4-BE49-F238E27FC236}">
                  <a16:creationId xmlns:a16="http://schemas.microsoft.com/office/drawing/2014/main" id="{C35A6BB8-4387-424E-A813-3D56269959D9}"/>
                </a:ext>
              </a:extLst>
            </p:cNvPr>
            <p:cNvSpPr>
              <a:spLocks noChangeShapeType="1"/>
            </p:cNvSpPr>
            <p:nvPr/>
          </p:nvSpPr>
          <p:spPr bwMode="auto">
            <a:xfrm flipH="1">
              <a:off x="819476" y="1803868"/>
              <a:ext cx="125986" cy="2165520"/>
            </a:xfrm>
            <a:prstGeom prst="line">
              <a:avLst/>
            </a:prstGeom>
            <a:noFill/>
            <a:ln w="19050">
              <a:solidFill>
                <a:srgbClr val="FF0000"/>
              </a:solidFill>
              <a:round/>
              <a:headEnd type="oval" w="lg" len="lg"/>
            </a:ln>
          </p:spPr>
          <p:txBody>
            <a:bodyPr wrap="none" anchor="ctr"/>
            <a:lstStyle/>
            <a:p>
              <a:endParaRPr lang="zh-CN" altLang="en-US" sz="1350">
                <a:solidFill>
                  <a:srgbClr val="000000"/>
                </a:solidFill>
                <a:latin typeface="+mn-lt"/>
                <a:ea typeface="+mn-ea"/>
              </a:endParaRPr>
            </a:p>
          </p:txBody>
        </p:sp>
        <p:sp>
          <p:nvSpPr>
            <p:cNvPr id="630" name="Line 8">
              <a:extLst>
                <a:ext uri="{FF2B5EF4-FFF2-40B4-BE49-F238E27FC236}">
                  <a16:creationId xmlns:a16="http://schemas.microsoft.com/office/drawing/2014/main" id="{E492E701-DE86-43CF-B969-C965F0331785}"/>
                </a:ext>
              </a:extLst>
            </p:cNvPr>
            <p:cNvSpPr>
              <a:spLocks noChangeShapeType="1"/>
            </p:cNvSpPr>
            <p:nvPr/>
          </p:nvSpPr>
          <p:spPr bwMode="auto">
            <a:xfrm>
              <a:off x="1565324" y="2650823"/>
              <a:ext cx="3347362" cy="1297718"/>
            </a:xfrm>
            <a:prstGeom prst="line">
              <a:avLst/>
            </a:prstGeom>
            <a:noFill/>
            <a:ln w="19050">
              <a:solidFill>
                <a:srgbClr val="FF0000"/>
              </a:solidFill>
              <a:round/>
              <a:headEnd type="oval" w="lg" len="lg"/>
            </a:ln>
          </p:spPr>
          <p:txBody>
            <a:bodyPr wrap="none" anchor="ctr"/>
            <a:lstStyle/>
            <a:p>
              <a:endParaRPr lang="zh-CN" altLang="en-US" sz="1350">
                <a:solidFill>
                  <a:srgbClr val="000000"/>
                </a:solidFill>
                <a:latin typeface="+mn-lt"/>
                <a:ea typeface="+mn-ea"/>
              </a:endParaRPr>
            </a:p>
          </p:txBody>
        </p:sp>
      </p:grpSp>
      <p:sp>
        <p:nvSpPr>
          <p:cNvPr id="667" name="标题 1">
            <a:extLst>
              <a:ext uri="{FF2B5EF4-FFF2-40B4-BE49-F238E27FC236}">
                <a16:creationId xmlns:a16="http://schemas.microsoft.com/office/drawing/2014/main" id="{614C40EC-2CA8-45A5-AEC8-5FCB2D8B2961}"/>
              </a:ext>
            </a:extLst>
          </p:cNvPr>
          <p:cNvSpPr>
            <a:spLocks noGrp="1"/>
          </p:cNvSpPr>
          <p:nvPr>
            <p:ph type="title"/>
          </p:nvPr>
        </p:nvSpPr>
        <p:spPr>
          <a:xfrm>
            <a:off x="684212" y="387350"/>
            <a:ext cx="7920037" cy="868363"/>
          </a:xfrm>
        </p:spPr>
        <p:txBody>
          <a:bodyPr/>
          <a:lstStyle/>
          <a:p>
            <a:pPr lvl="0"/>
            <a:r>
              <a:rPr lang="zh-CN" altLang="en-US" sz="2800" dirty="0"/>
              <a:t>解决方案的定位</a:t>
            </a:r>
          </a:p>
        </p:txBody>
      </p:sp>
      <p:sp>
        <p:nvSpPr>
          <p:cNvPr id="29" name="灯片编号占位符 3">
            <a:extLst>
              <a:ext uri="{FF2B5EF4-FFF2-40B4-BE49-F238E27FC236}">
                <a16:creationId xmlns:a16="http://schemas.microsoft.com/office/drawing/2014/main" id="{CFFC4409-0717-482A-BBD4-1A0485375514}"/>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64</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922491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sz="2800" dirty="0">
                <a:sym typeface="Lucida Grande" charset="0"/>
              </a:rPr>
              <a:t>网络数据中心方案整体架构</a:t>
            </a:r>
          </a:p>
        </p:txBody>
      </p:sp>
      <p:grpSp>
        <p:nvGrpSpPr>
          <p:cNvPr id="37" name="组合 36"/>
          <p:cNvGrpSpPr/>
          <p:nvPr/>
        </p:nvGrpSpPr>
        <p:grpSpPr>
          <a:xfrm>
            <a:off x="755650" y="1088739"/>
            <a:ext cx="8028818" cy="4788533"/>
            <a:chOff x="1759845" y="1842048"/>
            <a:chExt cx="5477931" cy="3624444"/>
          </a:xfrm>
        </p:grpSpPr>
        <p:sp>
          <p:nvSpPr>
            <p:cNvPr id="57" name="Rectangle 14"/>
            <p:cNvSpPr/>
            <p:nvPr/>
          </p:nvSpPr>
          <p:spPr>
            <a:xfrm>
              <a:off x="2665384" y="4908033"/>
              <a:ext cx="3765856" cy="500429"/>
            </a:xfrm>
            <a:prstGeom prst="rect">
              <a:avLst/>
            </a:prstGeom>
            <a:noFill/>
            <a:ln w="9525" cap="flat" cmpd="sng" algn="ctr">
              <a:solidFill>
                <a:schemeClr val="tx1">
                  <a:lumMod val="50000"/>
                  <a:lumOff val="50000"/>
                </a:schemeClr>
              </a:solidFill>
              <a:prstDash val="sysDash"/>
            </a:ln>
            <a:effectLst/>
          </p:spPr>
          <p:txBody>
            <a:bodyPr wrap="none" lIns="91414" tIns="45708" rIns="45708" bIns="45708" rtlCol="0" anchor="ctr"/>
            <a:lstStyle/>
            <a:p>
              <a:pPr algn="r" defTabSz="914140" fontAlgn="auto">
                <a:spcBef>
                  <a:spcPts val="0"/>
                </a:spcBef>
                <a:spcAft>
                  <a:spcPts val="0"/>
                </a:spcAft>
                <a:defRPr/>
              </a:pPr>
              <a:endParaRPr lang="en-US" sz="1400" b="1" kern="0" dirty="0">
                <a:solidFill>
                  <a:schemeClr val="bg1"/>
                </a:solidFill>
                <a:effectLst>
                  <a:outerShdw blurRad="38100" dist="38100" dir="2700000" algn="tl">
                    <a:srgbClr val="000000">
                      <a:alpha val="43137"/>
                    </a:srgbClr>
                  </a:outerShdw>
                </a:effectLst>
                <a:latin typeface="+mn-lt"/>
                <a:ea typeface="+mn-ea"/>
              </a:endParaRPr>
            </a:p>
          </p:txBody>
        </p:sp>
        <p:grpSp>
          <p:nvGrpSpPr>
            <p:cNvPr id="2" name="组合 398"/>
            <p:cNvGrpSpPr/>
            <p:nvPr/>
          </p:nvGrpSpPr>
          <p:grpSpPr>
            <a:xfrm>
              <a:off x="3900040" y="2762793"/>
              <a:ext cx="440864" cy="418927"/>
              <a:chOff x="10287403" y="1826574"/>
              <a:chExt cx="2327275" cy="2817813"/>
            </a:xfrm>
            <a:solidFill>
              <a:srgbClr val="C00000"/>
            </a:solidFill>
            <a:effectLst>
              <a:outerShdw blurRad="50800" dist="38100" dir="5400000" algn="t" rotWithShape="0">
                <a:schemeClr val="bg1">
                  <a:lumMod val="85000"/>
                  <a:alpha val="40000"/>
                </a:schemeClr>
              </a:outerShdw>
            </a:effectLst>
          </p:grpSpPr>
          <p:sp>
            <p:nvSpPr>
              <p:cNvPr id="61" name="Freeform 21"/>
              <p:cNvSpPr>
                <a:spLocks/>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62" name="Freeform 22"/>
              <p:cNvSpPr>
                <a:spLocks/>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63" name="Freeform 23"/>
              <p:cNvSpPr>
                <a:spLocks/>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64" name="Freeform 24"/>
              <p:cNvSpPr>
                <a:spLocks/>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65" name="Freeform 25"/>
              <p:cNvSpPr>
                <a:spLocks/>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66" name="Freeform 26"/>
              <p:cNvSpPr>
                <a:spLocks/>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67" name="Freeform 27"/>
              <p:cNvSpPr>
                <a:spLocks/>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68" name="Freeform 28"/>
              <p:cNvSpPr>
                <a:spLocks/>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69" name="Freeform 29"/>
              <p:cNvSpPr>
                <a:spLocks/>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70" name="Freeform 30"/>
              <p:cNvSpPr>
                <a:spLocks/>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71" name="Freeform 31"/>
              <p:cNvSpPr>
                <a:spLocks/>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72" name="Freeform 32"/>
              <p:cNvSpPr>
                <a:spLocks/>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73" name="Freeform 33"/>
              <p:cNvSpPr>
                <a:spLocks/>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74" name="Freeform 34"/>
              <p:cNvSpPr>
                <a:spLocks/>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75" name="Freeform 35"/>
              <p:cNvSpPr>
                <a:spLocks/>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76" name="Freeform 36"/>
              <p:cNvSpPr>
                <a:spLocks/>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77" name="Freeform 37"/>
              <p:cNvSpPr>
                <a:spLocks/>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78" name="Freeform 38"/>
              <p:cNvSpPr>
                <a:spLocks/>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79" name="Freeform 39"/>
              <p:cNvSpPr>
                <a:spLocks/>
              </p:cNvSpPr>
              <p:nvPr/>
            </p:nvSpPr>
            <p:spPr bwMode="auto">
              <a:xfrm>
                <a:off x="11073215" y="3714112"/>
                <a:ext cx="203200" cy="34925"/>
              </a:xfrm>
              <a:custGeom>
                <a:avLst/>
                <a:gdLst/>
                <a:ahLst/>
                <a:cxnLst>
                  <a:cxn ang="0">
                    <a:pos x="1169" y="0"/>
                  </a:cxn>
                  <a:cxn ang="0">
                    <a:pos x="1190" y="2"/>
                  </a:cxn>
                  <a:cxn ang="0">
                    <a:pos x="1212" y="9"/>
                  </a:cxn>
                  <a:cxn ang="0">
                    <a:pos x="1229" y="19"/>
                  </a:cxn>
                  <a:cxn ang="0">
                    <a:pos x="1246" y="32"/>
                  </a:cxn>
                  <a:cxn ang="0">
                    <a:pos x="1259" y="49"/>
                  </a:cxn>
                  <a:cxn ang="0">
                    <a:pos x="1269" y="68"/>
                  </a:cxn>
                  <a:cxn ang="0">
                    <a:pos x="1276" y="88"/>
                  </a:cxn>
                  <a:cxn ang="0">
                    <a:pos x="1278" y="110"/>
                  </a:cxn>
                  <a:cxn ang="0">
                    <a:pos x="1276" y="131"/>
                  </a:cxn>
                  <a:cxn ang="0">
                    <a:pos x="1269" y="152"/>
                  </a:cxn>
                  <a:cxn ang="0">
                    <a:pos x="1259" y="170"/>
                  </a:cxn>
                  <a:cxn ang="0">
                    <a:pos x="1246" y="186"/>
                  </a:cxn>
                  <a:cxn ang="0">
                    <a:pos x="1229" y="200"/>
                  </a:cxn>
                  <a:cxn ang="0">
                    <a:pos x="1212" y="210"/>
                  </a:cxn>
                  <a:cxn ang="0">
                    <a:pos x="1190" y="216"/>
                  </a:cxn>
                  <a:cxn ang="0">
                    <a:pos x="1169" y="219"/>
                  </a:cxn>
                  <a:cxn ang="0">
                    <a:pos x="97" y="218"/>
                  </a:cxn>
                  <a:cxn ang="0">
                    <a:pos x="76" y="213"/>
                  </a:cxn>
                  <a:cxn ang="0">
                    <a:pos x="56" y="205"/>
                  </a:cxn>
                  <a:cxn ang="0">
                    <a:pos x="38" y="193"/>
                  </a:cxn>
                  <a:cxn ang="0">
                    <a:pos x="24" y="179"/>
                  </a:cxn>
                  <a:cxn ang="0">
                    <a:pos x="12" y="161"/>
                  </a:cxn>
                  <a:cxn ang="0">
                    <a:pos x="4" y="142"/>
                  </a:cxn>
                  <a:cxn ang="0">
                    <a:pos x="0" y="121"/>
                  </a:cxn>
                  <a:cxn ang="0">
                    <a:pos x="0" y="99"/>
                  </a:cxn>
                  <a:cxn ang="0">
                    <a:pos x="4" y="78"/>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8"/>
                    </a:lnTo>
                    <a:lnTo>
                      <a:pt x="1272" y="78"/>
                    </a:lnTo>
                    <a:lnTo>
                      <a:pt x="1276" y="88"/>
                    </a:lnTo>
                    <a:lnTo>
                      <a:pt x="1277" y="99"/>
                    </a:lnTo>
                    <a:lnTo>
                      <a:pt x="1278" y="110"/>
                    </a:lnTo>
                    <a:lnTo>
                      <a:pt x="1277" y="121"/>
                    </a:lnTo>
                    <a:lnTo>
                      <a:pt x="1276" y="131"/>
                    </a:lnTo>
                    <a:lnTo>
                      <a:pt x="1272" y="142"/>
                    </a:lnTo>
                    <a:lnTo>
                      <a:pt x="1269" y="152"/>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8"/>
                    </a:lnTo>
                    <a:lnTo>
                      <a:pt x="1169" y="219"/>
                    </a:lnTo>
                    <a:lnTo>
                      <a:pt x="108" y="219"/>
                    </a:lnTo>
                    <a:lnTo>
                      <a:pt x="97" y="218"/>
                    </a:lnTo>
                    <a:lnTo>
                      <a:pt x="86" y="216"/>
                    </a:lnTo>
                    <a:lnTo>
                      <a:pt x="76" y="213"/>
                    </a:lnTo>
                    <a:lnTo>
                      <a:pt x="66" y="210"/>
                    </a:lnTo>
                    <a:lnTo>
                      <a:pt x="56" y="205"/>
                    </a:lnTo>
                    <a:lnTo>
                      <a:pt x="47" y="200"/>
                    </a:lnTo>
                    <a:lnTo>
                      <a:pt x="38" y="193"/>
                    </a:lnTo>
                    <a:lnTo>
                      <a:pt x="31" y="186"/>
                    </a:lnTo>
                    <a:lnTo>
                      <a:pt x="24" y="179"/>
                    </a:lnTo>
                    <a:lnTo>
                      <a:pt x="17" y="170"/>
                    </a:lnTo>
                    <a:lnTo>
                      <a:pt x="12" y="161"/>
                    </a:lnTo>
                    <a:lnTo>
                      <a:pt x="7" y="152"/>
                    </a:lnTo>
                    <a:lnTo>
                      <a:pt x="4" y="142"/>
                    </a:lnTo>
                    <a:lnTo>
                      <a:pt x="2" y="131"/>
                    </a:lnTo>
                    <a:lnTo>
                      <a:pt x="0" y="121"/>
                    </a:lnTo>
                    <a:lnTo>
                      <a:pt x="0" y="110"/>
                    </a:lnTo>
                    <a:lnTo>
                      <a:pt x="0" y="99"/>
                    </a:lnTo>
                    <a:lnTo>
                      <a:pt x="2" y="88"/>
                    </a:lnTo>
                    <a:lnTo>
                      <a:pt x="4" y="78"/>
                    </a:lnTo>
                    <a:lnTo>
                      <a:pt x="7" y="68"/>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80" name="Freeform 40"/>
              <p:cNvSpPr>
                <a:spLocks/>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81" name="Freeform 41"/>
              <p:cNvSpPr>
                <a:spLocks/>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82" name="Freeform 42"/>
              <p:cNvSpPr>
                <a:spLocks/>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83" name="Freeform 43"/>
              <p:cNvSpPr>
                <a:spLocks/>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84" name="Freeform 44"/>
              <p:cNvSpPr>
                <a:spLocks/>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85" name="Freeform 45"/>
              <p:cNvSpPr>
                <a:spLocks/>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86" name="Freeform 46"/>
              <p:cNvSpPr>
                <a:spLocks/>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87" name="Freeform 47"/>
              <p:cNvSpPr>
                <a:spLocks/>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88" name="Freeform 48"/>
              <p:cNvSpPr>
                <a:spLocks/>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89" name="Freeform 49"/>
              <p:cNvSpPr>
                <a:spLocks/>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90" name="Freeform 50"/>
              <p:cNvSpPr>
                <a:spLocks/>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91" name="Freeform 51"/>
              <p:cNvSpPr>
                <a:spLocks/>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92" name="Freeform 52"/>
              <p:cNvSpPr>
                <a:spLocks/>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93" name="Freeform 53"/>
              <p:cNvSpPr>
                <a:spLocks/>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94" name="Freeform 54"/>
              <p:cNvSpPr>
                <a:spLocks/>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95" name="Freeform 55"/>
              <p:cNvSpPr>
                <a:spLocks/>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96" name="Freeform 56"/>
              <p:cNvSpPr>
                <a:spLocks/>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97" name="Freeform 57"/>
              <p:cNvSpPr>
                <a:spLocks/>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98" name="Freeform 58"/>
              <p:cNvSpPr>
                <a:spLocks/>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99" name="Freeform 59"/>
              <p:cNvSpPr>
                <a:spLocks/>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00" name="Freeform 60"/>
              <p:cNvSpPr>
                <a:spLocks/>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01" name="Freeform 61"/>
              <p:cNvSpPr>
                <a:spLocks/>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02" name="Freeform 62"/>
              <p:cNvSpPr>
                <a:spLocks/>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03" name="Freeform 63"/>
              <p:cNvSpPr>
                <a:spLocks/>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04" name="Freeform 64"/>
              <p:cNvSpPr>
                <a:spLocks/>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05" name="Freeform 65"/>
              <p:cNvSpPr>
                <a:spLocks/>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06" name="Freeform 66"/>
              <p:cNvSpPr>
                <a:spLocks/>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07" name="Freeform 67"/>
              <p:cNvSpPr>
                <a:spLocks/>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08" name="Freeform 68"/>
              <p:cNvSpPr>
                <a:spLocks/>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09" name="Freeform 69"/>
              <p:cNvSpPr>
                <a:spLocks/>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10" name="Freeform 70"/>
              <p:cNvSpPr>
                <a:spLocks/>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11" name="Freeform 71"/>
              <p:cNvSpPr>
                <a:spLocks/>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12" name="Freeform 72"/>
              <p:cNvSpPr>
                <a:spLocks/>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13" name="Freeform 73"/>
              <p:cNvSpPr>
                <a:spLocks/>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14" name="Freeform 74"/>
              <p:cNvSpPr>
                <a:spLocks/>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15" name="Freeform 75"/>
              <p:cNvSpPr>
                <a:spLocks/>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16" name="Freeform 76"/>
              <p:cNvSpPr>
                <a:spLocks/>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17" name="Freeform 77"/>
              <p:cNvSpPr>
                <a:spLocks/>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18" name="Freeform 78"/>
              <p:cNvSpPr>
                <a:spLocks/>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19" name="Freeform 79"/>
              <p:cNvSpPr>
                <a:spLocks/>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20" name="Freeform 80"/>
              <p:cNvSpPr>
                <a:spLocks/>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21" name="Freeform 81"/>
              <p:cNvSpPr>
                <a:spLocks noEditPoints="1"/>
              </p:cNvSpPr>
              <p:nvPr/>
            </p:nvSpPr>
            <p:spPr bwMode="auto">
              <a:xfrm>
                <a:off x="10287403"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22" name="Freeform 82"/>
              <p:cNvSpPr>
                <a:spLocks/>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23" name="Freeform 83"/>
              <p:cNvSpPr>
                <a:spLocks/>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24" name="Freeform 84"/>
              <p:cNvSpPr>
                <a:spLocks/>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25" name="Freeform 85"/>
              <p:cNvSpPr>
                <a:spLocks/>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26" name="Freeform 86"/>
              <p:cNvSpPr>
                <a:spLocks/>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27" name="Freeform 87"/>
              <p:cNvSpPr>
                <a:spLocks/>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28" name="Freeform 88"/>
              <p:cNvSpPr>
                <a:spLocks/>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29" name="Freeform 89"/>
              <p:cNvSpPr>
                <a:spLocks/>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30" name="Freeform 90"/>
              <p:cNvSpPr>
                <a:spLocks/>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31" name="Freeform 91"/>
              <p:cNvSpPr>
                <a:spLocks/>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32" name="Freeform 92"/>
              <p:cNvSpPr>
                <a:spLocks/>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33" name="Freeform 93"/>
              <p:cNvSpPr>
                <a:spLocks/>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34" name="Freeform 94"/>
              <p:cNvSpPr>
                <a:spLocks/>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35" name="Freeform 95"/>
              <p:cNvSpPr>
                <a:spLocks/>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36" name="Freeform 96"/>
              <p:cNvSpPr>
                <a:spLocks/>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37" name="Freeform 97"/>
              <p:cNvSpPr>
                <a:spLocks/>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38" name="Freeform 98"/>
              <p:cNvSpPr>
                <a:spLocks/>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39" name="Freeform 99"/>
              <p:cNvSpPr>
                <a:spLocks/>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40" name="Freeform 100"/>
              <p:cNvSpPr>
                <a:spLocks/>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41" name="Freeform 101"/>
              <p:cNvSpPr>
                <a:spLocks/>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42" name="Freeform 102"/>
              <p:cNvSpPr>
                <a:spLocks/>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43" name="Freeform 103"/>
              <p:cNvSpPr>
                <a:spLocks/>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44" name="Freeform 104"/>
              <p:cNvSpPr>
                <a:spLocks/>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45" name="Freeform 105"/>
              <p:cNvSpPr>
                <a:spLocks/>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46" name="Freeform 106"/>
              <p:cNvSpPr>
                <a:spLocks/>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47" name="Freeform 107"/>
              <p:cNvSpPr>
                <a:spLocks/>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48" name="Freeform 108"/>
              <p:cNvSpPr>
                <a:spLocks/>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49" name="Freeform 109"/>
              <p:cNvSpPr>
                <a:spLocks/>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50" name="Freeform 110"/>
              <p:cNvSpPr>
                <a:spLocks/>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51" name="Freeform 111"/>
              <p:cNvSpPr>
                <a:spLocks/>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52" name="Freeform 112"/>
              <p:cNvSpPr>
                <a:spLocks/>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53" name="Freeform 113"/>
              <p:cNvSpPr>
                <a:spLocks/>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54" name="Freeform 114"/>
              <p:cNvSpPr>
                <a:spLocks/>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55" name="Freeform 115"/>
              <p:cNvSpPr>
                <a:spLocks/>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56" name="Freeform 116"/>
              <p:cNvSpPr>
                <a:spLocks/>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57" name="Freeform 117"/>
              <p:cNvSpPr>
                <a:spLocks/>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58" name="Freeform 118"/>
              <p:cNvSpPr>
                <a:spLocks/>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59" name="Freeform 119"/>
              <p:cNvSpPr>
                <a:spLocks/>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60" name="Freeform 120"/>
              <p:cNvSpPr>
                <a:spLocks/>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61" name="Freeform 121"/>
              <p:cNvSpPr>
                <a:spLocks/>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62" name="Freeform 122"/>
              <p:cNvSpPr>
                <a:spLocks/>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63" name="Freeform 123"/>
              <p:cNvSpPr>
                <a:spLocks/>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64" name="Freeform 124"/>
              <p:cNvSpPr>
                <a:spLocks/>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65" name="Freeform 125"/>
              <p:cNvSpPr>
                <a:spLocks/>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66" name="Freeform 126"/>
              <p:cNvSpPr>
                <a:spLocks/>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67" name="Freeform 127"/>
              <p:cNvSpPr>
                <a:spLocks/>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68" name="Freeform 128"/>
              <p:cNvSpPr>
                <a:spLocks/>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69" name="Freeform 129"/>
              <p:cNvSpPr>
                <a:spLocks/>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70" name="Freeform 130"/>
              <p:cNvSpPr>
                <a:spLocks/>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71" name="Freeform 131"/>
              <p:cNvSpPr>
                <a:spLocks/>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72" name="Freeform 132"/>
              <p:cNvSpPr>
                <a:spLocks/>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73" name="Freeform 133"/>
              <p:cNvSpPr>
                <a:spLocks/>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74" name="Freeform 134"/>
              <p:cNvSpPr>
                <a:spLocks/>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75" name="Freeform 135"/>
              <p:cNvSpPr>
                <a:spLocks/>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76" name="Freeform 136"/>
              <p:cNvSpPr>
                <a:spLocks/>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77" name="Freeform 137"/>
              <p:cNvSpPr>
                <a:spLocks/>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78" name="Freeform 138"/>
              <p:cNvSpPr>
                <a:spLocks/>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79" name="Freeform 139"/>
              <p:cNvSpPr>
                <a:spLocks/>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80" name="Freeform 140"/>
              <p:cNvSpPr>
                <a:spLocks/>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81" name="Freeform 141"/>
              <p:cNvSpPr>
                <a:spLocks/>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sp>
            <p:nvSpPr>
              <p:cNvPr id="182" name="Freeform 142"/>
              <p:cNvSpPr>
                <a:spLocks noEditPoints="1"/>
              </p:cNvSpPr>
              <p:nvPr/>
            </p:nvSpPr>
            <p:spPr bwMode="auto">
              <a:xfrm>
                <a:off x="11451040"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400">
                  <a:solidFill>
                    <a:srgbClr val="000000"/>
                  </a:solidFill>
                  <a:latin typeface="+mn-lt"/>
                  <a:ea typeface="+mn-ea"/>
                </a:endParaRPr>
              </a:p>
            </p:txBody>
          </p:sp>
        </p:grpSp>
        <p:pic>
          <p:nvPicPr>
            <p:cNvPr id="183"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409612" y="2788207"/>
              <a:ext cx="1206516" cy="326646"/>
            </a:xfrm>
            <a:prstGeom prst="rect">
              <a:avLst/>
            </a:prstGeom>
            <a:noFill/>
            <a:ln w="9525">
              <a:noFill/>
              <a:miter lim="800000"/>
              <a:headEnd/>
              <a:tailEnd/>
            </a:ln>
          </p:spPr>
        </p:pic>
        <p:pic>
          <p:nvPicPr>
            <p:cNvPr id="186" name="图片 185"/>
            <p:cNvPicPr>
              <a:picLocks noChangeAspect="1"/>
            </p:cNvPicPr>
            <p:nvPr/>
          </p:nvPicPr>
          <p:blipFill rotWithShape="1">
            <a:blip r:embed="rId4" cstate="print"/>
            <a:srcRect l="10110"/>
            <a:stretch/>
          </p:blipFill>
          <p:spPr>
            <a:xfrm>
              <a:off x="1854523" y="4905164"/>
              <a:ext cx="479540" cy="372829"/>
            </a:xfrm>
            <a:prstGeom prst="rect">
              <a:avLst/>
            </a:prstGeom>
            <a:solidFill>
              <a:schemeClr val="bg2">
                <a:lumMod val="20000"/>
                <a:lumOff val="80000"/>
              </a:schemeClr>
            </a:solidFill>
            <a:ln>
              <a:solidFill>
                <a:schemeClr val="accent2">
                  <a:lumMod val="90000"/>
                </a:schemeClr>
              </a:solidFill>
            </a:ln>
          </p:spPr>
        </p:pic>
        <p:pic>
          <p:nvPicPr>
            <p:cNvPr id="190" name="Picture 4" descr="http://img3.imgtn.bdimg.com/it/u=3327839292,1942118419&amp;fm=21&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4524" y="4479510"/>
              <a:ext cx="473886" cy="362430"/>
            </a:xfrm>
            <a:prstGeom prst="rect">
              <a:avLst/>
            </a:prstGeom>
            <a:solidFill>
              <a:schemeClr val="bg2">
                <a:lumMod val="20000"/>
                <a:lumOff val="80000"/>
              </a:schemeClr>
            </a:solidFill>
            <a:ln>
              <a:solidFill>
                <a:schemeClr val="accent2">
                  <a:lumMod val="90000"/>
                </a:schemeClr>
              </a:solidFill>
            </a:ln>
          </p:spPr>
        </p:pic>
        <p:sp>
          <p:nvSpPr>
            <p:cNvPr id="191" name="雲形吹き出し 8"/>
            <p:cNvSpPr/>
            <p:nvPr/>
          </p:nvSpPr>
          <p:spPr>
            <a:xfrm>
              <a:off x="3326948" y="3810998"/>
              <a:ext cx="2808312" cy="709145"/>
            </a:xfrm>
            <a:prstGeom prst="cloudCallout">
              <a:avLst>
                <a:gd name="adj1" fmla="val -13626"/>
                <a:gd name="adj2" fmla="val 26195"/>
              </a:avLst>
            </a:prstGeom>
            <a:solidFill>
              <a:schemeClr val="bg1">
                <a:lumMod val="95000"/>
              </a:schemeClr>
            </a:solidFill>
            <a:ln w="25400" cap="flat" cmpd="sng" algn="ctr">
              <a:noFill/>
              <a:prstDash val="solid"/>
            </a:ln>
            <a:effectLst>
              <a:glow rad="101600">
                <a:srgbClr val="B2C9C8">
                  <a:satMod val="175000"/>
                  <a:alpha val="40000"/>
                </a:srgbClr>
              </a:glow>
              <a:outerShdw blurRad="50800" dist="38100" dir="2700000" algn="tl" rotWithShape="0">
                <a:prstClr val="black">
                  <a:alpha val="40000"/>
                </a:prstClr>
              </a:outerShdw>
            </a:effectLst>
          </p:spPr>
          <p:txBody>
            <a:bodyPr wrap="square" lIns="0" tIns="0" rIns="0" bIns="0" rtlCol="0" anchor="ctr" anchorCtr="1">
              <a:normAutofit/>
            </a:bodyPr>
            <a:lstStyle/>
            <a:p>
              <a:pPr algn="ctr" fontAlgn="auto">
                <a:spcBef>
                  <a:spcPts val="0"/>
                </a:spcBef>
                <a:spcAft>
                  <a:spcPts val="0"/>
                </a:spcAft>
                <a:defRPr/>
              </a:pPr>
              <a:r>
                <a:rPr kumimoji="1" lang="en-US" altLang="ja-JP" sz="2000" kern="0" dirty="0">
                  <a:solidFill>
                    <a:srgbClr val="FFFFFF">
                      <a:lumMod val="50000"/>
                    </a:srgbClr>
                  </a:solidFill>
                  <a:latin typeface="+mn-lt"/>
                  <a:ea typeface="+mn-ea"/>
                </a:rPr>
                <a:t>L3 N</a:t>
              </a:r>
              <a:r>
                <a:rPr kumimoji="1" lang="en-US" altLang="zh-CN" sz="2000" kern="0" dirty="0">
                  <a:solidFill>
                    <a:srgbClr val="FFFFFF">
                      <a:lumMod val="50000"/>
                    </a:srgbClr>
                  </a:solidFill>
                  <a:latin typeface="+mn-lt"/>
                  <a:ea typeface="+mn-ea"/>
                </a:rPr>
                <a:t>etwork</a:t>
              </a:r>
              <a:endParaRPr kumimoji="1" lang="ja-JP" altLang="en-US" sz="2000" kern="0" dirty="0">
                <a:solidFill>
                  <a:srgbClr val="FFFFFF">
                    <a:lumMod val="50000"/>
                  </a:srgbClr>
                </a:solidFill>
                <a:latin typeface="+mn-lt"/>
                <a:ea typeface="+mn-ea"/>
              </a:endParaRPr>
            </a:p>
          </p:txBody>
        </p:sp>
        <p:grpSp>
          <p:nvGrpSpPr>
            <p:cNvPr id="3" name="组合 384"/>
            <p:cNvGrpSpPr/>
            <p:nvPr/>
          </p:nvGrpSpPr>
          <p:grpSpPr>
            <a:xfrm>
              <a:off x="4044958" y="4389848"/>
              <a:ext cx="463856" cy="183649"/>
              <a:chOff x="3298897" y="4095287"/>
              <a:chExt cx="1257750" cy="591162"/>
            </a:xfrm>
          </p:grpSpPr>
          <p:sp>
            <p:nvSpPr>
              <p:cNvPr id="193"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sp>
            <p:nvSpPr>
              <p:cNvPr id="194"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grpSp>
        <p:grpSp>
          <p:nvGrpSpPr>
            <p:cNvPr id="4" name="组合 387"/>
            <p:cNvGrpSpPr/>
            <p:nvPr/>
          </p:nvGrpSpPr>
          <p:grpSpPr>
            <a:xfrm>
              <a:off x="4110119" y="3636695"/>
              <a:ext cx="444385" cy="363279"/>
              <a:chOff x="4622166" y="3061494"/>
              <a:chExt cx="489584" cy="615667"/>
            </a:xfrm>
          </p:grpSpPr>
          <p:grpSp>
            <p:nvGrpSpPr>
              <p:cNvPr id="5" name="组合 376"/>
              <p:cNvGrpSpPr/>
              <p:nvPr/>
            </p:nvGrpSpPr>
            <p:grpSpPr>
              <a:xfrm>
                <a:off x="4622166" y="3467100"/>
                <a:ext cx="489584" cy="210061"/>
                <a:chOff x="3298897" y="4095287"/>
                <a:chExt cx="1257750" cy="591162"/>
              </a:xfrm>
            </p:grpSpPr>
            <p:sp>
              <p:nvSpPr>
                <p:cNvPr id="203"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sp>
              <p:nvSpPr>
                <p:cNvPr id="204"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grpSp>
          <p:grpSp>
            <p:nvGrpSpPr>
              <p:cNvPr id="6" name="组合 379"/>
              <p:cNvGrpSpPr/>
              <p:nvPr/>
            </p:nvGrpSpPr>
            <p:grpSpPr>
              <a:xfrm>
                <a:off x="4622166" y="3263900"/>
                <a:ext cx="489584" cy="210061"/>
                <a:chOff x="3298897" y="4095287"/>
                <a:chExt cx="1257750" cy="591162"/>
              </a:xfrm>
            </p:grpSpPr>
            <p:sp>
              <p:nvSpPr>
                <p:cNvPr id="201"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sp>
              <p:nvSpPr>
                <p:cNvPr id="202"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grpSp>
          <p:grpSp>
            <p:nvGrpSpPr>
              <p:cNvPr id="7" name="组合 388"/>
              <p:cNvGrpSpPr/>
              <p:nvPr/>
            </p:nvGrpSpPr>
            <p:grpSpPr>
              <a:xfrm>
                <a:off x="4622166" y="3061494"/>
                <a:ext cx="489584" cy="210061"/>
                <a:chOff x="3298897" y="4095287"/>
                <a:chExt cx="1257750" cy="591162"/>
              </a:xfrm>
            </p:grpSpPr>
            <p:sp>
              <p:nvSpPr>
                <p:cNvPr id="199"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sp>
              <p:nvSpPr>
                <p:cNvPr id="200"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grpSp>
        </p:grpSp>
        <p:grpSp>
          <p:nvGrpSpPr>
            <p:cNvPr id="9" name="组合 573"/>
            <p:cNvGrpSpPr/>
            <p:nvPr/>
          </p:nvGrpSpPr>
          <p:grpSpPr>
            <a:xfrm>
              <a:off x="3543419" y="3778917"/>
              <a:ext cx="351251" cy="182170"/>
              <a:chOff x="-2159781" y="1401455"/>
              <a:chExt cx="1176337" cy="700088"/>
            </a:xfrm>
            <a:solidFill>
              <a:schemeClr val="tx1">
                <a:lumMod val="50000"/>
                <a:lumOff val="50000"/>
              </a:schemeClr>
            </a:solidFill>
          </p:grpSpPr>
          <p:sp>
            <p:nvSpPr>
              <p:cNvPr id="206" name="Freeform 5"/>
              <p:cNvSpPr>
                <a:spLocks/>
              </p:cNvSpPr>
              <p:nvPr/>
            </p:nvSpPr>
            <p:spPr bwMode="auto">
              <a:xfrm>
                <a:off x="-2159781" y="1547505"/>
                <a:ext cx="217487" cy="117475"/>
              </a:xfrm>
              <a:custGeom>
                <a:avLst/>
                <a:gdLst/>
                <a:ahLst/>
                <a:cxnLst>
                  <a:cxn ang="0">
                    <a:pos x="2757" y="0"/>
                  </a:cxn>
                  <a:cxn ang="0">
                    <a:pos x="2797" y="5"/>
                  </a:cxn>
                  <a:cxn ang="0">
                    <a:pos x="2836" y="17"/>
                  </a:cxn>
                  <a:cxn ang="0">
                    <a:pos x="2871" y="33"/>
                  </a:cxn>
                  <a:cxn ang="0">
                    <a:pos x="2904" y="54"/>
                  </a:cxn>
                  <a:cxn ang="0">
                    <a:pos x="2933" y="80"/>
                  </a:cxn>
                  <a:cxn ang="0">
                    <a:pos x="2959" y="109"/>
                  </a:cxn>
                  <a:cxn ang="0">
                    <a:pos x="2980" y="142"/>
                  </a:cxn>
                  <a:cxn ang="0">
                    <a:pos x="2997" y="177"/>
                  </a:cxn>
                  <a:cxn ang="0">
                    <a:pos x="3008" y="216"/>
                  </a:cxn>
                  <a:cxn ang="0">
                    <a:pos x="3013" y="257"/>
                  </a:cxn>
                  <a:cxn ang="0">
                    <a:pos x="3013" y="1366"/>
                  </a:cxn>
                  <a:cxn ang="0">
                    <a:pos x="3008" y="1405"/>
                  </a:cxn>
                  <a:cxn ang="0">
                    <a:pos x="2997" y="1444"/>
                  </a:cxn>
                  <a:cxn ang="0">
                    <a:pos x="2980" y="1480"/>
                  </a:cxn>
                  <a:cxn ang="0">
                    <a:pos x="2959" y="1512"/>
                  </a:cxn>
                  <a:cxn ang="0">
                    <a:pos x="2933" y="1542"/>
                  </a:cxn>
                  <a:cxn ang="0">
                    <a:pos x="2904" y="1567"/>
                  </a:cxn>
                  <a:cxn ang="0">
                    <a:pos x="2871" y="1589"/>
                  </a:cxn>
                  <a:cxn ang="0">
                    <a:pos x="2836" y="1605"/>
                  </a:cxn>
                  <a:cxn ang="0">
                    <a:pos x="2797" y="1616"/>
                  </a:cxn>
                  <a:cxn ang="0">
                    <a:pos x="2757" y="1621"/>
                  </a:cxn>
                  <a:cxn ang="0">
                    <a:pos x="257" y="1621"/>
                  </a:cxn>
                  <a:cxn ang="0">
                    <a:pos x="216" y="1616"/>
                  </a:cxn>
                  <a:cxn ang="0">
                    <a:pos x="177" y="1605"/>
                  </a:cxn>
                  <a:cxn ang="0">
                    <a:pos x="142" y="1589"/>
                  </a:cxn>
                  <a:cxn ang="0">
                    <a:pos x="109" y="1567"/>
                  </a:cxn>
                  <a:cxn ang="0">
                    <a:pos x="79" y="1542"/>
                  </a:cxn>
                  <a:cxn ang="0">
                    <a:pos x="54" y="1512"/>
                  </a:cxn>
                  <a:cxn ang="0">
                    <a:pos x="33" y="1480"/>
                  </a:cxn>
                  <a:cxn ang="0">
                    <a:pos x="16" y="1444"/>
                  </a:cxn>
                  <a:cxn ang="0">
                    <a:pos x="5" y="1405"/>
                  </a:cxn>
                  <a:cxn ang="0">
                    <a:pos x="0" y="1366"/>
                  </a:cxn>
                  <a:cxn ang="0">
                    <a:pos x="0" y="257"/>
                  </a:cxn>
                  <a:cxn ang="0">
                    <a:pos x="5" y="216"/>
                  </a:cxn>
                  <a:cxn ang="0">
                    <a:pos x="16" y="177"/>
                  </a:cxn>
                  <a:cxn ang="0">
                    <a:pos x="33" y="142"/>
                  </a:cxn>
                  <a:cxn ang="0">
                    <a:pos x="54" y="109"/>
                  </a:cxn>
                  <a:cxn ang="0">
                    <a:pos x="79" y="80"/>
                  </a:cxn>
                  <a:cxn ang="0">
                    <a:pos x="109" y="54"/>
                  </a:cxn>
                  <a:cxn ang="0">
                    <a:pos x="142" y="33"/>
                  </a:cxn>
                  <a:cxn ang="0">
                    <a:pos x="177" y="17"/>
                  </a:cxn>
                  <a:cxn ang="0">
                    <a:pos x="216" y="5"/>
                  </a:cxn>
                  <a:cxn ang="0">
                    <a:pos x="257" y="0"/>
                  </a:cxn>
                </a:cxnLst>
                <a:rect l="0" t="0" r="r" b="b"/>
                <a:pathLst>
                  <a:path w="3013" h="1621">
                    <a:moveTo>
                      <a:pt x="270" y="0"/>
                    </a:moveTo>
                    <a:lnTo>
                      <a:pt x="2743" y="0"/>
                    </a:lnTo>
                    <a:lnTo>
                      <a:pt x="2757" y="0"/>
                    </a:lnTo>
                    <a:lnTo>
                      <a:pt x="2770" y="1"/>
                    </a:lnTo>
                    <a:lnTo>
                      <a:pt x="2784" y="3"/>
                    </a:lnTo>
                    <a:lnTo>
                      <a:pt x="2797" y="5"/>
                    </a:lnTo>
                    <a:lnTo>
                      <a:pt x="2810" y="8"/>
                    </a:lnTo>
                    <a:lnTo>
                      <a:pt x="2823" y="12"/>
                    </a:lnTo>
                    <a:lnTo>
                      <a:pt x="2836" y="17"/>
                    </a:lnTo>
                    <a:lnTo>
                      <a:pt x="2848" y="22"/>
                    </a:lnTo>
                    <a:lnTo>
                      <a:pt x="2860" y="27"/>
                    </a:lnTo>
                    <a:lnTo>
                      <a:pt x="2871" y="33"/>
                    </a:lnTo>
                    <a:lnTo>
                      <a:pt x="2882" y="40"/>
                    </a:lnTo>
                    <a:lnTo>
                      <a:pt x="2894" y="46"/>
                    </a:lnTo>
                    <a:lnTo>
                      <a:pt x="2904" y="54"/>
                    </a:lnTo>
                    <a:lnTo>
                      <a:pt x="2914" y="62"/>
                    </a:lnTo>
                    <a:lnTo>
                      <a:pt x="2924" y="70"/>
                    </a:lnTo>
                    <a:lnTo>
                      <a:pt x="2933" y="80"/>
                    </a:lnTo>
                    <a:lnTo>
                      <a:pt x="2943" y="89"/>
                    </a:lnTo>
                    <a:lnTo>
                      <a:pt x="2951" y="99"/>
                    </a:lnTo>
                    <a:lnTo>
                      <a:pt x="2959" y="109"/>
                    </a:lnTo>
                    <a:lnTo>
                      <a:pt x="2967" y="119"/>
                    </a:lnTo>
                    <a:lnTo>
                      <a:pt x="2974" y="131"/>
                    </a:lnTo>
                    <a:lnTo>
                      <a:pt x="2980" y="142"/>
                    </a:lnTo>
                    <a:lnTo>
                      <a:pt x="2986" y="154"/>
                    </a:lnTo>
                    <a:lnTo>
                      <a:pt x="2991" y="165"/>
                    </a:lnTo>
                    <a:lnTo>
                      <a:pt x="2997" y="177"/>
                    </a:lnTo>
                    <a:lnTo>
                      <a:pt x="3001" y="191"/>
                    </a:lnTo>
                    <a:lnTo>
                      <a:pt x="3005" y="203"/>
                    </a:lnTo>
                    <a:lnTo>
                      <a:pt x="3008" y="216"/>
                    </a:lnTo>
                    <a:lnTo>
                      <a:pt x="3010" y="229"/>
                    </a:lnTo>
                    <a:lnTo>
                      <a:pt x="3012" y="243"/>
                    </a:lnTo>
                    <a:lnTo>
                      <a:pt x="3013" y="257"/>
                    </a:lnTo>
                    <a:lnTo>
                      <a:pt x="3013" y="270"/>
                    </a:lnTo>
                    <a:lnTo>
                      <a:pt x="3013" y="1351"/>
                    </a:lnTo>
                    <a:lnTo>
                      <a:pt x="3013" y="1366"/>
                    </a:lnTo>
                    <a:lnTo>
                      <a:pt x="3012" y="1379"/>
                    </a:lnTo>
                    <a:lnTo>
                      <a:pt x="3010" y="1392"/>
                    </a:lnTo>
                    <a:lnTo>
                      <a:pt x="3008" y="1405"/>
                    </a:lnTo>
                    <a:lnTo>
                      <a:pt x="3005" y="1419"/>
                    </a:lnTo>
                    <a:lnTo>
                      <a:pt x="3001" y="1432"/>
                    </a:lnTo>
                    <a:lnTo>
                      <a:pt x="2997" y="1444"/>
                    </a:lnTo>
                    <a:lnTo>
                      <a:pt x="2991" y="1456"/>
                    </a:lnTo>
                    <a:lnTo>
                      <a:pt x="2986" y="1469"/>
                    </a:lnTo>
                    <a:lnTo>
                      <a:pt x="2980" y="1480"/>
                    </a:lnTo>
                    <a:lnTo>
                      <a:pt x="2974" y="1491"/>
                    </a:lnTo>
                    <a:lnTo>
                      <a:pt x="2967" y="1502"/>
                    </a:lnTo>
                    <a:lnTo>
                      <a:pt x="2959" y="1512"/>
                    </a:lnTo>
                    <a:lnTo>
                      <a:pt x="2951" y="1523"/>
                    </a:lnTo>
                    <a:lnTo>
                      <a:pt x="2943" y="1533"/>
                    </a:lnTo>
                    <a:lnTo>
                      <a:pt x="2933" y="1542"/>
                    </a:lnTo>
                    <a:lnTo>
                      <a:pt x="2924" y="1551"/>
                    </a:lnTo>
                    <a:lnTo>
                      <a:pt x="2914" y="1560"/>
                    </a:lnTo>
                    <a:lnTo>
                      <a:pt x="2904" y="1567"/>
                    </a:lnTo>
                    <a:lnTo>
                      <a:pt x="2894" y="1575"/>
                    </a:lnTo>
                    <a:lnTo>
                      <a:pt x="2882" y="1583"/>
                    </a:lnTo>
                    <a:lnTo>
                      <a:pt x="2871" y="1589"/>
                    </a:lnTo>
                    <a:lnTo>
                      <a:pt x="2860" y="1595"/>
                    </a:lnTo>
                    <a:lnTo>
                      <a:pt x="2848" y="1600"/>
                    </a:lnTo>
                    <a:lnTo>
                      <a:pt x="2836" y="1605"/>
                    </a:lnTo>
                    <a:lnTo>
                      <a:pt x="2823" y="1609"/>
                    </a:lnTo>
                    <a:lnTo>
                      <a:pt x="2810" y="1613"/>
                    </a:lnTo>
                    <a:lnTo>
                      <a:pt x="2797" y="1616"/>
                    </a:lnTo>
                    <a:lnTo>
                      <a:pt x="2784" y="1618"/>
                    </a:lnTo>
                    <a:lnTo>
                      <a:pt x="2770" y="1620"/>
                    </a:lnTo>
                    <a:lnTo>
                      <a:pt x="2757" y="1621"/>
                    </a:lnTo>
                    <a:lnTo>
                      <a:pt x="2743" y="1621"/>
                    </a:lnTo>
                    <a:lnTo>
                      <a:pt x="270" y="1621"/>
                    </a:lnTo>
                    <a:lnTo>
                      <a:pt x="257" y="1621"/>
                    </a:lnTo>
                    <a:lnTo>
                      <a:pt x="242" y="1620"/>
                    </a:lnTo>
                    <a:lnTo>
                      <a:pt x="229" y="1618"/>
                    </a:lnTo>
                    <a:lnTo>
                      <a:pt x="216" y="1616"/>
                    </a:lnTo>
                    <a:lnTo>
                      <a:pt x="203" y="1613"/>
                    </a:lnTo>
                    <a:lnTo>
                      <a:pt x="191" y="1609"/>
                    </a:lnTo>
                    <a:lnTo>
                      <a:pt x="177" y="1605"/>
                    </a:lnTo>
                    <a:lnTo>
                      <a:pt x="165" y="1600"/>
                    </a:lnTo>
                    <a:lnTo>
                      <a:pt x="154" y="1595"/>
                    </a:lnTo>
                    <a:lnTo>
                      <a:pt x="142" y="1589"/>
                    </a:lnTo>
                    <a:lnTo>
                      <a:pt x="130" y="1583"/>
                    </a:lnTo>
                    <a:lnTo>
                      <a:pt x="119" y="1575"/>
                    </a:lnTo>
                    <a:lnTo>
                      <a:pt x="109" y="1567"/>
                    </a:lnTo>
                    <a:lnTo>
                      <a:pt x="99" y="1560"/>
                    </a:lnTo>
                    <a:lnTo>
                      <a:pt x="89" y="1551"/>
                    </a:lnTo>
                    <a:lnTo>
                      <a:pt x="79" y="1542"/>
                    </a:lnTo>
                    <a:lnTo>
                      <a:pt x="70" y="1533"/>
                    </a:lnTo>
                    <a:lnTo>
                      <a:pt x="62" y="1523"/>
                    </a:lnTo>
                    <a:lnTo>
                      <a:pt x="54" y="1512"/>
                    </a:lnTo>
                    <a:lnTo>
                      <a:pt x="46" y="1502"/>
                    </a:lnTo>
                    <a:lnTo>
                      <a:pt x="40" y="1491"/>
                    </a:lnTo>
                    <a:lnTo>
                      <a:pt x="33" y="1480"/>
                    </a:lnTo>
                    <a:lnTo>
                      <a:pt x="26" y="1469"/>
                    </a:lnTo>
                    <a:lnTo>
                      <a:pt x="21" y="1456"/>
                    </a:lnTo>
                    <a:lnTo>
                      <a:pt x="16" y="1444"/>
                    </a:lnTo>
                    <a:lnTo>
                      <a:pt x="12" y="1432"/>
                    </a:lnTo>
                    <a:lnTo>
                      <a:pt x="8" y="1419"/>
                    </a:lnTo>
                    <a:lnTo>
                      <a:pt x="5" y="1405"/>
                    </a:lnTo>
                    <a:lnTo>
                      <a:pt x="3" y="1392"/>
                    </a:lnTo>
                    <a:lnTo>
                      <a:pt x="1" y="1379"/>
                    </a:lnTo>
                    <a:lnTo>
                      <a:pt x="0" y="1366"/>
                    </a:lnTo>
                    <a:lnTo>
                      <a:pt x="0" y="1351"/>
                    </a:lnTo>
                    <a:lnTo>
                      <a:pt x="0" y="270"/>
                    </a:lnTo>
                    <a:lnTo>
                      <a:pt x="0" y="257"/>
                    </a:lnTo>
                    <a:lnTo>
                      <a:pt x="1" y="243"/>
                    </a:lnTo>
                    <a:lnTo>
                      <a:pt x="3" y="229"/>
                    </a:lnTo>
                    <a:lnTo>
                      <a:pt x="5" y="216"/>
                    </a:lnTo>
                    <a:lnTo>
                      <a:pt x="8" y="203"/>
                    </a:lnTo>
                    <a:lnTo>
                      <a:pt x="12" y="191"/>
                    </a:lnTo>
                    <a:lnTo>
                      <a:pt x="16" y="177"/>
                    </a:lnTo>
                    <a:lnTo>
                      <a:pt x="21" y="165"/>
                    </a:lnTo>
                    <a:lnTo>
                      <a:pt x="26" y="154"/>
                    </a:lnTo>
                    <a:lnTo>
                      <a:pt x="33" y="142"/>
                    </a:lnTo>
                    <a:lnTo>
                      <a:pt x="40" y="131"/>
                    </a:lnTo>
                    <a:lnTo>
                      <a:pt x="46" y="119"/>
                    </a:lnTo>
                    <a:lnTo>
                      <a:pt x="54" y="109"/>
                    </a:lnTo>
                    <a:lnTo>
                      <a:pt x="62" y="99"/>
                    </a:lnTo>
                    <a:lnTo>
                      <a:pt x="70" y="89"/>
                    </a:lnTo>
                    <a:lnTo>
                      <a:pt x="79" y="80"/>
                    </a:lnTo>
                    <a:lnTo>
                      <a:pt x="89" y="70"/>
                    </a:lnTo>
                    <a:lnTo>
                      <a:pt x="99" y="62"/>
                    </a:lnTo>
                    <a:lnTo>
                      <a:pt x="109" y="54"/>
                    </a:lnTo>
                    <a:lnTo>
                      <a:pt x="119" y="46"/>
                    </a:lnTo>
                    <a:lnTo>
                      <a:pt x="130" y="40"/>
                    </a:lnTo>
                    <a:lnTo>
                      <a:pt x="142" y="33"/>
                    </a:lnTo>
                    <a:lnTo>
                      <a:pt x="154" y="27"/>
                    </a:lnTo>
                    <a:lnTo>
                      <a:pt x="165" y="22"/>
                    </a:lnTo>
                    <a:lnTo>
                      <a:pt x="177" y="17"/>
                    </a:lnTo>
                    <a:lnTo>
                      <a:pt x="191" y="12"/>
                    </a:lnTo>
                    <a:lnTo>
                      <a:pt x="203" y="8"/>
                    </a:lnTo>
                    <a:lnTo>
                      <a:pt x="216" y="5"/>
                    </a:lnTo>
                    <a:lnTo>
                      <a:pt x="229" y="3"/>
                    </a:lnTo>
                    <a:lnTo>
                      <a:pt x="242" y="1"/>
                    </a:lnTo>
                    <a:lnTo>
                      <a:pt x="257"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07" name="Freeform 6"/>
              <p:cNvSpPr>
                <a:spLocks/>
              </p:cNvSpPr>
              <p:nvPr/>
            </p:nvSpPr>
            <p:spPr bwMode="auto">
              <a:xfrm>
                <a:off x="-1920069" y="1547505"/>
                <a:ext cx="217487" cy="117475"/>
              </a:xfrm>
              <a:custGeom>
                <a:avLst/>
                <a:gdLst/>
                <a:ahLst/>
                <a:cxnLst>
                  <a:cxn ang="0">
                    <a:pos x="2756" y="0"/>
                  </a:cxn>
                  <a:cxn ang="0">
                    <a:pos x="2796" y="5"/>
                  </a:cxn>
                  <a:cxn ang="0">
                    <a:pos x="2835" y="17"/>
                  </a:cxn>
                  <a:cxn ang="0">
                    <a:pos x="2871" y="33"/>
                  </a:cxn>
                  <a:cxn ang="0">
                    <a:pos x="2903" y="54"/>
                  </a:cxn>
                  <a:cxn ang="0">
                    <a:pos x="2933" y="80"/>
                  </a:cxn>
                  <a:cxn ang="0">
                    <a:pos x="2958" y="109"/>
                  </a:cxn>
                  <a:cxn ang="0">
                    <a:pos x="2980" y="142"/>
                  </a:cxn>
                  <a:cxn ang="0">
                    <a:pos x="2996" y="177"/>
                  </a:cxn>
                  <a:cxn ang="0">
                    <a:pos x="3007" y="216"/>
                  </a:cxn>
                  <a:cxn ang="0">
                    <a:pos x="3012" y="257"/>
                  </a:cxn>
                  <a:cxn ang="0">
                    <a:pos x="3012" y="1366"/>
                  </a:cxn>
                  <a:cxn ang="0">
                    <a:pos x="3007" y="1405"/>
                  </a:cxn>
                  <a:cxn ang="0">
                    <a:pos x="2996" y="1444"/>
                  </a:cxn>
                  <a:cxn ang="0">
                    <a:pos x="2980" y="1480"/>
                  </a:cxn>
                  <a:cxn ang="0">
                    <a:pos x="2958" y="1512"/>
                  </a:cxn>
                  <a:cxn ang="0">
                    <a:pos x="2933" y="1542"/>
                  </a:cxn>
                  <a:cxn ang="0">
                    <a:pos x="2903" y="1567"/>
                  </a:cxn>
                  <a:cxn ang="0">
                    <a:pos x="2871" y="1589"/>
                  </a:cxn>
                  <a:cxn ang="0">
                    <a:pos x="2835" y="1605"/>
                  </a:cxn>
                  <a:cxn ang="0">
                    <a:pos x="2796" y="1616"/>
                  </a:cxn>
                  <a:cxn ang="0">
                    <a:pos x="2756" y="1621"/>
                  </a:cxn>
                  <a:cxn ang="0">
                    <a:pos x="255" y="1621"/>
                  </a:cxn>
                  <a:cxn ang="0">
                    <a:pos x="216" y="1616"/>
                  </a:cxn>
                  <a:cxn ang="0">
                    <a:pos x="177" y="1605"/>
                  </a:cxn>
                  <a:cxn ang="0">
                    <a:pos x="141" y="1589"/>
                  </a:cxn>
                  <a:cxn ang="0">
                    <a:pos x="108" y="1567"/>
                  </a:cxn>
                  <a:cxn ang="0">
                    <a:pos x="79" y="1542"/>
                  </a:cxn>
                  <a:cxn ang="0">
                    <a:pos x="54" y="1512"/>
                  </a:cxn>
                  <a:cxn ang="0">
                    <a:pos x="32" y="1480"/>
                  </a:cxn>
                  <a:cxn ang="0">
                    <a:pos x="16" y="1444"/>
                  </a:cxn>
                  <a:cxn ang="0">
                    <a:pos x="5" y="1405"/>
                  </a:cxn>
                  <a:cxn ang="0">
                    <a:pos x="0" y="1366"/>
                  </a:cxn>
                  <a:cxn ang="0">
                    <a:pos x="0" y="257"/>
                  </a:cxn>
                  <a:cxn ang="0">
                    <a:pos x="5" y="216"/>
                  </a:cxn>
                  <a:cxn ang="0">
                    <a:pos x="16" y="177"/>
                  </a:cxn>
                  <a:cxn ang="0">
                    <a:pos x="32" y="142"/>
                  </a:cxn>
                  <a:cxn ang="0">
                    <a:pos x="54" y="109"/>
                  </a:cxn>
                  <a:cxn ang="0">
                    <a:pos x="79" y="80"/>
                  </a:cxn>
                  <a:cxn ang="0">
                    <a:pos x="108" y="54"/>
                  </a:cxn>
                  <a:cxn ang="0">
                    <a:pos x="141" y="33"/>
                  </a:cxn>
                  <a:cxn ang="0">
                    <a:pos x="177" y="17"/>
                  </a:cxn>
                  <a:cxn ang="0">
                    <a:pos x="216" y="5"/>
                  </a:cxn>
                  <a:cxn ang="0">
                    <a:pos x="255" y="0"/>
                  </a:cxn>
                </a:cxnLst>
                <a:rect l="0" t="0" r="r" b="b"/>
                <a:pathLst>
                  <a:path w="3012" h="1621">
                    <a:moveTo>
                      <a:pt x="270" y="0"/>
                    </a:moveTo>
                    <a:lnTo>
                      <a:pt x="2742" y="0"/>
                    </a:lnTo>
                    <a:lnTo>
                      <a:pt x="2756" y="0"/>
                    </a:lnTo>
                    <a:lnTo>
                      <a:pt x="2770" y="1"/>
                    </a:lnTo>
                    <a:lnTo>
                      <a:pt x="2783" y="3"/>
                    </a:lnTo>
                    <a:lnTo>
                      <a:pt x="2796" y="5"/>
                    </a:lnTo>
                    <a:lnTo>
                      <a:pt x="2810" y="8"/>
                    </a:lnTo>
                    <a:lnTo>
                      <a:pt x="2822" y="12"/>
                    </a:lnTo>
                    <a:lnTo>
                      <a:pt x="2835" y="17"/>
                    </a:lnTo>
                    <a:lnTo>
                      <a:pt x="2847" y="22"/>
                    </a:lnTo>
                    <a:lnTo>
                      <a:pt x="2859" y="27"/>
                    </a:lnTo>
                    <a:lnTo>
                      <a:pt x="2871" y="33"/>
                    </a:lnTo>
                    <a:lnTo>
                      <a:pt x="2882" y="40"/>
                    </a:lnTo>
                    <a:lnTo>
                      <a:pt x="2893" y="46"/>
                    </a:lnTo>
                    <a:lnTo>
                      <a:pt x="2903" y="54"/>
                    </a:lnTo>
                    <a:lnTo>
                      <a:pt x="2914" y="62"/>
                    </a:lnTo>
                    <a:lnTo>
                      <a:pt x="2924" y="70"/>
                    </a:lnTo>
                    <a:lnTo>
                      <a:pt x="2933" y="80"/>
                    </a:lnTo>
                    <a:lnTo>
                      <a:pt x="2942" y="89"/>
                    </a:lnTo>
                    <a:lnTo>
                      <a:pt x="2950" y="99"/>
                    </a:lnTo>
                    <a:lnTo>
                      <a:pt x="2958" y="109"/>
                    </a:lnTo>
                    <a:lnTo>
                      <a:pt x="2965" y="119"/>
                    </a:lnTo>
                    <a:lnTo>
                      <a:pt x="2973" y="131"/>
                    </a:lnTo>
                    <a:lnTo>
                      <a:pt x="2980" y="142"/>
                    </a:lnTo>
                    <a:lnTo>
                      <a:pt x="2986" y="154"/>
                    </a:lnTo>
                    <a:lnTo>
                      <a:pt x="2991" y="165"/>
                    </a:lnTo>
                    <a:lnTo>
                      <a:pt x="2996" y="177"/>
                    </a:lnTo>
                    <a:lnTo>
                      <a:pt x="3000" y="191"/>
                    </a:lnTo>
                    <a:lnTo>
                      <a:pt x="3004" y="203"/>
                    </a:lnTo>
                    <a:lnTo>
                      <a:pt x="3007" y="216"/>
                    </a:lnTo>
                    <a:lnTo>
                      <a:pt x="3009" y="229"/>
                    </a:lnTo>
                    <a:lnTo>
                      <a:pt x="3011" y="243"/>
                    </a:lnTo>
                    <a:lnTo>
                      <a:pt x="3012" y="257"/>
                    </a:lnTo>
                    <a:lnTo>
                      <a:pt x="3012" y="270"/>
                    </a:lnTo>
                    <a:lnTo>
                      <a:pt x="3012" y="1351"/>
                    </a:lnTo>
                    <a:lnTo>
                      <a:pt x="3012" y="1366"/>
                    </a:lnTo>
                    <a:lnTo>
                      <a:pt x="3011" y="1379"/>
                    </a:lnTo>
                    <a:lnTo>
                      <a:pt x="3009" y="1392"/>
                    </a:lnTo>
                    <a:lnTo>
                      <a:pt x="3007" y="1405"/>
                    </a:lnTo>
                    <a:lnTo>
                      <a:pt x="3004" y="1419"/>
                    </a:lnTo>
                    <a:lnTo>
                      <a:pt x="3000" y="1432"/>
                    </a:lnTo>
                    <a:lnTo>
                      <a:pt x="2996" y="1444"/>
                    </a:lnTo>
                    <a:lnTo>
                      <a:pt x="2991" y="1456"/>
                    </a:lnTo>
                    <a:lnTo>
                      <a:pt x="2986" y="1469"/>
                    </a:lnTo>
                    <a:lnTo>
                      <a:pt x="2980" y="1480"/>
                    </a:lnTo>
                    <a:lnTo>
                      <a:pt x="2973" y="1491"/>
                    </a:lnTo>
                    <a:lnTo>
                      <a:pt x="2965" y="1502"/>
                    </a:lnTo>
                    <a:lnTo>
                      <a:pt x="2958" y="1512"/>
                    </a:lnTo>
                    <a:lnTo>
                      <a:pt x="2950" y="1523"/>
                    </a:lnTo>
                    <a:lnTo>
                      <a:pt x="2942" y="1533"/>
                    </a:lnTo>
                    <a:lnTo>
                      <a:pt x="2933" y="1542"/>
                    </a:lnTo>
                    <a:lnTo>
                      <a:pt x="2924" y="1551"/>
                    </a:lnTo>
                    <a:lnTo>
                      <a:pt x="2914" y="1560"/>
                    </a:lnTo>
                    <a:lnTo>
                      <a:pt x="2903" y="1567"/>
                    </a:lnTo>
                    <a:lnTo>
                      <a:pt x="2893" y="1575"/>
                    </a:lnTo>
                    <a:lnTo>
                      <a:pt x="2882" y="1583"/>
                    </a:lnTo>
                    <a:lnTo>
                      <a:pt x="2871" y="1589"/>
                    </a:lnTo>
                    <a:lnTo>
                      <a:pt x="2859" y="1595"/>
                    </a:lnTo>
                    <a:lnTo>
                      <a:pt x="2847" y="1600"/>
                    </a:lnTo>
                    <a:lnTo>
                      <a:pt x="2835" y="1605"/>
                    </a:lnTo>
                    <a:lnTo>
                      <a:pt x="2822" y="1609"/>
                    </a:lnTo>
                    <a:lnTo>
                      <a:pt x="2810" y="1613"/>
                    </a:lnTo>
                    <a:lnTo>
                      <a:pt x="2796" y="1616"/>
                    </a:lnTo>
                    <a:lnTo>
                      <a:pt x="2783" y="1618"/>
                    </a:lnTo>
                    <a:lnTo>
                      <a:pt x="2770" y="1620"/>
                    </a:lnTo>
                    <a:lnTo>
                      <a:pt x="2756" y="1621"/>
                    </a:lnTo>
                    <a:lnTo>
                      <a:pt x="2742" y="1621"/>
                    </a:lnTo>
                    <a:lnTo>
                      <a:pt x="270" y="1621"/>
                    </a:lnTo>
                    <a:lnTo>
                      <a:pt x="255" y="1621"/>
                    </a:lnTo>
                    <a:lnTo>
                      <a:pt x="242" y="1620"/>
                    </a:lnTo>
                    <a:lnTo>
                      <a:pt x="229" y="1618"/>
                    </a:lnTo>
                    <a:lnTo>
                      <a:pt x="216" y="1616"/>
                    </a:lnTo>
                    <a:lnTo>
                      <a:pt x="202" y="1613"/>
                    </a:lnTo>
                    <a:lnTo>
                      <a:pt x="189" y="1609"/>
                    </a:lnTo>
                    <a:lnTo>
                      <a:pt x="177" y="1605"/>
                    </a:lnTo>
                    <a:lnTo>
                      <a:pt x="165" y="1600"/>
                    </a:lnTo>
                    <a:lnTo>
                      <a:pt x="152" y="1595"/>
                    </a:lnTo>
                    <a:lnTo>
                      <a:pt x="141" y="1589"/>
                    </a:lnTo>
                    <a:lnTo>
                      <a:pt x="130" y="1583"/>
                    </a:lnTo>
                    <a:lnTo>
                      <a:pt x="119" y="1575"/>
                    </a:lnTo>
                    <a:lnTo>
                      <a:pt x="108" y="1567"/>
                    </a:lnTo>
                    <a:lnTo>
                      <a:pt x="97" y="1560"/>
                    </a:lnTo>
                    <a:lnTo>
                      <a:pt x="88" y="1551"/>
                    </a:lnTo>
                    <a:lnTo>
                      <a:pt x="79" y="1542"/>
                    </a:lnTo>
                    <a:lnTo>
                      <a:pt x="70" y="1533"/>
                    </a:lnTo>
                    <a:lnTo>
                      <a:pt x="61" y="1523"/>
                    </a:lnTo>
                    <a:lnTo>
                      <a:pt x="54" y="1512"/>
                    </a:lnTo>
                    <a:lnTo>
                      <a:pt x="45" y="1502"/>
                    </a:lnTo>
                    <a:lnTo>
                      <a:pt x="38" y="1491"/>
                    </a:lnTo>
                    <a:lnTo>
                      <a:pt x="32" y="1480"/>
                    </a:lnTo>
                    <a:lnTo>
                      <a:pt x="26" y="1469"/>
                    </a:lnTo>
                    <a:lnTo>
                      <a:pt x="21" y="1456"/>
                    </a:lnTo>
                    <a:lnTo>
                      <a:pt x="16" y="1444"/>
                    </a:lnTo>
                    <a:lnTo>
                      <a:pt x="12" y="1432"/>
                    </a:lnTo>
                    <a:lnTo>
                      <a:pt x="8" y="1419"/>
                    </a:lnTo>
                    <a:lnTo>
                      <a:pt x="5" y="1405"/>
                    </a:lnTo>
                    <a:lnTo>
                      <a:pt x="3" y="1392"/>
                    </a:lnTo>
                    <a:lnTo>
                      <a:pt x="1" y="1379"/>
                    </a:lnTo>
                    <a:lnTo>
                      <a:pt x="0" y="1366"/>
                    </a:lnTo>
                    <a:lnTo>
                      <a:pt x="0" y="1351"/>
                    </a:lnTo>
                    <a:lnTo>
                      <a:pt x="0" y="270"/>
                    </a:lnTo>
                    <a:lnTo>
                      <a:pt x="0" y="257"/>
                    </a:lnTo>
                    <a:lnTo>
                      <a:pt x="1" y="243"/>
                    </a:lnTo>
                    <a:lnTo>
                      <a:pt x="3" y="229"/>
                    </a:lnTo>
                    <a:lnTo>
                      <a:pt x="5" y="216"/>
                    </a:lnTo>
                    <a:lnTo>
                      <a:pt x="8" y="203"/>
                    </a:lnTo>
                    <a:lnTo>
                      <a:pt x="12" y="191"/>
                    </a:lnTo>
                    <a:lnTo>
                      <a:pt x="16" y="177"/>
                    </a:lnTo>
                    <a:lnTo>
                      <a:pt x="21" y="165"/>
                    </a:lnTo>
                    <a:lnTo>
                      <a:pt x="26" y="154"/>
                    </a:lnTo>
                    <a:lnTo>
                      <a:pt x="32" y="142"/>
                    </a:lnTo>
                    <a:lnTo>
                      <a:pt x="38" y="131"/>
                    </a:lnTo>
                    <a:lnTo>
                      <a:pt x="45" y="119"/>
                    </a:lnTo>
                    <a:lnTo>
                      <a:pt x="54" y="109"/>
                    </a:lnTo>
                    <a:lnTo>
                      <a:pt x="61" y="99"/>
                    </a:lnTo>
                    <a:lnTo>
                      <a:pt x="70" y="89"/>
                    </a:lnTo>
                    <a:lnTo>
                      <a:pt x="79" y="80"/>
                    </a:lnTo>
                    <a:lnTo>
                      <a:pt x="88" y="70"/>
                    </a:lnTo>
                    <a:lnTo>
                      <a:pt x="97" y="62"/>
                    </a:lnTo>
                    <a:lnTo>
                      <a:pt x="108" y="54"/>
                    </a:lnTo>
                    <a:lnTo>
                      <a:pt x="119" y="46"/>
                    </a:lnTo>
                    <a:lnTo>
                      <a:pt x="130" y="40"/>
                    </a:lnTo>
                    <a:lnTo>
                      <a:pt x="141" y="33"/>
                    </a:lnTo>
                    <a:lnTo>
                      <a:pt x="152" y="27"/>
                    </a:lnTo>
                    <a:lnTo>
                      <a:pt x="165" y="22"/>
                    </a:lnTo>
                    <a:lnTo>
                      <a:pt x="177" y="17"/>
                    </a:lnTo>
                    <a:lnTo>
                      <a:pt x="189" y="12"/>
                    </a:lnTo>
                    <a:lnTo>
                      <a:pt x="202" y="8"/>
                    </a:lnTo>
                    <a:lnTo>
                      <a:pt x="216" y="5"/>
                    </a:lnTo>
                    <a:lnTo>
                      <a:pt x="229" y="3"/>
                    </a:lnTo>
                    <a:lnTo>
                      <a:pt x="242" y="1"/>
                    </a:lnTo>
                    <a:lnTo>
                      <a:pt x="255"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08" name="Freeform 7"/>
              <p:cNvSpPr>
                <a:spLocks/>
              </p:cNvSpPr>
              <p:nvPr/>
            </p:nvSpPr>
            <p:spPr bwMode="auto">
              <a:xfrm>
                <a:off x="-1680356" y="1547505"/>
                <a:ext cx="217487" cy="117475"/>
              </a:xfrm>
              <a:custGeom>
                <a:avLst/>
                <a:gdLst/>
                <a:ahLst/>
                <a:cxnLst>
                  <a:cxn ang="0">
                    <a:pos x="2757" y="0"/>
                  </a:cxn>
                  <a:cxn ang="0">
                    <a:pos x="2798" y="5"/>
                  </a:cxn>
                  <a:cxn ang="0">
                    <a:pos x="2836" y="17"/>
                  </a:cxn>
                  <a:cxn ang="0">
                    <a:pos x="2871" y="33"/>
                  </a:cxn>
                  <a:cxn ang="0">
                    <a:pos x="2905" y="54"/>
                  </a:cxn>
                  <a:cxn ang="0">
                    <a:pos x="2934" y="80"/>
                  </a:cxn>
                  <a:cxn ang="0">
                    <a:pos x="2960" y="109"/>
                  </a:cxn>
                  <a:cxn ang="0">
                    <a:pos x="2980" y="142"/>
                  </a:cxn>
                  <a:cxn ang="0">
                    <a:pos x="2997" y="177"/>
                  </a:cxn>
                  <a:cxn ang="0">
                    <a:pos x="3008" y="216"/>
                  </a:cxn>
                  <a:cxn ang="0">
                    <a:pos x="3013" y="257"/>
                  </a:cxn>
                  <a:cxn ang="0">
                    <a:pos x="3013" y="1366"/>
                  </a:cxn>
                  <a:cxn ang="0">
                    <a:pos x="3008" y="1405"/>
                  </a:cxn>
                  <a:cxn ang="0">
                    <a:pos x="2997" y="1444"/>
                  </a:cxn>
                  <a:cxn ang="0">
                    <a:pos x="2980" y="1480"/>
                  </a:cxn>
                  <a:cxn ang="0">
                    <a:pos x="2960" y="1512"/>
                  </a:cxn>
                  <a:cxn ang="0">
                    <a:pos x="2934" y="1542"/>
                  </a:cxn>
                  <a:cxn ang="0">
                    <a:pos x="2905" y="1567"/>
                  </a:cxn>
                  <a:cxn ang="0">
                    <a:pos x="2871" y="1589"/>
                  </a:cxn>
                  <a:cxn ang="0">
                    <a:pos x="2836" y="1605"/>
                  </a:cxn>
                  <a:cxn ang="0">
                    <a:pos x="2798" y="1616"/>
                  </a:cxn>
                  <a:cxn ang="0">
                    <a:pos x="2757" y="1621"/>
                  </a:cxn>
                  <a:cxn ang="0">
                    <a:pos x="257" y="1621"/>
                  </a:cxn>
                  <a:cxn ang="0">
                    <a:pos x="216" y="1616"/>
                  </a:cxn>
                  <a:cxn ang="0">
                    <a:pos x="178" y="1605"/>
                  </a:cxn>
                  <a:cxn ang="0">
                    <a:pos x="142" y="1589"/>
                  </a:cxn>
                  <a:cxn ang="0">
                    <a:pos x="109" y="1567"/>
                  </a:cxn>
                  <a:cxn ang="0">
                    <a:pos x="80" y="1542"/>
                  </a:cxn>
                  <a:cxn ang="0">
                    <a:pos x="54" y="1512"/>
                  </a:cxn>
                  <a:cxn ang="0">
                    <a:pos x="33" y="1480"/>
                  </a:cxn>
                  <a:cxn ang="0">
                    <a:pos x="16" y="1444"/>
                  </a:cxn>
                  <a:cxn ang="0">
                    <a:pos x="6" y="1405"/>
                  </a:cxn>
                  <a:cxn ang="0">
                    <a:pos x="1" y="1366"/>
                  </a:cxn>
                  <a:cxn ang="0">
                    <a:pos x="1" y="257"/>
                  </a:cxn>
                  <a:cxn ang="0">
                    <a:pos x="6" y="216"/>
                  </a:cxn>
                  <a:cxn ang="0">
                    <a:pos x="16" y="177"/>
                  </a:cxn>
                  <a:cxn ang="0">
                    <a:pos x="33" y="142"/>
                  </a:cxn>
                  <a:cxn ang="0">
                    <a:pos x="54" y="109"/>
                  </a:cxn>
                  <a:cxn ang="0">
                    <a:pos x="80" y="80"/>
                  </a:cxn>
                  <a:cxn ang="0">
                    <a:pos x="109" y="54"/>
                  </a:cxn>
                  <a:cxn ang="0">
                    <a:pos x="142" y="33"/>
                  </a:cxn>
                  <a:cxn ang="0">
                    <a:pos x="178" y="17"/>
                  </a:cxn>
                  <a:cxn ang="0">
                    <a:pos x="216" y="5"/>
                  </a:cxn>
                  <a:cxn ang="0">
                    <a:pos x="257" y="0"/>
                  </a:cxn>
                </a:cxnLst>
                <a:rect l="0" t="0" r="r" b="b"/>
                <a:pathLst>
                  <a:path w="3014" h="1621">
                    <a:moveTo>
                      <a:pt x="271" y="0"/>
                    </a:moveTo>
                    <a:lnTo>
                      <a:pt x="2743" y="0"/>
                    </a:lnTo>
                    <a:lnTo>
                      <a:pt x="2757" y="0"/>
                    </a:lnTo>
                    <a:lnTo>
                      <a:pt x="2770" y="1"/>
                    </a:lnTo>
                    <a:lnTo>
                      <a:pt x="2784" y="3"/>
                    </a:lnTo>
                    <a:lnTo>
                      <a:pt x="2798" y="5"/>
                    </a:lnTo>
                    <a:lnTo>
                      <a:pt x="2810" y="8"/>
                    </a:lnTo>
                    <a:lnTo>
                      <a:pt x="2823" y="12"/>
                    </a:lnTo>
                    <a:lnTo>
                      <a:pt x="2836" y="17"/>
                    </a:lnTo>
                    <a:lnTo>
                      <a:pt x="2848" y="22"/>
                    </a:lnTo>
                    <a:lnTo>
                      <a:pt x="2860" y="27"/>
                    </a:lnTo>
                    <a:lnTo>
                      <a:pt x="2871" y="33"/>
                    </a:lnTo>
                    <a:lnTo>
                      <a:pt x="2884" y="40"/>
                    </a:lnTo>
                    <a:lnTo>
                      <a:pt x="2894" y="46"/>
                    </a:lnTo>
                    <a:lnTo>
                      <a:pt x="2905" y="54"/>
                    </a:lnTo>
                    <a:lnTo>
                      <a:pt x="2915" y="62"/>
                    </a:lnTo>
                    <a:lnTo>
                      <a:pt x="2924" y="70"/>
                    </a:lnTo>
                    <a:lnTo>
                      <a:pt x="2934" y="80"/>
                    </a:lnTo>
                    <a:lnTo>
                      <a:pt x="2943" y="89"/>
                    </a:lnTo>
                    <a:lnTo>
                      <a:pt x="2952" y="99"/>
                    </a:lnTo>
                    <a:lnTo>
                      <a:pt x="2960" y="109"/>
                    </a:lnTo>
                    <a:lnTo>
                      <a:pt x="2967" y="119"/>
                    </a:lnTo>
                    <a:lnTo>
                      <a:pt x="2974" y="131"/>
                    </a:lnTo>
                    <a:lnTo>
                      <a:pt x="2980" y="142"/>
                    </a:lnTo>
                    <a:lnTo>
                      <a:pt x="2986" y="154"/>
                    </a:lnTo>
                    <a:lnTo>
                      <a:pt x="2993" y="165"/>
                    </a:lnTo>
                    <a:lnTo>
                      <a:pt x="2997" y="177"/>
                    </a:lnTo>
                    <a:lnTo>
                      <a:pt x="3002" y="191"/>
                    </a:lnTo>
                    <a:lnTo>
                      <a:pt x="3005" y="203"/>
                    </a:lnTo>
                    <a:lnTo>
                      <a:pt x="3008" y="216"/>
                    </a:lnTo>
                    <a:lnTo>
                      <a:pt x="3011" y="229"/>
                    </a:lnTo>
                    <a:lnTo>
                      <a:pt x="3012" y="243"/>
                    </a:lnTo>
                    <a:lnTo>
                      <a:pt x="3013" y="257"/>
                    </a:lnTo>
                    <a:lnTo>
                      <a:pt x="3014" y="270"/>
                    </a:lnTo>
                    <a:lnTo>
                      <a:pt x="3014" y="1351"/>
                    </a:lnTo>
                    <a:lnTo>
                      <a:pt x="3013" y="1366"/>
                    </a:lnTo>
                    <a:lnTo>
                      <a:pt x="3012" y="1379"/>
                    </a:lnTo>
                    <a:lnTo>
                      <a:pt x="3011" y="1392"/>
                    </a:lnTo>
                    <a:lnTo>
                      <a:pt x="3008" y="1405"/>
                    </a:lnTo>
                    <a:lnTo>
                      <a:pt x="3005" y="1419"/>
                    </a:lnTo>
                    <a:lnTo>
                      <a:pt x="3002" y="1432"/>
                    </a:lnTo>
                    <a:lnTo>
                      <a:pt x="2997" y="1444"/>
                    </a:lnTo>
                    <a:lnTo>
                      <a:pt x="2993" y="1456"/>
                    </a:lnTo>
                    <a:lnTo>
                      <a:pt x="2986" y="1469"/>
                    </a:lnTo>
                    <a:lnTo>
                      <a:pt x="2980" y="1480"/>
                    </a:lnTo>
                    <a:lnTo>
                      <a:pt x="2974" y="1491"/>
                    </a:lnTo>
                    <a:lnTo>
                      <a:pt x="2967" y="1502"/>
                    </a:lnTo>
                    <a:lnTo>
                      <a:pt x="2960" y="1512"/>
                    </a:lnTo>
                    <a:lnTo>
                      <a:pt x="2952" y="1523"/>
                    </a:lnTo>
                    <a:lnTo>
                      <a:pt x="2943" y="1533"/>
                    </a:lnTo>
                    <a:lnTo>
                      <a:pt x="2934" y="1542"/>
                    </a:lnTo>
                    <a:lnTo>
                      <a:pt x="2924" y="1551"/>
                    </a:lnTo>
                    <a:lnTo>
                      <a:pt x="2915" y="1560"/>
                    </a:lnTo>
                    <a:lnTo>
                      <a:pt x="2905" y="1567"/>
                    </a:lnTo>
                    <a:lnTo>
                      <a:pt x="2894" y="1575"/>
                    </a:lnTo>
                    <a:lnTo>
                      <a:pt x="2884" y="1583"/>
                    </a:lnTo>
                    <a:lnTo>
                      <a:pt x="2871" y="1589"/>
                    </a:lnTo>
                    <a:lnTo>
                      <a:pt x="2860" y="1595"/>
                    </a:lnTo>
                    <a:lnTo>
                      <a:pt x="2848" y="1600"/>
                    </a:lnTo>
                    <a:lnTo>
                      <a:pt x="2836" y="1605"/>
                    </a:lnTo>
                    <a:lnTo>
                      <a:pt x="2823" y="1609"/>
                    </a:lnTo>
                    <a:lnTo>
                      <a:pt x="2810" y="1613"/>
                    </a:lnTo>
                    <a:lnTo>
                      <a:pt x="2798" y="1616"/>
                    </a:lnTo>
                    <a:lnTo>
                      <a:pt x="2784" y="1618"/>
                    </a:lnTo>
                    <a:lnTo>
                      <a:pt x="2770" y="1620"/>
                    </a:lnTo>
                    <a:lnTo>
                      <a:pt x="2757" y="1621"/>
                    </a:lnTo>
                    <a:lnTo>
                      <a:pt x="2743" y="1621"/>
                    </a:lnTo>
                    <a:lnTo>
                      <a:pt x="271" y="1621"/>
                    </a:lnTo>
                    <a:lnTo>
                      <a:pt x="257" y="1621"/>
                    </a:lnTo>
                    <a:lnTo>
                      <a:pt x="244" y="1620"/>
                    </a:lnTo>
                    <a:lnTo>
                      <a:pt x="229" y="1618"/>
                    </a:lnTo>
                    <a:lnTo>
                      <a:pt x="216" y="1616"/>
                    </a:lnTo>
                    <a:lnTo>
                      <a:pt x="204" y="1613"/>
                    </a:lnTo>
                    <a:lnTo>
                      <a:pt x="191" y="1609"/>
                    </a:lnTo>
                    <a:lnTo>
                      <a:pt x="178" y="1605"/>
                    </a:lnTo>
                    <a:lnTo>
                      <a:pt x="166" y="1600"/>
                    </a:lnTo>
                    <a:lnTo>
                      <a:pt x="154" y="1595"/>
                    </a:lnTo>
                    <a:lnTo>
                      <a:pt x="142" y="1589"/>
                    </a:lnTo>
                    <a:lnTo>
                      <a:pt x="130" y="1583"/>
                    </a:lnTo>
                    <a:lnTo>
                      <a:pt x="120" y="1575"/>
                    </a:lnTo>
                    <a:lnTo>
                      <a:pt x="109" y="1567"/>
                    </a:lnTo>
                    <a:lnTo>
                      <a:pt x="99" y="1560"/>
                    </a:lnTo>
                    <a:lnTo>
                      <a:pt x="89" y="1551"/>
                    </a:lnTo>
                    <a:lnTo>
                      <a:pt x="80" y="1542"/>
                    </a:lnTo>
                    <a:lnTo>
                      <a:pt x="70" y="1533"/>
                    </a:lnTo>
                    <a:lnTo>
                      <a:pt x="62" y="1523"/>
                    </a:lnTo>
                    <a:lnTo>
                      <a:pt x="54" y="1512"/>
                    </a:lnTo>
                    <a:lnTo>
                      <a:pt x="47" y="1502"/>
                    </a:lnTo>
                    <a:lnTo>
                      <a:pt x="40" y="1491"/>
                    </a:lnTo>
                    <a:lnTo>
                      <a:pt x="33" y="1480"/>
                    </a:lnTo>
                    <a:lnTo>
                      <a:pt x="28" y="1469"/>
                    </a:lnTo>
                    <a:lnTo>
                      <a:pt x="21" y="1456"/>
                    </a:lnTo>
                    <a:lnTo>
                      <a:pt x="16" y="1444"/>
                    </a:lnTo>
                    <a:lnTo>
                      <a:pt x="12" y="1432"/>
                    </a:lnTo>
                    <a:lnTo>
                      <a:pt x="9" y="1419"/>
                    </a:lnTo>
                    <a:lnTo>
                      <a:pt x="6" y="1405"/>
                    </a:lnTo>
                    <a:lnTo>
                      <a:pt x="3" y="1392"/>
                    </a:lnTo>
                    <a:lnTo>
                      <a:pt x="2" y="1379"/>
                    </a:lnTo>
                    <a:lnTo>
                      <a:pt x="1" y="1366"/>
                    </a:lnTo>
                    <a:lnTo>
                      <a:pt x="0" y="1351"/>
                    </a:lnTo>
                    <a:lnTo>
                      <a:pt x="0" y="270"/>
                    </a:lnTo>
                    <a:lnTo>
                      <a:pt x="1" y="257"/>
                    </a:lnTo>
                    <a:lnTo>
                      <a:pt x="2" y="243"/>
                    </a:lnTo>
                    <a:lnTo>
                      <a:pt x="3" y="229"/>
                    </a:lnTo>
                    <a:lnTo>
                      <a:pt x="6" y="216"/>
                    </a:lnTo>
                    <a:lnTo>
                      <a:pt x="9" y="203"/>
                    </a:lnTo>
                    <a:lnTo>
                      <a:pt x="12" y="191"/>
                    </a:lnTo>
                    <a:lnTo>
                      <a:pt x="16" y="177"/>
                    </a:lnTo>
                    <a:lnTo>
                      <a:pt x="21" y="165"/>
                    </a:lnTo>
                    <a:lnTo>
                      <a:pt x="28" y="154"/>
                    </a:lnTo>
                    <a:lnTo>
                      <a:pt x="33" y="142"/>
                    </a:lnTo>
                    <a:lnTo>
                      <a:pt x="40" y="131"/>
                    </a:lnTo>
                    <a:lnTo>
                      <a:pt x="47" y="119"/>
                    </a:lnTo>
                    <a:lnTo>
                      <a:pt x="54" y="109"/>
                    </a:lnTo>
                    <a:lnTo>
                      <a:pt x="62" y="99"/>
                    </a:lnTo>
                    <a:lnTo>
                      <a:pt x="70" y="89"/>
                    </a:lnTo>
                    <a:lnTo>
                      <a:pt x="80" y="80"/>
                    </a:lnTo>
                    <a:lnTo>
                      <a:pt x="89" y="70"/>
                    </a:lnTo>
                    <a:lnTo>
                      <a:pt x="99" y="62"/>
                    </a:lnTo>
                    <a:lnTo>
                      <a:pt x="109" y="54"/>
                    </a:lnTo>
                    <a:lnTo>
                      <a:pt x="120" y="46"/>
                    </a:lnTo>
                    <a:lnTo>
                      <a:pt x="130" y="40"/>
                    </a:lnTo>
                    <a:lnTo>
                      <a:pt x="142" y="33"/>
                    </a:lnTo>
                    <a:lnTo>
                      <a:pt x="154" y="27"/>
                    </a:lnTo>
                    <a:lnTo>
                      <a:pt x="166" y="22"/>
                    </a:lnTo>
                    <a:lnTo>
                      <a:pt x="178" y="17"/>
                    </a:lnTo>
                    <a:lnTo>
                      <a:pt x="191" y="12"/>
                    </a:lnTo>
                    <a:lnTo>
                      <a:pt x="204" y="8"/>
                    </a:lnTo>
                    <a:lnTo>
                      <a:pt x="216" y="5"/>
                    </a:lnTo>
                    <a:lnTo>
                      <a:pt x="229" y="3"/>
                    </a:lnTo>
                    <a:lnTo>
                      <a:pt x="244"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09" name="Freeform 8"/>
              <p:cNvSpPr>
                <a:spLocks/>
              </p:cNvSpPr>
              <p:nvPr/>
            </p:nvSpPr>
            <p:spPr bwMode="auto">
              <a:xfrm>
                <a:off x="-1440644" y="1547505"/>
                <a:ext cx="217487" cy="117475"/>
              </a:xfrm>
              <a:custGeom>
                <a:avLst/>
                <a:gdLst/>
                <a:ahLst/>
                <a:cxnLst>
                  <a:cxn ang="0">
                    <a:pos x="2757" y="0"/>
                  </a:cxn>
                  <a:cxn ang="0">
                    <a:pos x="2796" y="5"/>
                  </a:cxn>
                  <a:cxn ang="0">
                    <a:pos x="2835" y="17"/>
                  </a:cxn>
                  <a:cxn ang="0">
                    <a:pos x="2871" y="33"/>
                  </a:cxn>
                  <a:cxn ang="0">
                    <a:pos x="2903" y="54"/>
                  </a:cxn>
                  <a:cxn ang="0">
                    <a:pos x="2933" y="80"/>
                  </a:cxn>
                  <a:cxn ang="0">
                    <a:pos x="2958" y="109"/>
                  </a:cxn>
                  <a:cxn ang="0">
                    <a:pos x="2980" y="142"/>
                  </a:cxn>
                  <a:cxn ang="0">
                    <a:pos x="2996" y="177"/>
                  </a:cxn>
                  <a:cxn ang="0">
                    <a:pos x="3007" y="216"/>
                  </a:cxn>
                  <a:cxn ang="0">
                    <a:pos x="3012" y="257"/>
                  </a:cxn>
                  <a:cxn ang="0">
                    <a:pos x="3012" y="1366"/>
                  </a:cxn>
                  <a:cxn ang="0">
                    <a:pos x="3007" y="1405"/>
                  </a:cxn>
                  <a:cxn ang="0">
                    <a:pos x="2996" y="1444"/>
                  </a:cxn>
                  <a:cxn ang="0">
                    <a:pos x="2980" y="1480"/>
                  </a:cxn>
                  <a:cxn ang="0">
                    <a:pos x="2958" y="1512"/>
                  </a:cxn>
                  <a:cxn ang="0">
                    <a:pos x="2933" y="1542"/>
                  </a:cxn>
                  <a:cxn ang="0">
                    <a:pos x="2903" y="1567"/>
                  </a:cxn>
                  <a:cxn ang="0">
                    <a:pos x="2871" y="1589"/>
                  </a:cxn>
                  <a:cxn ang="0">
                    <a:pos x="2835" y="1605"/>
                  </a:cxn>
                  <a:cxn ang="0">
                    <a:pos x="2796" y="1616"/>
                  </a:cxn>
                  <a:cxn ang="0">
                    <a:pos x="2757" y="1621"/>
                  </a:cxn>
                  <a:cxn ang="0">
                    <a:pos x="256" y="1621"/>
                  </a:cxn>
                  <a:cxn ang="0">
                    <a:pos x="216" y="1616"/>
                  </a:cxn>
                  <a:cxn ang="0">
                    <a:pos x="177" y="1605"/>
                  </a:cxn>
                  <a:cxn ang="0">
                    <a:pos x="141" y="1589"/>
                  </a:cxn>
                  <a:cxn ang="0">
                    <a:pos x="109" y="1567"/>
                  </a:cxn>
                  <a:cxn ang="0">
                    <a:pos x="79" y="1542"/>
                  </a:cxn>
                  <a:cxn ang="0">
                    <a:pos x="54" y="1512"/>
                  </a:cxn>
                  <a:cxn ang="0">
                    <a:pos x="32" y="1480"/>
                  </a:cxn>
                  <a:cxn ang="0">
                    <a:pos x="16" y="1444"/>
                  </a:cxn>
                  <a:cxn ang="0">
                    <a:pos x="5" y="1405"/>
                  </a:cxn>
                  <a:cxn ang="0">
                    <a:pos x="0" y="1366"/>
                  </a:cxn>
                  <a:cxn ang="0">
                    <a:pos x="0" y="257"/>
                  </a:cxn>
                  <a:cxn ang="0">
                    <a:pos x="5" y="216"/>
                  </a:cxn>
                  <a:cxn ang="0">
                    <a:pos x="16" y="177"/>
                  </a:cxn>
                  <a:cxn ang="0">
                    <a:pos x="32" y="142"/>
                  </a:cxn>
                  <a:cxn ang="0">
                    <a:pos x="54" y="109"/>
                  </a:cxn>
                  <a:cxn ang="0">
                    <a:pos x="79" y="80"/>
                  </a:cxn>
                  <a:cxn ang="0">
                    <a:pos x="109" y="54"/>
                  </a:cxn>
                  <a:cxn ang="0">
                    <a:pos x="141" y="33"/>
                  </a:cxn>
                  <a:cxn ang="0">
                    <a:pos x="177" y="17"/>
                  </a:cxn>
                  <a:cxn ang="0">
                    <a:pos x="216" y="5"/>
                  </a:cxn>
                  <a:cxn ang="0">
                    <a:pos x="256" y="0"/>
                  </a:cxn>
                </a:cxnLst>
                <a:rect l="0" t="0" r="r" b="b"/>
                <a:pathLst>
                  <a:path w="3012" h="1621">
                    <a:moveTo>
                      <a:pt x="270" y="0"/>
                    </a:moveTo>
                    <a:lnTo>
                      <a:pt x="2742" y="0"/>
                    </a:lnTo>
                    <a:lnTo>
                      <a:pt x="2757" y="0"/>
                    </a:lnTo>
                    <a:lnTo>
                      <a:pt x="2770" y="1"/>
                    </a:lnTo>
                    <a:lnTo>
                      <a:pt x="2783" y="3"/>
                    </a:lnTo>
                    <a:lnTo>
                      <a:pt x="2796" y="5"/>
                    </a:lnTo>
                    <a:lnTo>
                      <a:pt x="2810" y="8"/>
                    </a:lnTo>
                    <a:lnTo>
                      <a:pt x="2823" y="12"/>
                    </a:lnTo>
                    <a:lnTo>
                      <a:pt x="2835" y="17"/>
                    </a:lnTo>
                    <a:lnTo>
                      <a:pt x="2847" y="22"/>
                    </a:lnTo>
                    <a:lnTo>
                      <a:pt x="2860" y="27"/>
                    </a:lnTo>
                    <a:lnTo>
                      <a:pt x="2871" y="33"/>
                    </a:lnTo>
                    <a:lnTo>
                      <a:pt x="2882" y="40"/>
                    </a:lnTo>
                    <a:lnTo>
                      <a:pt x="2893" y="46"/>
                    </a:lnTo>
                    <a:lnTo>
                      <a:pt x="2903" y="54"/>
                    </a:lnTo>
                    <a:lnTo>
                      <a:pt x="2914" y="62"/>
                    </a:lnTo>
                    <a:lnTo>
                      <a:pt x="2924" y="70"/>
                    </a:lnTo>
                    <a:lnTo>
                      <a:pt x="2933" y="80"/>
                    </a:lnTo>
                    <a:lnTo>
                      <a:pt x="2942" y="89"/>
                    </a:lnTo>
                    <a:lnTo>
                      <a:pt x="2950" y="99"/>
                    </a:lnTo>
                    <a:lnTo>
                      <a:pt x="2958" y="109"/>
                    </a:lnTo>
                    <a:lnTo>
                      <a:pt x="2967" y="119"/>
                    </a:lnTo>
                    <a:lnTo>
                      <a:pt x="2974" y="131"/>
                    </a:lnTo>
                    <a:lnTo>
                      <a:pt x="2980" y="142"/>
                    </a:lnTo>
                    <a:lnTo>
                      <a:pt x="2986" y="154"/>
                    </a:lnTo>
                    <a:lnTo>
                      <a:pt x="2991" y="165"/>
                    </a:lnTo>
                    <a:lnTo>
                      <a:pt x="2996" y="177"/>
                    </a:lnTo>
                    <a:lnTo>
                      <a:pt x="3000" y="191"/>
                    </a:lnTo>
                    <a:lnTo>
                      <a:pt x="3004" y="203"/>
                    </a:lnTo>
                    <a:lnTo>
                      <a:pt x="3007" y="216"/>
                    </a:lnTo>
                    <a:lnTo>
                      <a:pt x="3009" y="229"/>
                    </a:lnTo>
                    <a:lnTo>
                      <a:pt x="3011" y="243"/>
                    </a:lnTo>
                    <a:lnTo>
                      <a:pt x="3012" y="257"/>
                    </a:lnTo>
                    <a:lnTo>
                      <a:pt x="3012" y="270"/>
                    </a:lnTo>
                    <a:lnTo>
                      <a:pt x="3012" y="1351"/>
                    </a:lnTo>
                    <a:lnTo>
                      <a:pt x="3012" y="1366"/>
                    </a:lnTo>
                    <a:lnTo>
                      <a:pt x="3011" y="1379"/>
                    </a:lnTo>
                    <a:lnTo>
                      <a:pt x="3009" y="1392"/>
                    </a:lnTo>
                    <a:lnTo>
                      <a:pt x="3007" y="1405"/>
                    </a:lnTo>
                    <a:lnTo>
                      <a:pt x="3004" y="1419"/>
                    </a:lnTo>
                    <a:lnTo>
                      <a:pt x="3000" y="1432"/>
                    </a:lnTo>
                    <a:lnTo>
                      <a:pt x="2996" y="1444"/>
                    </a:lnTo>
                    <a:lnTo>
                      <a:pt x="2991" y="1456"/>
                    </a:lnTo>
                    <a:lnTo>
                      <a:pt x="2986" y="1469"/>
                    </a:lnTo>
                    <a:lnTo>
                      <a:pt x="2980" y="1480"/>
                    </a:lnTo>
                    <a:lnTo>
                      <a:pt x="2974" y="1491"/>
                    </a:lnTo>
                    <a:lnTo>
                      <a:pt x="2967" y="1502"/>
                    </a:lnTo>
                    <a:lnTo>
                      <a:pt x="2958" y="1512"/>
                    </a:lnTo>
                    <a:lnTo>
                      <a:pt x="2950" y="1523"/>
                    </a:lnTo>
                    <a:lnTo>
                      <a:pt x="2942" y="1533"/>
                    </a:lnTo>
                    <a:lnTo>
                      <a:pt x="2933" y="1542"/>
                    </a:lnTo>
                    <a:lnTo>
                      <a:pt x="2924" y="1551"/>
                    </a:lnTo>
                    <a:lnTo>
                      <a:pt x="2914" y="1560"/>
                    </a:lnTo>
                    <a:lnTo>
                      <a:pt x="2903" y="1567"/>
                    </a:lnTo>
                    <a:lnTo>
                      <a:pt x="2893" y="1575"/>
                    </a:lnTo>
                    <a:lnTo>
                      <a:pt x="2882" y="1583"/>
                    </a:lnTo>
                    <a:lnTo>
                      <a:pt x="2871" y="1589"/>
                    </a:lnTo>
                    <a:lnTo>
                      <a:pt x="2860" y="1595"/>
                    </a:lnTo>
                    <a:lnTo>
                      <a:pt x="2847" y="1600"/>
                    </a:lnTo>
                    <a:lnTo>
                      <a:pt x="2835" y="1605"/>
                    </a:lnTo>
                    <a:lnTo>
                      <a:pt x="2823" y="1609"/>
                    </a:lnTo>
                    <a:lnTo>
                      <a:pt x="2810" y="1613"/>
                    </a:lnTo>
                    <a:lnTo>
                      <a:pt x="2796" y="1616"/>
                    </a:lnTo>
                    <a:lnTo>
                      <a:pt x="2783" y="1618"/>
                    </a:lnTo>
                    <a:lnTo>
                      <a:pt x="2770" y="1620"/>
                    </a:lnTo>
                    <a:lnTo>
                      <a:pt x="2757" y="1621"/>
                    </a:lnTo>
                    <a:lnTo>
                      <a:pt x="2742" y="1621"/>
                    </a:lnTo>
                    <a:lnTo>
                      <a:pt x="270" y="1621"/>
                    </a:lnTo>
                    <a:lnTo>
                      <a:pt x="256" y="1621"/>
                    </a:lnTo>
                    <a:lnTo>
                      <a:pt x="242" y="1620"/>
                    </a:lnTo>
                    <a:lnTo>
                      <a:pt x="229" y="1618"/>
                    </a:lnTo>
                    <a:lnTo>
                      <a:pt x="216" y="1616"/>
                    </a:lnTo>
                    <a:lnTo>
                      <a:pt x="202" y="1613"/>
                    </a:lnTo>
                    <a:lnTo>
                      <a:pt x="190" y="1609"/>
                    </a:lnTo>
                    <a:lnTo>
                      <a:pt x="177" y="1605"/>
                    </a:lnTo>
                    <a:lnTo>
                      <a:pt x="165" y="1600"/>
                    </a:lnTo>
                    <a:lnTo>
                      <a:pt x="153" y="1595"/>
                    </a:lnTo>
                    <a:lnTo>
                      <a:pt x="141" y="1589"/>
                    </a:lnTo>
                    <a:lnTo>
                      <a:pt x="130" y="1583"/>
                    </a:lnTo>
                    <a:lnTo>
                      <a:pt x="119" y="1575"/>
                    </a:lnTo>
                    <a:lnTo>
                      <a:pt x="109" y="1567"/>
                    </a:lnTo>
                    <a:lnTo>
                      <a:pt x="98" y="1560"/>
                    </a:lnTo>
                    <a:lnTo>
                      <a:pt x="88" y="1551"/>
                    </a:lnTo>
                    <a:lnTo>
                      <a:pt x="79" y="1542"/>
                    </a:lnTo>
                    <a:lnTo>
                      <a:pt x="70" y="1533"/>
                    </a:lnTo>
                    <a:lnTo>
                      <a:pt x="62" y="1523"/>
                    </a:lnTo>
                    <a:lnTo>
                      <a:pt x="54" y="1512"/>
                    </a:lnTo>
                    <a:lnTo>
                      <a:pt x="45" y="1502"/>
                    </a:lnTo>
                    <a:lnTo>
                      <a:pt x="39" y="1491"/>
                    </a:lnTo>
                    <a:lnTo>
                      <a:pt x="32" y="1480"/>
                    </a:lnTo>
                    <a:lnTo>
                      <a:pt x="26" y="1469"/>
                    </a:lnTo>
                    <a:lnTo>
                      <a:pt x="21" y="1456"/>
                    </a:lnTo>
                    <a:lnTo>
                      <a:pt x="16" y="1444"/>
                    </a:lnTo>
                    <a:lnTo>
                      <a:pt x="12" y="1432"/>
                    </a:lnTo>
                    <a:lnTo>
                      <a:pt x="8" y="1419"/>
                    </a:lnTo>
                    <a:lnTo>
                      <a:pt x="5" y="1405"/>
                    </a:lnTo>
                    <a:lnTo>
                      <a:pt x="3" y="1392"/>
                    </a:lnTo>
                    <a:lnTo>
                      <a:pt x="1" y="1379"/>
                    </a:lnTo>
                    <a:lnTo>
                      <a:pt x="0" y="1366"/>
                    </a:lnTo>
                    <a:lnTo>
                      <a:pt x="0" y="1351"/>
                    </a:lnTo>
                    <a:lnTo>
                      <a:pt x="0" y="270"/>
                    </a:lnTo>
                    <a:lnTo>
                      <a:pt x="0" y="257"/>
                    </a:lnTo>
                    <a:lnTo>
                      <a:pt x="1" y="243"/>
                    </a:lnTo>
                    <a:lnTo>
                      <a:pt x="3" y="229"/>
                    </a:lnTo>
                    <a:lnTo>
                      <a:pt x="5" y="216"/>
                    </a:lnTo>
                    <a:lnTo>
                      <a:pt x="8" y="203"/>
                    </a:lnTo>
                    <a:lnTo>
                      <a:pt x="12" y="191"/>
                    </a:lnTo>
                    <a:lnTo>
                      <a:pt x="16" y="177"/>
                    </a:lnTo>
                    <a:lnTo>
                      <a:pt x="21" y="165"/>
                    </a:lnTo>
                    <a:lnTo>
                      <a:pt x="26" y="154"/>
                    </a:lnTo>
                    <a:lnTo>
                      <a:pt x="32" y="142"/>
                    </a:lnTo>
                    <a:lnTo>
                      <a:pt x="39" y="131"/>
                    </a:lnTo>
                    <a:lnTo>
                      <a:pt x="45" y="119"/>
                    </a:lnTo>
                    <a:lnTo>
                      <a:pt x="54" y="109"/>
                    </a:lnTo>
                    <a:lnTo>
                      <a:pt x="62" y="99"/>
                    </a:lnTo>
                    <a:lnTo>
                      <a:pt x="70" y="89"/>
                    </a:lnTo>
                    <a:lnTo>
                      <a:pt x="79" y="80"/>
                    </a:lnTo>
                    <a:lnTo>
                      <a:pt x="88" y="70"/>
                    </a:lnTo>
                    <a:lnTo>
                      <a:pt x="98" y="62"/>
                    </a:lnTo>
                    <a:lnTo>
                      <a:pt x="109" y="54"/>
                    </a:lnTo>
                    <a:lnTo>
                      <a:pt x="119" y="46"/>
                    </a:lnTo>
                    <a:lnTo>
                      <a:pt x="130" y="40"/>
                    </a:lnTo>
                    <a:lnTo>
                      <a:pt x="141" y="33"/>
                    </a:lnTo>
                    <a:lnTo>
                      <a:pt x="153" y="27"/>
                    </a:lnTo>
                    <a:lnTo>
                      <a:pt x="165" y="22"/>
                    </a:lnTo>
                    <a:lnTo>
                      <a:pt x="177" y="17"/>
                    </a:lnTo>
                    <a:lnTo>
                      <a:pt x="190" y="12"/>
                    </a:lnTo>
                    <a:lnTo>
                      <a:pt x="202" y="8"/>
                    </a:lnTo>
                    <a:lnTo>
                      <a:pt x="216" y="5"/>
                    </a:lnTo>
                    <a:lnTo>
                      <a:pt x="229" y="3"/>
                    </a:lnTo>
                    <a:lnTo>
                      <a:pt x="242"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10" name="Freeform 9"/>
              <p:cNvSpPr>
                <a:spLocks/>
              </p:cNvSpPr>
              <p:nvPr/>
            </p:nvSpPr>
            <p:spPr bwMode="auto">
              <a:xfrm>
                <a:off x="-1200931" y="1547505"/>
                <a:ext cx="217487" cy="117475"/>
              </a:xfrm>
              <a:custGeom>
                <a:avLst/>
                <a:gdLst/>
                <a:ahLst/>
                <a:cxnLst>
                  <a:cxn ang="0">
                    <a:pos x="2756" y="0"/>
                  </a:cxn>
                  <a:cxn ang="0">
                    <a:pos x="2797" y="5"/>
                  </a:cxn>
                  <a:cxn ang="0">
                    <a:pos x="2836" y="17"/>
                  </a:cxn>
                  <a:cxn ang="0">
                    <a:pos x="2871" y="33"/>
                  </a:cxn>
                  <a:cxn ang="0">
                    <a:pos x="2904" y="54"/>
                  </a:cxn>
                  <a:cxn ang="0">
                    <a:pos x="2934" y="80"/>
                  </a:cxn>
                  <a:cxn ang="0">
                    <a:pos x="2959" y="109"/>
                  </a:cxn>
                  <a:cxn ang="0">
                    <a:pos x="2980" y="142"/>
                  </a:cxn>
                  <a:cxn ang="0">
                    <a:pos x="2997" y="177"/>
                  </a:cxn>
                  <a:cxn ang="0">
                    <a:pos x="3008" y="216"/>
                  </a:cxn>
                  <a:cxn ang="0">
                    <a:pos x="3013" y="257"/>
                  </a:cxn>
                  <a:cxn ang="0">
                    <a:pos x="3013" y="1366"/>
                  </a:cxn>
                  <a:cxn ang="0">
                    <a:pos x="3008" y="1405"/>
                  </a:cxn>
                  <a:cxn ang="0">
                    <a:pos x="2997" y="1444"/>
                  </a:cxn>
                  <a:cxn ang="0">
                    <a:pos x="2980" y="1480"/>
                  </a:cxn>
                  <a:cxn ang="0">
                    <a:pos x="2959" y="1512"/>
                  </a:cxn>
                  <a:cxn ang="0">
                    <a:pos x="2934" y="1542"/>
                  </a:cxn>
                  <a:cxn ang="0">
                    <a:pos x="2904" y="1567"/>
                  </a:cxn>
                  <a:cxn ang="0">
                    <a:pos x="2871" y="1589"/>
                  </a:cxn>
                  <a:cxn ang="0">
                    <a:pos x="2836" y="1605"/>
                  </a:cxn>
                  <a:cxn ang="0">
                    <a:pos x="2797" y="1616"/>
                  </a:cxn>
                  <a:cxn ang="0">
                    <a:pos x="2756" y="1621"/>
                  </a:cxn>
                  <a:cxn ang="0">
                    <a:pos x="256" y="1621"/>
                  </a:cxn>
                  <a:cxn ang="0">
                    <a:pos x="216" y="1616"/>
                  </a:cxn>
                  <a:cxn ang="0">
                    <a:pos x="177" y="1605"/>
                  </a:cxn>
                  <a:cxn ang="0">
                    <a:pos x="142" y="1589"/>
                  </a:cxn>
                  <a:cxn ang="0">
                    <a:pos x="108" y="1567"/>
                  </a:cxn>
                  <a:cxn ang="0">
                    <a:pos x="80" y="1542"/>
                  </a:cxn>
                  <a:cxn ang="0">
                    <a:pos x="54" y="1512"/>
                  </a:cxn>
                  <a:cxn ang="0">
                    <a:pos x="33" y="1480"/>
                  </a:cxn>
                  <a:cxn ang="0">
                    <a:pos x="16" y="1444"/>
                  </a:cxn>
                  <a:cxn ang="0">
                    <a:pos x="5" y="1405"/>
                  </a:cxn>
                  <a:cxn ang="0">
                    <a:pos x="0" y="1366"/>
                  </a:cxn>
                  <a:cxn ang="0">
                    <a:pos x="0" y="257"/>
                  </a:cxn>
                  <a:cxn ang="0">
                    <a:pos x="5" y="216"/>
                  </a:cxn>
                  <a:cxn ang="0">
                    <a:pos x="16" y="177"/>
                  </a:cxn>
                  <a:cxn ang="0">
                    <a:pos x="33" y="142"/>
                  </a:cxn>
                  <a:cxn ang="0">
                    <a:pos x="54" y="109"/>
                  </a:cxn>
                  <a:cxn ang="0">
                    <a:pos x="80" y="80"/>
                  </a:cxn>
                  <a:cxn ang="0">
                    <a:pos x="108" y="54"/>
                  </a:cxn>
                  <a:cxn ang="0">
                    <a:pos x="142" y="33"/>
                  </a:cxn>
                  <a:cxn ang="0">
                    <a:pos x="177" y="17"/>
                  </a:cxn>
                  <a:cxn ang="0">
                    <a:pos x="216" y="5"/>
                  </a:cxn>
                  <a:cxn ang="0">
                    <a:pos x="256" y="0"/>
                  </a:cxn>
                </a:cxnLst>
                <a:rect l="0" t="0" r="r" b="b"/>
                <a:pathLst>
                  <a:path w="3013" h="1621">
                    <a:moveTo>
                      <a:pt x="270" y="0"/>
                    </a:moveTo>
                    <a:lnTo>
                      <a:pt x="2743" y="0"/>
                    </a:lnTo>
                    <a:lnTo>
                      <a:pt x="2756" y="0"/>
                    </a:lnTo>
                    <a:lnTo>
                      <a:pt x="2771" y="1"/>
                    </a:lnTo>
                    <a:lnTo>
                      <a:pt x="2784" y="3"/>
                    </a:lnTo>
                    <a:lnTo>
                      <a:pt x="2797" y="5"/>
                    </a:lnTo>
                    <a:lnTo>
                      <a:pt x="2810" y="8"/>
                    </a:lnTo>
                    <a:lnTo>
                      <a:pt x="2822" y="12"/>
                    </a:lnTo>
                    <a:lnTo>
                      <a:pt x="2836" y="17"/>
                    </a:lnTo>
                    <a:lnTo>
                      <a:pt x="2848" y="22"/>
                    </a:lnTo>
                    <a:lnTo>
                      <a:pt x="2859" y="27"/>
                    </a:lnTo>
                    <a:lnTo>
                      <a:pt x="2871" y="33"/>
                    </a:lnTo>
                    <a:lnTo>
                      <a:pt x="2883" y="40"/>
                    </a:lnTo>
                    <a:lnTo>
                      <a:pt x="2894" y="46"/>
                    </a:lnTo>
                    <a:lnTo>
                      <a:pt x="2904" y="54"/>
                    </a:lnTo>
                    <a:lnTo>
                      <a:pt x="2914" y="62"/>
                    </a:lnTo>
                    <a:lnTo>
                      <a:pt x="2924" y="70"/>
                    </a:lnTo>
                    <a:lnTo>
                      <a:pt x="2934" y="80"/>
                    </a:lnTo>
                    <a:lnTo>
                      <a:pt x="2943" y="89"/>
                    </a:lnTo>
                    <a:lnTo>
                      <a:pt x="2951" y="99"/>
                    </a:lnTo>
                    <a:lnTo>
                      <a:pt x="2959" y="109"/>
                    </a:lnTo>
                    <a:lnTo>
                      <a:pt x="2966" y="119"/>
                    </a:lnTo>
                    <a:lnTo>
                      <a:pt x="2973" y="131"/>
                    </a:lnTo>
                    <a:lnTo>
                      <a:pt x="2980" y="142"/>
                    </a:lnTo>
                    <a:lnTo>
                      <a:pt x="2987" y="154"/>
                    </a:lnTo>
                    <a:lnTo>
                      <a:pt x="2992" y="165"/>
                    </a:lnTo>
                    <a:lnTo>
                      <a:pt x="2997" y="177"/>
                    </a:lnTo>
                    <a:lnTo>
                      <a:pt x="3001" y="191"/>
                    </a:lnTo>
                    <a:lnTo>
                      <a:pt x="3005" y="203"/>
                    </a:lnTo>
                    <a:lnTo>
                      <a:pt x="3008" y="216"/>
                    </a:lnTo>
                    <a:lnTo>
                      <a:pt x="3010" y="229"/>
                    </a:lnTo>
                    <a:lnTo>
                      <a:pt x="3012" y="243"/>
                    </a:lnTo>
                    <a:lnTo>
                      <a:pt x="3013" y="257"/>
                    </a:lnTo>
                    <a:lnTo>
                      <a:pt x="3013" y="270"/>
                    </a:lnTo>
                    <a:lnTo>
                      <a:pt x="3013" y="1351"/>
                    </a:lnTo>
                    <a:lnTo>
                      <a:pt x="3013" y="1366"/>
                    </a:lnTo>
                    <a:lnTo>
                      <a:pt x="3012" y="1379"/>
                    </a:lnTo>
                    <a:lnTo>
                      <a:pt x="3010" y="1392"/>
                    </a:lnTo>
                    <a:lnTo>
                      <a:pt x="3008" y="1405"/>
                    </a:lnTo>
                    <a:lnTo>
                      <a:pt x="3005" y="1419"/>
                    </a:lnTo>
                    <a:lnTo>
                      <a:pt x="3001" y="1432"/>
                    </a:lnTo>
                    <a:lnTo>
                      <a:pt x="2997" y="1444"/>
                    </a:lnTo>
                    <a:lnTo>
                      <a:pt x="2992" y="1456"/>
                    </a:lnTo>
                    <a:lnTo>
                      <a:pt x="2987" y="1469"/>
                    </a:lnTo>
                    <a:lnTo>
                      <a:pt x="2980" y="1480"/>
                    </a:lnTo>
                    <a:lnTo>
                      <a:pt x="2973" y="1491"/>
                    </a:lnTo>
                    <a:lnTo>
                      <a:pt x="2966" y="1502"/>
                    </a:lnTo>
                    <a:lnTo>
                      <a:pt x="2959" y="1512"/>
                    </a:lnTo>
                    <a:lnTo>
                      <a:pt x="2951" y="1523"/>
                    </a:lnTo>
                    <a:lnTo>
                      <a:pt x="2943" y="1533"/>
                    </a:lnTo>
                    <a:lnTo>
                      <a:pt x="2934" y="1542"/>
                    </a:lnTo>
                    <a:lnTo>
                      <a:pt x="2924" y="1551"/>
                    </a:lnTo>
                    <a:lnTo>
                      <a:pt x="2914" y="1560"/>
                    </a:lnTo>
                    <a:lnTo>
                      <a:pt x="2904" y="1567"/>
                    </a:lnTo>
                    <a:lnTo>
                      <a:pt x="2894" y="1575"/>
                    </a:lnTo>
                    <a:lnTo>
                      <a:pt x="2883" y="1583"/>
                    </a:lnTo>
                    <a:lnTo>
                      <a:pt x="2871" y="1589"/>
                    </a:lnTo>
                    <a:lnTo>
                      <a:pt x="2859" y="1595"/>
                    </a:lnTo>
                    <a:lnTo>
                      <a:pt x="2848" y="1600"/>
                    </a:lnTo>
                    <a:lnTo>
                      <a:pt x="2836" y="1605"/>
                    </a:lnTo>
                    <a:lnTo>
                      <a:pt x="2822" y="1609"/>
                    </a:lnTo>
                    <a:lnTo>
                      <a:pt x="2810" y="1613"/>
                    </a:lnTo>
                    <a:lnTo>
                      <a:pt x="2797" y="1616"/>
                    </a:lnTo>
                    <a:lnTo>
                      <a:pt x="2784" y="1618"/>
                    </a:lnTo>
                    <a:lnTo>
                      <a:pt x="2771" y="1620"/>
                    </a:lnTo>
                    <a:lnTo>
                      <a:pt x="2756" y="1621"/>
                    </a:lnTo>
                    <a:lnTo>
                      <a:pt x="2743" y="1621"/>
                    </a:lnTo>
                    <a:lnTo>
                      <a:pt x="270" y="1621"/>
                    </a:lnTo>
                    <a:lnTo>
                      <a:pt x="256" y="1621"/>
                    </a:lnTo>
                    <a:lnTo>
                      <a:pt x="243" y="1620"/>
                    </a:lnTo>
                    <a:lnTo>
                      <a:pt x="229" y="1618"/>
                    </a:lnTo>
                    <a:lnTo>
                      <a:pt x="216" y="1616"/>
                    </a:lnTo>
                    <a:lnTo>
                      <a:pt x="203" y="1613"/>
                    </a:lnTo>
                    <a:lnTo>
                      <a:pt x="190" y="1609"/>
                    </a:lnTo>
                    <a:lnTo>
                      <a:pt x="177" y="1605"/>
                    </a:lnTo>
                    <a:lnTo>
                      <a:pt x="165" y="1600"/>
                    </a:lnTo>
                    <a:lnTo>
                      <a:pt x="153" y="1595"/>
                    </a:lnTo>
                    <a:lnTo>
                      <a:pt x="142" y="1589"/>
                    </a:lnTo>
                    <a:lnTo>
                      <a:pt x="131" y="1583"/>
                    </a:lnTo>
                    <a:lnTo>
                      <a:pt x="119" y="1575"/>
                    </a:lnTo>
                    <a:lnTo>
                      <a:pt x="108" y="1567"/>
                    </a:lnTo>
                    <a:lnTo>
                      <a:pt x="98" y="1560"/>
                    </a:lnTo>
                    <a:lnTo>
                      <a:pt x="89" y="1551"/>
                    </a:lnTo>
                    <a:lnTo>
                      <a:pt x="80" y="1542"/>
                    </a:lnTo>
                    <a:lnTo>
                      <a:pt x="70" y="1533"/>
                    </a:lnTo>
                    <a:lnTo>
                      <a:pt x="61" y="1523"/>
                    </a:lnTo>
                    <a:lnTo>
                      <a:pt x="54" y="1512"/>
                    </a:lnTo>
                    <a:lnTo>
                      <a:pt x="46" y="1502"/>
                    </a:lnTo>
                    <a:lnTo>
                      <a:pt x="39" y="1491"/>
                    </a:lnTo>
                    <a:lnTo>
                      <a:pt x="33" y="1480"/>
                    </a:lnTo>
                    <a:lnTo>
                      <a:pt x="27" y="1469"/>
                    </a:lnTo>
                    <a:lnTo>
                      <a:pt x="22" y="1456"/>
                    </a:lnTo>
                    <a:lnTo>
                      <a:pt x="16" y="1444"/>
                    </a:lnTo>
                    <a:lnTo>
                      <a:pt x="12" y="1432"/>
                    </a:lnTo>
                    <a:lnTo>
                      <a:pt x="8" y="1419"/>
                    </a:lnTo>
                    <a:lnTo>
                      <a:pt x="5" y="1405"/>
                    </a:lnTo>
                    <a:lnTo>
                      <a:pt x="3" y="1392"/>
                    </a:lnTo>
                    <a:lnTo>
                      <a:pt x="1" y="1379"/>
                    </a:lnTo>
                    <a:lnTo>
                      <a:pt x="0" y="1366"/>
                    </a:lnTo>
                    <a:lnTo>
                      <a:pt x="0" y="1351"/>
                    </a:lnTo>
                    <a:lnTo>
                      <a:pt x="0" y="270"/>
                    </a:lnTo>
                    <a:lnTo>
                      <a:pt x="0" y="257"/>
                    </a:lnTo>
                    <a:lnTo>
                      <a:pt x="1" y="243"/>
                    </a:lnTo>
                    <a:lnTo>
                      <a:pt x="3" y="229"/>
                    </a:lnTo>
                    <a:lnTo>
                      <a:pt x="5" y="216"/>
                    </a:lnTo>
                    <a:lnTo>
                      <a:pt x="8" y="203"/>
                    </a:lnTo>
                    <a:lnTo>
                      <a:pt x="12" y="191"/>
                    </a:lnTo>
                    <a:lnTo>
                      <a:pt x="16" y="177"/>
                    </a:lnTo>
                    <a:lnTo>
                      <a:pt x="22" y="165"/>
                    </a:lnTo>
                    <a:lnTo>
                      <a:pt x="27" y="154"/>
                    </a:lnTo>
                    <a:lnTo>
                      <a:pt x="33" y="142"/>
                    </a:lnTo>
                    <a:lnTo>
                      <a:pt x="39" y="131"/>
                    </a:lnTo>
                    <a:lnTo>
                      <a:pt x="46" y="119"/>
                    </a:lnTo>
                    <a:lnTo>
                      <a:pt x="54" y="109"/>
                    </a:lnTo>
                    <a:lnTo>
                      <a:pt x="61" y="99"/>
                    </a:lnTo>
                    <a:lnTo>
                      <a:pt x="70" y="89"/>
                    </a:lnTo>
                    <a:lnTo>
                      <a:pt x="80" y="80"/>
                    </a:lnTo>
                    <a:lnTo>
                      <a:pt x="89" y="70"/>
                    </a:lnTo>
                    <a:lnTo>
                      <a:pt x="98" y="62"/>
                    </a:lnTo>
                    <a:lnTo>
                      <a:pt x="108" y="54"/>
                    </a:lnTo>
                    <a:lnTo>
                      <a:pt x="119" y="46"/>
                    </a:lnTo>
                    <a:lnTo>
                      <a:pt x="131" y="40"/>
                    </a:lnTo>
                    <a:lnTo>
                      <a:pt x="142" y="33"/>
                    </a:lnTo>
                    <a:lnTo>
                      <a:pt x="153" y="27"/>
                    </a:lnTo>
                    <a:lnTo>
                      <a:pt x="165" y="22"/>
                    </a:lnTo>
                    <a:lnTo>
                      <a:pt x="177" y="17"/>
                    </a:lnTo>
                    <a:lnTo>
                      <a:pt x="190" y="12"/>
                    </a:lnTo>
                    <a:lnTo>
                      <a:pt x="203" y="8"/>
                    </a:lnTo>
                    <a:lnTo>
                      <a:pt x="216" y="5"/>
                    </a:lnTo>
                    <a:lnTo>
                      <a:pt x="229" y="3"/>
                    </a:lnTo>
                    <a:lnTo>
                      <a:pt x="243"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11" name="Freeform 10"/>
              <p:cNvSpPr>
                <a:spLocks/>
              </p:cNvSpPr>
              <p:nvPr/>
            </p:nvSpPr>
            <p:spPr bwMode="auto">
              <a:xfrm>
                <a:off x="-2040719" y="1401455"/>
                <a:ext cx="217487" cy="117475"/>
              </a:xfrm>
              <a:custGeom>
                <a:avLst/>
                <a:gdLst/>
                <a:ahLst/>
                <a:cxnLst>
                  <a:cxn ang="0">
                    <a:pos x="2757" y="0"/>
                  </a:cxn>
                  <a:cxn ang="0">
                    <a:pos x="2798" y="5"/>
                  </a:cxn>
                  <a:cxn ang="0">
                    <a:pos x="2835" y="16"/>
                  </a:cxn>
                  <a:cxn ang="0">
                    <a:pos x="2871" y="33"/>
                  </a:cxn>
                  <a:cxn ang="0">
                    <a:pos x="2905" y="54"/>
                  </a:cxn>
                  <a:cxn ang="0">
                    <a:pos x="2934" y="79"/>
                  </a:cxn>
                  <a:cxn ang="0">
                    <a:pos x="2960" y="109"/>
                  </a:cxn>
                  <a:cxn ang="0">
                    <a:pos x="2980" y="142"/>
                  </a:cxn>
                  <a:cxn ang="0">
                    <a:pos x="2996" y="177"/>
                  </a:cxn>
                  <a:cxn ang="0">
                    <a:pos x="3007" y="216"/>
                  </a:cxn>
                  <a:cxn ang="0">
                    <a:pos x="3013" y="257"/>
                  </a:cxn>
                  <a:cxn ang="0">
                    <a:pos x="3013" y="1365"/>
                  </a:cxn>
                  <a:cxn ang="0">
                    <a:pos x="3007" y="1405"/>
                  </a:cxn>
                  <a:cxn ang="0">
                    <a:pos x="2996" y="1444"/>
                  </a:cxn>
                  <a:cxn ang="0">
                    <a:pos x="2980" y="1480"/>
                  </a:cxn>
                  <a:cxn ang="0">
                    <a:pos x="2960" y="1513"/>
                  </a:cxn>
                  <a:cxn ang="0">
                    <a:pos x="2934" y="1542"/>
                  </a:cxn>
                  <a:cxn ang="0">
                    <a:pos x="2905" y="1568"/>
                  </a:cxn>
                  <a:cxn ang="0">
                    <a:pos x="2871" y="1588"/>
                  </a:cxn>
                  <a:cxn ang="0">
                    <a:pos x="2835" y="1605"/>
                  </a:cxn>
                  <a:cxn ang="0">
                    <a:pos x="2798" y="1616"/>
                  </a:cxn>
                  <a:cxn ang="0">
                    <a:pos x="2757" y="1621"/>
                  </a:cxn>
                  <a:cxn ang="0">
                    <a:pos x="257" y="1621"/>
                  </a:cxn>
                  <a:cxn ang="0">
                    <a:pos x="216" y="1616"/>
                  </a:cxn>
                  <a:cxn ang="0">
                    <a:pos x="178" y="1605"/>
                  </a:cxn>
                  <a:cxn ang="0">
                    <a:pos x="141" y="1588"/>
                  </a:cxn>
                  <a:cxn ang="0">
                    <a:pos x="109" y="1568"/>
                  </a:cxn>
                  <a:cxn ang="0">
                    <a:pos x="79" y="1542"/>
                  </a:cxn>
                  <a:cxn ang="0">
                    <a:pos x="54" y="1513"/>
                  </a:cxn>
                  <a:cxn ang="0">
                    <a:pos x="32" y="1480"/>
                  </a:cxn>
                  <a:cxn ang="0">
                    <a:pos x="16" y="1444"/>
                  </a:cxn>
                  <a:cxn ang="0">
                    <a:pos x="6" y="1405"/>
                  </a:cxn>
                  <a:cxn ang="0">
                    <a:pos x="1" y="1365"/>
                  </a:cxn>
                  <a:cxn ang="0">
                    <a:pos x="1" y="257"/>
                  </a:cxn>
                  <a:cxn ang="0">
                    <a:pos x="6" y="216"/>
                  </a:cxn>
                  <a:cxn ang="0">
                    <a:pos x="16" y="177"/>
                  </a:cxn>
                  <a:cxn ang="0">
                    <a:pos x="32" y="142"/>
                  </a:cxn>
                  <a:cxn ang="0">
                    <a:pos x="54" y="109"/>
                  </a:cxn>
                  <a:cxn ang="0">
                    <a:pos x="79" y="79"/>
                  </a:cxn>
                  <a:cxn ang="0">
                    <a:pos x="109" y="54"/>
                  </a:cxn>
                  <a:cxn ang="0">
                    <a:pos x="141" y="33"/>
                  </a:cxn>
                  <a:cxn ang="0">
                    <a:pos x="178" y="16"/>
                  </a:cxn>
                  <a:cxn ang="0">
                    <a:pos x="216" y="5"/>
                  </a:cxn>
                  <a:cxn ang="0">
                    <a:pos x="257" y="0"/>
                  </a:cxn>
                </a:cxnLst>
                <a:rect l="0" t="0" r="r" b="b"/>
                <a:pathLst>
                  <a:path w="3014" h="1621">
                    <a:moveTo>
                      <a:pt x="271" y="0"/>
                    </a:moveTo>
                    <a:lnTo>
                      <a:pt x="2743" y="0"/>
                    </a:lnTo>
                    <a:lnTo>
                      <a:pt x="2757" y="0"/>
                    </a:lnTo>
                    <a:lnTo>
                      <a:pt x="2770" y="1"/>
                    </a:lnTo>
                    <a:lnTo>
                      <a:pt x="2783" y="3"/>
                    </a:lnTo>
                    <a:lnTo>
                      <a:pt x="2798" y="5"/>
                    </a:lnTo>
                    <a:lnTo>
                      <a:pt x="2810" y="8"/>
                    </a:lnTo>
                    <a:lnTo>
                      <a:pt x="2823" y="12"/>
                    </a:lnTo>
                    <a:lnTo>
                      <a:pt x="2835" y="16"/>
                    </a:lnTo>
                    <a:lnTo>
                      <a:pt x="2848" y="21"/>
                    </a:lnTo>
                    <a:lnTo>
                      <a:pt x="2860" y="26"/>
                    </a:lnTo>
                    <a:lnTo>
                      <a:pt x="2871" y="33"/>
                    </a:lnTo>
                    <a:lnTo>
                      <a:pt x="2883" y="40"/>
                    </a:lnTo>
                    <a:lnTo>
                      <a:pt x="2893" y="47"/>
                    </a:lnTo>
                    <a:lnTo>
                      <a:pt x="2905" y="54"/>
                    </a:lnTo>
                    <a:lnTo>
                      <a:pt x="2915" y="62"/>
                    </a:lnTo>
                    <a:lnTo>
                      <a:pt x="2924" y="70"/>
                    </a:lnTo>
                    <a:lnTo>
                      <a:pt x="2934" y="79"/>
                    </a:lnTo>
                    <a:lnTo>
                      <a:pt x="2942" y="89"/>
                    </a:lnTo>
                    <a:lnTo>
                      <a:pt x="2951" y="99"/>
                    </a:lnTo>
                    <a:lnTo>
                      <a:pt x="2960" y="109"/>
                    </a:lnTo>
                    <a:lnTo>
                      <a:pt x="2967" y="119"/>
                    </a:lnTo>
                    <a:lnTo>
                      <a:pt x="2974" y="130"/>
                    </a:lnTo>
                    <a:lnTo>
                      <a:pt x="2980" y="142"/>
                    </a:lnTo>
                    <a:lnTo>
                      <a:pt x="2986" y="154"/>
                    </a:lnTo>
                    <a:lnTo>
                      <a:pt x="2992" y="165"/>
                    </a:lnTo>
                    <a:lnTo>
                      <a:pt x="2996" y="177"/>
                    </a:lnTo>
                    <a:lnTo>
                      <a:pt x="3001" y="190"/>
                    </a:lnTo>
                    <a:lnTo>
                      <a:pt x="3004" y="203"/>
                    </a:lnTo>
                    <a:lnTo>
                      <a:pt x="3007" y="216"/>
                    </a:lnTo>
                    <a:lnTo>
                      <a:pt x="3011" y="229"/>
                    </a:lnTo>
                    <a:lnTo>
                      <a:pt x="3012" y="242"/>
                    </a:lnTo>
                    <a:lnTo>
                      <a:pt x="3013" y="257"/>
                    </a:lnTo>
                    <a:lnTo>
                      <a:pt x="3014" y="270"/>
                    </a:lnTo>
                    <a:lnTo>
                      <a:pt x="3014" y="1351"/>
                    </a:lnTo>
                    <a:lnTo>
                      <a:pt x="3013" y="1365"/>
                    </a:lnTo>
                    <a:lnTo>
                      <a:pt x="3012" y="1379"/>
                    </a:lnTo>
                    <a:lnTo>
                      <a:pt x="3011" y="1392"/>
                    </a:lnTo>
                    <a:lnTo>
                      <a:pt x="3007" y="1405"/>
                    </a:lnTo>
                    <a:lnTo>
                      <a:pt x="3004" y="1418"/>
                    </a:lnTo>
                    <a:lnTo>
                      <a:pt x="3001" y="1432"/>
                    </a:lnTo>
                    <a:lnTo>
                      <a:pt x="2996" y="1444"/>
                    </a:lnTo>
                    <a:lnTo>
                      <a:pt x="2992" y="1456"/>
                    </a:lnTo>
                    <a:lnTo>
                      <a:pt x="2986" y="1468"/>
                    </a:lnTo>
                    <a:lnTo>
                      <a:pt x="2980" y="1480"/>
                    </a:lnTo>
                    <a:lnTo>
                      <a:pt x="2974" y="1491"/>
                    </a:lnTo>
                    <a:lnTo>
                      <a:pt x="2967" y="1502"/>
                    </a:lnTo>
                    <a:lnTo>
                      <a:pt x="2960" y="1513"/>
                    </a:lnTo>
                    <a:lnTo>
                      <a:pt x="2951" y="1523"/>
                    </a:lnTo>
                    <a:lnTo>
                      <a:pt x="2942" y="1532"/>
                    </a:lnTo>
                    <a:lnTo>
                      <a:pt x="2934" y="1542"/>
                    </a:lnTo>
                    <a:lnTo>
                      <a:pt x="2924" y="1551"/>
                    </a:lnTo>
                    <a:lnTo>
                      <a:pt x="2915" y="1560"/>
                    </a:lnTo>
                    <a:lnTo>
                      <a:pt x="2905" y="1568"/>
                    </a:lnTo>
                    <a:lnTo>
                      <a:pt x="2893" y="1575"/>
                    </a:lnTo>
                    <a:lnTo>
                      <a:pt x="2883" y="1582"/>
                    </a:lnTo>
                    <a:lnTo>
                      <a:pt x="2871" y="1588"/>
                    </a:lnTo>
                    <a:lnTo>
                      <a:pt x="2860" y="1595"/>
                    </a:lnTo>
                    <a:lnTo>
                      <a:pt x="2848" y="1600"/>
                    </a:lnTo>
                    <a:lnTo>
                      <a:pt x="2835" y="1605"/>
                    </a:lnTo>
                    <a:lnTo>
                      <a:pt x="2823" y="1609"/>
                    </a:lnTo>
                    <a:lnTo>
                      <a:pt x="2810" y="1613"/>
                    </a:lnTo>
                    <a:lnTo>
                      <a:pt x="2798" y="1616"/>
                    </a:lnTo>
                    <a:lnTo>
                      <a:pt x="2783" y="1618"/>
                    </a:lnTo>
                    <a:lnTo>
                      <a:pt x="2770" y="1620"/>
                    </a:lnTo>
                    <a:lnTo>
                      <a:pt x="2757" y="1621"/>
                    </a:lnTo>
                    <a:lnTo>
                      <a:pt x="2743" y="1621"/>
                    </a:lnTo>
                    <a:lnTo>
                      <a:pt x="271" y="1621"/>
                    </a:lnTo>
                    <a:lnTo>
                      <a:pt x="257" y="1621"/>
                    </a:lnTo>
                    <a:lnTo>
                      <a:pt x="243" y="1620"/>
                    </a:lnTo>
                    <a:lnTo>
                      <a:pt x="229" y="1618"/>
                    </a:lnTo>
                    <a:lnTo>
                      <a:pt x="216" y="1616"/>
                    </a:lnTo>
                    <a:lnTo>
                      <a:pt x="204" y="1613"/>
                    </a:lnTo>
                    <a:lnTo>
                      <a:pt x="190" y="1609"/>
                    </a:lnTo>
                    <a:lnTo>
                      <a:pt x="178" y="1605"/>
                    </a:lnTo>
                    <a:lnTo>
                      <a:pt x="166" y="1600"/>
                    </a:lnTo>
                    <a:lnTo>
                      <a:pt x="154" y="1595"/>
                    </a:lnTo>
                    <a:lnTo>
                      <a:pt x="141" y="1588"/>
                    </a:lnTo>
                    <a:lnTo>
                      <a:pt x="130" y="1582"/>
                    </a:lnTo>
                    <a:lnTo>
                      <a:pt x="120" y="1575"/>
                    </a:lnTo>
                    <a:lnTo>
                      <a:pt x="109" y="1568"/>
                    </a:lnTo>
                    <a:lnTo>
                      <a:pt x="99" y="1560"/>
                    </a:lnTo>
                    <a:lnTo>
                      <a:pt x="88" y="1551"/>
                    </a:lnTo>
                    <a:lnTo>
                      <a:pt x="79" y="1542"/>
                    </a:lnTo>
                    <a:lnTo>
                      <a:pt x="70" y="1532"/>
                    </a:lnTo>
                    <a:lnTo>
                      <a:pt x="62" y="1523"/>
                    </a:lnTo>
                    <a:lnTo>
                      <a:pt x="54" y="1513"/>
                    </a:lnTo>
                    <a:lnTo>
                      <a:pt x="47" y="1502"/>
                    </a:lnTo>
                    <a:lnTo>
                      <a:pt x="40" y="1491"/>
                    </a:lnTo>
                    <a:lnTo>
                      <a:pt x="32" y="1480"/>
                    </a:lnTo>
                    <a:lnTo>
                      <a:pt x="27" y="1468"/>
                    </a:lnTo>
                    <a:lnTo>
                      <a:pt x="21" y="1456"/>
                    </a:lnTo>
                    <a:lnTo>
                      <a:pt x="16" y="1444"/>
                    </a:lnTo>
                    <a:lnTo>
                      <a:pt x="12" y="1432"/>
                    </a:lnTo>
                    <a:lnTo>
                      <a:pt x="9" y="1418"/>
                    </a:lnTo>
                    <a:lnTo>
                      <a:pt x="6" y="1405"/>
                    </a:lnTo>
                    <a:lnTo>
                      <a:pt x="3" y="1392"/>
                    </a:lnTo>
                    <a:lnTo>
                      <a:pt x="2" y="1379"/>
                    </a:lnTo>
                    <a:lnTo>
                      <a:pt x="1" y="1365"/>
                    </a:lnTo>
                    <a:lnTo>
                      <a:pt x="0" y="1351"/>
                    </a:lnTo>
                    <a:lnTo>
                      <a:pt x="0" y="270"/>
                    </a:lnTo>
                    <a:lnTo>
                      <a:pt x="1" y="257"/>
                    </a:lnTo>
                    <a:lnTo>
                      <a:pt x="2" y="242"/>
                    </a:lnTo>
                    <a:lnTo>
                      <a:pt x="3" y="229"/>
                    </a:lnTo>
                    <a:lnTo>
                      <a:pt x="6" y="216"/>
                    </a:lnTo>
                    <a:lnTo>
                      <a:pt x="9" y="203"/>
                    </a:lnTo>
                    <a:lnTo>
                      <a:pt x="12" y="190"/>
                    </a:lnTo>
                    <a:lnTo>
                      <a:pt x="16" y="177"/>
                    </a:lnTo>
                    <a:lnTo>
                      <a:pt x="21" y="165"/>
                    </a:lnTo>
                    <a:lnTo>
                      <a:pt x="27" y="154"/>
                    </a:lnTo>
                    <a:lnTo>
                      <a:pt x="32" y="142"/>
                    </a:lnTo>
                    <a:lnTo>
                      <a:pt x="40" y="130"/>
                    </a:lnTo>
                    <a:lnTo>
                      <a:pt x="47" y="119"/>
                    </a:lnTo>
                    <a:lnTo>
                      <a:pt x="54" y="109"/>
                    </a:lnTo>
                    <a:lnTo>
                      <a:pt x="62" y="99"/>
                    </a:lnTo>
                    <a:lnTo>
                      <a:pt x="70" y="89"/>
                    </a:lnTo>
                    <a:lnTo>
                      <a:pt x="79" y="79"/>
                    </a:lnTo>
                    <a:lnTo>
                      <a:pt x="88" y="70"/>
                    </a:lnTo>
                    <a:lnTo>
                      <a:pt x="99" y="62"/>
                    </a:lnTo>
                    <a:lnTo>
                      <a:pt x="109" y="54"/>
                    </a:lnTo>
                    <a:lnTo>
                      <a:pt x="120" y="47"/>
                    </a:lnTo>
                    <a:lnTo>
                      <a:pt x="130" y="40"/>
                    </a:lnTo>
                    <a:lnTo>
                      <a:pt x="141" y="33"/>
                    </a:lnTo>
                    <a:lnTo>
                      <a:pt x="154" y="26"/>
                    </a:lnTo>
                    <a:lnTo>
                      <a:pt x="166" y="21"/>
                    </a:lnTo>
                    <a:lnTo>
                      <a:pt x="178" y="16"/>
                    </a:lnTo>
                    <a:lnTo>
                      <a:pt x="190" y="12"/>
                    </a:lnTo>
                    <a:lnTo>
                      <a:pt x="204" y="8"/>
                    </a:lnTo>
                    <a:lnTo>
                      <a:pt x="216" y="5"/>
                    </a:lnTo>
                    <a:lnTo>
                      <a:pt x="229" y="3"/>
                    </a:lnTo>
                    <a:lnTo>
                      <a:pt x="243"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12" name="Freeform 11"/>
              <p:cNvSpPr>
                <a:spLocks/>
              </p:cNvSpPr>
              <p:nvPr/>
            </p:nvSpPr>
            <p:spPr bwMode="auto">
              <a:xfrm>
                <a:off x="-1799419" y="1401455"/>
                <a:ext cx="215900" cy="117475"/>
              </a:xfrm>
              <a:custGeom>
                <a:avLst/>
                <a:gdLst/>
                <a:ahLst/>
                <a:cxnLst>
                  <a:cxn ang="0">
                    <a:pos x="2757" y="0"/>
                  </a:cxn>
                  <a:cxn ang="0">
                    <a:pos x="2797" y="5"/>
                  </a:cxn>
                  <a:cxn ang="0">
                    <a:pos x="2836" y="16"/>
                  </a:cxn>
                  <a:cxn ang="0">
                    <a:pos x="2872" y="33"/>
                  </a:cxn>
                  <a:cxn ang="0">
                    <a:pos x="2904" y="54"/>
                  </a:cxn>
                  <a:cxn ang="0">
                    <a:pos x="2934" y="79"/>
                  </a:cxn>
                  <a:cxn ang="0">
                    <a:pos x="2959" y="109"/>
                  </a:cxn>
                  <a:cxn ang="0">
                    <a:pos x="2981" y="142"/>
                  </a:cxn>
                  <a:cxn ang="0">
                    <a:pos x="2997" y="177"/>
                  </a:cxn>
                  <a:cxn ang="0">
                    <a:pos x="3008" y="216"/>
                  </a:cxn>
                  <a:cxn ang="0">
                    <a:pos x="3013" y="257"/>
                  </a:cxn>
                  <a:cxn ang="0">
                    <a:pos x="3013" y="1365"/>
                  </a:cxn>
                  <a:cxn ang="0">
                    <a:pos x="3008" y="1405"/>
                  </a:cxn>
                  <a:cxn ang="0">
                    <a:pos x="2997" y="1444"/>
                  </a:cxn>
                  <a:cxn ang="0">
                    <a:pos x="2981" y="1480"/>
                  </a:cxn>
                  <a:cxn ang="0">
                    <a:pos x="2959" y="1513"/>
                  </a:cxn>
                  <a:cxn ang="0">
                    <a:pos x="2934" y="1542"/>
                  </a:cxn>
                  <a:cxn ang="0">
                    <a:pos x="2904" y="1568"/>
                  </a:cxn>
                  <a:cxn ang="0">
                    <a:pos x="2872" y="1588"/>
                  </a:cxn>
                  <a:cxn ang="0">
                    <a:pos x="2836" y="1605"/>
                  </a:cxn>
                  <a:cxn ang="0">
                    <a:pos x="2797" y="1616"/>
                  </a:cxn>
                  <a:cxn ang="0">
                    <a:pos x="2757" y="1621"/>
                  </a:cxn>
                  <a:cxn ang="0">
                    <a:pos x="257" y="1621"/>
                  </a:cxn>
                  <a:cxn ang="0">
                    <a:pos x="216" y="1616"/>
                  </a:cxn>
                  <a:cxn ang="0">
                    <a:pos x="178" y="1605"/>
                  </a:cxn>
                  <a:cxn ang="0">
                    <a:pos x="142" y="1588"/>
                  </a:cxn>
                  <a:cxn ang="0">
                    <a:pos x="109" y="1568"/>
                  </a:cxn>
                  <a:cxn ang="0">
                    <a:pos x="80" y="1542"/>
                  </a:cxn>
                  <a:cxn ang="0">
                    <a:pos x="54" y="1513"/>
                  </a:cxn>
                  <a:cxn ang="0">
                    <a:pos x="33" y="1480"/>
                  </a:cxn>
                  <a:cxn ang="0">
                    <a:pos x="17" y="1444"/>
                  </a:cxn>
                  <a:cxn ang="0">
                    <a:pos x="5" y="1405"/>
                  </a:cxn>
                  <a:cxn ang="0">
                    <a:pos x="0" y="1365"/>
                  </a:cxn>
                  <a:cxn ang="0">
                    <a:pos x="0" y="257"/>
                  </a:cxn>
                  <a:cxn ang="0">
                    <a:pos x="5" y="216"/>
                  </a:cxn>
                  <a:cxn ang="0">
                    <a:pos x="17" y="177"/>
                  </a:cxn>
                  <a:cxn ang="0">
                    <a:pos x="33" y="142"/>
                  </a:cxn>
                  <a:cxn ang="0">
                    <a:pos x="54" y="109"/>
                  </a:cxn>
                  <a:cxn ang="0">
                    <a:pos x="80" y="79"/>
                  </a:cxn>
                  <a:cxn ang="0">
                    <a:pos x="109" y="54"/>
                  </a:cxn>
                  <a:cxn ang="0">
                    <a:pos x="142" y="33"/>
                  </a:cxn>
                  <a:cxn ang="0">
                    <a:pos x="178" y="16"/>
                  </a:cxn>
                  <a:cxn ang="0">
                    <a:pos x="216" y="5"/>
                  </a:cxn>
                  <a:cxn ang="0">
                    <a:pos x="257" y="0"/>
                  </a:cxn>
                </a:cxnLst>
                <a:rect l="0" t="0" r="r" b="b"/>
                <a:pathLst>
                  <a:path w="3013" h="1621">
                    <a:moveTo>
                      <a:pt x="270" y="0"/>
                    </a:moveTo>
                    <a:lnTo>
                      <a:pt x="2743" y="0"/>
                    </a:lnTo>
                    <a:lnTo>
                      <a:pt x="2757" y="0"/>
                    </a:lnTo>
                    <a:lnTo>
                      <a:pt x="2771" y="1"/>
                    </a:lnTo>
                    <a:lnTo>
                      <a:pt x="2784" y="3"/>
                    </a:lnTo>
                    <a:lnTo>
                      <a:pt x="2797" y="5"/>
                    </a:lnTo>
                    <a:lnTo>
                      <a:pt x="2810" y="8"/>
                    </a:lnTo>
                    <a:lnTo>
                      <a:pt x="2824" y="12"/>
                    </a:lnTo>
                    <a:lnTo>
                      <a:pt x="2836" y="16"/>
                    </a:lnTo>
                    <a:lnTo>
                      <a:pt x="2848" y="21"/>
                    </a:lnTo>
                    <a:lnTo>
                      <a:pt x="2860" y="26"/>
                    </a:lnTo>
                    <a:lnTo>
                      <a:pt x="2872" y="33"/>
                    </a:lnTo>
                    <a:lnTo>
                      <a:pt x="2883" y="40"/>
                    </a:lnTo>
                    <a:lnTo>
                      <a:pt x="2894" y="47"/>
                    </a:lnTo>
                    <a:lnTo>
                      <a:pt x="2904" y="54"/>
                    </a:lnTo>
                    <a:lnTo>
                      <a:pt x="2914" y="62"/>
                    </a:lnTo>
                    <a:lnTo>
                      <a:pt x="2924" y="70"/>
                    </a:lnTo>
                    <a:lnTo>
                      <a:pt x="2934" y="79"/>
                    </a:lnTo>
                    <a:lnTo>
                      <a:pt x="2943" y="89"/>
                    </a:lnTo>
                    <a:lnTo>
                      <a:pt x="2951" y="99"/>
                    </a:lnTo>
                    <a:lnTo>
                      <a:pt x="2959" y="109"/>
                    </a:lnTo>
                    <a:lnTo>
                      <a:pt x="2967" y="119"/>
                    </a:lnTo>
                    <a:lnTo>
                      <a:pt x="2974" y="130"/>
                    </a:lnTo>
                    <a:lnTo>
                      <a:pt x="2981" y="142"/>
                    </a:lnTo>
                    <a:lnTo>
                      <a:pt x="2987" y="154"/>
                    </a:lnTo>
                    <a:lnTo>
                      <a:pt x="2992" y="165"/>
                    </a:lnTo>
                    <a:lnTo>
                      <a:pt x="2997" y="177"/>
                    </a:lnTo>
                    <a:lnTo>
                      <a:pt x="3001" y="190"/>
                    </a:lnTo>
                    <a:lnTo>
                      <a:pt x="3005" y="203"/>
                    </a:lnTo>
                    <a:lnTo>
                      <a:pt x="3008" y="216"/>
                    </a:lnTo>
                    <a:lnTo>
                      <a:pt x="3010" y="229"/>
                    </a:lnTo>
                    <a:lnTo>
                      <a:pt x="3012" y="242"/>
                    </a:lnTo>
                    <a:lnTo>
                      <a:pt x="3013" y="257"/>
                    </a:lnTo>
                    <a:lnTo>
                      <a:pt x="3013" y="270"/>
                    </a:lnTo>
                    <a:lnTo>
                      <a:pt x="3013" y="1351"/>
                    </a:lnTo>
                    <a:lnTo>
                      <a:pt x="3013" y="1365"/>
                    </a:lnTo>
                    <a:lnTo>
                      <a:pt x="3012" y="1379"/>
                    </a:lnTo>
                    <a:lnTo>
                      <a:pt x="3010" y="1392"/>
                    </a:lnTo>
                    <a:lnTo>
                      <a:pt x="3008" y="1405"/>
                    </a:lnTo>
                    <a:lnTo>
                      <a:pt x="3005" y="1418"/>
                    </a:lnTo>
                    <a:lnTo>
                      <a:pt x="3001" y="1432"/>
                    </a:lnTo>
                    <a:lnTo>
                      <a:pt x="2997" y="1444"/>
                    </a:lnTo>
                    <a:lnTo>
                      <a:pt x="2992" y="1456"/>
                    </a:lnTo>
                    <a:lnTo>
                      <a:pt x="2987" y="1468"/>
                    </a:lnTo>
                    <a:lnTo>
                      <a:pt x="2981" y="1480"/>
                    </a:lnTo>
                    <a:lnTo>
                      <a:pt x="2974" y="1491"/>
                    </a:lnTo>
                    <a:lnTo>
                      <a:pt x="2967" y="1502"/>
                    </a:lnTo>
                    <a:lnTo>
                      <a:pt x="2959" y="1513"/>
                    </a:lnTo>
                    <a:lnTo>
                      <a:pt x="2951" y="1523"/>
                    </a:lnTo>
                    <a:lnTo>
                      <a:pt x="2943" y="1532"/>
                    </a:lnTo>
                    <a:lnTo>
                      <a:pt x="2934" y="1542"/>
                    </a:lnTo>
                    <a:lnTo>
                      <a:pt x="2924" y="1551"/>
                    </a:lnTo>
                    <a:lnTo>
                      <a:pt x="2914" y="1560"/>
                    </a:lnTo>
                    <a:lnTo>
                      <a:pt x="2904" y="1568"/>
                    </a:lnTo>
                    <a:lnTo>
                      <a:pt x="2894" y="1575"/>
                    </a:lnTo>
                    <a:lnTo>
                      <a:pt x="2883" y="1582"/>
                    </a:lnTo>
                    <a:lnTo>
                      <a:pt x="2872" y="1588"/>
                    </a:lnTo>
                    <a:lnTo>
                      <a:pt x="2860" y="1595"/>
                    </a:lnTo>
                    <a:lnTo>
                      <a:pt x="2848" y="1600"/>
                    </a:lnTo>
                    <a:lnTo>
                      <a:pt x="2836" y="1605"/>
                    </a:lnTo>
                    <a:lnTo>
                      <a:pt x="2824" y="1609"/>
                    </a:lnTo>
                    <a:lnTo>
                      <a:pt x="2810" y="1613"/>
                    </a:lnTo>
                    <a:lnTo>
                      <a:pt x="2797" y="1616"/>
                    </a:lnTo>
                    <a:lnTo>
                      <a:pt x="2784" y="1618"/>
                    </a:lnTo>
                    <a:lnTo>
                      <a:pt x="2771" y="1620"/>
                    </a:lnTo>
                    <a:lnTo>
                      <a:pt x="2757" y="1621"/>
                    </a:lnTo>
                    <a:lnTo>
                      <a:pt x="2743" y="1621"/>
                    </a:lnTo>
                    <a:lnTo>
                      <a:pt x="270" y="1621"/>
                    </a:lnTo>
                    <a:lnTo>
                      <a:pt x="257" y="1621"/>
                    </a:lnTo>
                    <a:lnTo>
                      <a:pt x="243" y="1620"/>
                    </a:lnTo>
                    <a:lnTo>
                      <a:pt x="230" y="1618"/>
                    </a:lnTo>
                    <a:lnTo>
                      <a:pt x="216" y="1616"/>
                    </a:lnTo>
                    <a:lnTo>
                      <a:pt x="203" y="1613"/>
                    </a:lnTo>
                    <a:lnTo>
                      <a:pt x="191" y="1609"/>
                    </a:lnTo>
                    <a:lnTo>
                      <a:pt x="178" y="1605"/>
                    </a:lnTo>
                    <a:lnTo>
                      <a:pt x="165" y="1600"/>
                    </a:lnTo>
                    <a:lnTo>
                      <a:pt x="154" y="1595"/>
                    </a:lnTo>
                    <a:lnTo>
                      <a:pt x="142" y="1588"/>
                    </a:lnTo>
                    <a:lnTo>
                      <a:pt x="131" y="1582"/>
                    </a:lnTo>
                    <a:lnTo>
                      <a:pt x="120" y="1575"/>
                    </a:lnTo>
                    <a:lnTo>
                      <a:pt x="109" y="1568"/>
                    </a:lnTo>
                    <a:lnTo>
                      <a:pt x="99" y="1560"/>
                    </a:lnTo>
                    <a:lnTo>
                      <a:pt x="89" y="1551"/>
                    </a:lnTo>
                    <a:lnTo>
                      <a:pt x="80" y="1542"/>
                    </a:lnTo>
                    <a:lnTo>
                      <a:pt x="71" y="1532"/>
                    </a:lnTo>
                    <a:lnTo>
                      <a:pt x="62" y="1523"/>
                    </a:lnTo>
                    <a:lnTo>
                      <a:pt x="54" y="1513"/>
                    </a:lnTo>
                    <a:lnTo>
                      <a:pt x="46" y="1502"/>
                    </a:lnTo>
                    <a:lnTo>
                      <a:pt x="40" y="1491"/>
                    </a:lnTo>
                    <a:lnTo>
                      <a:pt x="33" y="1480"/>
                    </a:lnTo>
                    <a:lnTo>
                      <a:pt x="27" y="1468"/>
                    </a:lnTo>
                    <a:lnTo>
                      <a:pt x="22" y="1456"/>
                    </a:lnTo>
                    <a:lnTo>
                      <a:pt x="17" y="1444"/>
                    </a:lnTo>
                    <a:lnTo>
                      <a:pt x="13" y="1432"/>
                    </a:lnTo>
                    <a:lnTo>
                      <a:pt x="8" y="1418"/>
                    </a:lnTo>
                    <a:lnTo>
                      <a:pt x="5" y="1405"/>
                    </a:lnTo>
                    <a:lnTo>
                      <a:pt x="3" y="1392"/>
                    </a:lnTo>
                    <a:lnTo>
                      <a:pt x="1" y="1379"/>
                    </a:lnTo>
                    <a:lnTo>
                      <a:pt x="0" y="1365"/>
                    </a:lnTo>
                    <a:lnTo>
                      <a:pt x="0" y="1351"/>
                    </a:lnTo>
                    <a:lnTo>
                      <a:pt x="0" y="270"/>
                    </a:lnTo>
                    <a:lnTo>
                      <a:pt x="0" y="257"/>
                    </a:lnTo>
                    <a:lnTo>
                      <a:pt x="1" y="242"/>
                    </a:lnTo>
                    <a:lnTo>
                      <a:pt x="3" y="229"/>
                    </a:lnTo>
                    <a:lnTo>
                      <a:pt x="5" y="216"/>
                    </a:lnTo>
                    <a:lnTo>
                      <a:pt x="8" y="203"/>
                    </a:lnTo>
                    <a:lnTo>
                      <a:pt x="13" y="190"/>
                    </a:lnTo>
                    <a:lnTo>
                      <a:pt x="17" y="177"/>
                    </a:lnTo>
                    <a:lnTo>
                      <a:pt x="22" y="165"/>
                    </a:lnTo>
                    <a:lnTo>
                      <a:pt x="27" y="154"/>
                    </a:lnTo>
                    <a:lnTo>
                      <a:pt x="33" y="142"/>
                    </a:lnTo>
                    <a:lnTo>
                      <a:pt x="40" y="130"/>
                    </a:lnTo>
                    <a:lnTo>
                      <a:pt x="46" y="119"/>
                    </a:lnTo>
                    <a:lnTo>
                      <a:pt x="54" y="109"/>
                    </a:lnTo>
                    <a:lnTo>
                      <a:pt x="62" y="99"/>
                    </a:lnTo>
                    <a:lnTo>
                      <a:pt x="71" y="89"/>
                    </a:lnTo>
                    <a:lnTo>
                      <a:pt x="80" y="79"/>
                    </a:lnTo>
                    <a:lnTo>
                      <a:pt x="89" y="70"/>
                    </a:lnTo>
                    <a:lnTo>
                      <a:pt x="99" y="62"/>
                    </a:lnTo>
                    <a:lnTo>
                      <a:pt x="109" y="54"/>
                    </a:lnTo>
                    <a:lnTo>
                      <a:pt x="120" y="47"/>
                    </a:lnTo>
                    <a:lnTo>
                      <a:pt x="131" y="40"/>
                    </a:lnTo>
                    <a:lnTo>
                      <a:pt x="142" y="33"/>
                    </a:lnTo>
                    <a:lnTo>
                      <a:pt x="154" y="26"/>
                    </a:lnTo>
                    <a:lnTo>
                      <a:pt x="165" y="21"/>
                    </a:lnTo>
                    <a:lnTo>
                      <a:pt x="178" y="16"/>
                    </a:lnTo>
                    <a:lnTo>
                      <a:pt x="191" y="12"/>
                    </a:lnTo>
                    <a:lnTo>
                      <a:pt x="203" y="8"/>
                    </a:lnTo>
                    <a:lnTo>
                      <a:pt x="216" y="5"/>
                    </a:lnTo>
                    <a:lnTo>
                      <a:pt x="230" y="3"/>
                    </a:lnTo>
                    <a:lnTo>
                      <a:pt x="243" y="1"/>
                    </a:lnTo>
                    <a:lnTo>
                      <a:pt x="257"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13" name="Freeform 12"/>
              <p:cNvSpPr>
                <a:spLocks/>
              </p:cNvSpPr>
              <p:nvPr/>
            </p:nvSpPr>
            <p:spPr bwMode="auto">
              <a:xfrm>
                <a:off x="-1559706" y="1401455"/>
                <a:ext cx="215900" cy="117475"/>
              </a:xfrm>
              <a:custGeom>
                <a:avLst/>
                <a:gdLst/>
                <a:ahLst/>
                <a:cxnLst>
                  <a:cxn ang="0">
                    <a:pos x="2756" y="0"/>
                  </a:cxn>
                  <a:cxn ang="0">
                    <a:pos x="2797" y="5"/>
                  </a:cxn>
                  <a:cxn ang="0">
                    <a:pos x="2835" y="16"/>
                  </a:cxn>
                  <a:cxn ang="0">
                    <a:pos x="2871" y="33"/>
                  </a:cxn>
                  <a:cxn ang="0">
                    <a:pos x="2904" y="54"/>
                  </a:cxn>
                  <a:cxn ang="0">
                    <a:pos x="2933" y="79"/>
                  </a:cxn>
                  <a:cxn ang="0">
                    <a:pos x="2959" y="109"/>
                  </a:cxn>
                  <a:cxn ang="0">
                    <a:pos x="2980" y="142"/>
                  </a:cxn>
                  <a:cxn ang="0">
                    <a:pos x="2996" y="177"/>
                  </a:cxn>
                  <a:cxn ang="0">
                    <a:pos x="3008" y="216"/>
                  </a:cxn>
                  <a:cxn ang="0">
                    <a:pos x="3013" y="257"/>
                  </a:cxn>
                  <a:cxn ang="0">
                    <a:pos x="3013" y="1365"/>
                  </a:cxn>
                  <a:cxn ang="0">
                    <a:pos x="3008" y="1405"/>
                  </a:cxn>
                  <a:cxn ang="0">
                    <a:pos x="2996" y="1444"/>
                  </a:cxn>
                  <a:cxn ang="0">
                    <a:pos x="2980" y="1480"/>
                  </a:cxn>
                  <a:cxn ang="0">
                    <a:pos x="2959" y="1513"/>
                  </a:cxn>
                  <a:cxn ang="0">
                    <a:pos x="2933" y="1542"/>
                  </a:cxn>
                  <a:cxn ang="0">
                    <a:pos x="2904" y="1568"/>
                  </a:cxn>
                  <a:cxn ang="0">
                    <a:pos x="2871" y="1588"/>
                  </a:cxn>
                  <a:cxn ang="0">
                    <a:pos x="2835" y="1605"/>
                  </a:cxn>
                  <a:cxn ang="0">
                    <a:pos x="2797" y="1616"/>
                  </a:cxn>
                  <a:cxn ang="0">
                    <a:pos x="2756" y="1621"/>
                  </a:cxn>
                  <a:cxn ang="0">
                    <a:pos x="256" y="1621"/>
                  </a:cxn>
                  <a:cxn ang="0">
                    <a:pos x="216" y="1616"/>
                  </a:cxn>
                  <a:cxn ang="0">
                    <a:pos x="177" y="1605"/>
                  </a:cxn>
                  <a:cxn ang="0">
                    <a:pos x="141" y="1588"/>
                  </a:cxn>
                  <a:cxn ang="0">
                    <a:pos x="108" y="1568"/>
                  </a:cxn>
                  <a:cxn ang="0">
                    <a:pos x="79" y="1542"/>
                  </a:cxn>
                  <a:cxn ang="0">
                    <a:pos x="54" y="1513"/>
                  </a:cxn>
                  <a:cxn ang="0">
                    <a:pos x="32" y="1480"/>
                  </a:cxn>
                  <a:cxn ang="0">
                    <a:pos x="16" y="1444"/>
                  </a:cxn>
                  <a:cxn ang="0">
                    <a:pos x="5" y="1405"/>
                  </a:cxn>
                  <a:cxn ang="0">
                    <a:pos x="0" y="1365"/>
                  </a:cxn>
                  <a:cxn ang="0">
                    <a:pos x="0" y="257"/>
                  </a:cxn>
                  <a:cxn ang="0">
                    <a:pos x="5" y="216"/>
                  </a:cxn>
                  <a:cxn ang="0">
                    <a:pos x="16" y="177"/>
                  </a:cxn>
                  <a:cxn ang="0">
                    <a:pos x="32" y="142"/>
                  </a:cxn>
                  <a:cxn ang="0">
                    <a:pos x="54" y="109"/>
                  </a:cxn>
                  <a:cxn ang="0">
                    <a:pos x="79" y="79"/>
                  </a:cxn>
                  <a:cxn ang="0">
                    <a:pos x="108" y="54"/>
                  </a:cxn>
                  <a:cxn ang="0">
                    <a:pos x="141" y="33"/>
                  </a:cxn>
                  <a:cxn ang="0">
                    <a:pos x="177" y="16"/>
                  </a:cxn>
                  <a:cxn ang="0">
                    <a:pos x="216" y="5"/>
                  </a:cxn>
                  <a:cxn ang="0">
                    <a:pos x="256" y="0"/>
                  </a:cxn>
                </a:cxnLst>
                <a:rect l="0" t="0" r="r" b="b"/>
                <a:pathLst>
                  <a:path w="3013" h="1621">
                    <a:moveTo>
                      <a:pt x="270" y="0"/>
                    </a:moveTo>
                    <a:lnTo>
                      <a:pt x="2743" y="0"/>
                    </a:lnTo>
                    <a:lnTo>
                      <a:pt x="2756" y="0"/>
                    </a:lnTo>
                    <a:lnTo>
                      <a:pt x="2770" y="1"/>
                    </a:lnTo>
                    <a:lnTo>
                      <a:pt x="2783" y="3"/>
                    </a:lnTo>
                    <a:lnTo>
                      <a:pt x="2797" y="5"/>
                    </a:lnTo>
                    <a:lnTo>
                      <a:pt x="2810" y="8"/>
                    </a:lnTo>
                    <a:lnTo>
                      <a:pt x="2822" y="12"/>
                    </a:lnTo>
                    <a:lnTo>
                      <a:pt x="2835" y="16"/>
                    </a:lnTo>
                    <a:lnTo>
                      <a:pt x="2848" y="21"/>
                    </a:lnTo>
                    <a:lnTo>
                      <a:pt x="2859" y="26"/>
                    </a:lnTo>
                    <a:lnTo>
                      <a:pt x="2871" y="33"/>
                    </a:lnTo>
                    <a:lnTo>
                      <a:pt x="2882" y="40"/>
                    </a:lnTo>
                    <a:lnTo>
                      <a:pt x="2893" y="47"/>
                    </a:lnTo>
                    <a:lnTo>
                      <a:pt x="2904" y="54"/>
                    </a:lnTo>
                    <a:lnTo>
                      <a:pt x="2914" y="62"/>
                    </a:lnTo>
                    <a:lnTo>
                      <a:pt x="2924" y="70"/>
                    </a:lnTo>
                    <a:lnTo>
                      <a:pt x="2933" y="79"/>
                    </a:lnTo>
                    <a:lnTo>
                      <a:pt x="2942" y="89"/>
                    </a:lnTo>
                    <a:lnTo>
                      <a:pt x="2951" y="99"/>
                    </a:lnTo>
                    <a:lnTo>
                      <a:pt x="2959" y="109"/>
                    </a:lnTo>
                    <a:lnTo>
                      <a:pt x="2966" y="119"/>
                    </a:lnTo>
                    <a:lnTo>
                      <a:pt x="2973" y="130"/>
                    </a:lnTo>
                    <a:lnTo>
                      <a:pt x="2980" y="142"/>
                    </a:lnTo>
                    <a:lnTo>
                      <a:pt x="2986" y="154"/>
                    </a:lnTo>
                    <a:lnTo>
                      <a:pt x="2991" y="165"/>
                    </a:lnTo>
                    <a:lnTo>
                      <a:pt x="2996" y="177"/>
                    </a:lnTo>
                    <a:lnTo>
                      <a:pt x="3000" y="190"/>
                    </a:lnTo>
                    <a:lnTo>
                      <a:pt x="3005" y="203"/>
                    </a:lnTo>
                    <a:lnTo>
                      <a:pt x="3008" y="216"/>
                    </a:lnTo>
                    <a:lnTo>
                      <a:pt x="3010" y="229"/>
                    </a:lnTo>
                    <a:lnTo>
                      <a:pt x="3012" y="242"/>
                    </a:lnTo>
                    <a:lnTo>
                      <a:pt x="3013" y="257"/>
                    </a:lnTo>
                    <a:lnTo>
                      <a:pt x="3013" y="270"/>
                    </a:lnTo>
                    <a:lnTo>
                      <a:pt x="3013" y="1351"/>
                    </a:lnTo>
                    <a:lnTo>
                      <a:pt x="3013" y="1365"/>
                    </a:lnTo>
                    <a:lnTo>
                      <a:pt x="3012" y="1379"/>
                    </a:lnTo>
                    <a:lnTo>
                      <a:pt x="3010" y="1392"/>
                    </a:lnTo>
                    <a:lnTo>
                      <a:pt x="3008" y="1405"/>
                    </a:lnTo>
                    <a:lnTo>
                      <a:pt x="3005" y="1418"/>
                    </a:lnTo>
                    <a:lnTo>
                      <a:pt x="3000" y="1432"/>
                    </a:lnTo>
                    <a:lnTo>
                      <a:pt x="2996" y="1444"/>
                    </a:lnTo>
                    <a:lnTo>
                      <a:pt x="2991" y="1456"/>
                    </a:lnTo>
                    <a:lnTo>
                      <a:pt x="2986" y="1468"/>
                    </a:lnTo>
                    <a:lnTo>
                      <a:pt x="2980" y="1480"/>
                    </a:lnTo>
                    <a:lnTo>
                      <a:pt x="2973" y="1491"/>
                    </a:lnTo>
                    <a:lnTo>
                      <a:pt x="2966" y="1502"/>
                    </a:lnTo>
                    <a:lnTo>
                      <a:pt x="2959" y="1513"/>
                    </a:lnTo>
                    <a:lnTo>
                      <a:pt x="2951" y="1523"/>
                    </a:lnTo>
                    <a:lnTo>
                      <a:pt x="2942" y="1532"/>
                    </a:lnTo>
                    <a:lnTo>
                      <a:pt x="2933" y="1542"/>
                    </a:lnTo>
                    <a:lnTo>
                      <a:pt x="2924" y="1551"/>
                    </a:lnTo>
                    <a:lnTo>
                      <a:pt x="2914" y="1560"/>
                    </a:lnTo>
                    <a:lnTo>
                      <a:pt x="2904" y="1568"/>
                    </a:lnTo>
                    <a:lnTo>
                      <a:pt x="2893" y="1575"/>
                    </a:lnTo>
                    <a:lnTo>
                      <a:pt x="2882" y="1582"/>
                    </a:lnTo>
                    <a:lnTo>
                      <a:pt x="2871" y="1588"/>
                    </a:lnTo>
                    <a:lnTo>
                      <a:pt x="2859" y="1595"/>
                    </a:lnTo>
                    <a:lnTo>
                      <a:pt x="2848" y="1600"/>
                    </a:lnTo>
                    <a:lnTo>
                      <a:pt x="2835" y="1605"/>
                    </a:lnTo>
                    <a:lnTo>
                      <a:pt x="2822" y="1609"/>
                    </a:lnTo>
                    <a:lnTo>
                      <a:pt x="2810" y="1613"/>
                    </a:lnTo>
                    <a:lnTo>
                      <a:pt x="2797" y="1616"/>
                    </a:lnTo>
                    <a:lnTo>
                      <a:pt x="2783" y="1618"/>
                    </a:lnTo>
                    <a:lnTo>
                      <a:pt x="2770" y="1620"/>
                    </a:lnTo>
                    <a:lnTo>
                      <a:pt x="2756" y="1621"/>
                    </a:lnTo>
                    <a:lnTo>
                      <a:pt x="2743" y="1621"/>
                    </a:lnTo>
                    <a:lnTo>
                      <a:pt x="270" y="1621"/>
                    </a:lnTo>
                    <a:lnTo>
                      <a:pt x="256" y="1621"/>
                    </a:lnTo>
                    <a:lnTo>
                      <a:pt x="242" y="1620"/>
                    </a:lnTo>
                    <a:lnTo>
                      <a:pt x="229" y="1618"/>
                    </a:lnTo>
                    <a:lnTo>
                      <a:pt x="216" y="1616"/>
                    </a:lnTo>
                    <a:lnTo>
                      <a:pt x="203" y="1613"/>
                    </a:lnTo>
                    <a:lnTo>
                      <a:pt x="189" y="1609"/>
                    </a:lnTo>
                    <a:lnTo>
                      <a:pt x="177" y="1605"/>
                    </a:lnTo>
                    <a:lnTo>
                      <a:pt x="165" y="1600"/>
                    </a:lnTo>
                    <a:lnTo>
                      <a:pt x="153" y="1595"/>
                    </a:lnTo>
                    <a:lnTo>
                      <a:pt x="141" y="1588"/>
                    </a:lnTo>
                    <a:lnTo>
                      <a:pt x="130" y="1582"/>
                    </a:lnTo>
                    <a:lnTo>
                      <a:pt x="119" y="1575"/>
                    </a:lnTo>
                    <a:lnTo>
                      <a:pt x="108" y="1568"/>
                    </a:lnTo>
                    <a:lnTo>
                      <a:pt x="98" y="1560"/>
                    </a:lnTo>
                    <a:lnTo>
                      <a:pt x="89" y="1551"/>
                    </a:lnTo>
                    <a:lnTo>
                      <a:pt x="79" y="1542"/>
                    </a:lnTo>
                    <a:lnTo>
                      <a:pt x="70" y="1532"/>
                    </a:lnTo>
                    <a:lnTo>
                      <a:pt x="61" y="1523"/>
                    </a:lnTo>
                    <a:lnTo>
                      <a:pt x="54" y="1513"/>
                    </a:lnTo>
                    <a:lnTo>
                      <a:pt x="46" y="1502"/>
                    </a:lnTo>
                    <a:lnTo>
                      <a:pt x="39" y="1491"/>
                    </a:lnTo>
                    <a:lnTo>
                      <a:pt x="32" y="1480"/>
                    </a:lnTo>
                    <a:lnTo>
                      <a:pt x="26" y="1468"/>
                    </a:lnTo>
                    <a:lnTo>
                      <a:pt x="21" y="1456"/>
                    </a:lnTo>
                    <a:lnTo>
                      <a:pt x="16" y="1444"/>
                    </a:lnTo>
                    <a:lnTo>
                      <a:pt x="12" y="1432"/>
                    </a:lnTo>
                    <a:lnTo>
                      <a:pt x="8" y="1418"/>
                    </a:lnTo>
                    <a:lnTo>
                      <a:pt x="5" y="1405"/>
                    </a:lnTo>
                    <a:lnTo>
                      <a:pt x="3" y="1392"/>
                    </a:lnTo>
                    <a:lnTo>
                      <a:pt x="1" y="1379"/>
                    </a:lnTo>
                    <a:lnTo>
                      <a:pt x="0" y="1365"/>
                    </a:lnTo>
                    <a:lnTo>
                      <a:pt x="0" y="1351"/>
                    </a:lnTo>
                    <a:lnTo>
                      <a:pt x="0" y="270"/>
                    </a:lnTo>
                    <a:lnTo>
                      <a:pt x="0" y="257"/>
                    </a:lnTo>
                    <a:lnTo>
                      <a:pt x="1" y="242"/>
                    </a:lnTo>
                    <a:lnTo>
                      <a:pt x="3" y="229"/>
                    </a:lnTo>
                    <a:lnTo>
                      <a:pt x="5" y="216"/>
                    </a:lnTo>
                    <a:lnTo>
                      <a:pt x="8" y="203"/>
                    </a:lnTo>
                    <a:lnTo>
                      <a:pt x="12" y="190"/>
                    </a:lnTo>
                    <a:lnTo>
                      <a:pt x="16" y="177"/>
                    </a:lnTo>
                    <a:lnTo>
                      <a:pt x="21" y="165"/>
                    </a:lnTo>
                    <a:lnTo>
                      <a:pt x="26" y="154"/>
                    </a:lnTo>
                    <a:lnTo>
                      <a:pt x="32" y="142"/>
                    </a:lnTo>
                    <a:lnTo>
                      <a:pt x="39" y="130"/>
                    </a:lnTo>
                    <a:lnTo>
                      <a:pt x="46" y="119"/>
                    </a:lnTo>
                    <a:lnTo>
                      <a:pt x="54" y="109"/>
                    </a:lnTo>
                    <a:lnTo>
                      <a:pt x="61" y="99"/>
                    </a:lnTo>
                    <a:lnTo>
                      <a:pt x="70" y="89"/>
                    </a:lnTo>
                    <a:lnTo>
                      <a:pt x="79" y="79"/>
                    </a:lnTo>
                    <a:lnTo>
                      <a:pt x="89" y="70"/>
                    </a:lnTo>
                    <a:lnTo>
                      <a:pt x="98" y="62"/>
                    </a:lnTo>
                    <a:lnTo>
                      <a:pt x="108" y="54"/>
                    </a:lnTo>
                    <a:lnTo>
                      <a:pt x="119" y="47"/>
                    </a:lnTo>
                    <a:lnTo>
                      <a:pt x="130" y="40"/>
                    </a:lnTo>
                    <a:lnTo>
                      <a:pt x="141" y="33"/>
                    </a:lnTo>
                    <a:lnTo>
                      <a:pt x="153" y="26"/>
                    </a:lnTo>
                    <a:lnTo>
                      <a:pt x="165" y="21"/>
                    </a:lnTo>
                    <a:lnTo>
                      <a:pt x="177" y="16"/>
                    </a:lnTo>
                    <a:lnTo>
                      <a:pt x="189" y="12"/>
                    </a:lnTo>
                    <a:lnTo>
                      <a:pt x="203" y="8"/>
                    </a:lnTo>
                    <a:lnTo>
                      <a:pt x="216" y="5"/>
                    </a:lnTo>
                    <a:lnTo>
                      <a:pt x="229" y="3"/>
                    </a:lnTo>
                    <a:lnTo>
                      <a:pt x="242"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14" name="Freeform 13"/>
              <p:cNvSpPr>
                <a:spLocks/>
              </p:cNvSpPr>
              <p:nvPr/>
            </p:nvSpPr>
            <p:spPr bwMode="auto">
              <a:xfrm>
                <a:off x="-1319994" y="1401455"/>
                <a:ext cx="217487" cy="117475"/>
              </a:xfrm>
              <a:custGeom>
                <a:avLst/>
                <a:gdLst/>
                <a:ahLst/>
                <a:cxnLst>
                  <a:cxn ang="0">
                    <a:pos x="2757" y="0"/>
                  </a:cxn>
                  <a:cxn ang="0">
                    <a:pos x="2798" y="5"/>
                  </a:cxn>
                  <a:cxn ang="0">
                    <a:pos x="2836" y="16"/>
                  </a:cxn>
                  <a:cxn ang="0">
                    <a:pos x="2872" y="33"/>
                  </a:cxn>
                  <a:cxn ang="0">
                    <a:pos x="2905" y="54"/>
                  </a:cxn>
                  <a:cxn ang="0">
                    <a:pos x="2935" y="79"/>
                  </a:cxn>
                  <a:cxn ang="0">
                    <a:pos x="2960" y="109"/>
                  </a:cxn>
                  <a:cxn ang="0">
                    <a:pos x="2981" y="142"/>
                  </a:cxn>
                  <a:cxn ang="0">
                    <a:pos x="2997" y="177"/>
                  </a:cxn>
                  <a:cxn ang="0">
                    <a:pos x="3008" y="216"/>
                  </a:cxn>
                  <a:cxn ang="0">
                    <a:pos x="3013" y="257"/>
                  </a:cxn>
                  <a:cxn ang="0">
                    <a:pos x="3013" y="1365"/>
                  </a:cxn>
                  <a:cxn ang="0">
                    <a:pos x="3008" y="1405"/>
                  </a:cxn>
                  <a:cxn ang="0">
                    <a:pos x="2997" y="1444"/>
                  </a:cxn>
                  <a:cxn ang="0">
                    <a:pos x="2981" y="1480"/>
                  </a:cxn>
                  <a:cxn ang="0">
                    <a:pos x="2960" y="1513"/>
                  </a:cxn>
                  <a:cxn ang="0">
                    <a:pos x="2935" y="1542"/>
                  </a:cxn>
                  <a:cxn ang="0">
                    <a:pos x="2905" y="1568"/>
                  </a:cxn>
                  <a:cxn ang="0">
                    <a:pos x="2872" y="1588"/>
                  </a:cxn>
                  <a:cxn ang="0">
                    <a:pos x="2836" y="1605"/>
                  </a:cxn>
                  <a:cxn ang="0">
                    <a:pos x="2798" y="1616"/>
                  </a:cxn>
                  <a:cxn ang="0">
                    <a:pos x="2757" y="1621"/>
                  </a:cxn>
                  <a:cxn ang="0">
                    <a:pos x="257" y="1621"/>
                  </a:cxn>
                  <a:cxn ang="0">
                    <a:pos x="216" y="1616"/>
                  </a:cxn>
                  <a:cxn ang="0">
                    <a:pos x="179" y="1605"/>
                  </a:cxn>
                  <a:cxn ang="0">
                    <a:pos x="142" y="1588"/>
                  </a:cxn>
                  <a:cxn ang="0">
                    <a:pos x="109" y="1568"/>
                  </a:cxn>
                  <a:cxn ang="0">
                    <a:pos x="80" y="1542"/>
                  </a:cxn>
                  <a:cxn ang="0">
                    <a:pos x="54" y="1513"/>
                  </a:cxn>
                  <a:cxn ang="0">
                    <a:pos x="33" y="1480"/>
                  </a:cxn>
                  <a:cxn ang="0">
                    <a:pos x="17" y="1444"/>
                  </a:cxn>
                  <a:cxn ang="0">
                    <a:pos x="7" y="1405"/>
                  </a:cxn>
                  <a:cxn ang="0">
                    <a:pos x="1" y="1365"/>
                  </a:cxn>
                  <a:cxn ang="0">
                    <a:pos x="1" y="257"/>
                  </a:cxn>
                  <a:cxn ang="0">
                    <a:pos x="7" y="216"/>
                  </a:cxn>
                  <a:cxn ang="0">
                    <a:pos x="17" y="177"/>
                  </a:cxn>
                  <a:cxn ang="0">
                    <a:pos x="33" y="142"/>
                  </a:cxn>
                  <a:cxn ang="0">
                    <a:pos x="54" y="109"/>
                  </a:cxn>
                  <a:cxn ang="0">
                    <a:pos x="80" y="79"/>
                  </a:cxn>
                  <a:cxn ang="0">
                    <a:pos x="109" y="54"/>
                  </a:cxn>
                  <a:cxn ang="0">
                    <a:pos x="142" y="33"/>
                  </a:cxn>
                  <a:cxn ang="0">
                    <a:pos x="179" y="16"/>
                  </a:cxn>
                  <a:cxn ang="0">
                    <a:pos x="216" y="5"/>
                  </a:cxn>
                  <a:cxn ang="0">
                    <a:pos x="257" y="0"/>
                  </a:cxn>
                </a:cxnLst>
                <a:rect l="0" t="0" r="r" b="b"/>
                <a:pathLst>
                  <a:path w="3014" h="1621">
                    <a:moveTo>
                      <a:pt x="271" y="0"/>
                    </a:moveTo>
                    <a:lnTo>
                      <a:pt x="2743" y="0"/>
                    </a:lnTo>
                    <a:lnTo>
                      <a:pt x="2757" y="0"/>
                    </a:lnTo>
                    <a:lnTo>
                      <a:pt x="2771" y="1"/>
                    </a:lnTo>
                    <a:lnTo>
                      <a:pt x="2784" y="3"/>
                    </a:lnTo>
                    <a:lnTo>
                      <a:pt x="2798" y="5"/>
                    </a:lnTo>
                    <a:lnTo>
                      <a:pt x="2810" y="8"/>
                    </a:lnTo>
                    <a:lnTo>
                      <a:pt x="2824" y="12"/>
                    </a:lnTo>
                    <a:lnTo>
                      <a:pt x="2836" y="16"/>
                    </a:lnTo>
                    <a:lnTo>
                      <a:pt x="2848" y="21"/>
                    </a:lnTo>
                    <a:lnTo>
                      <a:pt x="2860" y="26"/>
                    </a:lnTo>
                    <a:lnTo>
                      <a:pt x="2872" y="33"/>
                    </a:lnTo>
                    <a:lnTo>
                      <a:pt x="2884" y="40"/>
                    </a:lnTo>
                    <a:lnTo>
                      <a:pt x="2894" y="47"/>
                    </a:lnTo>
                    <a:lnTo>
                      <a:pt x="2905" y="54"/>
                    </a:lnTo>
                    <a:lnTo>
                      <a:pt x="2915" y="62"/>
                    </a:lnTo>
                    <a:lnTo>
                      <a:pt x="2925" y="70"/>
                    </a:lnTo>
                    <a:lnTo>
                      <a:pt x="2935" y="79"/>
                    </a:lnTo>
                    <a:lnTo>
                      <a:pt x="2943" y="89"/>
                    </a:lnTo>
                    <a:lnTo>
                      <a:pt x="2952" y="99"/>
                    </a:lnTo>
                    <a:lnTo>
                      <a:pt x="2960" y="109"/>
                    </a:lnTo>
                    <a:lnTo>
                      <a:pt x="2967" y="119"/>
                    </a:lnTo>
                    <a:lnTo>
                      <a:pt x="2974" y="130"/>
                    </a:lnTo>
                    <a:lnTo>
                      <a:pt x="2981" y="142"/>
                    </a:lnTo>
                    <a:lnTo>
                      <a:pt x="2987" y="154"/>
                    </a:lnTo>
                    <a:lnTo>
                      <a:pt x="2993" y="165"/>
                    </a:lnTo>
                    <a:lnTo>
                      <a:pt x="2997" y="177"/>
                    </a:lnTo>
                    <a:lnTo>
                      <a:pt x="3002" y="190"/>
                    </a:lnTo>
                    <a:lnTo>
                      <a:pt x="3005" y="203"/>
                    </a:lnTo>
                    <a:lnTo>
                      <a:pt x="3008" y="216"/>
                    </a:lnTo>
                    <a:lnTo>
                      <a:pt x="3011" y="229"/>
                    </a:lnTo>
                    <a:lnTo>
                      <a:pt x="3012" y="242"/>
                    </a:lnTo>
                    <a:lnTo>
                      <a:pt x="3013" y="257"/>
                    </a:lnTo>
                    <a:lnTo>
                      <a:pt x="3014" y="270"/>
                    </a:lnTo>
                    <a:lnTo>
                      <a:pt x="3014" y="1351"/>
                    </a:lnTo>
                    <a:lnTo>
                      <a:pt x="3013" y="1365"/>
                    </a:lnTo>
                    <a:lnTo>
                      <a:pt x="3012" y="1379"/>
                    </a:lnTo>
                    <a:lnTo>
                      <a:pt x="3011" y="1392"/>
                    </a:lnTo>
                    <a:lnTo>
                      <a:pt x="3008" y="1405"/>
                    </a:lnTo>
                    <a:lnTo>
                      <a:pt x="3005" y="1418"/>
                    </a:lnTo>
                    <a:lnTo>
                      <a:pt x="3002" y="1432"/>
                    </a:lnTo>
                    <a:lnTo>
                      <a:pt x="2997" y="1444"/>
                    </a:lnTo>
                    <a:lnTo>
                      <a:pt x="2993" y="1456"/>
                    </a:lnTo>
                    <a:lnTo>
                      <a:pt x="2987" y="1468"/>
                    </a:lnTo>
                    <a:lnTo>
                      <a:pt x="2981" y="1480"/>
                    </a:lnTo>
                    <a:lnTo>
                      <a:pt x="2974" y="1491"/>
                    </a:lnTo>
                    <a:lnTo>
                      <a:pt x="2967" y="1502"/>
                    </a:lnTo>
                    <a:lnTo>
                      <a:pt x="2960" y="1513"/>
                    </a:lnTo>
                    <a:lnTo>
                      <a:pt x="2952" y="1523"/>
                    </a:lnTo>
                    <a:lnTo>
                      <a:pt x="2943" y="1532"/>
                    </a:lnTo>
                    <a:lnTo>
                      <a:pt x="2935" y="1542"/>
                    </a:lnTo>
                    <a:lnTo>
                      <a:pt x="2925" y="1551"/>
                    </a:lnTo>
                    <a:lnTo>
                      <a:pt x="2915" y="1560"/>
                    </a:lnTo>
                    <a:lnTo>
                      <a:pt x="2905" y="1568"/>
                    </a:lnTo>
                    <a:lnTo>
                      <a:pt x="2894" y="1575"/>
                    </a:lnTo>
                    <a:lnTo>
                      <a:pt x="2884" y="1582"/>
                    </a:lnTo>
                    <a:lnTo>
                      <a:pt x="2872" y="1588"/>
                    </a:lnTo>
                    <a:lnTo>
                      <a:pt x="2860" y="1595"/>
                    </a:lnTo>
                    <a:lnTo>
                      <a:pt x="2848" y="1600"/>
                    </a:lnTo>
                    <a:lnTo>
                      <a:pt x="2836" y="1605"/>
                    </a:lnTo>
                    <a:lnTo>
                      <a:pt x="2824" y="1609"/>
                    </a:lnTo>
                    <a:lnTo>
                      <a:pt x="2810" y="1613"/>
                    </a:lnTo>
                    <a:lnTo>
                      <a:pt x="2798" y="1616"/>
                    </a:lnTo>
                    <a:lnTo>
                      <a:pt x="2784" y="1618"/>
                    </a:lnTo>
                    <a:lnTo>
                      <a:pt x="2771" y="1620"/>
                    </a:lnTo>
                    <a:lnTo>
                      <a:pt x="2757" y="1621"/>
                    </a:lnTo>
                    <a:lnTo>
                      <a:pt x="2743" y="1621"/>
                    </a:lnTo>
                    <a:lnTo>
                      <a:pt x="271" y="1621"/>
                    </a:lnTo>
                    <a:lnTo>
                      <a:pt x="257" y="1621"/>
                    </a:lnTo>
                    <a:lnTo>
                      <a:pt x="244" y="1620"/>
                    </a:lnTo>
                    <a:lnTo>
                      <a:pt x="230" y="1618"/>
                    </a:lnTo>
                    <a:lnTo>
                      <a:pt x="216" y="1616"/>
                    </a:lnTo>
                    <a:lnTo>
                      <a:pt x="204" y="1613"/>
                    </a:lnTo>
                    <a:lnTo>
                      <a:pt x="191" y="1609"/>
                    </a:lnTo>
                    <a:lnTo>
                      <a:pt x="179" y="1605"/>
                    </a:lnTo>
                    <a:lnTo>
                      <a:pt x="166" y="1600"/>
                    </a:lnTo>
                    <a:lnTo>
                      <a:pt x="154" y="1595"/>
                    </a:lnTo>
                    <a:lnTo>
                      <a:pt x="142" y="1588"/>
                    </a:lnTo>
                    <a:lnTo>
                      <a:pt x="131" y="1582"/>
                    </a:lnTo>
                    <a:lnTo>
                      <a:pt x="121" y="1575"/>
                    </a:lnTo>
                    <a:lnTo>
                      <a:pt x="109" y="1568"/>
                    </a:lnTo>
                    <a:lnTo>
                      <a:pt x="99" y="1560"/>
                    </a:lnTo>
                    <a:lnTo>
                      <a:pt x="89" y="1551"/>
                    </a:lnTo>
                    <a:lnTo>
                      <a:pt x="80" y="1542"/>
                    </a:lnTo>
                    <a:lnTo>
                      <a:pt x="71" y="1532"/>
                    </a:lnTo>
                    <a:lnTo>
                      <a:pt x="63" y="1523"/>
                    </a:lnTo>
                    <a:lnTo>
                      <a:pt x="54" y="1513"/>
                    </a:lnTo>
                    <a:lnTo>
                      <a:pt x="47" y="1502"/>
                    </a:lnTo>
                    <a:lnTo>
                      <a:pt x="40" y="1491"/>
                    </a:lnTo>
                    <a:lnTo>
                      <a:pt x="33" y="1480"/>
                    </a:lnTo>
                    <a:lnTo>
                      <a:pt x="28" y="1468"/>
                    </a:lnTo>
                    <a:lnTo>
                      <a:pt x="22" y="1456"/>
                    </a:lnTo>
                    <a:lnTo>
                      <a:pt x="17" y="1444"/>
                    </a:lnTo>
                    <a:lnTo>
                      <a:pt x="13" y="1432"/>
                    </a:lnTo>
                    <a:lnTo>
                      <a:pt x="10" y="1418"/>
                    </a:lnTo>
                    <a:lnTo>
                      <a:pt x="7" y="1405"/>
                    </a:lnTo>
                    <a:lnTo>
                      <a:pt x="3" y="1392"/>
                    </a:lnTo>
                    <a:lnTo>
                      <a:pt x="2" y="1379"/>
                    </a:lnTo>
                    <a:lnTo>
                      <a:pt x="1" y="1365"/>
                    </a:lnTo>
                    <a:lnTo>
                      <a:pt x="0" y="1351"/>
                    </a:lnTo>
                    <a:lnTo>
                      <a:pt x="0" y="270"/>
                    </a:lnTo>
                    <a:lnTo>
                      <a:pt x="1" y="257"/>
                    </a:lnTo>
                    <a:lnTo>
                      <a:pt x="2" y="242"/>
                    </a:lnTo>
                    <a:lnTo>
                      <a:pt x="3" y="229"/>
                    </a:lnTo>
                    <a:lnTo>
                      <a:pt x="7" y="216"/>
                    </a:lnTo>
                    <a:lnTo>
                      <a:pt x="10" y="203"/>
                    </a:lnTo>
                    <a:lnTo>
                      <a:pt x="13" y="190"/>
                    </a:lnTo>
                    <a:lnTo>
                      <a:pt x="17" y="177"/>
                    </a:lnTo>
                    <a:lnTo>
                      <a:pt x="22" y="165"/>
                    </a:lnTo>
                    <a:lnTo>
                      <a:pt x="28" y="154"/>
                    </a:lnTo>
                    <a:lnTo>
                      <a:pt x="33" y="142"/>
                    </a:lnTo>
                    <a:lnTo>
                      <a:pt x="40" y="130"/>
                    </a:lnTo>
                    <a:lnTo>
                      <a:pt x="47" y="119"/>
                    </a:lnTo>
                    <a:lnTo>
                      <a:pt x="54" y="109"/>
                    </a:lnTo>
                    <a:lnTo>
                      <a:pt x="63" y="99"/>
                    </a:lnTo>
                    <a:lnTo>
                      <a:pt x="71" y="89"/>
                    </a:lnTo>
                    <a:lnTo>
                      <a:pt x="80" y="79"/>
                    </a:lnTo>
                    <a:lnTo>
                      <a:pt x="89" y="70"/>
                    </a:lnTo>
                    <a:lnTo>
                      <a:pt x="99" y="62"/>
                    </a:lnTo>
                    <a:lnTo>
                      <a:pt x="109" y="54"/>
                    </a:lnTo>
                    <a:lnTo>
                      <a:pt x="121" y="47"/>
                    </a:lnTo>
                    <a:lnTo>
                      <a:pt x="131" y="40"/>
                    </a:lnTo>
                    <a:lnTo>
                      <a:pt x="142" y="33"/>
                    </a:lnTo>
                    <a:lnTo>
                      <a:pt x="154" y="26"/>
                    </a:lnTo>
                    <a:lnTo>
                      <a:pt x="166" y="21"/>
                    </a:lnTo>
                    <a:lnTo>
                      <a:pt x="179" y="16"/>
                    </a:lnTo>
                    <a:lnTo>
                      <a:pt x="191" y="12"/>
                    </a:lnTo>
                    <a:lnTo>
                      <a:pt x="204" y="8"/>
                    </a:lnTo>
                    <a:lnTo>
                      <a:pt x="216" y="5"/>
                    </a:lnTo>
                    <a:lnTo>
                      <a:pt x="230" y="3"/>
                    </a:lnTo>
                    <a:lnTo>
                      <a:pt x="244"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15" name="Freeform 14"/>
              <p:cNvSpPr>
                <a:spLocks/>
              </p:cNvSpPr>
              <p:nvPr/>
            </p:nvSpPr>
            <p:spPr bwMode="auto">
              <a:xfrm>
                <a:off x="-2159781" y="1838018"/>
                <a:ext cx="217487" cy="117475"/>
              </a:xfrm>
              <a:custGeom>
                <a:avLst/>
                <a:gdLst/>
                <a:ahLst/>
                <a:cxnLst>
                  <a:cxn ang="0">
                    <a:pos x="2757" y="0"/>
                  </a:cxn>
                  <a:cxn ang="0">
                    <a:pos x="2797" y="5"/>
                  </a:cxn>
                  <a:cxn ang="0">
                    <a:pos x="2836" y="16"/>
                  </a:cxn>
                  <a:cxn ang="0">
                    <a:pos x="2871" y="32"/>
                  </a:cxn>
                  <a:cxn ang="0">
                    <a:pos x="2904" y="54"/>
                  </a:cxn>
                  <a:cxn ang="0">
                    <a:pos x="2933" y="79"/>
                  </a:cxn>
                  <a:cxn ang="0">
                    <a:pos x="2959" y="109"/>
                  </a:cxn>
                  <a:cxn ang="0">
                    <a:pos x="2980" y="141"/>
                  </a:cxn>
                  <a:cxn ang="0">
                    <a:pos x="2997" y="177"/>
                  </a:cxn>
                  <a:cxn ang="0">
                    <a:pos x="3008" y="216"/>
                  </a:cxn>
                  <a:cxn ang="0">
                    <a:pos x="3013" y="256"/>
                  </a:cxn>
                  <a:cxn ang="0">
                    <a:pos x="3013" y="1364"/>
                  </a:cxn>
                  <a:cxn ang="0">
                    <a:pos x="3008" y="1405"/>
                  </a:cxn>
                  <a:cxn ang="0">
                    <a:pos x="2997" y="1444"/>
                  </a:cxn>
                  <a:cxn ang="0">
                    <a:pos x="2980" y="1479"/>
                  </a:cxn>
                  <a:cxn ang="0">
                    <a:pos x="2959" y="1512"/>
                  </a:cxn>
                  <a:cxn ang="0">
                    <a:pos x="2933" y="1541"/>
                  </a:cxn>
                  <a:cxn ang="0">
                    <a:pos x="2904" y="1567"/>
                  </a:cxn>
                  <a:cxn ang="0">
                    <a:pos x="2871" y="1588"/>
                  </a:cxn>
                  <a:cxn ang="0">
                    <a:pos x="2836" y="1604"/>
                  </a:cxn>
                  <a:cxn ang="0">
                    <a:pos x="2797" y="1616"/>
                  </a:cxn>
                  <a:cxn ang="0">
                    <a:pos x="2757" y="1621"/>
                  </a:cxn>
                  <a:cxn ang="0">
                    <a:pos x="257" y="1621"/>
                  </a:cxn>
                  <a:cxn ang="0">
                    <a:pos x="216" y="1616"/>
                  </a:cxn>
                  <a:cxn ang="0">
                    <a:pos x="177" y="1604"/>
                  </a:cxn>
                  <a:cxn ang="0">
                    <a:pos x="142" y="1588"/>
                  </a:cxn>
                  <a:cxn ang="0">
                    <a:pos x="109" y="1567"/>
                  </a:cxn>
                  <a:cxn ang="0">
                    <a:pos x="79" y="1541"/>
                  </a:cxn>
                  <a:cxn ang="0">
                    <a:pos x="54" y="1512"/>
                  </a:cxn>
                  <a:cxn ang="0">
                    <a:pos x="33" y="1479"/>
                  </a:cxn>
                  <a:cxn ang="0">
                    <a:pos x="16" y="1444"/>
                  </a:cxn>
                  <a:cxn ang="0">
                    <a:pos x="5" y="1405"/>
                  </a:cxn>
                  <a:cxn ang="0">
                    <a:pos x="0" y="1364"/>
                  </a:cxn>
                  <a:cxn ang="0">
                    <a:pos x="0" y="256"/>
                  </a:cxn>
                  <a:cxn ang="0">
                    <a:pos x="5" y="216"/>
                  </a:cxn>
                  <a:cxn ang="0">
                    <a:pos x="16" y="177"/>
                  </a:cxn>
                  <a:cxn ang="0">
                    <a:pos x="33" y="141"/>
                  </a:cxn>
                  <a:cxn ang="0">
                    <a:pos x="54" y="109"/>
                  </a:cxn>
                  <a:cxn ang="0">
                    <a:pos x="79" y="79"/>
                  </a:cxn>
                  <a:cxn ang="0">
                    <a:pos x="109" y="54"/>
                  </a:cxn>
                  <a:cxn ang="0">
                    <a:pos x="142" y="32"/>
                  </a:cxn>
                  <a:cxn ang="0">
                    <a:pos x="177" y="16"/>
                  </a:cxn>
                  <a:cxn ang="0">
                    <a:pos x="216" y="5"/>
                  </a:cxn>
                  <a:cxn ang="0">
                    <a:pos x="257" y="0"/>
                  </a:cxn>
                </a:cxnLst>
                <a:rect l="0" t="0" r="r" b="b"/>
                <a:pathLst>
                  <a:path w="3013" h="1621">
                    <a:moveTo>
                      <a:pt x="270" y="0"/>
                    </a:moveTo>
                    <a:lnTo>
                      <a:pt x="2743" y="0"/>
                    </a:lnTo>
                    <a:lnTo>
                      <a:pt x="2757" y="0"/>
                    </a:lnTo>
                    <a:lnTo>
                      <a:pt x="2770" y="1"/>
                    </a:lnTo>
                    <a:lnTo>
                      <a:pt x="2784" y="3"/>
                    </a:lnTo>
                    <a:lnTo>
                      <a:pt x="2797" y="5"/>
                    </a:lnTo>
                    <a:lnTo>
                      <a:pt x="2810" y="8"/>
                    </a:lnTo>
                    <a:lnTo>
                      <a:pt x="2823" y="12"/>
                    </a:lnTo>
                    <a:lnTo>
                      <a:pt x="2836" y="16"/>
                    </a:lnTo>
                    <a:lnTo>
                      <a:pt x="2848" y="21"/>
                    </a:lnTo>
                    <a:lnTo>
                      <a:pt x="2860" y="26"/>
                    </a:lnTo>
                    <a:lnTo>
                      <a:pt x="2871" y="32"/>
                    </a:lnTo>
                    <a:lnTo>
                      <a:pt x="2882" y="38"/>
                    </a:lnTo>
                    <a:lnTo>
                      <a:pt x="2894" y="46"/>
                    </a:lnTo>
                    <a:lnTo>
                      <a:pt x="2904" y="54"/>
                    </a:lnTo>
                    <a:lnTo>
                      <a:pt x="2914" y="62"/>
                    </a:lnTo>
                    <a:lnTo>
                      <a:pt x="2924" y="70"/>
                    </a:lnTo>
                    <a:lnTo>
                      <a:pt x="2933" y="79"/>
                    </a:lnTo>
                    <a:lnTo>
                      <a:pt x="2943" y="88"/>
                    </a:lnTo>
                    <a:lnTo>
                      <a:pt x="2951" y="98"/>
                    </a:lnTo>
                    <a:lnTo>
                      <a:pt x="2959" y="109"/>
                    </a:lnTo>
                    <a:lnTo>
                      <a:pt x="2967" y="119"/>
                    </a:lnTo>
                    <a:lnTo>
                      <a:pt x="2974" y="130"/>
                    </a:lnTo>
                    <a:lnTo>
                      <a:pt x="2980" y="141"/>
                    </a:lnTo>
                    <a:lnTo>
                      <a:pt x="2986" y="152"/>
                    </a:lnTo>
                    <a:lnTo>
                      <a:pt x="2991" y="165"/>
                    </a:lnTo>
                    <a:lnTo>
                      <a:pt x="2997" y="177"/>
                    </a:lnTo>
                    <a:lnTo>
                      <a:pt x="3001" y="189"/>
                    </a:lnTo>
                    <a:lnTo>
                      <a:pt x="3005" y="202"/>
                    </a:lnTo>
                    <a:lnTo>
                      <a:pt x="3008" y="216"/>
                    </a:lnTo>
                    <a:lnTo>
                      <a:pt x="3010" y="229"/>
                    </a:lnTo>
                    <a:lnTo>
                      <a:pt x="3012" y="242"/>
                    </a:lnTo>
                    <a:lnTo>
                      <a:pt x="3013" y="256"/>
                    </a:lnTo>
                    <a:lnTo>
                      <a:pt x="3013" y="270"/>
                    </a:lnTo>
                    <a:lnTo>
                      <a:pt x="3013" y="1351"/>
                    </a:lnTo>
                    <a:lnTo>
                      <a:pt x="3013" y="1364"/>
                    </a:lnTo>
                    <a:lnTo>
                      <a:pt x="3012" y="1378"/>
                    </a:lnTo>
                    <a:lnTo>
                      <a:pt x="3010" y="1392"/>
                    </a:lnTo>
                    <a:lnTo>
                      <a:pt x="3008" y="1405"/>
                    </a:lnTo>
                    <a:lnTo>
                      <a:pt x="3005" y="1418"/>
                    </a:lnTo>
                    <a:lnTo>
                      <a:pt x="3001" y="1430"/>
                    </a:lnTo>
                    <a:lnTo>
                      <a:pt x="2997" y="1444"/>
                    </a:lnTo>
                    <a:lnTo>
                      <a:pt x="2991" y="1456"/>
                    </a:lnTo>
                    <a:lnTo>
                      <a:pt x="2986" y="1468"/>
                    </a:lnTo>
                    <a:lnTo>
                      <a:pt x="2980" y="1479"/>
                    </a:lnTo>
                    <a:lnTo>
                      <a:pt x="2974" y="1490"/>
                    </a:lnTo>
                    <a:lnTo>
                      <a:pt x="2967" y="1502"/>
                    </a:lnTo>
                    <a:lnTo>
                      <a:pt x="2959" y="1512"/>
                    </a:lnTo>
                    <a:lnTo>
                      <a:pt x="2951" y="1522"/>
                    </a:lnTo>
                    <a:lnTo>
                      <a:pt x="2943" y="1532"/>
                    </a:lnTo>
                    <a:lnTo>
                      <a:pt x="2933" y="1541"/>
                    </a:lnTo>
                    <a:lnTo>
                      <a:pt x="2924" y="1551"/>
                    </a:lnTo>
                    <a:lnTo>
                      <a:pt x="2914" y="1559"/>
                    </a:lnTo>
                    <a:lnTo>
                      <a:pt x="2904" y="1567"/>
                    </a:lnTo>
                    <a:lnTo>
                      <a:pt x="2894" y="1575"/>
                    </a:lnTo>
                    <a:lnTo>
                      <a:pt x="2882" y="1582"/>
                    </a:lnTo>
                    <a:lnTo>
                      <a:pt x="2871" y="1588"/>
                    </a:lnTo>
                    <a:lnTo>
                      <a:pt x="2860" y="1594"/>
                    </a:lnTo>
                    <a:lnTo>
                      <a:pt x="2848" y="1599"/>
                    </a:lnTo>
                    <a:lnTo>
                      <a:pt x="2836" y="1604"/>
                    </a:lnTo>
                    <a:lnTo>
                      <a:pt x="2823" y="1609"/>
                    </a:lnTo>
                    <a:lnTo>
                      <a:pt x="2810" y="1613"/>
                    </a:lnTo>
                    <a:lnTo>
                      <a:pt x="2797" y="1616"/>
                    </a:lnTo>
                    <a:lnTo>
                      <a:pt x="2784" y="1618"/>
                    </a:lnTo>
                    <a:lnTo>
                      <a:pt x="2770" y="1620"/>
                    </a:lnTo>
                    <a:lnTo>
                      <a:pt x="2757" y="1621"/>
                    </a:lnTo>
                    <a:lnTo>
                      <a:pt x="2743" y="1621"/>
                    </a:lnTo>
                    <a:lnTo>
                      <a:pt x="270" y="1621"/>
                    </a:lnTo>
                    <a:lnTo>
                      <a:pt x="257" y="1621"/>
                    </a:lnTo>
                    <a:lnTo>
                      <a:pt x="242" y="1620"/>
                    </a:lnTo>
                    <a:lnTo>
                      <a:pt x="229" y="1618"/>
                    </a:lnTo>
                    <a:lnTo>
                      <a:pt x="216" y="1616"/>
                    </a:lnTo>
                    <a:lnTo>
                      <a:pt x="203" y="1613"/>
                    </a:lnTo>
                    <a:lnTo>
                      <a:pt x="191" y="1609"/>
                    </a:lnTo>
                    <a:lnTo>
                      <a:pt x="177" y="1604"/>
                    </a:lnTo>
                    <a:lnTo>
                      <a:pt x="165" y="1599"/>
                    </a:lnTo>
                    <a:lnTo>
                      <a:pt x="154" y="1594"/>
                    </a:lnTo>
                    <a:lnTo>
                      <a:pt x="142" y="1588"/>
                    </a:lnTo>
                    <a:lnTo>
                      <a:pt x="130" y="1582"/>
                    </a:lnTo>
                    <a:lnTo>
                      <a:pt x="119" y="1575"/>
                    </a:lnTo>
                    <a:lnTo>
                      <a:pt x="109" y="1567"/>
                    </a:lnTo>
                    <a:lnTo>
                      <a:pt x="99" y="1559"/>
                    </a:lnTo>
                    <a:lnTo>
                      <a:pt x="89" y="1551"/>
                    </a:lnTo>
                    <a:lnTo>
                      <a:pt x="79" y="1541"/>
                    </a:lnTo>
                    <a:lnTo>
                      <a:pt x="70" y="1532"/>
                    </a:lnTo>
                    <a:lnTo>
                      <a:pt x="62" y="1522"/>
                    </a:lnTo>
                    <a:lnTo>
                      <a:pt x="54" y="1512"/>
                    </a:lnTo>
                    <a:lnTo>
                      <a:pt x="46" y="1502"/>
                    </a:lnTo>
                    <a:lnTo>
                      <a:pt x="40" y="1490"/>
                    </a:lnTo>
                    <a:lnTo>
                      <a:pt x="33" y="1479"/>
                    </a:lnTo>
                    <a:lnTo>
                      <a:pt x="26" y="1468"/>
                    </a:lnTo>
                    <a:lnTo>
                      <a:pt x="21" y="1456"/>
                    </a:lnTo>
                    <a:lnTo>
                      <a:pt x="16" y="1444"/>
                    </a:lnTo>
                    <a:lnTo>
                      <a:pt x="12" y="1430"/>
                    </a:lnTo>
                    <a:lnTo>
                      <a:pt x="8" y="1418"/>
                    </a:lnTo>
                    <a:lnTo>
                      <a:pt x="5" y="1405"/>
                    </a:lnTo>
                    <a:lnTo>
                      <a:pt x="3" y="1392"/>
                    </a:lnTo>
                    <a:lnTo>
                      <a:pt x="1" y="1378"/>
                    </a:lnTo>
                    <a:lnTo>
                      <a:pt x="0" y="1364"/>
                    </a:lnTo>
                    <a:lnTo>
                      <a:pt x="0" y="1351"/>
                    </a:lnTo>
                    <a:lnTo>
                      <a:pt x="0" y="270"/>
                    </a:lnTo>
                    <a:lnTo>
                      <a:pt x="0" y="256"/>
                    </a:lnTo>
                    <a:lnTo>
                      <a:pt x="1" y="242"/>
                    </a:lnTo>
                    <a:lnTo>
                      <a:pt x="3" y="229"/>
                    </a:lnTo>
                    <a:lnTo>
                      <a:pt x="5" y="216"/>
                    </a:lnTo>
                    <a:lnTo>
                      <a:pt x="8" y="202"/>
                    </a:lnTo>
                    <a:lnTo>
                      <a:pt x="12" y="189"/>
                    </a:lnTo>
                    <a:lnTo>
                      <a:pt x="16" y="177"/>
                    </a:lnTo>
                    <a:lnTo>
                      <a:pt x="21" y="165"/>
                    </a:lnTo>
                    <a:lnTo>
                      <a:pt x="26" y="152"/>
                    </a:lnTo>
                    <a:lnTo>
                      <a:pt x="33" y="141"/>
                    </a:lnTo>
                    <a:lnTo>
                      <a:pt x="40" y="130"/>
                    </a:lnTo>
                    <a:lnTo>
                      <a:pt x="46" y="119"/>
                    </a:lnTo>
                    <a:lnTo>
                      <a:pt x="54" y="109"/>
                    </a:lnTo>
                    <a:lnTo>
                      <a:pt x="62" y="98"/>
                    </a:lnTo>
                    <a:lnTo>
                      <a:pt x="70" y="88"/>
                    </a:lnTo>
                    <a:lnTo>
                      <a:pt x="79" y="79"/>
                    </a:lnTo>
                    <a:lnTo>
                      <a:pt x="89" y="70"/>
                    </a:lnTo>
                    <a:lnTo>
                      <a:pt x="99" y="62"/>
                    </a:lnTo>
                    <a:lnTo>
                      <a:pt x="109" y="54"/>
                    </a:lnTo>
                    <a:lnTo>
                      <a:pt x="119" y="46"/>
                    </a:lnTo>
                    <a:lnTo>
                      <a:pt x="130" y="38"/>
                    </a:lnTo>
                    <a:lnTo>
                      <a:pt x="142" y="32"/>
                    </a:lnTo>
                    <a:lnTo>
                      <a:pt x="154" y="26"/>
                    </a:lnTo>
                    <a:lnTo>
                      <a:pt x="165" y="21"/>
                    </a:lnTo>
                    <a:lnTo>
                      <a:pt x="177" y="16"/>
                    </a:lnTo>
                    <a:lnTo>
                      <a:pt x="191" y="12"/>
                    </a:lnTo>
                    <a:lnTo>
                      <a:pt x="203" y="8"/>
                    </a:lnTo>
                    <a:lnTo>
                      <a:pt x="216" y="5"/>
                    </a:lnTo>
                    <a:lnTo>
                      <a:pt x="229" y="3"/>
                    </a:lnTo>
                    <a:lnTo>
                      <a:pt x="242" y="1"/>
                    </a:lnTo>
                    <a:lnTo>
                      <a:pt x="257"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16" name="Freeform 15"/>
              <p:cNvSpPr>
                <a:spLocks/>
              </p:cNvSpPr>
              <p:nvPr/>
            </p:nvSpPr>
            <p:spPr bwMode="auto">
              <a:xfrm>
                <a:off x="-1920069" y="1838018"/>
                <a:ext cx="217487" cy="117475"/>
              </a:xfrm>
              <a:custGeom>
                <a:avLst/>
                <a:gdLst/>
                <a:ahLst/>
                <a:cxnLst>
                  <a:cxn ang="0">
                    <a:pos x="2756" y="0"/>
                  </a:cxn>
                  <a:cxn ang="0">
                    <a:pos x="2796" y="5"/>
                  </a:cxn>
                  <a:cxn ang="0">
                    <a:pos x="2835" y="16"/>
                  </a:cxn>
                  <a:cxn ang="0">
                    <a:pos x="2871" y="32"/>
                  </a:cxn>
                  <a:cxn ang="0">
                    <a:pos x="2903" y="54"/>
                  </a:cxn>
                  <a:cxn ang="0">
                    <a:pos x="2933" y="79"/>
                  </a:cxn>
                  <a:cxn ang="0">
                    <a:pos x="2958" y="109"/>
                  </a:cxn>
                  <a:cxn ang="0">
                    <a:pos x="2980" y="141"/>
                  </a:cxn>
                  <a:cxn ang="0">
                    <a:pos x="2996" y="177"/>
                  </a:cxn>
                  <a:cxn ang="0">
                    <a:pos x="3007" y="216"/>
                  </a:cxn>
                  <a:cxn ang="0">
                    <a:pos x="3012" y="256"/>
                  </a:cxn>
                  <a:cxn ang="0">
                    <a:pos x="3012" y="1364"/>
                  </a:cxn>
                  <a:cxn ang="0">
                    <a:pos x="3007" y="1405"/>
                  </a:cxn>
                  <a:cxn ang="0">
                    <a:pos x="2996" y="1444"/>
                  </a:cxn>
                  <a:cxn ang="0">
                    <a:pos x="2980" y="1479"/>
                  </a:cxn>
                  <a:cxn ang="0">
                    <a:pos x="2958" y="1512"/>
                  </a:cxn>
                  <a:cxn ang="0">
                    <a:pos x="2933" y="1541"/>
                  </a:cxn>
                  <a:cxn ang="0">
                    <a:pos x="2903" y="1567"/>
                  </a:cxn>
                  <a:cxn ang="0">
                    <a:pos x="2871" y="1588"/>
                  </a:cxn>
                  <a:cxn ang="0">
                    <a:pos x="2835" y="1604"/>
                  </a:cxn>
                  <a:cxn ang="0">
                    <a:pos x="2796" y="1616"/>
                  </a:cxn>
                  <a:cxn ang="0">
                    <a:pos x="2756" y="1621"/>
                  </a:cxn>
                  <a:cxn ang="0">
                    <a:pos x="255" y="1621"/>
                  </a:cxn>
                  <a:cxn ang="0">
                    <a:pos x="216" y="1616"/>
                  </a:cxn>
                  <a:cxn ang="0">
                    <a:pos x="177" y="1604"/>
                  </a:cxn>
                  <a:cxn ang="0">
                    <a:pos x="141" y="1588"/>
                  </a:cxn>
                  <a:cxn ang="0">
                    <a:pos x="108" y="1567"/>
                  </a:cxn>
                  <a:cxn ang="0">
                    <a:pos x="79" y="1541"/>
                  </a:cxn>
                  <a:cxn ang="0">
                    <a:pos x="54" y="1512"/>
                  </a:cxn>
                  <a:cxn ang="0">
                    <a:pos x="32" y="1479"/>
                  </a:cxn>
                  <a:cxn ang="0">
                    <a:pos x="16" y="1444"/>
                  </a:cxn>
                  <a:cxn ang="0">
                    <a:pos x="5" y="1405"/>
                  </a:cxn>
                  <a:cxn ang="0">
                    <a:pos x="0" y="1364"/>
                  </a:cxn>
                  <a:cxn ang="0">
                    <a:pos x="0" y="256"/>
                  </a:cxn>
                  <a:cxn ang="0">
                    <a:pos x="5" y="216"/>
                  </a:cxn>
                  <a:cxn ang="0">
                    <a:pos x="16" y="177"/>
                  </a:cxn>
                  <a:cxn ang="0">
                    <a:pos x="32" y="141"/>
                  </a:cxn>
                  <a:cxn ang="0">
                    <a:pos x="54" y="109"/>
                  </a:cxn>
                  <a:cxn ang="0">
                    <a:pos x="79" y="79"/>
                  </a:cxn>
                  <a:cxn ang="0">
                    <a:pos x="108" y="54"/>
                  </a:cxn>
                  <a:cxn ang="0">
                    <a:pos x="141" y="32"/>
                  </a:cxn>
                  <a:cxn ang="0">
                    <a:pos x="177" y="16"/>
                  </a:cxn>
                  <a:cxn ang="0">
                    <a:pos x="216" y="5"/>
                  </a:cxn>
                  <a:cxn ang="0">
                    <a:pos x="255" y="0"/>
                  </a:cxn>
                </a:cxnLst>
                <a:rect l="0" t="0" r="r" b="b"/>
                <a:pathLst>
                  <a:path w="3012" h="1621">
                    <a:moveTo>
                      <a:pt x="270" y="0"/>
                    </a:moveTo>
                    <a:lnTo>
                      <a:pt x="2742" y="0"/>
                    </a:lnTo>
                    <a:lnTo>
                      <a:pt x="2756" y="0"/>
                    </a:lnTo>
                    <a:lnTo>
                      <a:pt x="2770" y="1"/>
                    </a:lnTo>
                    <a:lnTo>
                      <a:pt x="2783" y="3"/>
                    </a:lnTo>
                    <a:lnTo>
                      <a:pt x="2796" y="5"/>
                    </a:lnTo>
                    <a:lnTo>
                      <a:pt x="2810" y="8"/>
                    </a:lnTo>
                    <a:lnTo>
                      <a:pt x="2822" y="12"/>
                    </a:lnTo>
                    <a:lnTo>
                      <a:pt x="2835" y="16"/>
                    </a:lnTo>
                    <a:lnTo>
                      <a:pt x="2847" y="21"/>
                    </a:lnTo>
                    <a:lnTo>
                      <a:pt x="2859" y="26"/>
                    </a:lnTo>
                    <a:lnTo>
                      <a:pt x="2871" y="32"/>
                    </a:lnTo>
                    <a:lnTo>
                      <a:pt x="2882" y="38"/>
                    </a:lnTo>
                    <a:lnTo>
                      <a:pt x="2893" y="46"/>
                    </a:lnTo>
                    <a:lnTo>
                      <a:pt x="2903" y="54"/>
                    </a:lnTo>
                    <a:lnTo>
                      <a:pt x="2914" y="62"/>
                    </a:lnTo>
                    <a:lnTo>
                      <a:pt x="2924" y="70"/>
                    </a:lnTo>
                    <a:lnTo>
                      <a:pt x="2933" y="79"/>
                    </a:lnTo>
                    <a:lnTo>
                      <a:pt x="2942" y="88"/>
                    </a:lnTo>
                    <a:lnTo>
                      <a:pt x="2950" y="98"/>
                    </a:lnTo>
                    <a:lnTo>
                      <a:pt x="2958" y="109"/>
                    </a:lnTo>
                    <a:lnTo>
                      <a:pt x="2965" y="119"/>
                    </a:lnTo>
                    <a:lnTo>
                      <a:pt x="2973" y="130"/>
                    </a:lnTo>
                    <a:lnTo>
                      <a:pt x="2980" y="141"/>
                    </a:lnTo>
                    <a:lnTo>
                      <a:pt x="2986" y="152"/>
                    </a:lnTo>
                    <a:lnTo>
                      <a:pt x="2991" y="165"/>
                    </a:lnTo>
                    <a:lnTo>
                      <a:pt x="2996" y="177"/>
                    </a:lnTo>
                    <a:lnTo>
                      <a:pt x="3000" y="189"/>
                    </a:lnTo>
                    <a:lnTo>
                      <a:pt x="3004" y="202"/>
                    </a:lnTo>
                    <a:lnTo>
                      <a:pt x="3007" y="216"/>
                    </a:lnTo>
                    <a:lnTo>
                      <a:pt x="3009" y="229"/>
                    </a:lnTo>
                    <a:lnTo>
                      <a:pt x="3011" y="242"/>
                    </a:lnTo>
                    <a:lnTo>
                      <a:pt x="3012" y="256"/>
                    </a:lnTo>
                    <a:lnTo>
                      <a:pt x="3012" y="270"/>
                    </a:lnTo>
                    <a:lnTo>
                      <a:pt x="3012" y="1351"/>
                    </a:lnTo>
                    <a:lnTo>
                      <a:pt x="3012" y="1364"/>
                    </a:lnTo>
                    <a:lnTo>
                      <a:pt x="3011" y="1378"/>
                    </a:lnTo>
                    <a:lnTo>
                      <a:pt x="3009" y="1392"/>
                    </a:lnTo>
                    <a:lnTo>
                      <a:pt x="3007" y="1405"/>
                    </a:lnTo>
                    <a:lnTo>
                      <a:pt x="3004" y="1418"/>
                    </a:lnTo>
                    <a:lnTo>
                      <a:pt x="3000" y="1430"/>
                    </a:lnTo>
                    <a:lnTo>
                      <a:pt x="2996" y="1444"/>
                    </a:lnTo>
                    <a:lnTo>
                      <a:pt x="2991" y="1456"/>
                    </a:lnTo>
                    <a:lnTo>
                      <a:pt x="2986" y="1468"/>
                    </a:lnTo>
                    <a:lnTo>
                      <a:pt x="2980" y="1479"/>
                    </a:lnTo>
                    <a:lnTo>
                      <a:pt x="2973" y="1490"/>
                    </a:lnTo>
                    <a:lnTo>
                      <a:pt x="2965" y="1502"/>
                    </a:lnTo>
                    <a:lnTo>
                      <a:pt x="2958" y="1512"/>
                    </a:lnTo>
                    <a:lnTo>
                      <a:pt x="2950" y="1522"/>
                    </a:lnTo>
                    <a:lnTo>
                      <a:pt x="2942" y="1532"/>
                    </a:lnTo>
                    <a:lnTo>
                      <a:pt x="2933" y="1541"/>
                    </a:lnTo>
                    <a:lnTo>
                      <a:pt x="2924" y="1551"/>
                    </a:lnTo>
                    <a:lnTo>
                      <a:pt x="2914" y="1559"/>
                    </a:lnTo>
                    <a:lnTo>
                      <a:pt x="2903" y="1567"/>
                    </a:lnTo>
                    <a:lnTo>
                      <a:pt x="2893" y="1575"/>
                    </a:lnTo>
                    <a:lnTo>
                      <a:pt x="2882" y="1582"/>
                    </a:lnTo>
                    <a:lnTo>
                      <a:pt x="2871" y="1588"/>
                    </a:lnTo>
                    <a:lnTo>
                      <a:pt x="2859" y="1594"/>
                    </a:lnTo>
                    <a:lnTo>
                      <a:pt x="2847" y="1599"/>
                    </a:lnTo>
                    <a:lnTo>
                      <a:pt x="2835" y="1604"/>
                    </a:lnTo>
                    <a:lnTo>
                      <a:pt x="2822" y="1609"/>
                    </a:lnTo>
                    <a:lnTo>
                      <a:pt x="2810" y="1613"/>
                    </a:lnTo>
                    <a:lnTo>
                      <a:pt x="2796" y="1616"/>
                    </a:lnTo>
                    <a:lnTo>
                      <a:pt x="2783" y="1618"/>
                    </a:lnTo>
                    <a:lnTo>
                      <a:pt x="2770" y="1620"/>
                    </a:lnTo>
                    <a:lnTo>
                      <a:pt x="2756" y="1621"/>
                    </a:lnTo>
                    <a:lnTo>
                      <a:pt x="2742" y="1621"/>
                    </a:lnTo>
                    <a:lnTo>
                      <a:pt x="270" y="1621"/>
                    </a:lnTo>
                    <a:lnTo>
                      <a:pt x="255" y="1621"/>
                    </a:lnTo>
                    <a:lnTo>
                      <a:pt x="242" y="1620"/>
                    </a:lnTo>
                    <a:lnTo>
                      <a:pt x="229" y="1618"/>
                    </a:lnTo>
                    <a:lnTo>
                      <a:pt x="216" y="1616"/>
                    </a:lnTo>
                    <a:lnTo>
                      <a:pt x="202" y="1613"/>
                    </a:lnTo>
                    <a:lnTo>
                      <a:pt x="189" y="1609"/>
                    </a:lnTo>
                    <a:lnTo>
                      <a:pt x="177" y="1604"/>
                    </a:lnTo>
                    <a:lnTo>
                      <a:pt x="165" y="1599"/>
                    </a:lnTo>
                    <a:lnTo>
                      <a:pt x="152" y="1594"/>
                    </a:lnTo>
                    <a:lnTo>
                      <a:pt x="141" y="1588"/>
                    </a:lnTo>
                    <a:lnTo>
                      <a:pt x="130" y="1582"/>
                    </a:lnTo>
                    <a:lnTo>
                      <a:pt x="119" y="1575"/>
                    </a:lnTo>
                    <a:lnTo>
                      <a:pt x="108" y="1567"/>
                    </a:lnTo>
                    <a:lnTo>
                      <a:pt x="97" y="1559"/>
                    </a:lnTo>
                    <a:lnTo>
                      <a:pt x="88" y="1551"/>
                    </a:lnTo>
                    <a:lnTo>
                      <a:pt x="79" y="1541"/>
                    </a:lnTo>
                    <a:lnTo>
                      <a:pt x="70" y="1532"/>
                    </a:lnTo>
                    <a:lnTo>
                      <a:pt x="61" y="1522"/>
                    </a:lnTo>
                    <a:lnTo>
                      <a:pt x="54" y="1512"/>
                    </a:lnTo>
                    <a:lnTo>
                      <a:pt x="45" y="1502"/>
                    </a:lnTo>
                    <a:lnTo>
                      <a:pt x="38" y="1490"/>
                    </a:lnTo>
                    <a:lnTo>
                      <a:pt x="32" y="1479"/>
                    </a:lnTo>
                    <a:lnTo>
                      <a:pt x="26" y="1468"/>
                    </a:lnTo>
                    <a:lnTo>
                      <a:pt x="21" y="1456"/>
                    </a:lnTo>
                    <a:lnTo>
                      <a:pt x="16" y="1444"/>
                    </a:lnTo>
                    <a:lnTo>
                      <a:pt x="12" y="1430"/>
                    </a:lnTo>
                    <a:lnTo>
                      <a:pt x="8" y="1418"/>
                    </a:lnTo>
                    <a:lnTo>
                      <a:pt x="5" y="1405"/>
                    </a:lnTo>
                    <a:lnTo>
                      <a:pt x="3" y="1392"/>
                    </a:lnTo>
                    <a:lnTo>
                      <a:pt x="1" y="1378"/>
                    </a:lnTo>
                    <a:lnTo>
                      <a:pt x="0" y="1364"/>
                    </a:lnTo>
                    <a:lnTo>
                      <a:pt x="0" y="1351"/>
                    </a:lnTo>
                    <a:lnTo>
                      <a:pt x="0" y="270"/>
                    </a:lnTo>
                    <a:lnTo>
                      <a:pt x="0" y="256"/>
                    </a:lnTo>
                    <a:lnTo>
                      <a:pt x="1" y="242"/>
                    </a:lnTo>
                    <a:lnTo>
                      <a:pt x="3" y="229"/>
                    </a:lnTo>
                    <a:lnTo>
                      <a:pt x="5" y="216"/>
                    </a:lnTo>
                    <a:lnTo>
                      <a:pt x="8" y="202"/>
                    </a:lnTo>
                    <a:lnTo>
                      <a:pt x="12" y="189"/>
                    </a:lnTo>
                    <a:lnTo>
                      <a:pt x="16" y="177"/>
                    </a:lnTo>
                    <a:lnTo>
                      <a:pt x="21" y="165"/>
                    </a:lnTo>
                    <a:lnTo>
                      <a:pt x="26" y="152"/>
                    </a:lnTo>
                    <a:lnTo>
                      <a:pt x="32" y="141"/>
                    </a:lnTo>
                    <a:lnTo>
                      <a:pt x="38" y="130"/>
                    </a:lnTo>
                    <a:lnTo>
                      <a:pt x="45" y="119"/>
                    </a:lnTo>
                    <a:lnTo>
                      <a:pt x="54" y="109"/>
                    </a:lnTo>
                    <a:lnTo>
                      <a:pt x="61" y="98"/>
                    </a:lnTo>
                    <a:lnTo>
                      <a:pt x="70" y="88"/>
                    </a:lnTo>
                    <a:lnTo>
                      <a:pt x="79" y="79"/>
                    </a:lnTo>
                    <a:lnTo>
                      <a:pt x="88" y="70"/>
                    </a:lnTo>
                    <a:lnTo>
                      <a:pt x="97" y="62"/>
                    </a:lnTo>
                    <a:lnTo>
                      <a:pt x="108" y="54"/>
                    </a:lnTo>
                    <a:lnTo>
                      <a:pt x="119" y="46"/>
                    </a:lnTo>
                    <a:lnTo>
                      <a:pt x="130" y="38"/>
                    </a:lnTo>
                    <a:lnTo>
                      <a:pt x="141" y="32"/>
                    </a:lnTo>
                    <a:lnTo>
                      <a:pt x="152" y="26"/>
                    </a:lnTo>
                    <a:lnTo>
                      <a:pt x="165" y="21"/>
                    </a:lnTo>
                    <a:lnTo>
                      <a:pt x="177" y="16"/>
                    </a:lnTo>
                    <a:lnTo>
                      <a:pt x="189" y="12"/>
                    </a:lnTo>
                    <a:lnTo>
                      <a:pt x="202" y="8"/>
                    </a:lnTo>
                    <a:lnTo>
                      <a:pt x="216" y="5"/>
                    </a:lnTo>
                    <a:lnTo>
                      <a:pt x="229" y="3"/>
                    </a:lnTo>
                    <a:lnTo>
                      <a:pt x="242" y="1"/>
                    </a:lnTo>
                    <a:lnTo>
                      <a:pt x="255"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17" name="Freeform 16"/>
              <p:cNvSpPr>
                <a:spLocks/>
              </p:cNvSpPr>
              <p:nvPr/>
            </p:nvSpPr>
            <p:spPr bwMode="auto">
              <a:xfrm>
                <a:off x="-1680356" y="1838018"/>
                <a:ext cx="217487" cy="117475"/>
              </a:xfrm>
              <a:custGeom>
                <a:avLst/>
                <a:gdLst/>
                <a:ahLst/>
                <a:cxnLst>
                  <a:cxn ang="0">
                    <a:pos x="2757" y="0"/>
                  </a:cxn>
                  <a:cxn ang="0">
                    <a:pos x="2798" y="5"/>
                  </a:cxn>
                  <a:cxn ang="0">
                    <a:pos x="2836" y="16"/>
                  </a:cxn>
                  <a:cxn ang="0">
                    <a:pos x="2871" y="32"/>
                  </a:cxn>
                  <a:cxn ang="0">
                    <a:pos x="2905" y="54"/>
                  </a:cxn>
                  <a:cxn ang="0">
                    <a:pos x="2934" y="79"/>
                  </a:cxn>
                  <a:cxn ang="0">
                    <a:pos x="2960" y="109"/>
                  </a:cxn>
                  <a:cxn ang="0">
                    <a:pos x="2980" y="141"/>
                  </a:cxn>
                  <a:cxn ang="0">
                    <a:pos x="2997" y="177"/>
                  </a:cxn>
                  <a:cxn ang="0">
                    <a:pos x="3008" y="216"/>
                  </a:cxn>
                  <a:cxn ang="0">
                    <a:pos x="3013" y="256"/>
                  </a:cxn>
                  <a:cxn ang="0">
                    <a:pos x="3013" y="1364"/>
                  </a:cxn>
                  <a:cxn ang="0">
                    <a:pos x="3008" y="1405"/>
                  </a:cxn>
                  <a:cxn ang="0">
                    <a:pos x="2997" y="1444"/>
                  </a:cxn>
                  <a:cxn ang="0">
                    <a:pos x="2980" y="1479"/>
                  </a:cxn>
                  <a:cxn ang="0">
                    <a:pos x="2960" y="1512"/>
                  </a:cxn>
                  <a:cxn ang="0">
                    <a:pos x="2934" y="1541"/>
                  </a:cxn>
                  <a:cxn ang="0">
                    <a:pos x="2905" y="1567"/>
                  </a:cxn>
                  <a:cxn ang="0">
                    <a:pos x="2871" y="1588"/>
                  </a:cxn>
                  <a:cxn ang="0">
                    <a:pos x="2836" y="1604"/>
                  </a:cxn>
                  <a:cxn ang="0">
                    <a:pos x="2798" y="1616"/>
                  </a:cxn>
                  <a:cxn ang="0">
                    <a:pos x="2757" y="1621"/>
                  </a:cxn>
                  <a:cxn ang="0">
                    <a:pos x="257" y="1621"/>
                  </a:cxn>
                  <a:cxn ang="0">
                    <a:pos x="216" y="1616"/>
                  </a:cxn>
                  <a:cxn ang="0">
                    <a:pos x="178" y="1604"/>
                  </a:cxn>
                  <a:cxn ang="0">
                    <a:pos x="142" y="1588"/>
                  </a:cxn>
                  <a:cxn ang="0">
                    <a:pos x="109" y="1567"/>
                  </a:cxn>
                  <a:cxn ang="0">
                    <a:pos x="80" y="1541"/>
                  </a:cxn>
                  <a:cxn ang="0">
                    <a:pos x="54" y="1512"/>
                  </a:cxn>
                  <a:cxn ang="0">
                    <a:pos x="33" y="1479"/>
                  </a:cxn>
                  <a:cxn ang="0">
                    <a:pos x="16" y="1444"/>
                  </a:cxn>
                  <a:cxn ang="0">
                    <a:pos x="6" y="1405"/>
                  </a:cxn>
                  <a:cxn ang="0">
                    <a:pos x="1" y="1364"/>
                  </a:cxn>
                  <a:cxn ang="0">
                    <a:pos x="1" y="256"/>
                  </a:cxn>
                  <a:cxn ang="0">
                    <a:pos x="6" y="216"/>
                  </a:cxn>
                  <a:cxn ang="0">
                    <a:pos x="16" y="177"/>
                  </a:cxn>
                  <a:cxn ang="0">
                    <a:pos x="33" y="141"/>
                  </a:cxn>
                  <a:cxn ang="0">
                    <a:pos x="54" y="109"/>
                  </a:cxn>
                  <a:cxn ang="0">
                    <a:pos x="80" y="79"/>
                  </a:cxn>
                  <a:cxn ang="0">
                    <a:pos x="109" y="54"/>
                  </a:cxn>
                  <a:cxn ang="0">
                    <a:pos x="142" y="32"/>
                  </a:cxn>
                  <a:cxn ang="0">
                    <a:pos x="178" y="16"/>
                  </a:cxn>
                  <a:cxn ang="0">
                    <a:pos x="216" y="5"/>
                  </a:cxn>
                  <a:cxn ang="0">
                    <a:pos x="257" y="0"/>
                  </a:cxn>
                </a:cxnLst>
                <a:rect l="0" t="0" r="r" b="b"/>
                <a:pathLst>
                  <a:path w="3014" h="1621">
                    <a:moveTo>
                      <a:pt x="271" y="0"/>
                    </a:moveTo>
                    <a:lnTo>
                      <a:pt x="2743" y="0"/>
                    </a:lnTo>
                    <a:lnTo>
                      <a:pt x="2757" y="0"/>
                    </a:lnTo>
                    <a:lnTo>
                      <a:pt x="2770" y="1"/>
                    </a:lnTo>
                    <a:lnTo>
                      <a:pt x="2784" y="3"/>
                    </a:lnTo>
                    <a:lnTo>
                      <a:pt x="2798" y="5"/>
                    </a:lnTo>
                    <a:lnTo>
                      <a:pt x="2810" y="8"/>
                    </a:lnTo>
                    <a:lnTo>
                      <a:pt x="2823" y="12"/>
                    </a:lnTo>
                    <a:lnTo>
                      <a:pt x="2836" y="16"/>
                    </a:lnTo>
                    <a:lnTo>
                      <a:pt x="2848" y="21"/>
                    </a:lnTo>
                    <a:lnTo>
                      <a:pt x="2860" y="26"/>
                    </a:lnTo>
                    <a:lnTo>
                      <a:pt x="2871" y="32"/>
                    </a:lnTo>
                    <a:lnTo>
                      <a:pt x="2884" y="38"/>
                    </a:lnTo>
                    <a:lnTo>
                      <a:pt x="2894" y="46"/>
                    </a:lnTo>
                    <a:lnTo>
                      <a:pt x="2905" y="54"/>
                    </a:lnTo>
                    <a:lnTo>
                      <a:pt x="2915" y="62"/>
                    </a:lnTo>
                    <a:lnTo>
                      <a:pt x="2924" y="70"/>
                    </a:lnTo>
                    <a:lnTo>
                      <a:pt x="2934" y="79"/>
                    </a:lnTo>
                    <a:lnTo>
                      <a:pt x="2943" y="88"/>
                    </a:lnTo>
                    <a:lnTo>
                      <a:pt x="2952" y="98"/>
                    </a:lnTo>
                    <a:lnTo>
                      <a:pt x="2960" y="109"/>
                    </a:lnTo>
                    <a:lnTo>
                      <a:pt x="2967" y="119"/>
                    </a:lnTo>
                    <a:lnTo>
                      <a:pt x="2974" y="130"/>
                    </a:lnTo>
                    <a:lnTo>
                      <a:pt x="2980" y="141"/>
                    </a:lnTo>
                    <a:lnTo>
                      <a:pt x="2986" y="152"/>
                    </a:lnTo>
                    <a:lnTo>
                      <a:pt x="2993" y="165"/>
                    </a:lnTo>
                    <a:lnTo>
                      <a:pt x="2997" y="177"/>
                    </a:lnTo>
                    <a:lnTo>
                      <a:pt x="3002" y="189"/>
                    </a:lnTo>
                    <a:lnTo>
                      <a:pt x="3005" y="202"/>
                    </a:lnTo>
                    <a:lnTo>
                      <a:pt x="3008" y="216"/>
                    </a:lnTo>
                    <a:lnTo>
                      <a:pt x="3011" y="229"/>
                    </a:lnTo>
                    <a:lnTo>
                      <a:pt x="3012" y="242"/>
                    </a:lnTo>
                    <a:lnTo>
                      <a:pt x="3013" y="256"/>
                    </a:lnTo>
                    <a:lnTo>
                      <a:pt x="3014" y="270"/>
                    </a:lnTo>
                    <a:lnTo>
                      <a:pt x="3014" y="1351"/>
                    </a:lnTo>
                    <a:lnTo>
                      <a:pt x="3013" y="1364"/>
                    </a:lnTo>
                    <a:lnTo>
                      <a:pt x="3012" y="1378"/>
                    </a:lnTo>
                    <a:lnTo>
                      <a:pt x="3011" y="1392"/>
                    </a:lnTo>
                    <a:lnTo>
                      <a:pt x="3008" y="1405"/>
                    </a:lnTo>
                    <a:lnTo>
                      <a:pt x="3005" y="1418"/>
                    </a:lnTo>
                    <a:lnTo>
                      <a:pt x="3002" y="1430"/>
                    </a:lnTo>
                    <a:lnTo>
                      <a:pt x="2997" y="1444"/>
                    </a:lnTo>
                    <a:lnTo>
                      <a:pt x="2993" y="1456"/>
                    </a:lnTo>
                    <a:lnTo>
                      <a:pt x="2986" y="1468"/>
                    </a:lnTo>
                    <a:lnTo>
                      <a:pt x="2980" y="1479"/>
                    </a:lnTo>
                    <a:lnTo>
                      <a:pt x="2974" y="1490"/>
                    </a:lnTo>
                    <a:lnTo>
                      <a:pt x="2967" y="1502"/>
                    </a:lnTo>
                    <a:lnTo>
                      <a:pt x="2960" y="1512"/>
                    </a:lnTo>
                    <a:lnTo>
                      <a:pt x="2952" y="1522"/>
                    </a:lnTo>
                    <a:lnTo>
                      <a:pt x="2943" y="1532"/>
                    </a:lnTo>
                    <a:lnTo>
                      <a:pt x="2934" y="1541"/>
                    </a:lnTo>
                    <a:lnTo>
                      <a:pt x="2924" y="1551"/>
                    </a:lnTo>
                    <a:lnTo>
                      <a:pt x="2915" y="1559"/>
                    </a:lnTo>
                    <a:lnTo>
                      <a:pt x="2905" y="1567"/>
                    </a:lnTo>
                    <a:lnTo>
                      <a:pt x="2894" y="1575"/>
                    </a:lnTo>
                    <a:lnTo>
                      <a:pt x="2884" y="1582"/>
                    </a:lnTo>
                    <a:lnTo>
                      <a:pt x="2871" y="1588"/>
                    </a:lnTo>
                    <a:lnTo>
                      <a:pt x="2860" y="1594"/>
                    </a:lnTo>
                    <a:lnTo>
                      <a:pt x="2848" y="1599"/>
                    </a:lnTo>
                    <a:lnTo>
                      <a:pt x="2836" y="1604"/>
                    </a:lnTo>
                    <a:lnTo>
                      <a:pt x="2823" y="1609"/>
                    </a:lnTo>
                    <a:lnTo>
                      <a:pt x="2810" y="1613"/>
                    </a:lnTo>
                    <a:lnTo>
                      <a:pt x="2798" y="1616"/>
                    </a:lnTo>
                    <a:lnTo>
                      <a:pt x="2784" y="1618"/>
                    </a:lnTo>
                    <a:lnTo>
                      <a:pt x="2770" y="1620"/>
                    </a:lnTo>
                    <a:lnTo>
                      <a:pt x="2757" y="1621"/>
                    </a:lnTo>
                    <a:lnTo>
                      <a:pt x="2743" y="1621"/>
                    </a:lnTo>
                    <a:lnTo>
                      <a:pt x="271" y="1621"/>
                    </a:lnTo>
                    <a:lnTo>
                      <a:pt x="257" y="1621"/>
                    </a:lnTo>
                    <a:lnTo>
                      <a:pt x="244" y="1620"/>
                    </a:lnTo>
                    <a:lnTo>
                      <a:pt x="229" y="1618"/>
                    </a:lnTo>
                    <a:lnTo>
                      <a:pt x="216" y="1616"/>
                    </a:lnTo>
                    <a:lnTo>
                      <a:pt x="204" y="1613"/>
                    </a:lnTo>
                    <a:lnTo>
                      <a:pt x="191" y="1609"/>
                    </a:lnTo>
                    <a:lnTo>
                      <a:pt x="178" y="1604"/>
                    </a:lnTo>
                    <a:lnTo>
                      <a:pt x="166" y="1599"/>
                    </a:lnTo>
                    <a:lnTo>
                      <a:pt x="154" y="1594"/>
                    </a:lnTo>
                    <a:lnTo>
                      <a:pt x="142" y="1588"/>
                    </a:lnTo>
                    <a:lnTo>
                      <a:pt x="130" y="1582"/>
                    </a:lnTo>
                    <a:lnTo>
                      <a:pt x="120" y="1575"/>
                    </a:lnTo>
                    <a:lnTo>
                      <a:pt x="109" y="1567"/>
                    </a:lnTo>
                    <a:lnTo>
                      <a:pt x="99" y="1559"/>
                    </a:lnTo>
                    <a:lnTo>
                      <a:pt x="89" y="1551"/>
                    </a:lnTo>
                    <a:lnTo>
                      <a:pt x="80" y="1541"/>
                    </a:lnTo>
                    <a:lnTo>
                      <a:pt x="70" y="1532"/>
                    </a:lnTo>
                    <a:lnTo>
                      <a:pt x="62" y="1522"/>
                    </a:lnTo>
                    <a:lnTo>
                      <a:pt x="54" y="1512"/>
                    </a:lnTo>
                    <a:lnTo>
                      <a:pt x="47" y="1502"/>
                    </a:lnTo>
                    <a:lnTo>
                      <a:pt x="40" y="1490"/>
                    </a:lnTo>
                    <a:lnTo>
                      <a:pt x="33" y="1479"/>
                    </a:lnTo>
                    <a:lnTo>
                      <a:pt x="28" y="1468"/>
                    </a:lnTo>
                    <a:lnTo>
                      <a:pt x="21" y="1456"/>
                    </a:lnTo>
                    <a:lnTo>
                      <a:pt x="16" y="1444"/>
                    </a:lnTo>
                    <a:lnTo>
                      <a:pt x="12" y="1430"/>
                    </a:lnTo>
                    <a:lnTo>
                      <a:pt x="9" y="1418"/>
                    </a:lnTo>
                    <a:lnTo>
                      <a:pt x="6" y="1405"/>
                    </a:lnTo>
                    <a:lnTo>
                      <a:pt x="3" y="1392"/>
                    </a:lnTo>
                    <a:lnTo>
                      <a:pt x="2" y="1378"/>
                    </a:lnTo>
                    <a:lnTo>
                      <a:pt x="1" y="1364"/>
                    </a:lnTo>
                    <a:lnTo>
                      <a:pt x="0" y="1351"/>
                    </a:lnTo>
                    <a:lnTo>
                      <a:pt x="0" y="270"/>
                    </a:lnTo>
                    <a:lnTo>
                      <a:pt x="1" y="256"/>
                    </a:lnTo>
                    <a:lnTo>
                      <a:pt x="2" y="242"/>
                    </a:lnTo>
                    <a:lnTo>
                      <a:pt x="3" y="229"/>
                    </a:lnTo>
                    <a:lnTo>
                      <a:pt x="6" y="216"/>
                    </a:lnTo>
                    <a:lnTo>
                      <a:pt x="9" y="202"/>
                    </a:lnTo>
                    <a:lnTo>
                      <a:pt x="12" y="189"/>
                    </a:lnTo>
                    <a:lnTo>
                      <a:pt x="16" y="177"/>
                    </a:lnTo>
                    <a:lnTo>
                      <a:pt x="21" y="165"/>
                    </a:lnTo>
                    <a:lnTo>
                      <a:pt x="28" y="152"/>
                    </a:lnTo>
                    <a:lnTo>
                      <a:pt x="33" y="141"/>
                    </a:lnTo>
                    <a:lnTo>
                      <a:pt x="40" y="130"/>
                    </a:lnTo>
                    <a:lnTo>
                      <a:pt x="47" y="119"/>
                    </a:lnTo>
                    <a:lnTo>
                      <a:pt x="54" y="109"/>
                    </a:lnTo>
                    <a:lnTo>
                      <a:pt x="62" y="98"/>
                    </a:lnTo>
                    <a:lnTo>
                      <a:pt x="70" y="88"/>
                    </a:lnTo>
                    <a:lnTo>
                      <a:pt x="80" y="79"/>
                    </a:lnTo>
                    <a:lnTo>
                      <a:pt x="89" y="70"/>
                    </a:lnTo>
                    <a:lnTo>
                      <a:pt x="99" y="62"/>
                    </a:lnTo>
                    <a:lnTo>
                      <a:pt x="109" y="54"/>
                    </a:lnTo>
                    <a:lnTo>
                      <a:pt x="120" y="46"/>
                    </a:lnTo>
                    <a:lnTo>
                      <a:pt x="130" y="38"/>
                    </a:lnTo>
                    <a:lnTo>
                      <a:pt x="142" y="32"/>
                    </a:lnTo>
                    <a:lnTo>
                      <a:pt x="154" y="26"/>
                    </a:lnTo>
                    <a:lnTo>
                      <a:pt x="166" y="21"/>
                    </a:lnTo>
                    <a:lnTo>
                      <a:pt x="178" y="16"/>
                    </a:lnTo>
                    <a:lnTo>
                      <a:pt x="191" y="12"/>
                    </a:lnTo>
                    <a:lnTo>
                      <a:pt x="204" y="8"/>
                    </a:lnTo>
                    <a:lnTo>
                      <a:pt x="216" y="5"/>
                    </a:lnTo>
                    <a:lnTo>
                      <a:pt x="229" y="3"/>
                    </a:lnTo>
                    <a:lnTo>
                      <a:pt x="244"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18" name="Freeform 17"/>
              <p:cNvSpPr>
                <a:spLocks/>
              </p:cNvSpPr>
              <p:nvPr/>
            </p:nvSpPr>
            <p:spPr bwMode="auto">
              <a:xfrm>
                <a:off x="-1440644" y="1838018"/>
                <a:ext cx="217487" cy="117475"/>
              </a:xfrm>
              <a:custGeom>
                <a:avLst/>
                <a:gdLst/>
                <a:ahLst/>
                <a:cxnLst>
                  <a:cxn ang="0">
                    <a:pos x="2757" y="0"/>
                  </a:cxn>
                  <a:cxn ang="0">
                    <a:pos x="2796" y="5"/>
                  </a:cxn>
                  <a:cxn ang="0">
                    <a:pos x="2835" y="16"/>
                  </a:cxn>
                  <a:cxn ang="0">
                    <a:pos x="2871" y="32"/>
                  </a:cxn>
                  <a:cxn ang="0">
                    <a:pos x="2903" y="54"/>
                  </a:cxn>
                  <a:cxn ang="0">
                    <a:pos x="2933" y="79"/>
                  </a:cxn>
                  <a:cxn ang="0">
                    <a:pos x="2958" y="109"/>
                  </a:cxn>
                  <a:cxn ang="0">
                    <a:pos x="2980" y="141"/>
                  </a:cxn>
                  <a:cxn ang="0">
                    <a:pos x="2996" y="177"/>
                  </a:cxn>
                  <a:cxn ang="0">
                    <a:pos x="3007" y="216"/>
                  </a:cxn>
                  <a:cxn ang="0">
                    <a:pos x="3012" y="256"/>
                  </a:cxn>
                  <a:cxn ang="0">
                    <a:pos x="3012" y="1364"/>
                  </a:cxn>
                  <a:cxn ang="0">
                    <a:pos x="3007" y="1405"/>
                  </a:cxn>
                  <a:cxn ang="0">
                    <a:pos x="2996" y="1444"/>
                  </a:cxn>
                  <a:cxn ang="0">
                    <a:pos x="2980" y="1479"/>
                  </a:cxn>
                  <a:cxn ang="0">
                    <a:pos x="2958" y="1512"/>
                  </a:cxn>
                  <a:cxn ang="0">
                    <a:pos x="2933" y="1541"/>
                  </a:cxn>
                  <a:cxn ang="0">
                    <a:pos x="2903" y="1567"/>
                  </a:cxn>
                  <a:cxn ang="0">
                    <a:pos x="2871" y="1588"/>
                  </a:cxn>
                  <a:cxn ang="0">
                    <a:pos x="2835" y="1604"/>
                  </a:cxn>
                  <a:cxn ang="0">
                    <a:pos x="2796" y="1616"/>
                  </a:cxn>
                  <a:cxn ang="0">
                    <a:pos x="2757" y="1621"/>
                  </a:cxn>
                  <a:cxn ang="0">
                    <a:pos x="256" y="1621"/>
                  </a:cxn>
                  <a:cxn ang="0">
                    <a:pos x="216" y="1616"/>
                  </a:cxn>
                  <a:cxn ang="0">
                    <a:pos x="177" y="1604"/>
                  </a:cxn>
                  <a:cxn ang="0">
                    <a:pos x="141" y="1588"/>
                  </a:cxn>
                  <a:cxn ang="0">
                    <a:pos x="109" y="1567"/>
                  </a:cxn>
                  <a:cxn ang="0">
                    <a:pos x="79" y="1541"/>
                  </a:cxn>
                  <a:cxn ang="0">
                    <a:pos x="54" y="1512"/>
                  </a:cxn>
                  <a:cxn ang="0">
                    <a:pos x="32" y="1479"/>
                  </a:cxn>
                  <a:cxn ang="0">
                    <a:pos x="16" y="1444"/>
                  </a:cxn>
                  <a:cxn ang="0">
                    <a:pos x="5" y="1405"/>
                  </a:cxn>
                  <a:cxn ang="0">
                    <a:pos x="0" y="1364"/>
                  </a:cxn>
                  <a:cxn ang="0">
                    <a:pos x="0" y="256"/>
                  </a:cxn>
                  <a:cxn ang="0">
                    <a:pos x="5" y="216"/>
                  </a:cxn>
                  <a:cxn ang="0">
                    <a:pos x="16" y="177"/>
                  </a:cxn>
                  <a:cxn ang="0">
                    <a:pos x="32" y="141"/>
                  </a:cxn>
                  <a:cxn ang="0">
                    <a:pos x="54" y="109"/>
                  </a:cxn>
                  <a:cxn ang="0">
                    <a:pos x="79" y="79"/>
                  </a:cxn>
                  <a:cxn ang="0">
                    <a:pos x="109" y="54"/>
                  </a:cxn>
                  <a:cxn ang="0">
                    <a:pos x="141" y="32"/>
                  </a:cxn>
                  <a:cxn ang="0">
                    <a:pos x="177" y="16"/>
                  </a:cxn>
                  <a:cxn ang="0">
                    <a:pos x="216" y="5"/>
                  </a:cxn>
                  <a:cxn ang="0">
                    <a:pos x="256" y="0"/>
                  </a:cxn>
                </a:cxnLst>
                <a:rect l="0" t="0" r="r" b="b"/>
                <a:pathLst>
                  <a:path w="3012" h="1621">
                    <a:moveTo>
                      <a:pt x="270" y="0"/>
                    </a:moveTo>
                    <a:lnTo>
                      <a:pt x="2742" y="0"/>
                    </a:lnTo>
                    <a:lnTo>
                      <a:pt x="2757" y="0"/>
                    </a:lnTo>
                    <a:lnTo>
                      <a:pt x="2770" y="1"/>
                    </a:lnTo>
                    <a:lnTo>
                      <a:pt x="2783" y="3"/>
                    </a:lnTo>
                    <a:lnTo>
                      <a:pt x="2796" y="5"/>
                    </a:lnTo>
                    <a:lnTo>
                      <a:pt x="2810" y="8"/>
                    </a:lnTo>
                    <a:lnTo>
                      <a:pt x="2823" y="12"/>
                    </a:lnTo>
                    <a:lnTo>
                      <a:pt x="2835" y="16"/>
                    </a:lnTo>
                    <a:lnTo>
                      <a:pt x="2847" y="21"/>
                    </a:lnTo>
                    <a:lnTo>
                      <a:pt x="2860" y="26"/>
                    </a:lnTo>
                    <a:lnTo>
                      <a:pt x="2871" y="32"/>
                    </a:lnTo>
                    <a:lnTo>
                      <a:pt x="2882" y="38"/>
                    </a:lnTo>
                    <a:lnTo>
                      <a:pt x="2893" y="46"/>
                    </a:lnTo>
                    <a:lnTo>
                      <a:pt x="2903" y="54"/>
                    </a:lnTo>
                    <a:lnTo>
                      <a:pt x="2914" y="62"/>
                    </a:lnTo>
                    <a:lnTo>
                      <a:pt x="2924" y="70"/>
                    </a:lnTo>
                    <a:lnTo>
                      <a:pt x="2933" y="79"/>
                    </a:lnTo>
                    <a:lnTo>
                      <a:pt x="2942" y="88"/>
                    </a:lnTo>
                    <a:lnTo>
                      <a:pt x="2950" y="98"/>
                    </a:lnTo>
                    <a:lnTo>
                      <a:pt x="2958" y="109"/>
                    </a:lnTo>
                    <a:lnTo>
                      <a:pt x="2967" y="119"/>
                    </a:lnTo>
                    <a:lnTo>
                      <a:pt x="2974" y="130"/>
                    </a:lnTo>
                    <a:lnTo>
                      <a:pt x="2980" y="141"/>
                    </a:lnTo>
                    <a:lnTo>
                      <a:pt x="2986" y="152"/>
                    </a:lnTo>
                    <a:lnTo>
                      <a:pt x="2991" y="165"/>
                    </a:lnTo>
                    <a:lnTo>
                      <a:pt x="2996" y="177"/>
                    </a:lnTo>
                    <a:lnTo>
                      <a:pt x="3000" y="189"/>
                    </a:lnTo>
                    <a:lnTo>
                      <a:pt x="3004" y="202"/>
                    </a:lnTo>
                    <a:lnTo>
                      <a:pt x="3007" y="216"/>
                    </a:lnTo>
                    <a:lnTo>
                      <a:pt x="3009" y="229"/>
                    </a:lnTo>
                    <a:lnTo>
                      <a:pt x="3011" y="242"/>
                    </a:lnTo>
                    <a:lnTo>
                      <a:pt x="3012" y="256"/>
                    </a:lnTo>
                    <a:lnTo>
                      <a:pt x="3012" y="270"/>
                    </a:lnTo>
                    <a:lnTo>
                      <a:pt x="3012" y="1351"/>
                    </a:lnTo>
                    <a:lnTo>
                      <a:pt x="3012" y="1364"/>
                    </a:lnTo>
                    <a:lnTo>
                      <a:pt x="3011" y="1378"/>
                    </a:lnTo>
                    <a:lnTo>
                      <a:pt x="3009" y="1392"/>
                    </a:lnTo>
                    <a:lnTo>
                      <a:pt x="3007" y="1405"/>
                    </a:lnTo>
                    <a:lnTo>
                      <a:pt x="3004" y="1418"/>
                    </a:lnTo>
                    <a:lnTo>
                      <a:pt x="3000" y="1430"/>
                    </a:lnTo>
                    <a:lnTo>
                      <a:pt x="2996" y="1444"/>
                    </a:lnTo>
                    <a:lnTo>
                      <a:pt x="2991" y="1456"/>
                    </a:lnTo>
                    <a:lnTo>
                      <a:pt x="2986" y="1468"/>
                    </a:lnTo>
                    <a:lnTo>
                      <a:pt x="2980" y="1479"/>
                    </a:lnTo>
                    <a:lnTo>
                      <a:pt x="2974" y="1490"/>
                    </a:lnTo>
                    <a:lnTo>
                      <a:pt x="2967" y="1502"/>
                    </a:lnTo>
                    <a:lnTo>
                      <a:pt x="2958" y="1512"/>
                    </a:lnTo>
                    <a:lnTo>
                      <a:pt x="2950" y="1522"/>
                    </a:lnTo>
                    <a:lnTo>
                      <a:pt x="2942" y="1532"/>
                    </a:lnTo>
                    <a:lnTo>
                      <a:pt x="2933" y="1541"/>
                    </a:lnTo>
                    <a:lnTo>
                      <a:pt x="2924" y="1551"/>
                    </a:lnTo>
                    <a:lnTo>
                      <a:pt x="2914" y="1559"/>
                    </a:lnTo>
                    <a:lnTo>
                      <a:pt x="2903" y="1567"/>
                    </a:lnTo>
                    <a:lnTo>
                      <a:pt x="2893" y="1575"/>
                    </a:lnTo>
                    <a:lnTo>
                      <a:pt x="2882" y="1582"/>
                    </a:lnTo>
                    <a:lnTo>
                      <a:pt x="2871" y="1588"/>
                    </a:lnTo>
                    <a:lnTo>
                      <a:pt x="2860" y="1594"/>
                    </a:lnTo>
                    <a:lnTo>
                      <a:pt x="2847" y="1599"/>
                    </a:lnTo>
                    <a:lnTo>
                      <a:pt x="2835" y="1604"/>
                    </a:lnTo>
                    <a:lnTo>
                      <a:pt x="2823" y="1609"/>
                    </a:lnTo>
                    <a:lnTo>
                      <a:pt x="2810" y="1613"/>
                    </a:lnTo>
                    <a:lnTo>
                      <a:pt x="2796" y="1616"/>
                    </a:lnTo>
                    <a:lnTo>
                      <a:pt x="2783" y="1618"/>
                    </a:lnTo>
                    <a:lnTo>
                      <a:pt x="2770" y="1620"/>
                    </a:lnTo>
                    <a:lnTo>
                      <a:pt x="2757" y="1621"/>
                    </a:lnTo>
                    <a:lnTo>
                      <a:pt x="2742" y="1621"/>
                    </a:lnTo>
                    <a:lnTo>
                      <a:pt x="270" y="1621"/>
                    </a:lnTo>
                    <a:lnTo>
                      <a:pt x="256" y="1621"/>
                    </a:lnTo>
                    <a:lnTo>
                      <a:pt x="242" y="1620"/>
                    </a:lnTo>
                    <a:lnTo>
                      <a:pt x="229" y="1618"/>
                    </a:lnTo>
                    <a:lnTo>
                      <a:pt x="216" y="1616"/>
                    </a:lnTo>
                    <a:lnTo>
                      <a:pt x="202" y="1613"/>
                    </a:lnTo>
                    <a:lnTo>
                      <a:pt x="190" y="1609"/>
                    </a:lnTo>
                    <a:lnTo>
                      <a:pt x="177" y="1604"/>
                    </a:lnTo>
                    <a:lnTo>
                      <a:pt x="165" y="1599"/>
                    </a:lnTo>
                    <a:lnTo>
                      <a:pt x="153" y="1594"/>
                    </a:lnTo>
                    <a:lnTo>
                      <a:pt x="141" y="1588"/>
                    </a:lnTo>
                    <a:lnTo>
                      <a:pt x="130" y="1582"/>
                    </a:lnTo>
                    <a:lnTo>
                      <a:pt x="119" y="1575"/>
                    </a:lnTo>
                    <a:lnTo>
                      <a:pt x="109" y="1567"/>
                    </a:lnTo>
                    <a:lnTo>
                      <a:pt x="98" y="1559"/>
                    </a:lnTo>
                    <a:lnTo>
                      <a:pt x="88" y="1551"/>
                    </a:lnTo>
                    <a:lnTo>
                      <a:pt x="79" y="1541"/>
                    </a:lnTo>
                    <a:lnTo>
                      <a:pt x="70" y="1532"/>
                    </a:lnTo>
                    <a:lnTo>
                      <a:pt x="62" y="1522"/>
                    </a:lnTo>
                    <a:lnTo>
                      <a:pt x="54" y="1512"/>
                    </a:lnTo>
                    <a:lnTo>
                      <a:pt x="45" y="1502"/>
                    </a:lnTo>
                    <a:lnTo>
                      <a:pt x="39" y="1490"/>
                    </a:lnTo>
                    <a:lnTo>
                      <a:pt x="32" y="1479"/>
                    </a:lnTo>
                    <a:lnTo>
                      <a:pt x="26" y="1468"/>
                    </a:lnTo>
                    <a:lnTo>
                      <a:pt x="21" y="1456"/>
                    </a:lnTo>
                    <a:lnTo>
                      <a:pt x="16" y="1444"/>
                    </a:lnTo>
                    <a:lnTo>
                      <a:pt x="12" y="1430"/>
                    </a:lnTo>
                    <a:lnTo>
                      <a:pt x="8" y="1418"/>
                    </a:lnTo>
                    <a:lnTo>
                      <a:pt x="5" y="1405"/>
                    </a:lnTo>
                    <a:lnTo>
                      <a:pt x="3" y="1392"/>
                    </a:lnTo>
                    <a:lnTo>
                      <a:pt x="1" y="1378"/>
                    </a:lnTo>
                    <a:lnTo>
                      <a:pt x="0" y="1364"/>
                    </a:lnTo>
                    <a:lnTo>
                      <a:pt x="0" y="1351"/>
                    </a:lnTo>
                    <a:lnTo>
                      <a:pt x="0" y="270"/>
                    </a:lnTo>
                    <a:lnTo>
                      <a:pt x="0" y="256"/>
                    </a:lnTo>
                    <a:lnTo>
                      <a:pt x="1" y="242"/>
                    </a:lnTo>
                    <a:lnTo>
                      <a:pt x="3" y="229"/>
                    </a:lnTo>
                    <a:lnTo>
                      <a:pt x="5" y="216"/>
                    </a:lnTo>
                    <a:lnTo>
                      <a:pt x="8" y="202"/>
                    </a:lnTo>
                    <a:lnTo>
                      <a:pt x="12" y="189"/>
                    </a:lnTo>
                    <a:lnTo>
                      <a:pt x="16" y="177"/>
                    </a:lnTo>
                    <a:lnTo>
                      <a:pt x="21" y="165"/>
                    </a:lnTo>
                    <a:lnTo>
                      <a:pt x="26" y="152"/>
                    </a:lnTo>
                    <a:lnTo>
                      <a:pt x="32" y="141"/>
                    </a:lnTo>
                    <a:lnTo>
                      <a:pt x="39" y="130"/>
                    </a:lnTo>
                    <a:lnTo>
                      <a:pt x="45" y="119"/>
                    </a:lnTo>
                    <a:lnTo>
                      <a:pt x="54" y="109"/>
                    </a:lnTo>
                    <a:lnTo>
                      <a:pt x="62" y="98"/>
                    </a:lnTo>
                    <a:lnTo>
                      <a:pt x="70" y="88"/>
                    </a:lnTo>
                    <a:lnTo>
                      <a:pt x="79" y="79"/>
                    </a:lnTo>
                    <a:lnTo>
                      <a:pt x="88" y="70"/>
                    </a:lnTo>
                    <a:lnTo>
                      <a:pt x="98" y="62"/>
                    </a:lnTo>
                    <a:lnTo>
                      <a:pt x="109" y="54"/>
                    </a:lnTo>
                    <a:lnTo>
                      <a:pt x="119" y="46"/>
                    </a:lnTo>
                    <a:lnTo>
                      <a:pt x="130" y="38"/>
                    </a:lnTo>
                    <a:lnTo>
                      <a:pt x="141" y="32"/>
                    </a:lnTo>
                    <a:lnTo>
                      <a:pt x="153" y="26"/>
                    </a:lnTo>
                    <a:lnTo>
                      <a:pt x="165" y="21"/>
                    </a:lnTo>
                    <a:lnTo>
                      <a:pt x="177" y="16"/>
                    </a:lnTo>
                    <a:lnTo>
                      <a:pt x="190" y="12"/>
                    </a:lnTo>
                    <a:lnTo>
                      <a:pt x="202" y="8"/>
                    </a:lnTo>
                    <a:lnTo>
                      <a:pt x="216" y="5"/>
                    </a:lnTo>
                    <a:lnTo>
                      <a:pt x="229" y="3"/>
                    </a:lnTo>
                    <a:lnTo>
                      <a:pt x="242"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19" name="Freeform 18"/>
              <p:cNvSpPr>
                <a:spLocks/>
              </p:cNvSpPr>
              <p:nvPr/>
            </p:nvSpPr>
            <p:spPr bwMode="auto">
              <a:xfrm>
                <a:off x="-1200931" y="1838018"/>
                <a:ext cx="217487" cy="117475"/>
              </a:xfrm>
              <a:custGeom>
                <a:avLst/>
                <a:gdLst/>
                <a:ahLst/>
                <a:cxnLst>
                  <a:cxn ang="0">
                    <a:pos x="2756" y="0"/>
                  </a:cxn>
                  <a:cxn ang="0">
                    <a:pos x="2797" y="5"/>
                  </a:cxn>
                  <a:cxn ang="0">
                    <a:pos x="2836" y="16"/>
                  </a:cxn>
                  <a:cxn ang="0">
                    <a:pos x="2871" y="32"/>
                  </a:cxn>
                  <a:cxn ang="0">
                    <a:pos x="2904" y="54"/>
                  </a:cxn>
                  <a:cxn ang="0">
                    <a:pos x="2934" y="79"/>
                  </a:cxn>
                  <a:cxn ang="0">
                    <a:pos x="2959" y="109"/>
                  </a:cxn>
                  <a:cxn ang="0">
                    <a:pos x="2980" y="141"/>
                  </a:cxn>
                  <a:cxn ang="0">
                    <a:pos x="2997" y="177"/>
                  </a:cxn>
                  <a:cxn ang="0">
                    <a:pos x="3008" y="216"/>
                  </a:cxn>
                  <a:cxn ang="0">
                    <a:pos x="3013" y="256"/>
                  </a:cxn>
                  <a:cxn ang="0">
                    <a:pos x="3013" y="1364"/>
                  </a:cxn>
                  <a:cxn ang="0">
                    <a:pos x="3008" y="1405"/>
                  </a:cxn>
                  <a:cxn ang="0">
                    <a:pos x="2997" y="1444"/>
                  </a:cxn>
                  <a:cxn ang="0">
                    <a:pos x="2980" y="1479"/>
                  </a:cxn>
                  <a:cxn ang="0">
                    <a:pos x="2959" y="1512"/>
                  </a:cxn>
                  <a:cxn ang="0">
                    <a:pos x="2934" y="1541"/>
                  </a:cxn>
                  <a:cxn ang="0">
                    <a:pos x="2904" y="1567"/>
                  </a:cxn>
                  <a:cxn ang="0">
                    <a:pos x="2871" y="1588"/>
                  </a:cxn>
                  <a:cxn ang="0">
                    <a:pos x="2836" y="1604"/>
                  </a:cxn>
                  <a:cxn ang="0">
                    <a:pos x="2797" y="1616"/>
                  </a:cxn>
                  <a:cxn ang="0">
                    <a:pos x="2756" y="1621"/>
                  </a:cxn>
                  <a:cxn ang="0">
                    <a:pos x="256" y="1621"/>
                  </a:cxn>
                  <a:cxn ang="0">
                    <a:pos x="216" y="1616"/>
                  </a:cxn>
                  <a:cxn ang="0">
                    <a:pos x="177" y="1604"/>
                  </a:cxn>
                  <a:cxn ang="0">
                    <a:pos x="142" y="1588"/>
                  </a:cxn>
                  <a:cxn ang="0">
                    <a:pos x="108" y="1567"/>
                  </a:cxn>
                  <a:cxn ang="0">
                    <a:pos x="80" y="1541"/>
                  </a:cxn>
                  <a:cxn ang="0">
                    <a:pos x="54" y="1512"/>
                  </a:cxn>
                  <a:cxn ang="0">
                    <a:pos x="33" y="1479"/>
                  </a:cxn>
                  <a:cxn ang="0">
                    <a:pos x="16" y="1444"/>
                  </a:cxn>
                  <a:cxn ang="0">
                    <a:pos x="5" y="1405"/>
                  </a:cxn>
                  <a:cxn ang="0">
                    <a:pos x="0" y="1364"/>
                  </a:cxn>
                  <a:cxn ang="0">
                    <a:pos x="0" y="256"/>
                  </a:cxn>
                  <a:cxn ang="0">
                    <a:pos x="5" y="216"/>
                  </a:cxn>
                  <a:cxn ang="0">
                    <a:pos x="16" y="177"/>
                  </a:cxn>
                  <a:cxn ang="0">
                    <a:pos x="33" y="141"/>
                  </a:cxn>
                  <a:cxn ang="0">
                    <a:pos x="54" y="109"/>
                  </a:cxn>
                  <a:cxn ang="0">
                    <a:pos x="80" y="79"/>
                  </a:cxn>
                  <a:cxn ang="0">
                    <a:pos x="108" y="54"/>
                  </a:cxn>
                  <a:cxn ang="0">
                    <a:pos x="142" y="32"/>
                  </a:cxn>
                  <a:cxn ang="0">
                    <a:pos x="177" y="16"/>
                  </a:cxn>
                  <a:cxn ang="0">
                    <a:pos x="216" y="5"/>
                  </a:cxn>
                  <a:cxn ang="0">
                    <a:pos x="256" y="0"/>
                  </a:cxn>
                </a:cxnLst>
                <a:rect l="0" t="0" r="r" b="b"/>
                <a:pathLst>
                  <a:path w="3013" h="1621">
                    <a:moveTo>
                      <a:pt x="270" y="0"/>
                    </a:moveTo>
                    <a:lnTo>
                      <a:pt x="2743" y="0"/>
                    </a:lnTo>
                    <a:lnTo>
                      <a:pt x="2756" y="0"/>
                    </a:lnTo>
                    <a:lnTo>
                      <a:pt x="2771" y="1"/>
                    </a:lnTo>
                    <a:lnTo>
                      <a:pt x="2784" y="3"/>
                    </a:lnTo>
                    <a:lnTo>
                      <a:pt x="2797" y="5"/>
                    </a:lnTo>
                    <a:lnTo>
                      <a:pt x="2810" y="8"/>
                    </a:lnTo>
                    <a:lnTo>
                      <a:pt x="2822" y="12"/>
                    </a:lnTo>
                    <a:lnTo>
                      <a:pt x="2836" y="16"/>
                    </a:lnTo>
                    <a:lnTo>
                      <a:pt x="2848" y="21"/>
                    </a:lnTo>
                    <a:lnTo>
                      <a:pt x="2859" y="26"/>
                    </a:lnTo>
                    <a:lnTo>
                      <a:pt x="2871" y="32"/>
                    </a:lnTo>
                    <a:lnTo>
                      <a:pt x="2883" y="38"/>
                    </a:lnTo>
                    <a:lnTo>
                      <a:pt x="2894" y="46"/>
                    </a:lnTo>
                    <a:lnTo>
                      <a:pt x="2904" y="54"/>
                    </a:lnTo>
                    <a:lnTo>
                      <a:pt x="2914" y="62"/>
                    </a:lnTo>
                    <a:lnTo>
                      <a:pt x="2924" y="70"/>
                    </a:lnTo>
                    <a:lnTo>
                      <a:pt x="2934" y="79"/>
                    </a:lnTo>
                    <a:lnTo>
                      <a:pt x="2943" y="88"/>
                    </a:lnTo>
                    <a:lnTo>
                      <a:pt x="2951" y="98"/>
                    </a:lnTo>
                    <a:lnTo>
                      <a:pt x="2959" y="109"/>
                    </a:lnTo>
                    <a:lnTo>
                      <a:pt x="2966" y="119"/>
                    </a:lnTo>
                    <a:lnTo>
                      <a:pt x="2973" y="130"/>
                    </a:lnTo>
                    <a:lnTo>
                      <a:pt x="2980" y="141"/>
                    </a:lnTo>
                    <a:lnTo>
                      <a:pt x="2987" y="152"/>
                    </a:lnTo>
                    <a:lnTo>
                      <a:pt x="2992" y="165"/>
                    </a:lnTo>
                    <a:lnTo>
                      <a:pt x="2997" y="177"/>
                    </a:lnTo>
                    <a:lnTo>
                      <a:pt x="3001" y="189"/>
                    </a:lnTo>
                    <a:lnTo>
                      <a:pt x="3005" y="202"/>
                    </a:lnTo>
                    <a:lnTo>
                      <a:pt x="3008" y="216"/>
                    </a:lnTo>
                    <a:lnTo>
                      <a:pt x="3010" y="229"/>
                    </a:lnTo>
                    <a:lnTo>
                      <a:pt x="3012" y="242"/>
                    </a:lnTo>
                    <a:lnTo>
                      <a:pt x="3013" y="256"/>
                    </a:lnTo>
                    <a:lnTo>
                      <a:pt x="3013" y="270"/>
                    </a:lnTo>
                    <a:lnTo>
                      <a:pt x="3013" y="1351"/>
                    </a:lnTo>
                    <a:lnTo>
                      <a:pt x="3013" y="1364"/>
                    </a:lnTo>
                    <a:lnTo>
                      <a:pt x="3012" y="1378"/>
                    </a:lnTo>
                    <a:lnTo>
                      <a:pt x="3010" y="1392"/>
                    </a:lnTo>
                    <a:lnTo>
                      <a:pt x="3008" y="1405"/>
                    </a:lnTo>
                    <a:lnTo>
                      <a:pt x="3005" y="1418"/>
                    </a:lnTo>
                    <a:lnTo>
                      <a:pt x="3001" y="1430"/>
                    </a:lnTo>
                    <a:lnTo>
                      <a:pt x="2997" y="1444"/>
                    </a:lnTo>
                    <a:lnTo>
                      <a:pt x="2992" y="1456"/>
                    </a:lnTo>
                    <a:lnTo>
                      <a:pt x="2987" y="1468"/>
                    </a:lnTo>
                    <a:lnTo>
                      <a:pt x="2980" y="1479"/>
                    </a:lnTo>
                    <a:lnTo>
                      <a:pt x="2973" y="1490"/>
                    </a:lnTo>
                    <a:lnTo>
                      <a:pt x="2966" y="1502"/>
                    </a:lnTo>
                    <a:lnTo>
                      <a:pt x="2959" y="1512"/>
                    </a:lnTo>
                    <a:lnTo>
                      <a:pt x="2951" y="1522"/>
                    </a:lnTo>
                    <a:lnTo>
                      <a:pt x="2943" y="1532"/>
                    </a:lnTo>
                    <a:lnTo>
                      <a:pt x="2934" y="1541"/>
                    </a:lnTo>
                    <a:lnTo>
                      <a:pt x="2924" y="1551"/>
                    </a:lnTo>
                    <a:lnTo>
                      <a:pt x="2914" y="1559"/>
                    </a:lnTo>
                    <a:lnTo>
                      <a:pt x="2904" y="1567"/>
                    </a:lnTo>
                    <a:lnTo>
                      <a:pt x="2894" y="1575"/>
                    </a:lnTo>
                    <a:lnTo>
                      <a:pt x="2883" y="1582"/>
                    </a:lnTo>
                    <a:lnTo>
                      <a:pt x="2871" y="1588"/>
                    </a:lnTo>
                    <a:lnTo>
                      <a:pt x="2859" y="1594"/>
                    </a:lnTo>
                    <a:lnTo>
                      <a:pt x="2848" y="1599"/>
                    </a:lnTo>
                    <a:lnTo>
                      <a:pt x="2836" y="1604"/>
                    </a:lnTo>
                    <a:lnTo>
                      <a:pt x="2822" y="1609"/>
                    </a:lnTo>
                    <a:lnTo>
                      <a:pt x="2810" y="1613"/>
                    </a:lnTo>
                    <a:lnTo>
                      <a:pt x="2797" y="1616"/>
                    </a:lnTo>
                    <a:lnTo>
                      <a:pt x="2784" y="1618"/>
                    </a:lnTo>
                    <a:lnTo>
                      <a:pt x="2771" y="1620"/>
                    </a:lnTo>
                    <a:lnTo>
                      <a:pt x="2756" y="1621"/>
                    </a:lnTo>
                    <a:lnTo>
                      <a:pt x="2743" y="1621"/>
                    </a:lnTo>
                    <a:lnTo>
                      <a:pt x="270" y="1621"/>
                    </a:lnTo>
                    <a:lnTo>
                      <a:pt x="256" y="1621"/>
                    </a:lnTo>
                    <a:lnTo>
                      <a:pt x="243" y="1620"/>
                    </a:lnTo>
                    <a:lnTo>
                      <a:pt x="229" y="1618"/>
                    </a:lnTo>
                    <a:lnTo>
                      <a:pt x="216" y="1616"/>
                    </a:lnTo>
                    <a:lnTo>
                      <a:pt x="203" y="1613"/>
                    </a:lnTo>
                    <a:lnTo>
                      <a:pt x="190" y="1609"/>
                    </a:lnTo>
                    <a:lnTo>
                      <a:pt x="177" y="1604"/>
                    </a:lnTo>
                    <a:lnTo>
                      <a:pt x="165" y="1599"/>
                    </a:lnTo>
                    <a:lnTo>
                      <a:pt x="153" y="1594"/>
                    </a:lnTo>
                    <a:lnTo>
                      <a:pt x="142" y="1588"/>
                    </a:lnTo>
                    <a:lnTo>
                      <a:pt x="131" y="1582"/>
                    </a:lnTo>
                    <a:lnTo>
                      <a:pt x="119" y="1575"/>
                    </a:lnTo>
                    <a:lnTo>
                      <a:pt x="108" y="1567"/>
                    </a:lnTo>
                    <a:lnTo>
                      <a:pt x="98" y="1559"/>
                    </a:lnTo>
                    <a:lnTo>
                      <a:pt x="89" y="1551"/>
                    </a:lnTo>
                    <a:lnTo>
                      <a:pt x="80" y="1541"/>
                    </a:lnTo>
                    <a:lnTo>
                      <a:pt x="70" y="1532"/>
                    </a:lnTo>
                    <a:lnTo>
                      <a:pt x="61" y="1522"/>
                    </a:lnTo>
                    <a:lnTo>
                      <a:pt x="54" y="1512"/>
                    </a:lnTo>
                    <a:lnTo>
                      <a:pt x="46" y="1502"/>
                    </a:lnTo>
                    <a:lnTo>
                      <a:pt x="39" y="1490"/>
                    </a:lnTo>
                    <a:lnTo>
                      <a:pt x="33" y="1479"/>
                    </a:lnTo>
                    <a:lnTo>
                      <a:pt x="27" y="1468"/>
                    </a:lnTo>
                    <a:lnTo>
                      <a:pt x="22" y="1456"/>
                    </a:lnTo>
                    <a:lnTo>
                      <a:pt x="16" y="1444"/>
                    </a:lnTo>
                    <a:lnTo>
                      <a:pt x="12" y="1430"/>
                    </a:lnTo>
                    <a:lnTo>
                      <a:pt x="8" y="1418"/>
                    </a:lnTo>
                    <a:lnTo>
                      <a:pt x="5" y="1405"/>
                    </a:lnTo>
                    <a:lnTo>
                      <a:pt x="3" y="1392"/>
                    </a:lnTo>
                    <a:lnTo>
                      <a:pt x="1" y="1378"/>
                    </a:lnTo>
                    <a:lnTo>
                      <a:pt x="0" y="1364"/>
                    </a:lnTo>
                    <a:lnTo>
                      <a:pt x="0" y="1351"/>
                    </a:lnTo>
                    <a:lnTo>
                      <a:pt x="0" y="270"/>
                    </a:lnTo>
                    <a:lnTo>
                      <a:pt x="0" y="256"/>
                    </a:lnTo>
                    <a:lnTo>
                      <a:pt x="1" y="242"/>
                    </a:lnTo>
                    <a:lnTo>
                      <a:pt x="3" y="229"/>
                    </a:lnTo>
                    <a:lnTo>
                      <a:pt x="5" y="216"/>
                    </a:lnTo>
                    <a:lnTo>
                      <a:pt x="8" y="202"/>
                    </a:lnTo>
                    <a:lnTo>
                      <a:pt x="12" y="189"/>
                    </a:lnTo>
                    <a:lnTo>
                      <a:pt x="16" y="177"/>
                    </a:lnTo>
                    <a:lnTo>
                      <a:pt x="22" y="165"/>
                    </a:lnTo>
                    <a:lnTo>
                      <a:pt x="27" y="152"/>
                    </a:lnTo>
                    <a:lnTo>
                      <a:pt x="33" y="141"/>
                    </a:lnTo>
                    <a:lnTo>
                      <a:pt x="39" y="130"/>
                    </a:lnTo>
                    <a:lnTo>
                      <a:pt x="46" y="119"/>
                    </a:lnTo>
                    <a:lnTo>
                      <a:pt x="54" y="109"/>
                    </a:lnTo>
                    <a:lnTo>
                      <a:pt x="61" y="98"/>
                    </a:lnTo>
                    <a:lnTo>
                      <a:pt x="70" y="88"/>
                    </a:lnTo>
                    <a:lnTo>
                      <a:pt x="80" y="79"/>
                    </a:lnTo>
                    <a:lnTo>
                      <a:pt x="89" y="70"/>
                    </a:lnTo>
                    <a:lnTo>
                      <a:pt x="98" y="62"/>
                    </a:lnTo>
                    <a:lnTo>
                      <a:pt x="108" y="54"/>
                    </a:lnTo>
                    <a:lnTo>
                      <a:pt x="119" y="46"/>
                    </a:lnTo>
                    <a:lnTo>
                      <a:pt x="131" y="38"/>
                    </a:lnTo>
                    <a:lnTo>
                      <a:pt x="142" y="32"/>
                    </a:lnTo>
                    <a:lnTo>
                      <a:pt x="153" y="26"/>
                    </a:lnTo>
                    <a:lnTo>
                      <a:pt x="165" y="21"/>
                    </a:lnTo>
                    <a:lnTo>
                      <a:pt x="177" y="16"/>
                    </a:lnTo>
                    <a:lnTo>
                      <a:pt x="190" y="12"/>
                    </a:lnTo>
                    <a:lnTo>
                      <a:pt x="203" y="8"/>
                    </a:lnTo>
                    <a:lnTo>
                      <a:pt x="216" y="5"/>
                    </a:lnTo>
                    <a:lnTo>
                      <a:pt x="229" y="3"/>
                    </a:lnTo>
                    <a:lnTo>
                      <a:pt x="243"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20" name="Freeform 19"/>
              <p:cNvSpPr>
                <a:spLocks/>
              </p:cNvSpPr>
              <p:nvPr/>
            </p:nvSpPr>
            <p:spPr bwMode="auto">
              <a:xfrm>
                <a:off x="-2040719" y="1693555"/>
                <a:ext cx="217487" cy="115888"/>
              </a:xfrm>
              <a:custGeom>
                <a:avLst/>
                <a:gdLst/>
                <a:ahLst/>
                <a:cxnLst>
                  <a:cxn ang="0">
                    <a:pos x="2757" y="0"/>
                  </a:cxn>
                  <a:cxn ang="0">
                    <a:pos x="2798" y="6"/>
                  </a:cxn>
                  <a:cxn ang="0">
                    <a:pos x="2835" y="17"/>
                  </a:cxn>
                  <a:cxn ang="0">
                    <a:pos x="2871" y="33"/>
                  </a:cxn>
                  <a:cxn ang="0">
                    <a:pos x="2905" y="54"/>
                  </a:cxn>
                  <a:cxn ang="0">
                    <a:pos x="2934" y="80"/>
                  </a:cxn>
                  <a:cxn ang="0">
                    <a:pos x="2960" y="109"/>
                  </a:cxn>
                  <a:cxn ang="0">
                    <a:pos x="2980" y="142"/>
                  </a:cxn>
                  <a:cxn ang="0">
                    <a:pos x="2996" y="178"/>
                  </a:cxn>
                  <a:cxn ang="0">
                    <a:pos x="3007" y="216"/>
                  </a:cxn>
                  <a:cxn ang="0">
                    <a:pos x="3013" y="257"/>
                  </a:cxn>
                  <a:cxn ang="0">
                    <a:pos x="3013" y="1365"/>
                  </a:cxn>
                  <a:cxn ang="0">
                    <a:pos x="3007" y="1406"/>
                  </a:cxn>
                  <a:cxn ang="0">
                    <a:pos x="2996" y="1444"/>
                  </a:cxn>
                  <a:cxn ang="0">
                    <a:pos x="2980" y="1480"/>
                  </a:cxn>
                  <a:cxn ang="0">
                    <a:pos x="2960" y="1513"/>
                  </a:cxn>
                  <a:cxn ang="0">
                    <a:pos x="2934" y="1542"/>
                  </a:cxn>
                  <a:cxn ang="0">
                    <a:pos x="2905" y="1568"/>
                  </a:cxn>
                  <a:cxn ang="0">
                    <a:pos x="2871" y="1589"/>
                  </a:cxn>
                  <a:cxn ang="0">
                    <a:pos x="2835" y="1605"/>
                  </a:cxn>
                  <a:cxn ang="0">
                    <a:pos x="2798" y="1616"/>
                  </a:cxn>
                  <a:cxn ang="0">
                    <a:pos x="2757" y="1622"/>
                  </a:cxn>
                  <a:cxn ang="0">
                    <a:pos x="257" y="1622"/>
                  </a:cxn>
                  <a:cxn ang="0">
                    <a:pos x="216" y="1616"/>
                  </a:cxn>
                  <a:cxn ang="0">
                    <a:pos x="178" y="1605"/>
                  </a:cxn>
                  <a:cxn ang="0">
                    <a:pos x="141" y="1589"/>
                  </a:cxn>
                  <a:cxn ang="0">
                    <a:pos x="109" y="1568"/>
                  </a:cxn>
                  <a:cxn ang="0">
                    <a:pos x="79" y="1542"/>
                  </a:cxn>
                  <a:cxn ang="0">
                    <a:pos x="54" y="1513"/>
                  </a:cxn>
                  <a:cxn ang="0">
                    <a:pos x="32" y="1480"/>
                  </a:cxn>
                  <a:cxn ang="0">
                    <a:pos x="16" y="1444"/>
                  </a:cxn>
                  <a:cxn ang="0">
                    <a:pos x="6" y="1406"/>
                  </a:cxn>
                  <a:cxn ang="0">
                    <a:pos x="1" y="1365"/>
                  </a:cxn>
                  <a:cxn ang="0">
                    <a:pos x="1" y="257"/>
                  </a:cxn>
                  <a:cxn ang="0">
                    <a:pos x="6" y="216"/>
                  </a:cxn>
                  <a:cxn ang="0">
                    <a:pos x="16" y="178"/>
                  </a:cxn>
                  <a:cxn ang="0">
                    <a:pos x="32" y="142"/>
                  </a:cxn>
                  <a:cxn ang="0">
                    <a:pos x="54" y="109"/>
                  </a:cxn>
                  <a:cxn ang="0">
                    <a:pos x="79" y="80"/>
                  </a:cxn>
                  <a:cxn ang="0">
                    <a:pos x="109" y="54"/>
                  </a:cxn>
                  <a:cxn ang="0">
                    <a:pos x="141" y="33"/>
                  </a:cxn>
                  <a:cxn ang="0">
                    <a:pos x="178" y="17"/>
                  </a:cxn>
                  <a:cxn ang="0">
                    <a:pos x="216" y="6"/>
                  </a:cxn>
                  <a:cxn ang="0">
                    <a:pos x="257" y="0"/>
                  </a:cxn>
                </a:cxnLst>
                <a:rect l="0" t="0" r="r" b="b"/>
                <a:pathLst>
                  <a:path w="3014" h="1622">
                    <a:moveTo>
                      <a:pt x="271" y="0"/>
                    </a:moveTo>
                    <a:lnTo>
                      <a:pt x="2743" y="0"/>
                    </a:lnTo>
                    <a:lnTo>
                      <a:pt x="2757" y="0"/>
                    </a:lnTo>
                    <a:lnTo>
                      <a:pt x="2770" y="1"/>
                    </a:lnTo>
                    <a:lnTo>
                      <a:pt x="2783" y="4"/>
                    </a:lnTo>
                    <a:lnTo>
                      <a:pt x="2798" y="6"/>
                    </a:lnTo>
                    <a:lnTo>
                      <a:pt x="2810" y="9"/>
                    </a:lnTo>
                    <a:lnTo>
                      <a:pt x="2823" y="13"/>
                    </a:lnTo>
                    <a:lnTo>
                      <a:pt x="2835" y="17"/>
                    </a:lnTo>
                    <a:lnTo>
                      <a:pt x="2848" y="22"/>
                    </a:lnTo>
                    <a:lnTo>
                      <a:pt x="2860" y="27"/>
                    </a:lnTo>
                    <a:lnTo>
                      <a:pt x="2871" y="33"/>
                    </a:lnTo>
                    <a:lnTo>
                      <a:pt x="2883" y="39"/>
                    </a:lnTo>
                    <a:lnTo>
                      <a:pt x="2893" y="46"/>
                    </a:lnTo>
                    <a:lnTo>
                      <a:pt x="2905" y="54"/>
                    </a:lnTo>
                    <a:lnTo>
                      <a:pt x="2915" y="63"/>
                    </a:lnTo>
                    <a:lnTo>
                      <a:pt x="2924" y="71"/>
                    </a:lnTo>
                    <a:lnTo>
                      <a:pt x="2934" y="80"/>
                    </a:lnTo>
                    <a:lnTo>
                      <a:pt x="2942" y="89"/>
                    </a:lnTo>
                    <a:lnTo>
                      <a:pt x="2951" y="99"/>
                    </a:lnTo>
                    <a:lnTo>
                      <a:pt x="2960" y="109"/>
                    </a:lnTo>
                    <a:lnTo>
                      <a:pt x="2967" y="120"/>
                    </a:lnTo>
                    <a:lnTo>
                      <a:pt x="2974" y="131"/>
                    </a:lnTo>
                    <a:lnTo>
                      <a:pt x="2980" y="142"/>
                    </a:lnTo>
                    <a:lnTo>
                      <a:pt x="2986" y="153"/>
                    </a:lnTo>
                    <a:lnTo>
                      <a:pt x="2992" y="165"/>
                    </a:lnTo>
                    <a:lnTo>
                      <a:pt x="2996" y="178"/>
                    </a:lnTo>
                    <a:lnTo>
                      <a:pt x="3001" y="191"/>
                    </a:lnTo>
                    <a:lnTo>
                      <a:pt x="3004" y="203"/>
                    </a:lnTo>
                    <a:lnTo>
                      <a:pt x="3007" y="216"/>
                    </a:lnTo>
                    <a:lnTo>
                      <a:pt x="3011" y="230"/>
                    </a:lnTo>
                    <a:lnTo>
                      <a:pt x="3012" y="243"/>
                    </a:lnTo>
                    <a:lnTo>
                      <a:pt x="3013" y="257"/>
                    </a:lnTo>
                    <a:lnTo>
                      <a:pt x="3014" y="270"/>
                    </a:lnTo>
                    <a:lnTo>
                      <a:pt x="3014" y="1352"/>
                    </a:lnTo>
                    <a:lnTo>
                      <a:pt x="3013" y="1365"/>
                    </a:lnTo>
                    <a:lnTo>
                      <a:pt x="3012" y="1379"/>
                    </a:lnTo>
                    <a:lnTo>
                      <a:pt x="3011" y="1392"/>
                    </a:lnTo>
                    <a:lnTo>
                      <a:pt x="3007" y="1406"/>
                    </a:lnTo>
                    <a:lnTo>
                      <a:pt x="3004" y="1419"/>
                    </a:lnTo>
                    <a:lnTo>
                      <a:pt x="3001" y="1432"/>
                    </a:lnTo>
                    <a:lnTo>
                      <a:pt x="2996" y="1444"/>
                    </a:lnTo>
                    <a:lnTo>
                      <a:pt x="2992" y="1457"/>
                    </a:lnTo>
                    <a:lnTo>
                      <a:pt x="2986" y="1469"/>
                    </a:lnTo>
                    <a:lnTo>
                      <a:pt x="2980" y="1480"/>
                    </a:lnTo>
                    <a:lnTo>
                      <a:pt x="2974" y="1491"/>
                    </a:lnTo>
                    <a:lnTo>
                      <a:pt x="2967" y="1502"/>
                    </a:lnTo>
                    <a:lnTo>
                      <a:pt x="2960" y="1513"/>
                    </a:lnTo>
                    <a:lnTo>
                      <a:pt x="2951" y="1523"/>
                    </a:lnTo>
                    <a:lnTo>
                      <a:pt x="2942" y="1533"/>
                    </a:lnTo>
                    <a:lnTo>
                      <a:pt x="2934" y="1542"/>
                    </a:lnTo>
                    <a:lnTo>
                      <a:pt x="2924" y="1551"/>
                    </a:lnTo>
                    <a:lnTo>
                      <a:pt x="2915" y="1559"/>
                    </a:lnTo>
                    <a:lnTo>
                      <a:pt x="2905" y="1568"/>
                    </a:lnTo>
                    <a:lnTo>
                      <a:pt x="2893" y="1576"/>
                    </a:lnTo>
                    <a:lnTo>
                      <a:pt x="2883" y="1583"/>
                    </a:lnTo>
                    <a:lnTo>
                      <a:pt x="2871" y="1589"/>
                    </a:lnTo>
                    <a:lnTo>
                      <a:pt x="2860" y="1595"/>
                    </a:lnTo>
                    <a:lnTo>
                      <a:pt x="2848" y="1600"/>
                    </a:lnTo>
                    <a:lnTo>
                      <a:pt x="2835" y="1605"/>
                    </a:lnTo>
                    <a:lnTo>
                      <a:pt x="2823" y="1609"/>
                    </a:lnTo>
                    <a:lnTo>
                      <a:pt x="2810" y="1613"/>
                    </a:lnTo>
                    <a:lnTo>
                      <a:pt x="2798" y="1616"/>
                    </a:lnTo>
                    <a:lnTo>
                      <a:pt x="2783" y="1618"/>
                    </a:lnTo>
                    <a:lnTo>
                      <a:pt x="2770" y="1621"/>
                    </a:lnTo>
                    <a:lnTo>
                      <a:pt x="2757" y="1622"/>
                    </a:lnTo>
                    <a:lnTo>
                      <a:pt x="2743" y="1622"/>
                    </a:lnTo>
                    <a:lnTo>
                      <a:pt x="271" y="1622"/>
                    </a:lnTo>
                    <a:lnTo>
                      <a:pt x="257" y="1622"/>
                    </a:lnTo>
                    <a:lnTo>
                      <a:pt x="243" y="1621"/>
                    </a:lnTo>
                    <a:lnTo>
                      <a:pt x="229" y="1618"/>
                    </a:lnTo>
                    <a:lnTo>
                      <a:pt x="216" y="1616"/>
                    </a:lnTo>
                    <a:lnTo>
                      <a:pt x="204" y="1613"/>
                    </a:lnTo>
                    <a:lnTo>
                      <a:pt x="190" y="1609"/>
                    </a:lnTo>
                    <a:lnTo>
                      <a:pt x="178" y="1605"/>
                    </a:lnTo>
                    <a:lnTo>
                      <a:pt x="166" y="1600"/>
                    </a:lnTo>
                    <a:lnTo>
                      <a:pt x="154" y="1595"/>
                    </a:lnTo>
                    <a:lnTo>
                      <a:pt x="141" y="1589"/>
                    </a:lnTo>
                    <a:lnTo>
                      <a:pt x="130" y="1583"/>
                    </a:lnTo>
                    <a:lnTo>
                      <a:pt x="120" y="1576"/>
                    </a:lnTo>
                    <a:lnTo>
                      <a:pt x="109" y="1568"/>
                    </a:lnTo>
                    <a:lnTo>
                      <a:pt x="99" y="1559"/>
                    </a:lnTo>
                    <a:lnTo>
                      <a:pt x="88" y="1551"/>
                    </a:lnTo>
                    <a:lnTo>
                      <a:pt x="79" y="1542"/>
                    </a:lnTo>
                    <a:lnTo>
                      <a:pt x="70" y="1533"/>
                    </a:lnTo>
                    <a:lnTo>
                      <a:pt x="62" y="1523"/>
                    </a:lnTo>
                    <a:lnTo>
                      <a:pt x="54" y="1513"/>
                    </a:lnTo>
                    <a:lnTo>
                      <a:pt x="47" y="1502"/>
                    </a:lnTo>
                    <a:lnTo>
                      <a:pt x="40" y="1491"/>
                    </a:lnTo>
                    <a:lnTo>
                      <a:pt x="32" y="1480"/>
                    </a:lnTo>
                    <a:lnTo>
                      <a:pt x="27" y="1469"/>
                    </a:lnTo>
                    <a:lnTo>
                      <a:pt x="21" y="1457"/>
                    </a:lnTo>
                    <a:lnTo>
                      <a:pt x="16" y="1444"/>
                    </a:lnTo>
                    <a:lnTo>
                      <a:pt x="12" y="1432"/>
                    </a:lnTo>
                    <a:lnTo>
                      <a:pt x="9" y="1419"/>
                    </a:lnTo>
                    <a:lnTo>
                      <a:pt x="6" y="1406"/>
                    </a:lnTo>
                    <a:lnTo>
                      <a:pt x="3" y="1392"/>
                    </a:lnTo>
                    <a:lnTo>
                      <a:pt x="2" y="1379"/>
                    </a:lnTo>
                    <a:lnTo>
                      <a:pt x="1" y="1365"/>
                    </a:lnTo>
                    <a:lnTo>
                      <a:pt x="0" y="1352"/>
                    </a:lnTo>
                    <a:lnTo>
                      <a:pt x="0" y="270"/>
                    </a:lnTo>
                    <a:lnTo>
                      <a:pt x="1" y="257"/>
                    </a:lnTo>
                    <a:lnTo>
                      <a:pt x="2" y="243"/>
                    </a:lnTo>
                    <a:lnTo>
                      <a:pt x="3" y="230"/>
                    </a:lnTo>
                    <a:lnTo>
                      <a:pt x="6" y="216"/>
                    </a:lnTo>
                    <a:lnTo>
                      <a:pt x="9" y="203"/>
                    </a:lnTo>
                    <a:lnTo>
                      <a:pt x="12" y="191"/>
                    </a:lnTo>
                    <a:lnTo>
                      <a:pt x="16" y="178"/>
                    </a:lnTo>
                    <a:lnTo>
                      <a:pt x="21" y="165"/>
                    </a:lnTo>
                    <a:lnTo>
                      <a:pt x="27" y="153"/>
                    </a:lnTo>
                    <a:lnTo>
                      <a:pt x="32" y="142"/>
                    </a:lnTo>
                    <a:lnTo>
                      <a:pt x="40" y="131"/>
                    </a:lnTo>
                    <a:lnTo>
                      <a:pt x="47" y="120"/>
                    </a:lnTo>
                    <a:lnTo>
                      <a:pt x="54" y="109"/>
                    </a:lnTo>
                    <a:lnTo>
                      <a:pt x="62" y="99"/>
                    </a:lnTo>
                    <a:lnTo>
                      <a:pt x="70" y="89"/>
                    </a:lnTo>
                    <a:lnTo>
                      <a:pt x="79" y="80"/>
                    </a:lnTo>
                    <a:lnTo>
                      <a:pt x="88" y="71"/>
                    </a:lnTo>
                    <a:lnTo>
                      <a:pt x="99" y="63"/>
                    </a:lnTo>
                    <a:lnTo>
                      <a:pt x="109" y="54"/>
                    </a:lnTo>
                    <a:lnTo>
                      <a:pt x="120" y="46"/>
                    </a:lnTo>
                    <a:lnTo>
                      <a:pt x="130" y="39"/>
                    </a:lnTo>
                    <a:lnTo>
                      <a:pt x="141" y="33"/>
                    </a:lnTo>
                    <a:lnTo>
                      <a:pt x="154" y="27"/>
                    </a:lnTo>
                    <a:lnTo>
                      <a:pt x="166" y="22"/>
                    </a:lnTo>
                    <a:lnTo>
                      <a:pt x="178" y="17"/>
                    </a:lnTo>
                    <a:lnTo>
                      <a:pt x="190" y="13"/>
                    </a:lnTo>
                    <a:lnTo>
                      <a:pt x="204" y="9"/>
                    </a:lnTo>
                    <a:lnTo>
                      <a:pt x="216" y="6"/>
                    </a:lnTo>
                    <a:lnTo>
                      <a:pt x="229" y="4"/>
                    </a:lnTo>
                    <a:lnTo>
                      <a:pt x="243"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21" name="Freeform 20"/>
              <p:cNvSpPr>
                <a:spLocks/>
              </p:cNvSpPr>
              <p:nvPr/>
            </p:nvSpPr>
            <p:spPr bwMode="auto">
              <a:xfrm>
                <a:off x="-1799419" y="1693555"/>
                <a:ext cx="215900" cy="115888"/>
              </a:xfrm>
              <a:custGeom>
                <a:avLst/>
                <a:gdLst/>
                <a:ahLst/>
                <a:cxnLst>
                  <a:cxn ang="0">
                    <a:pos x="2757" y="0"/>
                  </a:cxn>
                  <a:cxn ang="0">
                    <a:pos x="2797" y="6"/>
                  </a:cxn>
                  <a:cxn ang="0">
                    <a:pos x="2836" y="17"/>
                  </a:cxn>
                  <a:cxn ang="0">
                    <a:pos x="2872" y="33"/>
                  </a:cxn>
                  <a:cxn ang="0">
                    <a:pos x="2904" y="54"/>
                  </a:cxn>
                  <a:cxn ang="0">
                    <a:pos x="2934" y="80"/>
                  </a:cxn>
                  <a:cxn ang="0">
                    <a:pos x="2959" y="109"/>
                  </a:cxn>
                  <a:cxn ang="0">
                    <a:pos x="2981" y="142"/>
                  </a:cxn>
                  <a:cxn ang="0">
                    <a:pos x="2997" y="178"/>
                  </a:cxn>
                  <a:cxn ang="0">
                    <a:pos x="3008" y="216"/>
                  </a:cxn>
                  <a:cxn ang="0">
                    <a:pos x="3013" y="257"/>
                  </a:cxn>
                  <a:cxn ang="0">
                    <a:pos x="3013" y="1365"/>
                  </a:cxn>
                  <a:cxn ang="0">
                    <a:pos x="3008" y="1406"/>
                  </a:cxn>
                  <a:cxn ang="0">
                    <a:pos x="2997" y="1444"/>
                  </a:cxn>
                  <a:cxn ang="0">
                    <a:pos x="2981" y="1480"/>
                  </a:cxn>
                  <a:cxn ang="0">
                    <a:pos x="2959" y="1513"/>
                  </a:cxn>
                  <a:cxn ang="0">
                    <a:pos x="2934" y="1542"/>
                  </a:cxn>
                  <a:cxn ang="0">
                    <a:pos x="2904" y="1568"/>
                  </a:cxn>
                  <a:cxn ang="0">
                    <a:pos x="2872" y="1589"/>
                  </a:cxn>
                  <a:cxn ang="0">
                    <a:pos x="2836" y="1605"/>
                  </a:cxn>
                  <a:cxn ang="0">
                    <a:pos x="2797" y="1616"/>
                  </a:cxn>
                  <a:cxn ang="0">
                    <a:pos x="2757" y="1622"/>
                  </a:cxn>
                  <a:cxn ang="0">
                    <a:pos x="257" y="1622"/>
                  </a:cxn>
                  <a:cxn ang="0">
                    <a:pos x="216" y="1616"/>
                  </a:cxn>
                  <a:cxn ang="0">
                    <a:pos x="178" y="1605"/>
                  </a:cxn>
                  <a:cxn ang="0">
                    <a:pos x="142" y="1589"/>
                  </a:cxn>
                  <a:cxn ang="0">
                    <a:pos x="109" y="1568"/>
                  </a:cxn>
                  <a:cxn ang="0">
                    <a:pos x="80" y="1542"/>
                  </a:cxn>
                  <a:cxn ang="0">
                    <a:pos x="54" y="1513"/>
                  </a:cxn>
                  <a:cxn ang="0">
                    <a:pos x="33" y="1480"/>
                  </a:cxn>
                  <a:cxn ang="0">
                    <a:pos x="17" y="1444"/>
                  </a:cxn>
                  <a:cxn ang="0">
                    <a:pos x="5" y="1406"/>
                  </a:cxn>
                  <a:cxn ang="0">
                    <a:pos x="0" y="1365"/>
                  </a:cxn>
                  <a:cxn ang="0">
                    <a:pos x="0" y="257"/>
                  </a:cxn>
                  <a:cxn ang="0">
                    <a:pos x="5" y="216"/>
                  </a:cxn>
                  <a:cxn ang="0">
                    <a:pos x="17" y="178"/>
                  </a:cxn>
                  <a:cxn ang="0">
                    <a:pos x="33" y="142"/>
                  </a:cxn>
                  <a:cxn ang="0">
                    <a:pos x="54" y="109"/>
                  </a:cxn>
                  <a:cxn ang="0">
                    <a:pos x="80" y="80"/>
                  </a:cxn>
                  <a:cxn ang="0">
                    <a:pos x="109" y="54"/>
                  </a:cxn>
                  <a:cxn ang="0">
                    <a:pos x="142" y="33"/>
                  </a:cxn>
                  <a:cxn ang="0">
                    <a:pos x="178" y="17"/>
                  </a:cxn>
                  <a:cxn ang="0">
                    <a:pos x="216" y="6"/>
                  </a:cxn>
                  <a:cxn ang="0">
                    <a:pos x="257" y="0"/>
                  </a:cxn>
                </a:cxnLst>
                <a:rect l="0" t="0" r="r" b="b"/>
                <a:pathLst>
                  <a:path w="3013" h="1622">
                    <a:moveTo>
                      <a:pt x="270" y="0"/>
                    </a:moveTo>
                    <a:lnTo>
                      <a:pt x="2743" y="0"/>
                    </a:lnTo>
                    <a:lnTo>
                      <a:pt x="2757" y="0"/>
                    </a:lnTo>
                    <a:lnTo>
                      <a:pt x="2771" y="1"/>
                    </a:lnTo>
                    <a:lnTo>
                      <a:pt x="2784" y="4"/>
                    </a:lnTo>
                    <a:lnTo>
                      <a:pt x="2797" y="6"/>
                    </a:lnTo>
                    <a:lnTo>
                      <a:pt x="2810" y="9"/>
                    </a:lnTo>
                    <a:lnTo>
                      <a:pt x="2824" y="13"/>
                    </a:lnTo>
                    <a:lnTo>
                      <a:pt x="2836" y="17"/>
                    </a:lnTo>
                    <a:lnTo>
                      <a:pt x="2848" y="22"/>
                    </a:lnTo>
                    <a:lnTo>
                      <a:pt x="2860" y="27"/>
                    </a:lnTo>
                    <a:lnTo>
                      <a:pt x="2872" y="33"/>
                    </a:lnTo>
                    <a:lnTo>
                      <a:pt x="2883" y="39"/>
                    </a:lnTo>
                    <a:lnTo>
                      <a:pt x="2894" y="46"/>
                    </a:lnTo>
                    <a:lnTo>
                      <a:pt x="2904" y="54"/>
                    </a:lnTo>
                    <a:lnTo>
                      <a:pt x="2914" y="63"/>
                    </a:lnTo>
                    <a:lnTo>
                      <a:pt x="2924" y="71"/>
                    </a:lnTo>
                    <a:lnTo>
                      <a:pt x="2934" y="80"/>
                    </a:lnTo>
                    <a:lnTo>
                      <a:pt x="2943" y="89"/>
                    </a:lnTo>
                    <a:lnTo>
                      <a:pt x="2951" y="99"/>
                    </a:lnTo>
                    <a:lnTo>
                      <a:pt x="2959" y="109"/>
                    </a:lnTo>
                    <a:lnTo>
                      <a:pt x="2967" y="120"/>
                    </a:lnTo>
                    <a:lnTo>
                      <a:pt x="2974" y="131"/>
                    </a:lnTo>
                    <a:lnTo>
                      <a:pt x="2981" y="142"/>
                    </a:lnTo>
                    <a:lnTo>
                      <a:pt x="2987" y="153"/>
                    </a:lnTo>
                    <a:lnTo>
                      <a:pt x="2992" y="165"/>
                    </a:lnTo>
                    <a:lnTo>
                      <a:pt x="2997" y="178"/>
                    </a:lnTo>
                    <a:lnTo>
                      <a:pt x="3001" y="191"/>
                    </a:lnTo>
                    <a:lnTo>
                      <a:pt x="3005" y="203"/>
                    </a:lnTo>
                    <a:lnTo>
                      <a:pt x="3008" y="216"/>
                    </a:lnTo>
                    <a:lnTo>
                      <a:pt x="3010" y="230"/>
                    </a:lnTo>
                    <a:lnTo>
                      <a:pt x="3012" y="243"/>
                    </a:lnTo>
                    <a:lnTo>
                      <a:pt x="3013" y="257"/>
                    </a:lnTo>
                    <a:lnTo>
                      <a:pt x="3013" y="270"/>
                    </a:lnTo>
                    <a:lnTo>
                      <a:pt x="3013" y="1352"/>
                    </a:lnTo>
                    <a:lnTo>
                      <a:pt x="3013" y="1365"/>
                    </a:lnTo>
                    <a:lnTo>
                      <a:pt x="3012" y="1379"/>
                    </a:lnTo>
                    <a:lnTo>
                      <a:pt x="3010" y="1392"/>
                    </a:lnTo>
                    <a:lnTo>
                      <a:pt x="3008" y="1406"/>
                    </a:lnTo>
                    <a:lnTo>
                      <a:pt x="3005" y="1419"/>
                    </a:lnTo>
                    <a:lnTo>
                      <a:pt x="3001" y="1432"/>
                    </a:lnTo>
                    <a:lnTo>
                      <a:pt x="2997" y="1444"/>
                    </a:lnTo>
                    <a:lnTo>
                      <a:pt x="2992" y="1457"/>
                    </a:lnTo>
                    <a:lnTo>
                      <a:pt x="2987" y="1469"/>
                    </a:lnTo>
                    <a:lnTo>
                      <a:pt x="2981" y="1480"/>
                    </a:lnTo>
                    <a:lnTo>
                      <a:pt x="2974" y="1491"/>
                    </a:lnTo>
                    <a:lnTo>
                      <a:pt x="2967" y="1502"/>
                    </a:lnTo>
                    <a:lnTo>
                      <a:pt x="2959" y="1513"/>
                    </a:lnTo>
                    <a:lnTo>
                      <a:pt x="2951" y="1523"/>
                    </a:lnTo>
                    <a:lnTo>
                      <a:pt x="2943" y="1533"/>
                    </a:lnTo>
                    <a:lnTo>
                      <a:pt x="2934" y="1542"/>
                    </a:lnTo>
                    <a:lnTo>
                      <a:pt x="2924" y="1551"/>
                    </a:lnTo>
                    <a:lnTo>
                      <a:pt x="2914" y="1559"/>
                    </a:lnTo>
                    <a:lnTo>
                      <a:pt x="2904" y="1568"/>
                    </a:lnTo>
                    <a:lnTo>
                      <a:pt x="2894" y="1576"/>
                    </a:lnTo>
                    <a:lnTo>
                      <a:pt x="2883" y="1583"/>
                    </a:lnTo>
                    <a:lnTo>
                      <a:pt x="2872" y="1589"/>
                    </a:lnTo>
                    <a:lnTo>
                      <a:pt x="2860" y="1595"/>
                    </a:lnTo>
                    <a:lnTo>
                      <a:pt x="2848" y="1600"/>
                    </a:lnTo>
                    <a:lnTo>
                      <a:pt x="2836" y="1605"/>
                    </a:lnTo>
                    <a:lnTo>
                      <a:pt x="2824" y="1609"/>
                    </a:lnTo>
                    <a:lnTo>
                      <a:pt x="2810" y="1613"/>
                    </a:lnTo>
                    <a:lnTo>
                      <a:pt x="2797" y="1616"/>
                    </a:lnTo>
                    <a:lnTo>
                      <a:pt x="2784" y="1618"/>
                    </a:lnTo>
                    <a:lnTo>
                      <a:pt x="2771" y="1621"/>
                    </a:lnTo>
                    <a:lnTo>
                      <a:pt x="2757" y="1622"/>
                    </a:lnTo>
                    <a:lnTo>
                      <a:pt x="2743" y="1622"/>
                    </a:lnTo>
                    <a:lnTo>
                      <a:pt x="270" y="1622"/>
                    </a:lnTo>
                    <a:lnTo>
                      <a:pt x="257" y="1622"/>
                    </a:lnTo>
                    <a:lnTo>
                      <a:pt x="243" y="1621"/>
                    </a:lnTo>
                    <a:lnTo>
                      <a:pt x="230" y="1618"/>
                    </a:lnTo>
                    <a:lnTo>
                      <a:pt x="216" y="1616"/>
                    </a:lnTo>
                    <a:lnTo>
                      <a:pt x="203" y="1613"/>
                    </a:lnTo>
                    <a:lnTo>
                      <a:pt x="191" y="1609"/>
                    </a:lnTo>
                    <a:lnTo>
                      <a:pt x="178" y="1605"/>
                    </a:lnTo>
                    <a:lnTo>
                      <a:pt x="165" y="1600"/>
                    </a:lnTo>
                    <a:lnTo>
                      <a:pt x="154" y="1595"/>
                    </a:lnTo>
                    <a:lnTo>
                      <a:pt x="142" y="1589"/>
                    </a:lnTo>
                    <a:lnTo>
                      <a:pt x="131" y="1583"/>
                    </a:lnTo>
                    <a:lnTo>
                      <a:pt x="120" y="1576"/>
                    </a:lnTo>
                    <a:lnTo>
                      <a:pt x="109" y="1568"/>
                    </a:lnTo>
                    <a:lnTo>
                      <a:pt x="99" y="1559"/>
                    </a:lnTo>
                    <a:lnTo>
                      <a:pt x="89" y="1551"/>
                    </a:lnTo>
                    <a:lnTo>
                      <a:pt x="80" y="1542"/>
                    </a:lnTo>
                    <a:lnTo>
                      <a:pt x="71" y="1533"/>
                    </a:lnTo>
                    <a:lnTo>
                      <a:pt x="62" y="1523"/>
                    </a:lnTo>
                    <a:lnTo>
                      <a:pt x="54" y="1513"/>
                    </a:lnTo>
                    <a:lnTo>
                      <a:pt x="46" y="1502"/>
                    </a:lnTo>
                    <a:lnTo>
                      <a:pt x="40" y="1491"/>
                    </a:lnTo>
                    <a:lnTo>
                      <a:pt x="33" y="1480"/>
                    </a:lnTo>
                    <a:lnTo>
                      <a:pt x="27" y="1469"/>
                    </a:lnTo>
                    <a:lnTo>
                      <a:pt x="22" y="1457"/>
                    </a:lnTo>
                    <a:lnTo>
                      <a:pt x="17" y="1444"/>
                    </a:lnTo>
                    <a:lnTo>
                      <a:pt x="13" y="1432"/>
                    </a:lnTo>
                    <a:lnTo>
                      <a:pt x="8" y="1419"/>
                    </a:lnTo>
                    <a:lnTo>
                      <a:pt x="5" y="1406"/>
                    </a:lnTo>
                    <a:lnTo>
                      <a:pt x="3" y="1392"/>
                    </a:lnTo>
                    <a:lnTo>
                      <a:pt x="1" y="1379"/>
                    </a:lnTo>
                    <a:lnTo>
                      <a:pt x="0" y="1365"/>
                    </a:lnTo>
                    <a:lnTo>
                      <a:pt x="0" y="1352"/>
                    </a:lnTo>
                    <a:lnTo>
                      <a:pt x="0" y="270"/>
                    </a:lnTo>
                    <a:lnTo>
                      <a:pt x="0" y="257"/>
                    </a:lnTo>
                    <a:lnTo>
                      <a:pt x="1" y="243"/>
                    </a:lnTo>
                    <a:lnTo>
                      <a:pt x="3" y="230"/>
                    </a:lnTo>
                    <a:lnTo>
                      <a:pt x="5" y="216"/>
                    </a:lnTo>
                    <a:lnTo>
                      <a:pt x="8" y="203"/>
                    </a:lnTo>
                    <a:lnTo>
                      <a:pt x="13" y="191"/>
                    </a:lnTo>
                    <a:lnTo>
                      <a:pt x="17" y="178"/>
                    </a:lnTo>
                    <a:lnTo>
                      <a:pt x="22" y="165"/>
                    </a:lnTo>
                    <a:lnTo>
                      <a:pt x="27" y="153"/>
                    </a:lnTo>
                    <a:lnTo>
                      <a:pt x="33" y="142"/>
                    </a:lnTo>
                    <a:lnTo>
                      <a:pt x="40" y="131"/>
                    </a:lnTo>
                    <a:lnTo>
                      <a:pt x="46" y="120"/>
                    </a:lnTo>
                    <a:lnTo>
                      <a:pt x="54" y="109"/>
                    </a:lnTo>
                    <a:lnTo>
                      <a:pt x="62" y="99"/>
                    </a:lnTo>
                    <a:lnTo>
                      <a:pt x="71" y="89"/>
                    </a:lnTo>
                    <a:lnTo>
                      <a:pt x="80" y="80"/>
                    </a:lnTo>
                    <a:lnTo>
                      <a:pt x="89" y="71"/>
                    </a:lnTo>
                    <a:lnTo>
                      <a:pt x="99" y="63"/>
                    </a:lnTo>
                    <a:lnTo>
                      <a:pt x="109" y="54"/>
                    </a:lnTo>
                    <a:lnTo>
                      <a:pt x="120" y="46"/>
                    </a:lnTo>
                    <a:lnTo>
                      <a:pt x="131" y="39"/>
                    </a:lnTo>
                    <a:lnTo>
                      <a:pt x="142" y="33"/>
                    </a:lnTo>
                    <a:lnTo>
                      <a:pt x="154" y="27"/>
                    </a:lnTo>
                    <a:lnTo>
                      <a:pt x="165" y="22"/>
                    </a:lnTo>
                    <a:lnTo>
                      <a:pt x="178" y="17"/>
                    </a:lnTo>
                    <a:lnTo>
                      <a:pt x="191" y="13"/>
                    </a:lnTo>
                    <a:lnTo>
                      <a:pt x="203" y="9"/>
                    </a:lnTo>
                    <a:lnTo>
                      <a:pt x="216" y="6"/>
                    </a:lnTo>
                    <a:lnTo>
                      <a:pt x="230" y="4"/>
                    </a:lnTo>
                    <a:lnTo>
                      <a:pt x="243" y="1"/>
                    </a:lnTo>
                    <a:lnTo>
                      <a:pt x="257"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22" name="Freeform 21"/>
              <p:cNvSpPr>
                <a:spLocks/>
              </p:cNvSpPr>
              <p:nvPr/>
            </p:nvSpPr>
            <p:spPr bwMode="auto">
              <a:xfrm>
                <a:off x="-1559706" y="1693555"/>
                <a:ext cx="215900" cy="115888"/>
              </a:xfrm>
              <a:custGeom>
                <a:avLst/>
                <a:gdLst/>
                <a:ahLst/>
                <a:cxnLst>
                  <a:cxn ang="0">
                    <a:pos x="2756" y="0"/>
                  </a:cxn>
                  <a:cxn ang="0">
                    <a:pos x="2797" y="6"/>
                  </a:cxn>
                  <a:cxn ang="0">
                    <a:pos x="2835" y="17"/>
                  </a:cxn>
                  <a:cxn ang="0">
                    <a:pos x="2871" y="33"/>
                  </a:cxn>
                  <a:cxn ang="0">
                    <a:pos x="2904" y="54"/>
                  </a:cxn>
                  <a:cxn ang="0">
                    <a:pos x="2933" y="80"/>
                  </a:cxn>
                  <a:cxn ang="0">
                    <a:pos x="2959" y="109"/>
                  </a:cxn>
                  <a:cxn ang="0">
                    <a:pos x="2980" y="142"/>
                  </a:cxn>
                  <a:cxn ang="0">
                    <a:pos x="2996" y="178"/>
                  </a:cxn>
                  <a:cxn ang="0">
                    <a:pos x="3008" y="216"/>
                  </a:cxn>
                  <a:cxn ang="0">
                    <a:pos x="3013" y="257"/>
                  </a:cxn>
                  <a:cxn ang="0">
                    <a:pos x="3013" y="1365"/>
                  </a:cxn>
                  <a:cxn ang="0">
                    <a:pos x="3008" y="1406"/>
                  </a:cxn>
                  <a:cxn ang="0">
                    <a:pos x="2996" y="1444"/>
                  </a:cxn>
                  <a:cxn ang="0">
                    <a:pos x="2980" y="1480"/>
                  </a:cxn>
                  <a:cxn ang="0">
                    <a:pos x="2959" y="1513"/>
                  </a:cxn>
                  <a:cxn ang="0">
                    <a:pos x="2933" y="1542"/>
                  </a:cxn>
                  <a:cxn ang="0">
                    <a:pos x="2904" y="1568"/>
                  </a:cxn>
                  <a:cxn ang="0">
                    <a:pos x="2871" y="1589"/>
                  </a:cxn>
                  <a:cxn ang="0">
                    <a:pos x="2835" y="1605"/>
                  </a:cxn>
                  <a:cxn ang="0">
                    <a:pos x="2797" y="1616"/>
                  </a:cxn>
                  <a:cxn ang="0">
                    <a:pos x="2756" y="1622"/>
                  </a:cxn>
                  <a:cxn ang="0">
                    <a:pos x="256" y="1622"/>
                  </a:cxn>
                  <a:cxn ang="0">
                    <a:pos x="216" y="1616"/>
                  </a:cxn>
                  <a:cxn ang="0">
                    <a:pos x="177" y="1605"/>
                  </a:cxn>
                  <a:cxn ang="0">
                    <a:pos x="141" y="1589"/>
                  </a:cxn>
                  <a:cxn ang="0">
                    <a:pos x="108" y="1568"/>
                  </a:cxn>
                  <a:cxn ang="0">
                    <a:pos x="79" y="1542"/>
                  </a:cxn>
                  <a:cxn ang="0">
                    <a:pos x="54" y="1513"/>
                  </a:cxn>
                  <a:cxn ang="0">
                    <a:pos x="32" y="1480"/>
                  </a:cxn>
                  <a:cxn ang="0">
                    <a:pos x="16" y="1444"/>
                  </a:cxn>
                  <a:cxn ang="0">
                    <a:pos x="5" y="1406"/>
                  </a:cxn>
                  <a:cxn ang="0">
                    <a:pos x="0" y="1365"/>
                  </a:cxn>
                  <a:cxn ang="0">
                    <a:pos x="0" y="257"/>
                  </a:cxn>
                  <a:cxn ang="0">
                    <a:pos x="5" y="216"/>
                  </a:cxn>
                  <a:cxn ang="0">
                    <a:pos x="16" y="178"/>
                  </a:cxn>
                  <a:cxn ang="0">
                    <a:pos x="32" y="142"/>
                  </a:cxn>
                  <a:cxn ang="0">
                    <a:pos x="54" y="109"/>
                  </a:cxn>
                  <a:cxn ang="0">
                    <a:pos x="79" y="80"/>
                  </a:cxn>
                  <a:cxn ang="0">
                    <a:pos x="108" y="54"/>
                  </a:cxn>
                  <a:cxn ang="0">
                    <a:pos x="141" y="33"/>
                  </a:cxn>
                  <a:cxn ang="0">
                    <a:pos x="177" y="17"/>
                  </a:cxn>
                  <a:cxn ang="0">
                    <a:pos x="216" y="6"/>
                  </a:cxn>
                  <a:cxn ang="0">
                    <a:pos x="256" y="0"/>
                  </a:cxn>
                </a:cxnLst>
                <a:rect l="0" t="0" r="r" b="b"/>
                <a:pathLst>
                  <a:path w="3013" h="1622">
                    <a:moveTo>
                      <a:pt x="270" y="0"/>
                    </a:moveTo>
                    <a:lnTo>
                      <a:pt x="2743" y="0"/>
                    </a:lnTo>
                    <a:lnTo>
                      <a:pt x="2756" y="0"/>
                    </a:lnTo>
                    <a:lnTo>
                      <a:pt x="2770" y="1"/>
                    </a:lnTo>
                    <a:lnTo>
                      <a:pt x="2783" y="4"/>
                    </a:lnTo>
                    <a:lnTo>
                      <a:pt x="2797" y="6"/>
                    </a:lnTo>
                    <a:lnTo>
                      <a:pt x="2810" y="9"/>
                    </a:lnTo>
                    <a:lnTo>
                      <a:pt x="2822" y="13"/>
                    </a:lnTo>
                    <a:lnTo>
                      <a:pt x="2835" y="17"/>
                    </a:lnTo>
                    <a:lnTo>
                      <a:pt x="2848" y="22"/>
                    </a:lnTo>
                    <a:lnTo>
                      <a:pt x="2859" y="27"/>
                    </a:lnTo>
                    <a:lnTo>
                      <a:pt x="2871" y="33"/>
                    </a:lnTo>
                    <a:lnTo>
                      <a:pt x="2882" y="39"/>
                    </a:lnTo>
                    <a:lnTo>
                      <a:pt x="2893" y="46"/>
                    </a:lnTo>
                    <a:lnTo>
                      <a:pt x="2904" y="54"/>
                    </a:lnTo>
                    <a:lnTo>
                      <a:pt x="2914" y="63"/>
                    </a:lnTo>
                    <a:lnTo>
                      <a:pt x="2924" y="71"/>
                    </a:lnTo>
                    <a:lnTo>
                      <a:pt x="2933" y="80"/>
                    </a:lnTo>
                    <a:lnTo>
                      <a:pt x="2942" y="89"/>
                    </a:lnTo>
                    <a:lnTo>
                      <a:pt x="2951" y="99"/>
                    </a:lnTo>
                    <a:lnTo>
                      <a:pt x="2959" y="109"/>
                    </a:lnTo>
                    <a:lnTo>
                      <a:pt x="2966" y="120"/>
                    </a:lnTo>
                    <a:lnTo>
                      <a:pt x="2973" y="131"/>
                    </a:lnTo>
                    <a:lnTo>
                      <a:pt x="2980" y="142"/>
                    </a:lnTo>
                    <a:lnTo>
                      <a:pt x="2986" y="153"/>
                    </a:lnTo>
                    <a:lnTo>
                      <a:pt x="2991" y="165"/>
                    </a:lnTo>
                    <a:lnTo>
                      <a:pt x="2996" y="178"/>
                    </a:lnTo>
                    <a:lnTo>
                      <a:pt x="3000" y="191"/>
                    </a:lnTo>
                    <a:lnTo>
                      <a:pt x="3005" y="203"/>
                    </a:lnTo>
                    <a:lnTo>
                      <a:pt x="3008" y="216"/>
                    </a:lnTo>
                    <a:lnTo>
                      <a:pt x="3010" y="230"/>
                    </a:lnTo>
                    <a:lnTo>
                      <a:pt x="3012" y="243"/>
                    </a:lnTo>
                    <a:lnTo>
                      <a:pt x="3013" y="257"/>
                    </a:lnTo>
                    <a:lnTo>
                      <a:pt x="3013" y="270"/>
                    </a:lnTo>
                    <a:lnTo>
                      <a:pt x="3013" y="1352"/>
                    </a:lnTo>
                    <a:lnTo>
                      <a:pt x="3013" y="1365"/>
                    </a:lnTo>
                    <a:lnTo>
                      <a:pt x="3012" y="1379"/>
                    </a:lnTo>
                    <a:lnTo>
                      <a:pt x="3010" y="1392"/>
                    </a:lnTo>
                    <a:lnTo>
                      <a:pt x="3008" y="1406"/>
                    </a:lnTo>
                    <a:lnTo>
                      <a:pt x="3005" y="1419"/>
                    </a:lnTo>
                    <a:lnTo>
                      <a:pt x="3000" y="1432"/>
                    </a:lnTo>
                    <a:lnTo>
                      <a:pt x="2996" y="1444"/>
                    </a:lnTo>
                    <a:lnTo>
                      <a:pt x="2991" y="1457"/>
                    </a:lnTo>
                    <a:lnTo>
                      <a:pt x="2986" y="1469"/>
                    </a:lnTo>
                    <a:lnTo>
                      <a:pt x="2980" y="1480"/>
                    </a:lnTo>
                    <a:lnTo>
                      <a:pt x="2973" y="1491"/>
                    </a:lnTo>
                    <a:lnTo>
                      <a:pt x="2966" y="1502"/>
                    </a:lnTo>
                    <a:lnTo>
                      <a:pt x="2959" y="1513"/>
                    </a:lnTo>
                    <a:lnTo>
                      <a:pt x="2951" y="1523"/>
                    </a:lnTo>
                    <a:lnTo>
                      <a:pt x="2942" y="1533"/>
                    </a:lnTo>
                    <a:lnTo>
                      <a:pt x="2933" y="1542"/>
                    </a:lnTo>
                    <a:lnTo>
                      <a:pt x="2924" y="1551"/>
                    </a:lnTo>
                    <a:lnTo>
                      <a:pt x="2914" y="1559"/>
                    </a:lnTo>
                    <a:lnTo>
                      <a:pt x="2904" y="1568"/>
                    </a:lnTo>
                    <a:lnTo>
                      <a:pt x="2893" y="1576"/>
                    </a:lnTo>
                    <a:lnTo>
                      <a:pt x="2882" y="1583"/>
                    </a:lnTo>
                    <a:lnTo>
                      <a:pt x="2871" y="1589"/>
                    </a:lnTo>
                    <a:lnTo>
                      <a:pt x="2859" y="1595"/>
                    </a:lnTo>
                    <a:lnTo>
                      <a:pt x="2848" y="1600"/>
                    </a:lnTo>
                    <a:lnTo>
                      <a:pt x="2835" y="1605"/>
                    </a:lnTo>
                    <a:lnTo>
                      <a:pt x="2822" y="1609"/>
                    </a:lnTo>
                    <a:lnTo>
                      <a:pt x="2810" y="1613"/>
                    </a:lnTo>
                    <a:lnTo>
                      <a:pt x="2797" y="1616"/>
                    </a:lnTo>
                    <a:lnTo>
                      <a:pt x="2783" y="1618"/>
                    </a:lnTo>
                    <a:lnTo>
                      <a:pt x="2770" y="1621"/>
                    </a:lnTo>
                    <a:lnTo>
                      <a:pt x="2756" y="1622"/>
                    </a:lnTo>
                    <a:lnTo>
                      <a:pt x="2743" y="1622"/>
                    </a:lnTo>
                    <a:lnTo>
                      <a:pt x="270" y="1622"/>
                    </a:lnTo>
                    <a:lnTo>
                      <a:pt x="256" y="1622"/>
                    </a:lnTo>
                    <a:lnTo>
                      <a:pt x="242" y="1621"/>
                    </a:lnTo>
                    <a:lnTo>
                      <a:pt x="229" y="1618"/>
                    </a:lnTo>
                    <a:lnTo>
                      <a:pt x="216" y="1616"/>
                    </a:lnTo>
                    <a:lnTo>
                      <a:pt x="203" y="1613"/>
                    </a:lnTo>
                    <a:lnTo>
                      <a:pt x="189" y="1609"/>
                    </a:lnTo>
                    <a:lnTo>
                      <a:pt x="177" y="1605"/>
                    </a:lnTo>
                    <a:lnTo>
                      <a:pt x="165" y="1600"/>
                    </a:lnTo>
                    <a:lnTo>
                      <a:pt x="153" y="1595"/>
                    </a:lnTo>
                    <a:lnTo>
                      <a:pt x="141" y="1589"/>
                    </a:lnTo>
                    <a:lnTo>
                      <a:pt x="130" y="1583"/>
                    </a:lnTo>
                    <a:lnTo>
                      <a:pt x="119" y="1576"/>
                    </a:lnTo>
                    <a:lnTo>
                      <a:pt x="108" y="1568"/>
                    </a:lnTo>
                    <a:lnTo>
                      <a:pt x="98" y="1559"/>
                    </a:lnTo>
                    <a:lnTo>
                      <a:pt x="89" y="1551"/>
                    </a:lnTo>
                    <a:lnTo>
                      <a:pt x="79" y="1542"/>
                    </a:lnTo>
                    <a:lnTo>
                      <a:pt x="70" y="1533"/>
                    </a:lnTo>
                    <a:lnTo>
                      <a:pt x="61" y="1523"/>
                    </a:lnTo>
                    <a:lnTo>
                      <a:pt x="54" y="1513"/>
                    </a:lnTo>
                    <a:lnTo>
                      <a:pt x="46" y="1502"/>
                    </a:lnTo>
                    <a:lnTo>
                      <a:pt x="39" y="1491"/>
                    </a:lnTo>
                    <a:lnTo>
                      <a:pt x="32" y="1480"/>
                    </a:lnTo>
                    <a:lnTo>
                      <a:pt x="26" y="1469"/>
                    </a:lnTo>
                    <a:lnTo>
                      <a:pt x="21" y="1457"/>
                    </a:lnTo>
                    <a:lnTo>
                      <a:pt x="16" y="1444"/>
                    </a:lnTo>
                    <a:lnTo>
                      <a:pt x="12" y="1432"/>
                    </a:lnTo>
                    <a:lnTo>
                      <a:pt x="8" y="1419"/>
                    </a:lnTo>
                    <a:lnTo>
                      <a:pt x="5" y="1406"/>
                    </a:lnTo>
                    <a:lnTo>
                      <a:pt x="3" y="1392"/>
                    </a:lnTo>
                    <a:lnTo>
                      <a:pt x="1" y="1379"/>
                    </a:lnTo>
                    <a:lnTo>
                      <a:pt x="0" y="1365"/>
                    </a:lnTo>
                    <a:lnTo>
                      <a:pt x="0" y="1352"/>
                    </a:lnTo>
                    <a:lnTo>
                      <a:pt x="0" y="270"/>
                    </a:lnTo>
                    <a:lnTo>
                      <a:pt x="0" y="257"/>
                    </a:lnTo>
                    <a:lnTo>
                      <a:pt x="1" y="243"/>
                    </a:lnTo>
                    <a:lnTo>
                      <a:pt x="3" y="230"/>
                    </a:lnTo>
                    <a:lnTo>
                      <a:pt x="5" y="216"/>
                    </a:lnTo>
                    <a:lnTo>
                      <a:pt x="8" y="203"/>
                    </a:lnTo>
                    <a:lnTo>
                      <a:pt x="12" y="191"/>
                    </a:lnTo>
                    <a:lnTo>
                      <a:pt x="16" y="178"/>
                    </a:lnTo>
                    <a:lnTo>
                      <a:pt x="21" y="165"/>
                    </a:lnTo>
                    <a:lnTo>
                      <a:pt x="26" y="153"/>
                    </a:lnTo>
                    <a:lnTo>
                      <a:pt x="32" y="142"/>
                    </a:lnTo>
                    <a:lnTo>
                      <a:pt x="39" y="131"/>
                    </a:lnTo>
                    <a:lnTo>
                      <a:pt x="46" y="120"/>
                    </a:lnTo>
                    <a:lnTo>
                      <a:pt x="54" y="109"/>
                    </a:lnTo>
                    <a:lnTo>
                      <a:pt x="61" y="99"/>
                    </a:lnTo>
                    <a:lnTo>
                      <a:pt x="70" y="89"/>
                    </a:lnTo>
                    <a:lnTo>
                      <a:pt x="79" y="80"/>
                    </a:lnTo>
                    <a:lnTo>
                      <a:pt x="89" y="71"/>
                    </a:lnTo>
                    <a:lnTo>
                      <a:pt x="98" y="63"/>
                    </a:lnTo>
                    <a:lnTo>
                      <a:pt x="108" y="54"/>
                    </a:lnTo>
                    <a:lnTo>
                      <a:pt x="119" y="46"/>
                    </a:lnTo>
                    <a:lnTo>
                      <a:pt x="130" y="39"/>
                    </a:lnTo>
                    <a:lnTo>
                      <a:pt x="141" y="33"/>
                    </a:lnTo>
                    <a:lnTo>
                      <a:pt x="153" y="27"/>
                    </a:lnTo>
                    <a:lnTo>
                      <a:pt x="165" y="22"/>
                    </a:lnTo>
                    <a:lnTo>
                      <a:pt x="177" y="17"/>
                    </a:lnTo>
                    <a:lnTo>
                      <a:pt x="189" y="13"/>
                    </a:lnTo>
                    <a:lnTo>
                      <a:pt x="203" y="9"/>
                    </a:lnTo>
                    <a:lnTo>
                      <a:pt x="216" y="6"/>
                    </a:lnTo>
                    <a:lnTo>
                      <a:pt x="229" y="4"/>
                    </a:lnTo>
                    <a:lnTo>
                      <a:pt x="242"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23" name="Freeform 22"/>
              <p:cNvSpPr>
                <a:spLocks/>
              </p:cNvSpPr>
              <p:nvPr/>
            </p:nvSpPr>
            <p:spPr bwMode="auto">
              <a:xfrm>
                <a:off x="-1319994" y="1693555"/>
                <a:ext cx="217487" cy="115888"/>
              </a:xfrm>
              <a:custGeom>
                <a:avLst/>
                <a:gdLst/>
                <a:ahLst/>
                <a:cxnLst>
                  <a:cxn ang="0">
                    <a:pos x="2757" y="0"/>
                  </a:cxn>
                  <a:cxn ang="0">
                    <a:pos x="2798" y="6"/>
                  </a:cxn>
                  <a:cxn ang="0">
                    <a:pos x="2836" y="17"/>
                  </a:cxn>
                  <a:cxn ang="0">
                    <a:pos x="2872" y="33"/>
                  </a:cxn>
                  <a:cxn ang="0">
                    <a:pos x="2905" y="54"/>
                  </a:cxn>
                  <a:cxn ang="0">
                    <a:pos x="2935" y="80"/>
                  </a:cxn>
                  <a:cxn ang="0">
                    <a:pos x="2960" y="109"/>
                  </a:cxn>
                  <a:cxn ang="0">
                    <a:pos x="2981" y="142"/>
                  </a:cxn>
                  <a:cxn ang="0">
                    <a:pos x="2997" y="178"/>
                  </a:cxn>
                  <a:cxn ang="0">
                    <a:pos x="3008" y="216"/>
                  </a:cxn>
                  <a:cxn ang="0">
                    <a:pos x="3013" y="257"/>
                  </a:cxn>
                  <a:cxn ang="0">
                    <a:pos x="3013" y="1365"/>
                  </a:cxn>
                  <a:cxn ang="0">
                    <a:pos x="3008" y="1406"/>
                  </a:cxn>
                  <a:cxn ang="0">
                    <a:pos x="2997" y="1444"/>
                  </a:cxn>
                  <a:cxn ang="0">
                    <a:pos x="2981" y="1480"/>
                  </a:cxn>
                  <a:cxn ang="0">
                    <a:pos x="2960" y="1513"/>
                  </a:cxn>
                  <a:cxn ang="0">
                    <a:pos x="2935" y="1542"/>
                  </a:cxn>
                  <a:cxn ang="0">
                    <a:pos x="2905" y="1568"/>
                  </a:cxn>
                  <a:cxn ang="0">
                    <a:pos x="2872" y="1589"/>
                  </a:cxn>
                  <a:cxn ang="0">
                    <a:pos x="2836" y="1605"/>
                  </a:cxn>
                  <a:cxn ang="0">
                    <a:pos x="2798" y="1616"/>
                  </a:cxn>
                  <a:cxn ang="0">
                    <a:pos x="2757" y="1622"/>
                  </a:cxn>
                  <a:cxn ang="0">
                    <a:pos x="257" y="1622"/>
                  </a:cxn>
                  <a:cxn ang="0">
                    <a:pos x="216" y="1616"/>
                  </a:cxn>
                  <a:cxn ang="0">
                    <a:pos x="179" y="1605"/>
                  </a:cxn>
                  <a:cxn ang="0">
                    <a:pos x="142" y="1589"/>
                  </a:cxn>
                  <a:cxn ang="0">
                    <a:pos x="109" y="1568"/>
                  </a:cxn>
                  <a:cxn ang="0">
                    <a:pos x="80" y="1542"/>
                  </a:cxn>
                  <a:cxn ang="0">
                    <a:pos x="54" y="1513"/>
                  </a:cxn>
                  <a:cxn ang="0">
                    <a:pos x="33" y="1480"/>
                  </a:cxn>
                  <a:cxn ang="0">
                    <a:pos x="17" y="1444"/>
                  </a:cxn>
                  <a:cxn ang="0">
                    <a:pos x="7" y="1406"/>
                  </a:cxn>
                  <a:cxn ang="0">
                    <a:pos x="1" y="1365"/>
                  </a:cxn>
                  <a:cxn ang="0">
                    <a:pos x="1" y="257"/>
                  </a:cxn>
                  <a:cxn ang="0">
                    <a:pos x="7" y="216"/>
                  </a:cxn>
                  <a:cxn ang="0">
                    <a:pos x="17" y="178"/>
                  </a:cxn>
                  <a:cxn ang="0">
                    <a:pos x="33" y="142"/>
                  </a:cxn>
                  <a:cxn ang="0">
                    <a:pos x="54" y="109"/>
                  </a:cxn>
                  <a:cxn ang="0">
                    <a:pos x="80" y="80"/>
                  </a:cxn>
                  <a:cxn ang="0">
                    <a:pos x="109" y="54"/>
                  </a:cxn>
                  <a:cxn ang="0">
                    <a:pos x="142" y="33"/>
                  </a:cxn>
                  <a:cxn ang="0">
                    <a:pos x="179" y="17"/>
                  </a:cxn>
                  <a:cxn ang="0">
                    <a:pos x="216" y="6"/>
                  </a:cxn>
                  <a:cxn ang="0">
                    <a:pos x="257" y="0"/>
                  </a:cxn>
                </a:cxnLst>
                <a:rect l="0" t="0" r="r" b="b"/>
                <a:pathLst>
                  <a:path w="3014" h="1622">
                    <a:moveTo>
                      <a:pt x="271" y="0"/>
                    </a:moveTo>
                    <a:lnTo>
                      <a:pt x="2743" y="0"/>
                    </a:lnTo>
                    <a:lnTo>
                      <a:pt x="2757" y="0"/>
                    </a:lnTo>
                    <a:lnTo>
                      <a:pt x="2771" y="1"/>
                    </a:lnTo>
                    <a:lnTo>
                      <a:pt x="2784" y="4"/>
                    </a:lnTo>
                    <a:lnTo>
                      <a:pt x="2798" y="6"/>
                    </a:lnTo>
                    <a:lnTo>
                      <a:pt x="2810" y="9"/>
                    </a:lnTo>
                    <a:lnTo>
                      <a:pt x="2824" y="13"/>
                    </a:lnTo>
                    <a:lnTo>
                      <a:pt x="2836" y="17"/>
                    </a:lnTo>
                    <a:lnTo>
                      <a:pt x="2848" y="22"/>
                    </a:lnTo>
                    <a:lnTo>
                      <a:pt x="2860" y="27"/>
                    </a:lnTo>
                    <a:lnTo>
                      <a:pt x="2872" y="33"/>
                    </a:lnTo>
                    <a:lnTo>
                      <a:pt x="2884" y="39"/>
                    </a:lnTo>
                    <a:lnTo>
                      <a:pt x="2894" y="46"/>
                    </a:lnTo>
                    <a:lnTo>
                      <a:pt x="2905" y="54"/>
                    </a:lnTo>
                    <a:lnTo>
                      <a:pt x="2915" y="63"/>
                    </a:lnTo>
                    <a:lnTo>
                      <a:pt x="2925" y="71"/>
                    </a:lnTo>
                    <a:lnTo>
                      <a:pt x="2935" y="80"/>
                    </a:lnTo>
                    <a:lnTo>
                      <a:pt x="2943" y="89"/>
                    </a:lnTo>
                    <a:lnTo>
                      <a:pt x="2952" y="99"/>
                    </a:lnTo>
                    <a:lnTo>
                      <a:pt x="2960" y="109"/>
                    </a:lnTo>
                    <a:lnTo>
                      <a:pt x="2967" y="120"/>
                    </a:lnTo>
                    <a:lnTo>
                      <a:pt x="2974" y="131"/>
                    </a:lnTo>
                    <a:lnTo>
                      <a:pt x="2981" y="142"/>
                    </a:lnTo>
                    <a:lnTo>
                      <a:pt x="2987" y="153"/>
                    </a:lnTo>
                    <a:lnTo>
                      <a:pt x="2993" y="165"/>
                    </a:lnTo>
                    <a:lnTo>
                      <a:pt x="2997" y="178"/>
                    </a:lnTo>
                    <a:lnTo>
                      <a:pt x="3002" y="191"/>
                    </a:lnTo>
                    <a:lnTo>
                      <a:pt x="3005" y="203"/>
                    </a:lnTo>
                    <a:lnTo>
                      <a:pt x="3008" y="216"/>
                    </a:lnTo>
                    <a:lnTo>
                      <a:pt x="3011" y="230"/>
                    </a:lnTo>
                    <a:lnTo>
                      <a:pt x="3012" y="243"/>
                    </a:lnTo>
                    <a:lnTo>
                      <a:pt x="3013" y="257"/>
                    </a:lnTo>
                    <a:lnTo>
                      <a:pt x="3014" y="270"/>
                    </a:lnTo>
                    <a:lnTo>
                      <a:pt x="3014" y="1352"/>
                    </a:lnTo>
                    <a:lnTo>
                      <a:pt x="3013" y="1365"/>
                    </a:lnTo>
                    <a:lnTo>
                      <a:pt x="3012" y="1379"/>
                    </a:lnTo>
                    <a:lnTo>
                      <a:pt x="3011" y="1392"/>
                    </a:lnTo>
                    <a:lnTo>
                      <a:pt x="3008" y="1406"/>
                    </a:lnTo>
                    <a:lnTo>
                      <a:pt x="3005" y="1419"/>
                    </a:lnTo>
                    <a:lnTo>
                      <a:pt x="3002" y="1432"/>
                    </a:lnTo>
                    <a:lnTo>
                      <a:pt x="2997" y="1444"/>
                    </a:lnTo>
                    <a:lnTo>
                      <a:pt x="2993" y="1457"/>
                    </a:lnTo>
                    <a:lnTo>
                      <a:pt x="2987" y="1469"/>
                    </a:lnTo>
                    <a:lnTo>
                      <a:pt x="2981" y="1480"/>
                    </a:lnTo>
                    <a:lnTo>
                      <a:pt x="2974" y="1491"/>
                    </a:lnTo>
                    <a:lnTo>
                      <a:pt x="2967" y="1502"/>
                    </a:lnTo>
                    <a:lnTo>
                      <a:pt x="2960" y="1513"/>
                    </a:lnTo>
                    <a:lnTo>
                      <a:pt x="2952" y="1523"/>
                    </a:lnTo>
                    <a:lnTo>
                      <a:pt x="2943" y="1533"/>
                    </a:lnTo>
                    <a:lnTo>
                      <a:pt x="2935" y="1542"/>
                    </a:lnTo>
                    <a:lnTo>
                      <a:pt x="2925" y="1551"/>
                    </a:lnTo>
                    <a:lnTo>
                      <a:pt x="2915" y="1559"/>
                    </a:lnTo>
                    <a:lnTo>
                      <a:pt x="2905" y="1568"/>
                    </a:lnTo>
                    <a:lnTo>
                      <a:pt x="2894" y="1576"/>
                    </a:lnTo>
                    <a:lnTo>
                      <a:pt x="2884" y="1583"/>
                    </a:lnTo>
                    <a:lnTo>
                      <a:pt x="2872" y="1589"/>
                    </a:lnTo>
                    <a:lnTo>
                      <a:pt x="2860" y="1595"/>
                    </a:lnTo>
                    <a:lnTo>
                      <a:pt x="2848" y="1600"/>
                    </a:lnTo>
                    <a:lnTo>
                      <a:pt x="2836" y="1605"/>
                    </a:lnTo>
                    <a:lnTo>
                      <a:pt x="2824" y="1609"/>
                    </a:lnTo>
                    <a:lnTo>
                      <a:pt x="2810" y="1613"/>
                    </a:lnTo>
                    <a:lnTo>
                      <a:pt x="2798" y="1616"/>
                    </a:lnTo>
                    <a:lnTo>
                      <a:pt x="2784" y="1618"/>
                    </a:lnTo>
                    <a:lnTo>
                      <a:pt x="2771" y="1621"/>
                    </a:lnTo>
                    <a:lnTo>
                      <a:pt x="2757" y="1622"/>
                    </a:lnTo>
                    <a:lnTo>
                      <a:pt x="2743" y="1622"/>
                    </a:lnTo>
                    <a:lnTo>
                      <a:pt x="271" y="1622"/>
                    </a:lnTo>
                    <a:lnTo>
                      <a:pt x="257" y="1622"/>
                    </a:lnTo>
                    <a:lnTo>
                      <a:pt x="244" y="1621"/>
                    </a:lnTo>
                    <a:lnTo>
                      <a:pt x="230" y="1618"/>
                    </a:lnTo>
                    <a:lnTo>
                      <a:pt x="216" y="1616"/>
                    </a:lnTo>
                    <a:lnTo>
                      <a:pt x="204" y="1613"/>
                    </a:lnTo>
                    <a:lnTo>
                      <a:pt x="191" y="1609"/>
                    </a:lnTo>
                    <a:lnTo>
                      <a:pt x="179" y="1605"/>
                    </a:lnTo>
                    <a:lnTo>
                      <a:pt x="166" y="1600"/>
                    </a:lnTo>
                    <a:lnTo>
                      <a:pt x="154" y="1595"/>
                    </a:lnTo>
                    <a:lnTo>
                      <a:pt x="142" y="1589"/>
                    </a:lnTo>
                    <a:lnTo>
                      <a:pt x="131" y="1583"/>
                    </a:lnTo>
                    <a:lnTo>
                      <a:pt x="121" y="1576"/>
                    </a:lnTo>
                    <a:lnTo>
                      <a:pt x="109" y="1568"/>
                    </a:lnTo>
                    <a:lnTo>
                      <a:pt x="99" y="1559"/>
                    </a:lnTo>
                    <a:lnTo>
                      <a:pt x="89" y="1551"/>
                    </a:lnTo>
                    <a:lnTo>
                      <a:pt x="80" y="1542"/>
                    </a:lnTo>
                    <a:lnTo>
                      <a:pt x="71" y="1533"/>
                    </a:lnTo>
                    <a:lnTo>
                      <a:pt x="63" y="1523"/>
                    </a:lnTo>
                    <a:lnTo>
                      <a:pt x="54" y="1513"/>
                    </a:lnTo>
                    <a:lnTo>
                      <a:pt x="47" y="1502"/>
                    </a:lnTo>
                    <a:lnTo>
                      <a:pt x="40" y="1491"/>
                    </a:lnTo>
                    <a:lnTo>
                      <a:pt x="33" y="1480"/>
                    </a:lnTo>
                    <a:lnTo>
                      <a:pt x="28" y="1469"/>
                    </a:lnTo>
                    <a:lnTo>
                      <a:pt x="22" y="1457"/>
                    </a:lnTo>
                    <a:lnTo>
                      <a:pt x="17" y="1444"/>
                    </a:lnTo>
                    <a:lnTo>
                      <a:pt x="13" y="1432"/>
                    </a:lnTo>
                    <a:lnTo>
                      <a:pt x="10" y="1419"/>
                    </a:lnTo>
                    <a:lnTo>
                      <a:pt x="7" y="1406"/>
                    </a:lnTo>
                    <a:lnTo>
                      <a:pt x="3" y="1392"/>
                    </a:lnTo>
                    <a:lnTo>
                      <a:pt x="2" y="1379"/>
                    </a:lnTo>
                    <a:lnTo>
                      <a:pt x="1" y="1365"/>
                    </a:lnTo>
                    <a:lnTo>
                      <a:pt x="0" y="1352"/>
                    </a:lnTo>
                    <a:lnTo>
                      <a:pt x="0" y="270"/>
                    </a:lnTo>
                    <a:lnTo>
                      <a:pt x="1" y="257"/>
                    </a:lnTo>
                    <a:lnTo>
                      <a:pt x="2" y="243"/>
                    </a:lnTo>
                    <a:lnTo>
                      <a:pt x="3" y="230"/>
                    </a:lnTo>
                    <a:lnTo>
                      <a:pt x="7" y="216"/>
                    </a:lnTo>
                    <a:lnTo>
                      <a:pt x="10" y="203"/>
                    </a:lnTo>
                    <a:lnTo>
                      <a:pt x="13" y="191"/>
                    </a:lnTo>
                    <a:lnTo>
                      <a:pt x="17" y="178"/>
                    </a:lnTo>
                    <a:lnTo>
                      <a:pt x="22" y="165"/>
                    </a:lnTo>
                    <a:lnTo>
                      <a:pt x="28" y="153"/>
                    </a:lnTo>
                    <a:lnTo>
                      <a:pt x="33" y="142"/>
                    </a:lnTo>
                    <a:lnTo>
                      <a:pt x="40" y="131"/>
                    </a:lnTo>
                    <a:lnTo>
                      <a:pt x="47" y="120"/>
                    </a:lnTo>
                    <a:lnTo>
                      <a:pt x="54" y="109"/>
                    </a:lnTo>
                    <a:lnTo>
                      <a:pt x="63" y="99"/>
                    </a:lnTo>
                    <a:lnTo>
                      <a:pt x="71" y="89"/>
                    </a:lnTo>
                    <a:lnTo>
                      <a:pt x="80" y="80"/>
                    </a:lnTo>
                    <a:lnTo>
                      <a:pt x="89" y="71"/>
                    </a:lnTo>
                    <a:lnTo>
                      <a:pt x="99" y="63"/>
                    </a:lnTo>
                    <a:lnTo>
                      <a:pt x="109" y="54"/>
                    </a:lnTo>
                    <a:lnTo>
                      <a:pt x="121" y="46"/>
                    </a:lnTo>
                    <a:lnTo>
                      <a:pt x="131" y="39"/>
                    </a:lnTo>
                    <a:lnTo>
                      <a:pt x="142" y="33"/>
                    </a:lnTo>
                    <a:lnTo>
                      <a:pt x="154" y="27"/>
                    </a:lnTo>
                    <a:lnTo>
                      <a:pt x="166" y="22"/>
                    </a:lnTo>
                    <a:lnTo>
                      <a:pt x="179" y="17"/>
                    </a:lnTo>
                    <a:lnTo>
                      <a:pt x="191" y="13"/>
                    </a:lnTo>
                    <a:lnTo>
                      <a:pt x="204" y="9"/>
                    </a:lnTo>
                    <a:lnTo>
                      <a:pt x="216" y="6"/>
                    </a:lnTo>
                    <a:lnTo>
                      <a:pt x="230" y="4"/>
                    </a:lnTo>
                    <a:lnTo>
                      <a:pt x="244"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24" name="Freeform 23"/>
              <p:cNvSpPr>
                <a:spLocks/>
              </p:cNvSpPr>
              <p:nvPr/>
            </p:nvSpPr>
            <p:spPr bwMode="auto">
              <a:xfrm>
                <a:off x="-2040719" y="1984068"/>
                <a:ext cx="217487" cy="117475"/>
              </a:xfrm>
              <a:custGeom>
                <a:avLst/>
                <a:gdLst/>
                <a:ahLst/>
                <a:cxnLst>
                  <a:cxn ang="0">
                    <a:pos x="2757" y="0"/>
                  </a:cxn>
                  <a:cxn ang="0">
                    <a:pos x="2798" y="5"/>
                  </a:cxn>
                  <a:cxn ang="0">
                    <a:pos x="2835" y="16"/>
                  </a:cxn>
                  <a:cxn ang="0">
                    <a:pos x="2871" y="33"/>
                  </a:cxn>
                  <a:cxn ang="0">
                    <a:pos x="2905" y="54"/>
                  </a:cxn>
                  <a:cxn ang="0">
                    <a:pos x="2934" y="79"/>
                  </a:cxn>
                  <a:cxn ang="0">
                    <a:pos x="2960" y="109"/>
                  </a:cxn>
                  <a:cxn ang="0">
                    <a:pos x="2980" y="141"/>
                  </a:cxn>
                  <a:cxn ang="0">
                    <a:pos x="2996" y="177"/>
                  </a:cxn>
                  <a:cxn ang="0">
                    <a:pos x="3007" y="216"/>
                  </a:cxn>
                  <a:cxn ang="0">
                    <a:pos x="3013" y="256"/>
                  </a:cxn>
                  <a:cxn ang="0">
                    <a:pos x="3013" y="1364"/>
                  </a:cxn>
                  <a:cxn ang="0">
                    <a:pos x="3007" y="1405"/>
                  </a:cxn>
                  <a:cxn ang="0">
                    <a:pos x="2996" y="1444"/>
                  </a:cxn>
                  <a:cxn ang="0">
                    <a:pos x="2980" y="1479"/>
                  </a:cxn>
                  <a:cxn ang="0">
                    <a:pos x="2960" y="1512"/>
                  </a:cxn>
                  <a:cxn ang="0">
                    <a:pos x="2934" y="1542"/>
                  </a:cxn>
                  <a:cxn ang="0">
                    <a:pos x="2905" y="1567"/>
                  </a:cxn>
                  <a:cxn ang="0">
                    <a:pos x="2871" y="1588"/>
                  </a:cxn>
                  <a:cxn ang="0">
                    <a:pos x="2835" y="1605"/>
                  </a:cxn>
                  <a:cxn ang="0">
                    <a:pos x="2798" y="1616"/>
                  </a:cxn>
                  <a:cxn ang="0">
                    <a:pos x="2757" y="1621"/>
                  </a:cxn>
                  <a:cxn ang="0">
                    <a:pos x="257" y="1621"/>
                  </a:cxn>
                  <a:cxn ang="0">
                    <a:pos x="216" y="1616"/>
                  </a:cxn>
                  <a:cxn ang="0">
                    <a:pos x="178" y="1605"/>
                  </a:cxn>
                  <a:cxn ang="0">
                    <a:pos x="141" y="1588"/>
                  </a:cxn>
                  <a:cxn ang="0">
                    <a:pos x="109" y="1567"/>
                  </a:cxn>
                  <a:cxn ang="0">
                    <a:pos x="79" y="1542"/>
                  </a:cxn>
                  <a:cxn ang="0">
                    <a:pos x="54" y="1512"/>
                  </a:cxn>
                  <a:cxn ang="0">
                    <a:pos x="32" y="1479"/>
                  </a:cxn>
                  <a:cxn ang="0">
                    <a:pos x="16" y="1444"/>
                  </a:cxn>
                  <a:cxn ang="0">
                    <a:pos x="6" y="1405"/>
                  </a:cxn>
                  <a:cxn ang="0">
                    <a:pos x="1" y="1364"/>
                  </a:cxn>
                  <a:cxn ang="0">
                    <a:pos x="1" y="256"/>
                  </a:cxn>
                  <a:cxn ang="0">
                    <a:pos x="6" y="216"/>
                  </a:cxn>
                  <a:cxn ang="0">
                    <a:pos x="16" y="177"/>
                  </a:cxn>
                  <a:cxn ang="0">
                    <a:pos x="32" y="141"/>
                  </a:cxn>
                  <a:cxn ang="0">
                    <a:pos x="54" y="109"/>
                  </a:cxn>
                  <a:cxn ang="0">
                    <a:pos x="79" y="79"/>
                  </a:cxn>
                  <a:cxn ang="0">
                    <a:pos x="109" y="54"/>
                  </a:cxn>
                  <a:cxn ang="0">
                    <a:pos x="141" y="33"/>
                  </a:cxn>
                  <a:cxn ang="0">
                    <a:pos x="178" y="16"/>
                  </a:cxn>
                  <a:cxn ang="0">
                    <a:pos x="216" y="5"/>
                  </a:cxn>
                  <a:cxn ang="0">
                    <a:pos x="257" y="0"/>
                  </a:cxn>
                </a:cxnLst>
                <a:rect l="0" t="0" r="r" b="b"/>
                <a:pathLst>
                  <a:path w="3014" h="1621">
                    <a:moveTo>
                      <a:pt x="271" y="0"/>
                    </a:moveTo>
                    <a:lnTo>
                      <a:pt x="2743" y="0"/>
                    </a:lnTo>
                    <a:lnTo>
                      <a:pt x="2757" y="0"/>
                    </a:lnTo>
                    <a:lnTo>
                      <a:pt x="2770" y="1"/>
                    </a:lnTo>
                    <a:lnTo>
                      <a:pt x="2783" y="3"/>
                    </a:lnTo>
                    <a:lnTo>
                      <a:pt x="2798" y="5"/>
                    </a:lnTo>
                    <a:lnTo>
                      <a:pt x="2810" y="8"/>
                    </a:lnTo>
                    <a:lnTo>
                      <a:pt x="2823" y="12"/>
                    </a:lnTo>
                    <a:lnTo>
                      <a:pt x="2835" y="16"/>
                    </a:lnTo>
                    <a:lnTo>
                      <a:pt x="2848" y="21"/>
                    </a:lnTo>
                    <a:lnTo>
                      <a:pt x="2860" y="26"/>
                    </a:lnTo>
                    <a:lnTo>
                      <a:pt x="2871" y="33"/>
                    </a:lnTo>
                    <a:lnTo>
                      <a:pt x="2883" y="39"/>
                    </a:lnTo>
                    <a:lnTo>
                      <a:pt x="2893" y="46"/>
                    </a:lnTo>
                    <a:lnTo>
                      <a:pt x="2905" y="54"/>
                    </a:lnTo>
                    <a:lnTo>
                      <a:pt x="2915" y="62"/>
                    </a:lnTo>
                    <a:lnTo>
                      <a:pt x="2924" y="70"/>
                    </a:lnTo>
                    <a:lnTo>
                      <a:pt x="2934" y="79"/>
                    </a:lnTo>
                    <a:lnTo>
                      <a:pt x="2942" y="89"/>
                    </a:lnTo>
                    <a:lnTo>
                      <a:pt x="2951" y="98"/>
                    </a:lnTo>
                    <a:lnTo>
                      <a:pt x="2960" y="109"/>
                    </a:lnTo>
                    <a:lnTo>
                      <a:pt x="2967" y="119"/>
                    </a:lnTo>
                    <a:lnTo>
                      <a:pt x="2974" y="130"/>
                    </a:lnTo>
                    <a:lnTo>
                      <a:pt x="2980" y="141"/>
                    </a:lnTo>
                    <a:lnTo>
                      <a:pt x="2986" y="153"/>
                    </a:lnTo>
                    <a:lnTo>
                      <a:pt x="2992" y="165"/>
                    </a:lnTo>
                    <a:lnTo>
                      <a:pt x="2996" y="177"/>
                    </a:lnTo>
                    <a:lnTo>
                      <a:pt x="3001" y="189"/>
                    </a:lnTo>
                    <a:lnTo>
                      <a:pt x="3004" y="203"/>
                    </a:lnTo>
                    <a:lnTo>
                      <a:pt x="3007" y="216"/>
                    </a:lnTo>
                    <a:lnTo>
                      <a:pt x="3011" y="229"/>
                    </a:lnTo>
                    <a:lnTo>
                      <a:pt x="3012" y="242"/>
                    </a:lnTo>
                    <a:lnTo>
                      <a:pt x="3013" y="256"/>
                    </a:lnTo>
                    <a:lnTo>
                      <a:pt x="3014" y="270"/>
                    </a:lnTo>
                    <a:lnTo>
                      <a:pt x="3014" y="1351"/>
                    </a:lnTo>
                    <a:lnTo>
                      <a:pt x="3013" y="1364"/>
                    </a:lnTo>
                    <a:lnTo>
                      <a:pt x="3012" y="1379"/>
                    </a:lnTo>
                    <a:lnTo>
                      <a:pt x="3011" y="1392"/>
                    </a:lnTo>
                    <a:lnTo>
                      <a:pt x="3007" y="1405"/>
                    </a:lnTo>
                    <a:lnTo>
                      <a:pt x="3004" y="1418"/>
                    </a:lnTo>
                    <a:lnTo>
                      <a:pt x="3001" y="1431"/>
                    </a:lnTo>
                    <a:lnTo>
                      <a:pt x="2996" y="1444"/>
                    </a:lnTo>
                    <a:lnTo>
                      <a:pt x="2992" y="1456"/>
                    </a:lnTo>
                    <a:lnTo>
                      <a:pt x="2986" y="1467"/>
                    </a:lnTo>
                    <a:lnTo>
                      <a:pt x="2980" y="1479"/>
                    </a:lnTo>
                    <a:lnTo>
                      <a:pt x="2974" y="1491"/>
                    </a:lnTo>
                    <a:lnTo>
                      <a:pt x="2967" y="1502"/>
                    </a:lnTo>
                    <a:lnTo>
                      <a:pt x="2960" y="1512"/>
                    </a:lnTo>
                    <a:lnTo>
                      <a:pt x="2951" y="1522"/>
                    </a:lnTo>
                    <a:lnTo>
                      <a:pt x="2942" y="1532"/>
                    </a:lnTo>
                    <a:lnTo>
                      <a:pt x="2934" y="1542"/>
                    </a:lnTo>
                    <a:lnTo>
                      <a:pt x="2924" y="1551"/>
                    </a:lnTo>
                    <a:lnTo>
                      <a:pt x="2915" y="1559"/>
                    </a:lnTo>
                    <a:lnTo>
                      <a:pt x="2905" y="1567"/>
                    </a:lnTo>
                    <a:lnTo>
                      <a:pt x="2893" y="1575"/>
                    </a:lnTo>
                    <a:lnTo>
                      <a:pt x="2883" y="1581"/>
                    </a:lnTo>
                    <a:lnTo>
                      <a:pt x="2871" y="1588"/>
                    </a:lnTo>
                    <a:lnTo>
                      <a:pt x="2860" y="1595"/>
                    </a:lnTo>
                    <a:lnTo>
                      <a:pt x="2848" y="1600"/>
                    </a:lnTo>
                    <a:lnTo>
                      <a:pt x="2835" y="1605"/>
                    </a:lnTo>
                    <a:lnTo>
                      <a:pt x="2823" y="1609"/>
                    </a:lnTo>
                    <a:lnTo>
                      <a:pt x="2810" y="1613"/>
                    </a:lnTo>
                    <a:lnTo>
                      <a:pt x="2798" y="1616"/>
                    </a:lnTo>
                    <a:lnTo>
                      <a:pt x="2783" y="1618"/>
                    </a:lnTo>
                    <a:lnTo>
                      <a:pt x="2770" y="1620"/>
                    </a:lnTo>
                    <a:lnTo>
                      <a:pt x="2757" y="1621"/>
                    </a:lnTo>
                    <a:lnTo>
                      <a:pt x="2743" y="1621"/>
                    </a:lnTo>
                    <a:lnTo>
                      <a:pt x="271" y="1621"/>
                    </a:lnTo>
                    <a:lnTo>
                      <a:pt x="257" y="1621"/>
                    </a:lnTo>
                    <a:lnTo>
                      <a:pt x="243" y="1620"/>
                    </a:lnTo>
                    <a:lnTo>
                      <a:pt x="229" y="1618"/>
                    </a:lnTo>
                    <a:lnTo>
                      <a:pt x="216" y="1616"/>
                    </a:lnTo>
                    <a:lnTo>
                      <a:pt x="204" y="1613"/>
                    </a:lnTo>
                    <a:lnTo>
                      <a:pt x="190" y="1609"/>
                    </a:lnTo>
                    <a:lnTo>
                      <a:pt x="178" y="1605"/>
                    </a:lnTo>
                    <a:lnTo>
                      <a:pt x="166" y="1600"/>
                    </a:lnTo>
                    <a:lnTo>
                      <a:pt x="154" y="1595"/>
                    </a:lnTo>
                    <a:lnTo>
                      <a:pt x="141" y="1588"/>
                    </a:lnTo>
                    <a:lnTo>
                      <a:pt x="130" y="1581"/>
                    </a:lnTo>
                    <a:lnTo>
                      <a:pt x="120" y="1575"/>
                    </a:lnTo>
                    <a:lnTo>
                      <a:pt x="109" y="1567"/>
                    </a:lnTo>
                    <a:lnTo>
                      <a:pt x="99" y="1559"/>
                    </a:lnTo>
                    <a:lnTo>
                      <a:pt x="88" y="1551"/>
                    </a:lnTo>
                    <a:lnTo>
                      <a:pt x="79" y="1542"/>
                    </a:lnTo>
                    <a:lnTo>
                      <a:pt x="70" y="1532"/>
                    </a:lnTo>
                    <a:lnTo>
                      <a:pt x="62" y="1522"/>
                    </a:lnTo>
                    <a:lnTo>
                      <a:pt x="54" y="1512"/>
                    </a:lnTo>
                    <a:lnTo>
                      <a:pt x="47" y="1502"/>
                    </a:lnTo>
                    <a:lnTo>
                      <a:pt x="40" y="1491"/>
                    </a:lnTo>
                    <a:lnTo>
                      <a:pt x="32" y="1479"/>
                    </a:lnTo>
                    <a:lnTo>
                      <a:pt x="27" y="1467"/>
                    </a:lnTo>
                    <a:lnTo>
                      <a:pt x="21" y="1456"/>
                    </a:lnTo>
                    <a:lnTo>
                      <a:pt x="16" y="1444"/>
                    </a:lnTo>
                    <a:lnTo>
                      <a:pt x="12" y="1431"/>
                    </a:lnTo>
                    <a:lnTo>
                      <a:pt x="9" y="1418"/>
                    </a:lnTo>
                    <a:lnTo>
                      <a:pt x="6" y="1405"/>
                    </a:lnTo>
                    <a:lnTo>
                      <a:pt x="3" y="1392"/>
                    </a:lnTo>
                    <a:lnTo>
                      <a:pt x="2" y="1379"/>
                    </a:lnTo>
                    <a:lnTo>
                      <a:pt x="1" y="1364"/>
                    </a:lnTo>
                    <a:lnTo>
                      <a:pt x="0" y="1351"/>
                    </a:lnTo>
                    <a:lnTo>
                      <a:pt x="0" y="270"/>
                    </a:lnTo>
                    <a:lnTo>
                      <a:pt x="1" y="256"/>
                    </a:lnTo>
                    <a:lnTo>
                      <a:pt x="2" y="242"/>
                    </a:lnTo>
                    <a:lnTo>
                      <a:pt x="3" y="229"/>
                    </a:lnTo>
                    <a:lnTo>
                      <a:pt x="6" y="216"/>
                    </a:lnTo>
                    <a:lnTo>
                      <a:pt x="9" y="203"/>
                    </a:lnTo>
                    <a:lnTo>
                      <a:pt x="12" y="189"/>
                    </a:lnTo>
                    <a:lnTo>
                      <a:pt x="16" y="177"/>
                    </a:lnTo>
                    <a:lnTo>
                      <a:pt x="21" y="165"/>
                    </a:lnTo>
                    <a:lnTo>
                      <a:pt x="27" y="153"/>
                    </a:lnTo>
                    <a:lnTo>
                      <a:pt x="32" y="141"/>
                    </a:lnTo>
                    <a:lnTo>
                      <a:pt x="40" y="130"/>
                    </a:lnTo>
                    <a:lnTo>
                      <a:pt x="47" y="119"/>
                    </a:lnTo>
                    <a:lnTo>
                      <a:pt x="54" y="109"/>
                    </a:lnTo>
                    <a:lnTo>
                      <a:pt x="62" y="98"/>
                    </a:lnTo>
                    <a:lnTo>
                      <a:pt x="70" y="89"/>
                    </a:lnTo>
                    <a:lnTo>
                      <a:pt x="79" y="79"/>
                    </a:lnTo>
                    <a:lnTo>
                      <a:pt x="88" y="70"/>
                    </a:lnTo>
                    <a:lnTo>
                      <a:pt x="99" y="62"/>
                    </a:lnTo>
                    <a:lnTo>
                      <a:pt x="109" y="54"/>
                    </a:lnTo>
                    <a:lnTo>
                      <a:pt x="120" y="46"/>
                    </a:lnTo>
                    <a:lnTo>
                      <a:pt x="130" y="39"/>
                    </a:lnTo>
                    <a:lnTo>
                      <a:pt x="141" y="33"/>
                    </a:lnTo>
                    <a:lnTo>
                      <a:pt x="154" y="26"/>
                    </a:lnTo>
                    <a:lnTo>
                      <a:pt x="166" y="21"/>
                    </a:lnTo>
                    <a:lnTo>
                      <a:pt x="178" y="16"/>
                    </a:lnTo>
                    <a:lnTo>
                      <a:pt x="190" y="12"/>
                    </a:lnTo>
                    <a:lnTo>
                      <a:pt x="204" y="8"/>
                    </a:lnTo>
                    <a:lnTo>
                      <a:pt x="216" y="5"/>
                    </a:lnTo>
                    <a:lnTo>
                      <a:pt x="229" y="3"/>
                    </a:lnTo>
                    <a:lnTo>
                      <a:pt x="243"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25" name="Freeform 24"/>
              <p:cNvSpPr>
                <a:spLocks/>
              </p:cNvSpPr>
              <p:nvPr/>
            </p:nvSpPr>
            <p:spPr bwMode="auto">
              <a:xfrm>
                <a:off x="-1799419" y="1984068"/>
                <a:ext cx="215900" cy="117475"/>
              </a:xfrm>
              <a:custGeom>
                <a:avLst/>
                <a:gdLst/>
                <a:ahLst/>
                <a:cxnLst>
                  <a:cxn ang="0">
                    <a:pos x="2757" y="0"/>
                  </a:cxn>
                  <a:cxn ang="0">
                    <a:pos x="2797" y="5"/>
                  </a:cxn>
                  <a:cxn ang="0">
                    <a:pos x="2836" y="16"/>
                  </a:cxn>
                  <a:cxn ang="0">
                    <a:pos x="2872" y="33"/>
                  </a:cxn>
                  <a:cxn ang="0">
                    <a:pos x="2904" y="54"/>
                  </a:cxn>
                  <a:cxn ang="0">
                    <a:pos x="2934" y="79"/>
                  </a:cxn>
                  <a:cxn ang="0">
                    <a:pos x="2959" y="109"/>
                  </a:cxn>
                  <a:cxn ang="0">
                    <a:pos x="2981" y="141"/>
                  </a:cxn>
                  <a:cxn ang="0">
                    <a:pos x="2997" y="177"/>
                  </a:cxn>
                  <a:cxn ang="0">
                    <a:pos x="3008" y="216"/>
                  </a:cxn>
                  <a:cxn ang="0">
                    <a:pos x="3013" y="256"/>
                  </a:cxn>
                  <a:cxn ang="0">
                    <a:pos x="3013" y="1364"/>
                  </a:cxn>
                  <a:cxn ang="0">
                    <a:pos x="3008" y="1405"/>
                  </a:cxn>
                  <a:cxn ang="0">
                    <a:pos x="2997" y="1444"/>
                  </a:cxn>
                  <a:cxn ang="0">
                    <a:pos x="2981" y="1479"/>
                  </a:cxn>
                  <a:cxn ang="0">
                    <a:pos x="2959" y="1512"/>
                  </a:cxn>
                  <a:cxn ang="0">
                    <a:pos x="2934" y="1542"/>
                  </a:cxn>
                  <a:cxn ang="0">
                    <a:pos x="2904" y="1567"/>
                  </a:cxn>
                  <a:cxn ang="0">
                    <a:pos x="2872" y="1588"/>
                  </a:cxn>
                  <a:cxn ang="0">
                    <a:pos x="2836" y="1605"/>
                  </a:cxn>
                  <a:cxn ang="0">
                    <a:pos x="2797" y="1616"/>
                  </a:cxn>
                  <a:cxn ang="0">
                    <a:pos x="2757" y="1621"/>
                  </a:cxn>
                  <a:cxn ang="0">
                    <a:pos x="257" y="1621"/>
                  </a:cxn>
                  <a:cxn ang="0">
                    <a:pos x="216" y="1616"/>
                  </a:cxn>
                  <a:cxn ang="0">
                    <a:pos x="178" y="1605"/>
                  </a:cxn>
                  <a:cxn ang="0">
                    <a:pos x="142" y="1588"/>
                  </a:cxn>
                  <a:cxn ang="0">
                    <a:pos x="109" y="1567"/>
                  </a:cxn>
                  <a:cxn ang="0">
                    <a:pos x="80" y="1542"/>
                  </a:cxn>
                  <a:cxn ang="0">
                    <a:pos x="54" y="1512"/>
                  </a:cxn>
                  <a:cxn ang="0">
                    <a:pos x="33" y="1479"/>
                  </a:cxn>
                  <a:cxn ang="0">
                    <a:pos x="17" y="1444"/>
                  </a:cxn>
                  <a:cxn ang="0">
                    <a:pos x="5" y="1405"/>
                  </a:cxn>
                  <a:cxn ang="0">
                    <a:pos x="0" y="1364"/>
                  </a:cxn>
                  <a:cxn ang="0">
                    <a:pos x="0" y="256"/>
                  </a:cxn>
                  <a:cxn ang="0">
                    <a:pos x="5" y="216"/>
                  </a:cxn>
                  <a:cxn ang="0">
                    <a:pos x="17" y="177"/>
                  </a:cxn>
                  <a:cxn ang="0">
                    <a:pos x="33" y="141"/>
                  </a:cxn>
                  <a:cxn ang="0">
                    <a:pos x="54" y="109"/>
                  </a:cxn>
                  <a:cxn ang="0">
                    <a:pos x="80" y="79"/>
                  </a:cxn>
                  <a:cxn ang="0">
                    <a:pos x="109" y="54"/>
                  </a:cxn>
                  <a:cxn ang="0">
                    <a:pos x="142" y="33"/>
                  </a:cxn>
                  <a:cxn ang="0">
                    <a:pos x="178" y="16"/>
                  </a:cxn>
                  <a:cxn ang="0">
                    <a:pos x="216" y="5"/>
                  </a:cxn>
                  <a:cxn ang="0">
                    <a:pos x="257" y="0"/>
                  </a:cxn>
                </a:cxnLst>
                <a:rect l="0" t="0" r="r" b="b"/>
                <a:pathLst>
                  <a:path w="3013" h="1621">
                    <a:moveTo>
                      <a:pt x="270" y="0"/>
                    </a:moveTo>
                    <a:lnTo>
                      <a:pt x="2743" y="0"/>
                    </a:lnTo>
                    <a:lnTo>
                      <a:pt x="2757" y="0"/>
                    </a:lnTo>
                    <a:lnTo>
                      <a:pt x="2771" y="1"/>
                    </a:lnTo>
                    <a:lnTo>
                      <a:pt x="2784" y="3"/>
                    </a:lnTo>
                    <a:lnTo>
                      <a:pt x="2797" y="5"/>
                    </a:lnTo>
                    <a:lnTo>
                      <a:pt x="2810" y="8"/>
                    </a:lnTo>
                    <a:lnTo>
                      <a:pt x="2824" y="12"/>
                    </a:lnTo>
                    <a:lnTo>
                      <a:pt x="2836" y="16"/>
                    </a:lnTo>
                    <a:lnTo>
                      <a:pt x="2848" y="21"/>
                    </a:lnTo>
                    <a:lnTo>
                      <a:pt x="2860" y="26"/>
                    </a:lnTo>
                    <a:lnTo>
                      <a:pt x="2872" y="33"/>
                    </a:lnTo>
                    <a:lnTo>
                      <a:pt x="2883" y="39"/>
                    </a:lnTo>
                    <a:lnTo>
                      <a:pt x="2894" y="46"/>
                    </a:lnTo>
                    <a:lnTo>
                      <a:pt x="2904" y="54"/>
                    </a:lnTo>
                    <a:lnTo>
                      <a:pt x="2914" y="62"/>
                    </a:lnTo>
                    <a:lnTo>
                      <a:pt x="2924" y="70"/>
                    </a:lnTo>
                    <a:lnTo>
                      <a:pt x="2934" y="79"/>
                    </a:lnTo>
                    <a:lnTo>
                      <a:pt x="2943" y="89"/>
                    </a:lnTo>
                    <a:lnTo>
                      <a:pt x="2951" y="98"/>
                    </a:lnTo>
                    <a:lnTo>
                      <a:pt x="2959" y="109"/>
                    </a:lnTo>
                    <a:lnTo>
                      <a:pt x="2967" y="119"/>
                    </a:lnTo>
                    <a:lnTo>
                      <a:pt x="2974" y="130"/>
                    </a:lnTo>
                    <a:lnTo>
                      <a:pt x="2981" y="141"/>
                    </a:lnTo>
                    <a:lnTo>
                      <a:pt x="2987" y="153"/>
                    </a:lnTo>
                    <a:lnTo>
                      <a:pt x="2992" y="165"/>
                    </a:lnTo>
                    <a:lnTo>
                      <a:pt x="2997" y="177"/>
                    </a:lnTo>
                    <a:lnTo>
                      <a:pt x="3001" y="189"/>
                    </a:lnTo>
                    <a:lnTo>
                      <a:pt x="3005" y="203"/>
                    </a:lnTo>
                    <a:lnTo>
                      <a:pt x="3008" y="216"/>
                    </a:lnTo>
                    <a:lnTo>
                      <a:pt x="3010" y="229"/>
                    </a:lnTo>
                    <a:lnTo>
                      <a:pt x="3012" y="242"/>
                    </a:lnTo>
                    <a:lnTo>
                      <a:pt x="3013" y="256"/>
                    </a:lnTo>
                    <a:lnTo>
                      <a:pt x="3013" y="270"/>
                    </a:lnTo>
                    <a:lnTo>
                      <a:pt x="3013" y="1351"/>
                    </a:lnTo>
                    <a:lnTo>
                      <a:pt x="3013" y="1364"/>
                    </a:lnTo>
                    <a:lnTo>
                      <a:pt x="3012" y="1379"/>
                    </a:lnTo>
                    <a:lnTo>
                      <a:pt x="3010" y="1392"/>
                    </a:lnTo>
                    <a:lnTo>
                      <a:pt x="3008" y="1405"/>
                    </a:lnTo>
                    <a:lnTo>
                      <a:pt x="3005" y="1418"/>
                    </a:lnTo>
                    <a:lnTo>
                      <a:pt x="3001" y="1431"/>
                    </a:lnTo>
                    <a:lnTo>
                      <a:pt x="2997" y="1444"/>
                    </a:lnTo>
                    <a:lnTo>
                      <a:pt x="2992" y="1456"/>
                    </a:lnTo>
                    <a:lnTo>
                      <a:pt x="2987" y="1467"/>
                    </a:lnTo>
                    <a:lnTo>
                      <a:pt x="2981" y="1479"/>
                    </a:lnTo>
                    <a:lnTo>
                      <a:pt x="2974" y="1491"/>
                    </a:lnTo>
                    <a:lnTo>
                      <a:pt x="2967" y="1502"/>
                    </a:lnTo>
                    <a:lnTo>
                      <a:pt x="2959" y="1512"/>
                    </a:lnTo>
                    <a:lnTo>
                      <a:pt x="2951" y="1522"/>
                    </a:lnTo>
                    <a:lnTo>
                      <a:pt x="2943" y="1532"/>
                    </a:lnTo>
                    <a:lnTo>
                      <a:pt x="2934" y="1542"/>
                    </a:lnTo>
                    <a:lnTo>
                      <a:pt x="2924" y="1551"/>
                    </a:lnTo>
                    <a:lnTo>
                      <a:pt x="2914" y="1559"/>
                    </a:lnTo>
                    <a:lnTo>
                      <a:pt x="2904" y="1567"/>
                    </a:lnTo>
                    <a:lnTo>
                      <a:pt x="2894" y="1575"/>
                    </a:lnTo>
                    <a:lnTo>
                      <a:pt x="2883" y="1581"/>
                    </a:lnTo>
                    <a:lnTo>
                      <a:pt x="2872" y="1588"/>
                    </a:lnTo>
                    <a:lnTo>
                      <a:pt x="2860" y="1595"/>
                    </a:lnTo>
                    <a:lnTo>
                      <a:pt x="2848" y="1600"/>
                    </a:lnTo>
                    <a:lnTo>
                      <a:pt x="2836" y="1605"/>
                    </a:lnTo>
                    <a:lnTo>
                      <a:pt x="2824" y="1609"/>
                    </a:lnTo>
                    <a:lnTo>
                      <a:pt x="2810" y="1613"/>
                    </a:lnTo>
                    <a:lnTo>
                      <a:pt x="2797" y="1616"/>
                    </a:lnTo>
                    <a:lnTo>
                      <a:pt x="2784" y="1618"/>
                    </a:lnTo>
                    <a:lnTo>
                      <a:pt x="2771" y="1620"/>
                    </a:lnTo>
                    <a:lnTo>
                      <a:pt x="2757" y="1621"/>
                    </a:lnTo>
                    <a:lnTo>
                      <a:pt x="2743" y="1621"/>
                    </a:lnTo>
                    <a:lnTo>
                      <a:pt x="270" y="1621"/>
                    </a:lnTo>
                    <a:lnTo>
                      <a:pt x="257" y="1621"/>
                    </a:lnTo>
                    <a:lnTo>
                      <a:pt x="243" y="1620"/>
                    </a:lnTo>
                    <a:lnTo>
                      <a:pt x="230" y="1618"/>
                    </a:lnTo>
                    <a:lnTo>
                      <a:pt x="216" y="1616"/>
                    </a:lnTo>
                    <a:lnTo>
                      <a:pt x="203" y="1613"/>
                    </a:lnTo>
                    <a:lnTo>
                      <a:pt x="191" y="1609"/>
                    </a:lnTo>
                    <a:lnTo>
                      <a:pt x="178" y="1605"/>
                    </a:lnTo>
                    <a:lnTo>
                      <a:pt x="165" y="1600"/>
                    </a:lnTo>
                    <a:lnTo>
                      <a:pt x="154" y="1595"/>
                    </a:lnTo>
                    <a:lnTo>
                      <a:pt x="142" y="1588"/>
                    </a:lnTo>
                    <a:lnTo>
                      <a:pt x="131" y="1581"/>
                    </a:lnTo>
                    <a:lnTo>
                      <a:pt x="120" y="1575"/>
                    </a:lnTo>
                    <a:lnTo>
                      <a:pt x="109" y="1567"/>
                    </a:lnTo>
                    <a:lnTo>
                      <a:pt x="99" y="1559"/>
                    </a:lnTo>
                    <a:lnTo>
                      <a:pt x="89" y="1551"/>
                    </a:lnTo>
                    <a:lnTo>
                      <a:pt x="80" y="1542"/>
                    </a:lnTo>
                    <a:lnTo>
                      <a:pt x="71" y="1532"/>
                    </a:lnTo>
                    <a:lnTo>
                      <a:pt x="62" y="1522"/>
                    </a:lnTo>
                    <a:lnTo>
                      <a:pt x="54" y="1512"/>
                    </a:lnTo>
                    <a:lnTo>
                      <a:pt x="46" y="1502"/>
                    </a:lnTo>
                    <a:lnTo>
                      <a:pt x="40" y="1491"/>
                    </a:lnTo>
                    <a:lnTo>
                      <a:pt x="33" y="1479"/>
                    </a:lnTo>
                    <a:lnTo>
                      <a:pt x="27" y="1467"/>
                    </a:lnTo>
                    <a:lnTo>
                      <a:pt x="22" y="1456"/>
                    </a:lnTo>
                    <a:lnTo>
                      <a:pt x="17" y="1444"/>
                    </a:lnTo>
                    <a:lnTo>
                      <a:pt x="13" y="1431"/>
                    </a:lnTo>
                    <a:lnTo>
                      <a:pt x="8" y="1418"/>
                    </a:lnTo>
                    <a:lnTo>
                      <a:pt x="5" y="1405"/>
                    </a:lnTo>
                    <a:lnTo>
                      <a:pt x="3" y="1392"/>
                    </a:lnTo>
                    <a:lnTo>
                      <a:pt x="1" y="1379"/>
                    </a:lnTo>
                    <a:lnTo>
                      <a:pt x="0" y="1364"/>
                    </a:lnTo>
                    <a:lnTo>
                      <a:pt x="0" y="1351"/>
                    </a:lnTo>
                    <a:lnTo>
                      <a:pt x="0" y="270"/>
                    </a:lnTo>
                    <a:lnTo>
                      <a:pt x="0" y="256"/>
                    </a:lnTo>
                    <a:lnTo>
                      <a:pt x="1" y="242"/>
                    </a:lnTo>
                    <a:lnTo>
                      <a:pt x="3" y="229"/>
                    </a:lnTo>
                    <a:lnTo>
                      <a:pt x="5" y="216"/>
                    </a:lnTo>
                    <a:lnTo>
                      <a:pt x="8" y="203"/>
                    </a:lnTo>
                    <a:lnTo>
                      <a:pt x="13" y="189"/>
                    </a:lnTo>
                    <a:lnTo>
                      <a:pt x="17" y="177"/>
                    </a:lnTo>
                    <a:lnTo>
                      <a:pt x="22" y="165"/>
                    </a:lnTo>
                    <a:lnTo>
                      <a:pt x="27" y="153"/>
                    </a:lnTo>
                    <a:lnTo>
                      <a:pt x="33" y="141"/>
                    </a:lnTo>
                    <a:lnTo>
                      <a:pt x="40" y="130"/>
                    </a:lnTo>
                    <a:lnTo>
                      <a:pt x="46" y="119"/>
                    </a:lnTo>
                    <a:lnTo>
                      <a:pt x="54" y="109"/>
                    </a:lnTo>
                    <a:lnTo>
                      <a:pt x="62" y="98"/>
                    </a:lnTo>
                    <a:lnTo>
                      <a:pt x="71" y="89"/>
                    </a:lnTo>
                    <a:lnTo>
                      <a:pt x="80" y="79"/>
                    </a:lnTo>
                    <a:lnTo>
                      <a:pt x="89" y="70"/>
                    </a:lnTo>
                    <a:lnTo>
                      <a:pt x="99" y="62"/>
                    </a:lnTo>
                    <a:lnTo>
                      <a:pt x="109" y="54"/>
                    </a:lnTo>
                    <a:lnTo>
                      <a:pt x="120" y="46"/>
                    </a:lnTo>
                    <a:lnTo>
                      <a:pt x="131" y="39"/>
                    </a:lnTo>
                    <a:lnTo>
                      <a:pt x="142" y="33"/>
                    </a:lnTo>
                    <a:lnTo>
                      <a:pt x="154" y="26"/>
                    </a:lnTo>
                    <a:lnTo>
                      <a:pt x="165" y="21"/>
                    </a:lnTo>
                    <a:lnTo>
                      <a:pt x="178" y="16"/>
                    </a:lnTo>
                    <a:lnTo>
                      <a:pt x="191" y="12"/>
                    </a:lnTo>
                    <a:lnTo>
                      <a:pt x="203" y="8"/>
                    </a:lnTo>
                    <a:lnTo>
                      <a:pt x="216" y="5"/>
                    </a:lnTo>
                    <a:lnTo>
                      <a:pt x="230" y="3"/>
                    </a:lnTo>
                    <a:lnTo>
                      <a:pt x="243" y="1"/>
                    </a:lnTo>
                    <a:lnTo>
                      <a:pt x="257"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26" name="Freeform 25"/>
              <p:cNvSpPr>
                <a:spLocks/>
              </p:cNvSpPr>
              <p:nvPr/>
            </p:nvSpPr>
            <p:spPr bwMode="auto">
              <a:xfrm>
                <a:off x="-1559706" y="1984068"/>
                <a:ext cx="215900" cy="117475"/>
              </a:xfrm>
              <a:custGeom>
                <a:avLst/>
                <a:gdLst/>
                <a:ahLst/>
                <a:cxnLst>
                  <a:cxn ang="0">
                    <a:pos x="2756" y="0"/>
                  </a:cxn>
                  <a:cxn ang="0">
                    <a:pos x="2797" y="5"/>
                  </a:cxn>
                  <a:cxn ang="0">
                    <a:pos x="2835" y="16"/>
                  </a:cxn>
                  <a:cxn ang="0">
                    <a:pos x="2871" y="33"/>
                  </a:cxn>
                  <a:cxn ang="0">
                    <a:pos x="2904" y="54"/>
                  </a:cxn>
                  <a:cxn ang="0">
                    <a:pos x="2933" y="79"/>
                  </a:cxn>
                  <a:cxn ang="0">
                    <a:pos x="2959" y="109"/>
                  </a:cxn>
                  <a:cxn ang="0">
                    <a:pos x="2980" y="141"/>
                  </a:cxn>
                  <a:cxn ang="0">
                    <a:pos x="2996" y="177"/>
                  </a:cxn>
                  <a:cxn ang="0">
                    <a:pos x="3008" y="216"/>
                  </a:cxn>
                  <a:cxn ang="0">
                    <a:pos x="3013" y="256"/>
                  </a:cxn>
                  <a:cxn ang="0">
                    <a:pos x="3013" y="1364"/>
                  </a:cxn>
                  <a:cxn ang="0">
                    <a:pos x="3008" y="1405"/>
                  </a:cxn>
                  <a:cxn ang="0">
                    <a:pos x="2996" y="1444"/>
                  </a:cxn>
                  <a:cxn ang="0">
                    <a:pos x="2980" y="1479"/>
                  </a:cxn>
                  <a:cxn ang="0">
                    <a:pos x="2959" y="1512"/>
                  </a:cxn>
                  <a:cxn ang="0">
                    <a:pos x="2933" y="1542"/>
                  </a:cxn>
                  <a:cxn ang="0">
                    <a:pos x="2904" y="1567"/>
                  </a:cxn>
                  <a:cxn ang="0">
                    <a:pos x="2871" y="1588"/>
                  </a:cxn>
                  <a:cxn ang="0">
                    <a:pos x="2835" y="1605"/>
                  </a:cxn>
                  <a:cxn ang="0">
                    <a:pos x="2797" y="1616"/>
                  </a:cxn>
                  <a:cxn ang="0">
                    <a:pos x="2756" y="1621"/>
                  </a:cxn>
                  <a:cxn ang="0">
                    <a:pos x="256" y="1621"/>
                  </a:cxn>
                  <a:cxn ang="0">
                    <a:pos x="216" y="1616"/>
                  </a:cxn>
                  <a:cxn ang="0">
                    <a:pos x="177" y="1605"/>
                  </a:cxn>
                  <a:cxn ang="0">
                    <a:pos x="141" y="1588"/>
                  </a:cxn>
                  <a:cxn ang="0">
                    <a:pos x="108" y="1567"/>
                  </a:cxn>
                  <a:cxn ang="0">
                    <a:pos x="79" y="1542"/>
                  </a:cxn>
                  <a:cxn ang="0">
                    <a:pos x="54" y="1512"/>
                  </a:cxn>
                  <a:cxn ang="0">
                    <a:pos x="32" y="1479"/>
                  </a:cxn>
                  <a:cxn ang="0">
                    <a:pos x="16" y="1444"/>
                  </a:cxn>
                  <a:cxn ang="0">
                    <a:pos x="5" y="1405"/>
                  </a:cxn>
                  <a:cxn ang="0">
                    <a:pos x="0" y="1364"/>
                  </a:cxn>
                  <a:cxn ang="0">
                    <a:pos x="0" y="256"/>
                  </a:cxn>
                  <a:cxn ang="0">
                    <a:pos x="5" y="216"/>
                  </a:cxn>
                  <a:cxn ang="0">
                    <a:pos x="16" y="177"/>
                  </a:cxn>
                  <a:cxn ang="0">
                    <a:pos x="32" y="141"/>
                  </a:cxn>
                  <a:cxn ang="0">
                    <a:pos x="54" y="109"/>
                  </a:cxn>
                  <a:cxn ang="0">
                    <a:pos x="79" y="79"/>
                  </a:cxn>
                  <a:cxn ang="0">
                    <a:pos x="108" y="54"/>
                  </a:cxn>
                  <a:cxn ang="0">
                    <a:pos x="141" y="33"/>
                  </a:cxn>
                  <a:cxn ang="0">
                    <a:pos x="177" y="16"/>
                  </a:cxn>
                  <a:cxn ang="0">
                    <a:pos x="216" y="5"/>
                  </a:cxn>
                  <a:cxn ang="0">
                    <a:pos x="256" y="0"/>
                  </a:cxn>
                </a:cxnLst>
                <a:rect l="0" t="0" r="r" b="b"/>
                <a:pathLst>
                  <a:path w="3013" h="1621">
                    <a:moveTo>
                      <a:pt x="270" y="0"/>
                    </a:moveTo>
                    <a:lnTo>
                      <a:pt x="2743" y="0"/>
                    </a:lnTo>
                    <a:lnTo>
                      <a:pt x="2756" y="0"/>
                    </a:lnTo>
                    <a:lnTo>
                      <a:pt x="2770" y="1"/>
                    </a:lnTo>
                    <a:lnTo>
                      <a:pt x="2783" y="3"/>
                    </a:lnTo>
                    <a:lnTo>
                      <a:pt x="2797" y="5"/>
                    </a:lnTo>
                    <a:lnTo>
                      <a:pt x="2810" y="8"/>
                    </a:lnTo>
                    <a:lnTo>
                      <a:pt x="2822" y="12"/>
                    </a:lnTo>
                    <a:lnTo>
                      <a:pt x="2835" y="16"/>
                    </a:lnTo>
                    <a:lnTo>
                      <a:pt x="2848" y="21"/>
                    </a:lnTo>
                    <a:lnTo>
                      <a:pt x="2859" y="26"/>
                    </a:lnTo>
                    <a:lnTo>
                      <a:pt x="2871" y="33"/>
                    </a:lnTo>
                    <a:lnTo>
                      <a:pt x="2882" y="39"/>
                    </a:lnTo>
                    <a:lnTo>
                      <a:pt x="2893" y="46"/>
                    </a:lnTo>
                    <a:lnTo>
                      <a:pt x="2904" y="54"/>
                    </a:lnTo>
                    <a:lnTo>
                      <a:pt x="2914" y="62"/>
                    </a:lnTo>
                    <a:lnTo>
                      <a:pt x="2924" y="70"/>
                    </a:lnTo>
                    <a:lnTo>
                      <a:pt x="2933" y="79"/>
                    </a:lnTo>
                    <a:lnTo>
                      <a:pt x="2942" y="89"/>
                    </a:lnTo>
                    <a:lnTo>
                      <a:pt x="2951" y="98"/>
                    </a:lnTo>
                    <a:lnTo>
                      <a:pt x="2959" y="109"/>
                    </a:lnTo>
                    <a:lnTo>
                      <a:pt x="2966" y="119"/>
                    </a:lnTo>
                    <a:lnTo>
                      <a:pt x="2973" y="130"/>
                    </a:lnTo>
                    <a:lnTo>
                      <a:pt x="2980" y="141"/>
                    </a:lnTo>
                    <a:lnTo>
                      <a:pt x="2986" y="153"/>
                    </a:lnTo>
                    <a:lnTo>
                      <a:pt x="2991" y="165"/>
                    </a:lnTo>
                    <a:lnTo>
                      <a:pt x="2996" y="177"/>
                    </a:lnTo>
                    <a:lnTo>
                      <a:pt x="3000" y="189"/>
                    </a:lnTo>
                    <a:lnTo>
                      <a:pt x="3005" y="203"/>
                    </a:lnTo>
                    <a:lnTo>
                      <a:pt x="3008" y="216"/>
                    </a:lnTo>
                    <a:lnTo>
                      <a:pt x="3010" y="229"/>
                    </a:lnTo>
                    <a:lnTo>
                      <a:pt x="3012" y="242"/>
                    </a:lnTo>
                    <a:lnTo>
                      <a:pt x="3013" y="256"/>
                    </a:lnTo>
                    <a:lnTo>
                      <a:pt x="3013" y="270"/>
                    </a:lnTo>
                    <a:lnTo>
                      <a:pt x="3013" y="1351"/>
                    </a:lnTo>
                    <a:lnTo>
                      <a:pt x="3013" y="1364"/>
                    </a:lnTo>
                    <a:lnTo>
                      <a:pt x="3012" y="1379"/>
                    </a:lnTo>
                    <a:lnTo>
                      <a:pt x="3010" y="1392"/>
                    </a:lnTo>
                    <a:lnTo>
                      <a:pt x="3008" y="1405"/>
                    </a:lnTo>
                    <a:lnTo>
                      <a:pt x="3005" y="1418"/>
                    </a:lnTo>
                    <a:lnTo>
                      <a:pt x="3000" y="1431"/>
                    </a:lnTo>
                    <a:lnTo>
                      <a:pt x="2996" y="1444"/>
                    </a:lnTo>
                    <a:lnTo>
                      <a:pt x="2991" y="1456"/>
                    </a:lnTo>
                    <a:lnTo>
                      <a:pt x="2986" y="1467"/>
                    </a:lnTo>
                    <a:lnTo>
                      <a:pt x="2980" y="1479"/>
                    </a:lnTo>
                    <a:lnTo>
                      <a:pt x="2973" y="1491"/>
                    </a:lnTo>
                    <a:lnTo>
                      <a:pt x="2966" y="1502"/>
                    </a:lnTo>
                    <a:lnTo>
                      <a:pt x="2959" y="1512"/>
                    </a:lnTo>
                    <a:lnTo>
                      <a:pt x="2951" y="1522"/>
                    </a:lnTo>
                    <a:lnTo>
                      <a:pt x="2942" y="1532"/>
                    </a:lnTo>
                    <a:lnTo>
                      <a:pt x="2933" y="1542"/>
                    </a:lnTo>
                    <a:lnTo>
                      <a:pt x="2924" y="1551"/>
                    </a:lnTo>
                    <a:lnTo>
                      <a:pt x="2914" y="1559"/>
                    </a:lnTo>
                    <a:lnTo>
                      <a:pt x="2904" y="1567"/>
                    </a:lnTo>
                    <a:lnTo>
                      <a:pt x="2893" y="1575"/>
                    </a:lnTo>
                    <a:lnTo>
                      <a:pt x="2882" y="1581"/>
                    </a:lnTo>
                    <a:lnTo>
                      <a:pt x="2871" y="1588"/>
                    </a:lnTo>
                    <a:lnTo>
                      <a:pt x="2859" y="1595"/>
                    </a:lnTo>
                    <a:lnTo>
                      <a:pt x="2848" y="1600"/>
                    </a:lnTo>
                    <a:lnTo>
                      <a:pt x="2835" y="1605"/>
                    </a:lnTo>
                    <a:lnTo>
                      <a:pt x="2822" y="1609"/>
                    </a:lnTo>
                    <a:lnTo>
                      <a:pt x="2810" y="1613"/>
                    </a:lnTo>
                    <a:lnTo>
                      <a:pt x="2797" y="1616"/>
                    </a:lnTo>
                    <a:lnTo>
                      <a:pt x="2783" y="1618"/>
                    </a:lnTo>
                    <a:lnTo>
                      <a:pt x="2770" y="1620"/>
                    </a:lnTo>
                    <a:lnTo>
                      <a:pt x="2756" y="1621"/>
                    </a:lnTo>
                    <a:lnTo>
                      <a:pt x="2743" y="1621"/>
                    </a:lnTo>
                    <a:lnTo>
                      <a:pt x="270" y="1621"/>
                    </a:lnTo>
                    <a:lnTo>
                      <a:pt x="256" y="1621"/>
                    </a:lnTo>
                    <a:lnTo>
                      <a:pt x="242" y="1620"/>
                    </a:lnTo>
                    <a:lnTo>
                      <a:pt x="229" y="1618"/>
                    </a:lnTo>
                    <a:lnTo>
                      <a:pt x="216" y="1616"/>
                    </a:lnTo>
                    <a:lnTo>
                      <a:pt x="203" y="1613"/>
                    </a:lnTo>
                    <a:lnTo>
                      <a:pt x="189" y="1609"/>
                    </a:lnTo>
                    <a:lnTo>
                      <a:pt x="177" y="1605"/>
                    </a:lnTo>
                    <a:lnTo>
                      <a:pt x="165" y="1600"/>
                    </a:lnTo>
                    <a:lnTo>
                      <a:pt x="153" y="1595"/>
                    </a:lnTo>
                    <a:lnTo>
                      <a:pt x="141" y="1588"/>
                    </a:lnTo>
                    <a:lnTo>
                      <a:pt x="130" y="1581"/>
                    </a:lnTo>
                    <a:lnTo>
                      <a:pt x="119" y="1575"/>
                    </a:lnTo>
                    <a:lnTo>
                      <a:pt x="108" y="1567"/>
                    </a:lnTo>
                    <a:lnTo>
                      <a:pt x="98" y="1559"/>
                    </a:lnTo>
                    <a:lnTo>
                      <a:pt x="89" y="1551"/>
                    </a:lnTo>
                    <a:lnTo>
                      <a:pt x="79" y="1542"/>
                    </a:lnTo>
                    <a:lnTo>
                      <a:pt x="70" y="1532"/>
                    </a:lnTo>
                    <a:lnTo>
                      <a:pt x="61" y="1522"/>
                    </a:lnTo>
                    <a:lnTo>
                      <a:pt x="54" y="1512"/>
                    </a:lnTo>
                    <a:lnTo>
                      <a:pt x="46" y="1502"/>
                    </a:lnTo>
                    <a:lnTo>
                      <a:pt x="39" y="1491"/>
                    </a:lnTo>
                    <a:lnTo>
                      <a:pt x="32" y="1479"/>
                    </a:lnTo>
                    <a:lnTo>
                      <a:pt x="26" y="1467"/>
                    </a:lnTo>
                    <a:lnTo>
                      <a:pt x="21" y="1456"/>
                    </a:lnTo>
                    <a:lnTo>
                      <a:pt x="16" y="1444"/>
                    </a:lnTo>
                    <a:lnTo>
                      <a:pt x="12" y="1431"/>
                    </a:lnTo>
                    <a:lnTo>
                      <a:pt x="8" y="1418"/>
                    </a:lnTo>
                    <a:lnTo>
                      <a:pt x="5" y="1405"/>
                    </a:lnTo>
                    <a:lnTo>
                      <a:pt x="3" y="1392"/>
                    </a:lnTo>
                    <a:lnTo>
                      <a:pt x="1" y="1379"/>
                    </a:lnTo>
                    <a:lnTo>
                      <a:pt x="0" y="1364"/>
                    </a:lnTo>
                    <a:lnTo>
                      <a:pt x="0" y="1351"/>
                    </a:lnTo>
                    <a:lnTo>
                      <a:pt x="0" y="270"/>
                    </a:lnTo>
                    <a:lnTo>
                      <a:pt x="0" y="256"/>
                    </a:lnTo>
                    <a:lnTo>
                      <a:pt x="1" y="242"/>
                    </a:lnTo>
                    <a:lnTo>
                      <a:pt x="3" y="229"/>
                    </a:lnTo>
                    <a:lnTo>
                      <a:pt x="5" y="216"/>
                    </a:lnTo>
                    <a:lnTo>
                      <a:pt x="8" y="203"/>
                    </a:lnTo>
                    <a:lnTo>
                      <a:pt x="12" y="189"/>
                    </a:lnTo>
                    <a:lnTo>
                      <a:pt x="16" y="177"/>
                    </a:lnTo>
                    <a:lnTo>
                      <a:pt x="21" y="165"/>
                    </a:lnTo>
                    <a:lnTo>
                      <a:pt x="26" y="153"/>
                    </a:lnTo>
                    <a:lnTo>
                      <a:pt x="32" y="141"/>
                    </a:lnTo>
                    <a:lnTo>
                      <a:pt x="39" y="130"/>
                    </a:lnTo>
                    <a:lnTo>
                      <a:pt x="46" y="119"/>
                    </a:lnTo>
                    <a:lnTo>
                      <a:pt x="54" y="109"/>
                    </a:lnTo>
                    <a:lnTo>
                      <a:pt x="61" y="98"/>
                    </a:lnTo>
                    <a:lnTo>
                      <a:pt x="70" y="89"/>
                    </a:lnTo>
                    <a:lnTo>
                      <a:pt x="79" y="79"/>
                    </a:lnTo>
                    <a:lnTo>
                      <a:pt x="89" y="70"/>
                    </a:lnTo>
                    <a:lnTo>
                      <a:pt x="98" y="62"/>
                    </a:lnTo>
                    <a:lnTo>
                      <a:pt x="108" y="54"/>
                    </a:lnTo>
                    <a:lnTo>
                      <a:pt x="119" y="46"/>
                    </a:lnTo>
                    <a:lnTo>
                      <a:pt x="130" y="39"/>
                    </a:lnTo>
                    <a:lnTo>
                      <a:pt x="141" y="33"/>
                    </a:lnTo>
                    <a:lnTo>
                      <a:pt x="153" y="26"/>
                    </a:lnTo>
                    <a:lnTo>
                      <a:pt x="165" y="21"/>
                    </a:lnTo>
                    <a:lnTo>
                      <a:pt x="177" y="16"/>
                    </a:lnTo>
                    <a:lnTo>
                      <a:pt x="189" y="12"/>
                    </a:lnTo>
                    <a:lnTo>
                      <a:pt x="203" y="8"/>
                    </a:lnTo>
                    <a:lnTo>
                      <a:pt x="216" y="5"/>
                    </a:lnTo>
                    <a:lnTo>
                      <a:pt x="229" y="3"/>
                    </a:lnTo>
                    <a:lnTo>
                      <a:pt x="242"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27" name="Freeform 26"/>
              <p:cNvSpPr>
                <a:spLocks/>
              </p:cNvSpPr>
              <p:nvPr/>
            </p:nvSpPr>
            <p:spPr bwMode="auto">
              <a:xfrm>
                <a:off x="-1319994" y="1984068"/>
                <a:ext cx="217487" cy="117475"/>
              </a:xfrm>
              <a:custGeom>
                <a:avLst/>
                <a:gdLst/>
                <a:ahLst/>
                <a:cxnLst>
                  <a:cxn ang="0">
                    <a:pos x="2757" y="0"/>
                  </a:cxn>
                  <a:cxn ang="0">
                    <a:pos x="2798" y="5"/>
                  </a:cxn>
                  <a:cxn ang="0">
                    <a:pos x="2836" y="16"/>
                  </a:cxn>
                  <a:cxn ang="0">
                    <a:pos x="2872" y="33"/>
                  </a:cxn>
                  <a:cxn ang="0">
                    <a:pos x="2905" y="54"/>
                  </a:cxn>
                  <a:cxn ang="0">
                    <a:pos x="2935" y="79"/>
                  </a:cxn>
                  <a:cxn ang="0">
                    <a:pos x="2960" y="109"/>
                  </a:cxn>
                  <a:cxn ang="0">
                    <a:pos x="2981" y="141"/>
                  </a:cxn>
                  <a:cxn ang="0">
                    <a:pos x="2997" y="177"/>
                  </a:cxn>
                  <a:cxn ang="0">
                    <a:pos x="3008" y="216"/>
                  </a:cxn>
                  <a:cxn ang="0">
                    <a:pos x="3013" y="256"/>
                  </a:cxn>
                  <a:cxn ang="0">
                    <a:pos x="3013" y="1364"/>
                  </a:cxn>
                  <a:cxn ang="0">
                    <a:pos x="3008" y="1405"/>
                  </a:cxn>
                  <a:cxn ang="0">
                    <a:pos x="2997" y="1444"/>
                  </a:cxn>
                  <a:cxn ang="0">
                    <a:pos x="2981" y="1479"/>
                  </a:cxn>
                  <a:cxn ang="0">
                    <a:pos x="2960" y="1512"/>
                  </a:cxn>
                  <a:cxn ang="0">
                    <a:pos x="2935" y="1542"/>
                  </a:cxn>
                  <a:cxn ang="0">
                    <a:pos x="2905" y="1567"/>
                  </a:cxn>
                  <a:cxn ang="0">
                    <a:pos x="2872" y="1588"/>
                  </a:cxn>
                  <a:cxn ang="0">
                    <a:pos x="2836" y="1605"/>
                  </a:cxn>
                  <a:cxn ang="0">
                    <a:pos x="2798" y="1616"/>
                  </a:cxn>
                  <a:cxn ang="0">
                    <a:pos x="2757" y="1621"/>
                  </a:cxn>
                  <a:cxn ang="0">
                    <a:pos x="257" y="1621"/>
                  </a:cxn>
                  <a:cxn ang="0">
                    <a:pos x="216" y="1616"/>
                  </a:cxn>
                  <a:cxn ang="0">
                    <a:pos x="179" y="1605"/>
                  </a:cxn>
                  <a:cxn ang="0">
                    <a:pos x="142" y="1588"/>
                  </a:cxn>
                  <a:cxn ang="0">
                    <a:pos x="109" y="1567"/>
                  </a:cxn>
                  <a:cxn ang="0">
                    <a:pos x="80" y="1542"/>
                  </a:cxn>
                  <a:cxn ang="0">
                    <a:pos x="54" y="1512"/>
                  </a:cxn>
                  <a:cxn ang="0">
                    <a:pos x="33" y="1479"/>
                  </a:cxn>
                  <a:cxn ang="0">
                    <a:pos x="17" y="1444"/>
                  </a:cxn>
                  <a:cxn ang="0">
                    <a:pos x="7" y="1405"/>
                  </a:cxn>
                  <a:cxn ang="0">
                    <a:pos x="1" y="1364"/>
                  </a:cxn>
                  <a:cxn ang="0">
                    <a:pos x="1" y="256"/>
                  </a:cxn>
                  <a:cxn ang="0">
                    <a:pos x="7" y="216"/>
                  </a:cxn>
                  <a:cxn ang="0">
                    <a:pos x="17" y="177"/>
                  </a:cxn>
                  <a:cxn ang="0">
                    <a:pos x="33" y="141"/>
                  </a:cxn>
                  <a:cxn ang="0">
                    <a:pos x="54" y="109"/>
                  </a:cxn>
                  <a:cxn ang="0">
                    <a:pos x="80" y="79"/>
                  </a:cxn>
                  <a:cxn ang="0">
                    <a:pos x="109" y="54"/>
                  </a:cxn>
                  <a:cxn ang="0">
                    <a:pos x="142" y="33"/>
                  </a:cxn>
                  <a:cxn ang="0">
                    <a:pos x="179" y="16"/>
                  </a:cxn>
                  <a:cxn ang="0">
                    <a:pos x="216" y="5"/>
                  </a:cxn>
                  <a:cxn ang="0">
                    <a:pos x="257" y="0"/>
                  </a:cxn>
                </a:cxnLst>
                <a:rect l="0" t="0" r="r" b="b"/>
                <a:pathLst>
                  <a:path w="3014" h="1621">
                    <a:moveTo>
                      <a:pt x="271" y="0"/>
                    </a:moveTo>
                    <a:lnTo>
                      <a:pt x="2743" y="0"/>
                    </a:lnTo>
                    <a:lnTo>
                      <a:pt x="2757" y="0"/>
                    </a:lnTo>
                    <a:lnTo>
                      <a:pt x="2771" y="1"/>
                    </a:lnTo>
                    <a:lnTo>
                      <a:pt x="2784" y="3"/>
                    </a:lnTo>
                    <a:lnTo>
                      <a:pt x="2798" y="5"/>
                    </a:lnTo>
                    <a:lnTo>
                      <a:pt x="2810" y="8"/>
                    </a:lnTo>
                    <a:lnTo>
                      <a:pt x="2824" y="12"/>
                    </a:lnTo>
                    <a:lnTo>
                      <a:pt x="2836" y="16"/>
                    </a:lnTo>
                    <a:lnTo>
                      <a:pt x="2848" y="21"/>
                    </a:lnTo>
                    <a:lnTo>
                      <a:pt x="2860" y="26"/>
                    </a:lnTo>
                    <a:lnTo>
                      <a:pt x="2872" y="33"/>
                    </a:lnTo>
                    <a:lnTo>
                      <a:pt x="2884" y="39"/>
                    </a:lnTo>
                    <a:lnTo>
                      <a:pt x="2894" y="46"/>
                    </a:lnTo>
                    <a:lnTo>
                      <a:pt x="2905" y="54"/>
                    </a:lnTo>
                    <a:lnTo>
                      <a:pt x="2915" y="62"/>
                    </a:lnTo>
                    <a:lnTo>
                      <a:pt x="2925" y="70"/>
                    </a:lnTo>
                    <a:lnTo>
                      <a:pt x="2935" y="79"/>
                    </a:lnTo>
                    <a:lnTo>
                      <a:pt x="2943" y="89"/>
                    </a:lnTo>
                    <a:lnTo>
                      <a:pt x="2952" y="98"/>
                    </a:lnTo>
                    <a:lnTo>
                      <a:pt x="2960" y="109"/>
                    </a:lnTo>
                    <a:lnTo>
                      <a:pt x="2967" y="119"/>
                    </a:lnTo>
                    <a:lnTo>
                      <a:pt x="2974" y="130"/>
                    </a:lnTo>
                    <a:lnTo>
                      <a:pt x="2981" y="141"/>
                    </a:lnTo>
                    <a:lnTo>
                      <a:pt x="2987" y="153"/>
                    </a:lnTo>
                    <a:lnTo>
                      <a:pt x="2993" y="165"/>
                    </a:lnTo>
                    <a:lnTo>
                      <a:pt x="2997" y="177"/>
                    </a:lnTo>
                    <a:lnTo>
                      <a:pt x="3002" y="189"/>
                    </a:lnTo>
                    <a:lnTo>
                      <a:pt x="3005" y="203"/>
                    </a:lnTo>
                    <a:lnTo>
                      <a:pt x="3008" y="216"/>
                    </a:lnTo>
                    <a:lnTo>
                      <a:pt x="3011" y="229"/>
                    </a:lnTo>
                    <a:lnTo>
                      <a:pt x="3012" y="242"/>
                    </a:lnTo>
                    <a:lnTo>
                      <a:pt x="3013" y="256"/>
                    </a:lnTo>
                    <a:lnTo>
                      <a:pt x="3014" y="270"/>
                    </a:lnTo>
                    <a:lnTo>
                      <a:pt x="3014" y="1351"/>
                    </a:lnTo>
                    <a:lnTo>
                      <a:pt x="3013" y="1364"/>
                    </a:lnTo>
                    <a:lnTo>
                      <a:pt x="3012" y="1379"/>
                    </a:lnTo>
                    <a:lnTo>
                      <a:pt x="3011" y="1392"/>
                    </a:lnTo>
                    <a:lnTo>
                      <a:pt x="3008" y="1405"/>
                    </a:lnTo>
                    <a:lnTo>
                      <a:pt x="3005" y="1418"/>
                    </a:lnTo>
                    <a:lnTo>
                      <a:pt x="3002" y="1431"/>
                    </a:lnTo>
                    <a:lnTo>
                      <a:pt x="2997" y="1444"/>
                    </a:lnTo>
                    <a:lnTo>
                      <a:pt x="2993" y="1456"/>
                    </a:lnTo>
                    <a:lnTo>
                      <a:pt x="2987" y="1467"/>
                    </a:lnTo>
                    <a:lnTo>
                      <a:pt x="2981" y="1479"/>
                    </a:lnTo>
                    <a:lnTo>
                      <a:pt x="2974" y="1491"/>
                    </a:lnTo>
                    <a:lnTo>
                      <a:pt x="2967" y="1502"/>
                    </a:lnTo>
                    <a:lnTo>
                      <a:pt x="2960" y="1512"/>
                    </a:lnTo>
                    <a:lnTo>
                      <a:pt x="2952" y="1522"/>
                    </a:lnTo>
                    <a:lnTo>
                      <a:pt x="2943" y="1532"/>
                    </a:lnTo>
                    <a:lnTo>
                      <a:pt x="2935" y="1542"/>
                    </a:lnTo>
                    <a:lnTo>
                      <a:pt x="2925" y="1551"/>
                    </a:lnTo>
                    <a:lnTo>
                      <a:pt x="2915" y="1559"/>
                    </a:lnTo>
                    <a:lnTo>
                      <a:pt x="2905" y="1567"/>
                    </a:lnTo>
                    <a:lnTo>
                      <a:pt x="2894" y="1575"/>
                    </a:lnTo>
                    <a:lnTo>
                      <a:pt x="2884" y="1581"/>
                    </a:lnTo>
                    <a:lnTo>
                      <a:pt x="2872" y="1588"/>
                    </a:lnTo>
                    <a:lnTo>
                      <a:pt x="2860" y="1595"/>
                    </a:lnTo>
                    <a:lnTo>
                      <a:pt x="2848" y="1600"/>
                    </a:lnTo>
                    <a:lnTo>
                      <a:pt x="2836" y="1605"/>
                    </a:lnTo>
                    <a:lnTo>
                      <a:pt x="2824" y="1609"/>
                    </a:lnTo>
                    <a:lnTo>
                      <a:pt x="2810" y="1613"/>
                    </a:lnTo>
                    <a:lnTo>
                      <a:pt x="2798" y="1616"/>
                    </a:lnTo>
                    <a:lnTo>
                      <a:pt x="2784" y="1618"/>
                    </a:lnTo>
                    <a:lnTo>
                      <a:pt x="2771" y="1620"/>
                    </a:lnTo>
                    <a:lnTo>
                      <a:pt x="2757" y="1621"/>
                    </a:lnTo>
                    <a:lnTo>
                      <a:pt x="2743" y="1621"/>
                    </a:lnTo>
                    <a:lnTo>
                      <a:pt x="271" y="1621"/>
                    </a:lnTo>
                    <a:lnTo>
                      <a:pt x="257" y="1621"/>
                    </a:lnTo>
                    <a:lnTo>
                      <a:pt x="244" y="1620"/>
                    </a:lnTo>
                    <a:lnTo>
                      <a:pt x="230" y="1618"/>
                    </a:lnTo>
                    <a:lnTo>
                      <a:pt x="216" y="1616"/>
                    </a:lnTo>
                    <a:lnTo>
                      <a:pt x="204" y="1613"/>
                    </a:lnTo>
                    <a:lnTo>
                      <a:pt x="191" y="1609"/>
                    </a:lnTo>
                    <a:lnTo>
                      <a:pt x="179" y="1605"/>
                    </a:lnTo>
                    <a:lnTo>
                      <a:pt x="166" y="1600"/>
                    </a:lnTo>
                    <a:lnTo>
                      <a:pt x="154" y="1595"/>
                    </a:lnTo>
                    <a:lnTo>
                      <a:pt x="142" y="1588"/>
                    </a:lnTo>
                    <a:lnTo>
                      <a:pt x="131" y="1581"/>
                    </a:lnTo>
                    <a:lnTo>
                      <a:pt x="121" y="1575"/>
                    </a:lnTo>
                    <a:lnTo>
                      <a:pt x="109" y="1567"/>
                    </a:lnTo>
                    <a:lnTo>
                      <a:pt x="99" y="1559"/>
                    </a:lnTo>
                    <a:lnTo>
                      <a:pt x="89" y="1551"/>
                    </a:lnTo>
                    <a:lnTo>
                      <a:pt x="80" y="1542"/>
                    </a:lnTo>
                    <a:lnTo>
                      <a:pt x="71" y="1532"/>
                    </a:lnTo>
                    <a:lnTo>
                      <a:pt x="63" y="1522"/>
                    </a:lnTo>
                    <a:lnTo>
                      <a:pt x="54" y="1512"/>
                    </a:lnTo>
                    <a:lnTo>
                      <a:pt x="47" y="1502"/>
                    </a:lnTo>
                    <a:lnTo>
                      <a:pt x="40" y="1491"/>
                    </a:lnTo>
                    <a:lnTo>
                      <a:pt x="33" y="1479"/>
                    </a:lnTo>
                    <a:lnTo>
                      <a:pt x="28" y="1467"/>
                    </a:lnTo>
                    <a:lnTo>
                      <a:pt x="22" y="1456"/>
                    </a:lnTo>
                    <a:lnTo>
                      <a:pt x="17" y="1444"/>
                    </a:lnTo>
                    <a:lnTo>
                      <a:pt x="13" y="1431"/>
                    </a:lnTo>
                    <a:lnTo>
                      <a:pt x="10" y="1418"/>
                    </a:lnTo>
                    <a:lnTo>
                      <a:pt x="7" y="1405"/>
                    </a:lnTo>
                    <a:lnTo>
                      <a:pt x="3" y="1392"/>
                    </a:lnTo>
                    <a:lnTo>
                      <a:pt x="2" y="1379"/>
                    </a:lnTo>
                    <a:lnTo>
                      <a:pt x="1" y="1364"/>
                    </a:lnTo>
                    <a:lnTo>
                      <a:pt x="0" y="1351"/>
                    </a:lnTo>
                    <a:lnTo>
                      <a:pt x="0" y="270"/>
                    </a:lnTo>
                    <a:lnTo>
                      <a:pt x="1" y="256"/>
                    </a:lnTo>
                    <a:lnTo>
                      <a:pt x="2" y="242"/>
                    </a:lnTo>
                    <a:lnTo>
                      <a:pt x="3" y="229"/>
                    </a:lnTo>
                    <a:lnTo>
                      <a:pt x="7" y="216"/>
                    </a:lnTo>
                    <a:lnTo>
                      <a:pt x="10" y="203"/>
                    </a:lnTo>
                    <a:lnTo>
                      <a:pt x="13" y="189"/>
                    </a:lnTo>
                    <a:lnTo>
                      <a:pt x="17" y="177"/>
                    </a:lnTo>
                    <a:lnTo>
                      <a:pt x="22" y="165"/>
                    </a:lnTo>
                    <a:lnTo>
                      <a:pt x="28" y="153"/>
                    </a:lnTo>
                    <a:lnTo>
                      <a:pt x="33" y="141"/>
                    </a:lnTo>
                    <a:lnTo>
                      <a:pt x="40" y="130"/>
                    </a:lnTo>
                    <a:lnTo>
                      <a:pt x="47" y="119"/>
                    </a:lnTo>
                    <a:lnTo>
                      <a:pt x="54" y="109"/>
                    </a:lnTo>
                    <a:lnTo>
                      <a:pt x="63" y="98"/>
                    </a:lnTo>
                    <a:lnTo>
                      <a:pt x="71" y="89"/>
                    </a:lnTo>
                    <a:lnTo>
                      <a:pt x="80" y="79"/>
                    </a:lnTo>
                    <a:lnTo>
                      <a:pt x="89" y="70"/>
                    </a:lnTo>
                    <a:lnTo>
                      <a:pt x="99" y="62"/>
                    </a:lnTo>
                    <a:lnTo>
                      <a:pt x="109" y="54"/>
                    </a:lnTo>
                    <a:lnTo>
                      <a:pt x="121" y="46"/>
                    </a:lnTo>
                    <a:lnTo>
                      <a:pt x="131" y="39"/>
                    </a:lnTo>
                    <a:lnTo>
                      <a:pt x="142" y="33"/>
                    </a:lnTo>
                    <a:lnTo>
                      <a:pt x="154" y="26"/>
                    </a:lnTo>
                    <a:lnTo>
                      <a:pt x="166" y="21"/>
                    </a:lnTo>
                    <a:lnTo>
                      <a:pt x="179" y="16"/>
                    </a:lnTo>
                    <a:lnTo>
                      <a:pt x="191" y="12"/>
                    </a:lnTo>
                    <a:lnTo>
                      <a:pt x="204" y="8"/>
                    </a:lnTo>
                    <a:lnTo>
                      <a:pt x="216" y="5"/>
                    </a:lnTo>
                    <a:lnTo>
                      <a:pt x="230" y="3"/>
                    </a:lnTo>
                    <a:lnTo>
                      <a:pt x="244"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grpSp>
          <p:nvGrpSpPr>
            <p:cNvPr id="10" name="组合 208"/>
            <p:cNvGrpSpPr/>
            <p:nvPr/>
          </p:nvGrpSpPr>
          <p:grpSpPr>
            <a:xfrm>
              <a:off x="2782255" y="4967229"/>
              <a:ext cx="165283" cy="203377"/>
              <a:chOff x="-5919788" y="1187814"/>
              <a:chExt cx="689824" cy="754749"/>
            </a:xfrm>
            <a:solidFill>
              <a:schemeClr val="tx1">
                <a:lumMod val="50000"/>
                <a:lumOff val="50000"/>
              </a:schemeClr>
            </a:solidFill>
          </p:grpSpPr>
          <p:sp>
            <p:nvSpPr>
              <p:cNvPr id="229" name="Freeform 100"/>
              <p:cNvSpPr>
                <a:spLocks noEditPoints="1"/>
              </p:cNvSpPr>
              <p:nvPr/>
            </p:nvSpPr>
            <p:spPr bwMode="auto">
              <a:xfrm>
                <a:off x="-5862979" y="1187814"/>
                <a:ext cx="584321" cy="568090"/>
              </a:xfrm>
              <a:custGeom>
                <a:avLst/>
                <a:gdLst/>
                <a:ahLst/>
                <a:cxnLst>
                  <a:cxn ang="0">
                    <a:pos x="260" y="192"/>
                  </a:cxn>
                  <a:cxn ang="0">
                    <a:pos x="268" y="190"/>
                  </a:cxn>
                  <a:cxn ang="0">
                    <a:pos x="278" y="180"/>
                  </a:cxn>
                  <a:cxn ang="0">
                    <a:pos x="280" y="22"/>
                  </a:cxn>
                  <a:cxn ang="0">
                    <a:pos x="278" y="12"/>
                  </a:cxn>
                  <a:cxn ang="0">
                    <a:pos x="268" y="2"/>
                  </a:cxn>
                  <a:cxn ang="0">
                    <a:pos x="28" y="0"/>
                  </a:cxn>
                  <a:cxn ang="0">
                    <a:pos x="20" y="2"/>
                  </a:cxn>
                  <a:cxn ang="0">
                    <a:pos x="8" y="12"/>
                  </a:cxn>
                  <a:cxn ang="0">
                    <a:pos x="8" y="172"/>
                  </a:cxn>
                  <a:cxn ang="0">
                    <a:pos x="8" y="180"/>
                  </a:cxn>
                  <a:cxn ang="0">
                    <a:pos x="20" y="190"/>
                  </a:cxn>
                  <a:cxn ang="0">
                    <a:pos x="28" y="192"/>
                  </a:cxn>
                  <a:cxn ang="0">
                    <a:pos x="22" y="26"/>
                  </a:cxn>
                  <a:cxn ang="0">
                    <a:pos x="26" y="18"/>
                  </a:cxn>
                  <a:cxn ang="0">
                    <a:pos x="32" y="16"/>
                  </a:cxn>
                  <a:cxn ang="0">
                    <a:pos x="256" y="16"/>
                  </a:cxn>
                  <a:cxn ang="0">
                    <a:pos x="262" y="18"/>
                  </a:cxn>
                  <a:cxn ang="0">
                    <a:pos x="264" y="26"/>
                  </a:cxn>
                  <a:cxn ang="0">
                    <a:pos x="264" y="166"/>
                  </a:cxn>
                  <a:cxn ang="0">
                    <a:pos x="262" y="172"/>
                  </a:cxn>
                  <a:cxn ang="0">
                    <a:pos x="256" y="174"/>
                  </a:cxn>
                  <a:cxn ang="0">
                    <a:pos x="32" y="174"/>
                  </a:cxn>
                  <a:cxn ang="0">
                    <a:pos x="26" y="172"/>
                  </a:cxn>
                  <a:cxn ang="0">
                    <a:pos x="22" y="166"/>
                  </a:cxn>
                  <a:cxn ang="0">
                    <a:pos x="250" y="208"/>
                  </a:cxn>
                  <a:cxn ang="0">
                    <a:pos x="38" y="208"/>
                  </a:cxn>
                  <a:cxn ang="0">
                    <a:pos x="22" y="210"/>
                  </a:cxn>
                  <a:cxn ang="0">
                    <a:pos x="10" y="216"/>
                  </a:cxn>
                  <a:cxn ang="0">
                    <a:pos x="2" y="226"/>
                  </a:cxn>
                  <a:cxn ang="0">
                    <a:pos x="0" y="238"/>
                  </a:cxn>
                  <a:cxn ang="0">
                    <a:pos x="0" y="250"/>
                  </a:cxn>
                  <a:cxn ang="0">
                    <a:pos x="2" y="262"/>
                  </a:cxn>
                  <a:cxn ang="0">
                    <a:pos x="10" y="272"/>
                  </a:cxn>
                  <a:cxn ang="0">
                    <a:pos x="22" y="278"/>
                  </a:cxn>
                  <a:cxn ang="0">
                    <a:pos x="38" y="280"/>
                  </a:cxn>
                  <a:cxn ang="0">
                    <a:pos x="250" y="280"/>
                  </a:cxn>
                  <a:cxn ang="0">
                    <a:pos x="266" y="278"/>
                  </a:cxn>
                  <a:cxn ang="0">
                    <a:pos x="278" y="272"/>
                  </a:cxn>
                  <a:cxn ang="0">
                    <a:pos x="286" y="262"/>
                  </a:cxn>
                  <a:cxn ang="0">
                    <a:pos x="288" y="250"/>
                  </a:cxn>
                  <a:cxn ang="0">
                    <a:pos x="288" y="238"/>
                  </a:cxn>
                  <a:cxn ang="0">
                    <a:pos x="286" y="226"/>
                  </a:cxn>
                  <a:cxn ang="0">
                    <a:pos x="278" y="216"/>
                  </a:cxn>
                  <a:cxn ang="0">
                    <a:pos x="266" y="210"/>
                  </a:cxn>
                  <a:cxn ang="0">
                    <a:pos x="250" y="208"/>
                  </a:cxn>
                  <a:cxn ang="0">
                    <a:pos x="248" y="258"/>
                  </a:cxn>
                  <a:cxn ang="0">
                    <a:pos x="242" y="256"/>
                  </a:cxn>
                  <a:cxn ang="0">
                    <a:pos x="234" y="248"/>
                  </a:cxn>
                  <a:cxn ang="0">
                    <a:pos x="234" y="244"/>
                  </a:cxn>
                  <a:cxn ang="0">
                    <a:pos x="238" y="234"/>
                  </a:cxn>
                  <a:cxn ang="0">
                    <a:pos x="248" y="230"/>
                  </a:cxn>
                  <a:cxn ang="0">
                    <a:pos x="252" y="230"/>
                  </a:cxn>
                  <a:cxn ang="0">
                    <a:pos x="260" y="238"/>
                  </a:cxn>
                  <a:cxn ang="0">
                    <a:pos x="262" y="244"/>
                  </a:cxn>
                  <a:cxn ang="0">
                    <a:pos x="258" y="254"/>
                  </a:cxn>
                  <a:cxn ang="0">
                    <a:pos x="248" y="258"/>
                  </a:cxn>
                </a:cxnLst>
                <a:rect l="0" t="0" r="r" b="b"/>
                <a:pathLst>
                  <a:path w="288" h="280">
                    <a:moveTo>
                      <a:pt x="28" y="192"/>
                    </a:moveTo>
                    <a:lnTo>
                      <a:pt x="260" y="192"/>
                    </a:lnTo>
                    <a:lnTo>
                      <a:pt x="260" y="192"/>
                    </a:lnTo>
                    <a:lnTo>
                      <a:pt x="268" y="190"/>
                    </a:lnTo>
                    <a:lnTo>
                      <a:pt x="274" y="186"/>
                    </a:lnTo>
                    <a:lnTo>
                      <a:pt x="278" y="180"/>
                    </a:lnTo>
                    <a:lnTo>
                      <a:pt x="280" y="172"/>
                    </a:lnTo>
                    <a:lnTo>
                      <a:pt x="280" y="22"/>
                    </a:lnTo>
                    <a:lnTo>
                      <a:pt x="280" y="22"/>
                    </a:lnTo>
                    <a:lnTo>
                      <a:pt x="278" y="12"/>
                    </a:lnTo>
                    <a:lnTo>
                      <a:pt x="274" y="6"/>
                    </a:lnTo>
                    <a:lnTo>
                      <a:pt x="268" y="2"/>
                    </a:lnTo>
                    <a:lnTo>
                      <a:pt x="260" y="0"/>
                    </a:lnTo>
                    <a:lnTo>
                      <a:pt x="28" y="0"/>
                    </a:lnTo>
                    <a:lnTo>
                      <a:pt x="28" y="0"/>
                    </a:lnTo>
                    <a:lnTo>
                      <a:pt x="20" y="2"/>
                    </a:lnTo>
                    <a:lnTo>
                      <a:pt x="14" y="6"/>
                    </a:lnTo>
                    <a:lnTo>
                      <a:pt x="8" y="12"/>
                    </a:lnTo>
                    <a:lnTo>
                      <a:pt x="8" y="22"/>
                    </a:lnTo>
                    <a:lnTo>
                      <a:pt x="8" y="172"/>
                    </a:lnTo>
                    <a:lnTo>
                      <a:pt x="8" y="172"/>
                    </a:lnTo>
                    <a:lnTo>
                      <a:pt x="8" y="180"/>
                    </a:lnTo>
                    <a:lnTo>
                      <a:pt x="14" y="186"/>
                    </a:lnTo>
                    <a:lnTo>
                      <a:pt x="20" y="190"/>
                    </a:lnTo>
                    <a:lnTo>
                      <a:pt x="28" y="192"/>
                    </a:lnTo>
                    <a:lnTo>
                      <a:pt x="28" y="192"/>
                    </a:lnTo>
                    <a:close/>
                    <a:moveTo>
                      <a:pt x="22" y="26"/>
                    </a:moveTo>
                    <a:lnTo>
                      <a:pt x="22" y="26"/>
                    </a:lnTo>
                    <a:lnTo>
                      <a:pt x="24" y="22"/>
                    </a:lnTo>
                    <a:lnTo>
                      <a:pt x="26" y="18"/>
                    </a:lnTo>
                    <a:lnTo>
                      <a:pt x="28" y="16"/>
                    </a:lnTo>
                    <a:lnTo>
                      <a:pt x="32" y="16"/>
                    </a:lnTo>
                    <a:lnTo>
                      <a:pt x="256" y="16"/>
                    </a:lnTo>
                    <a:lnTo>
                      <a:pt x="256" y="16"/>
                    </a:lnTo>
                    <a:lnTo>
                      <a:pt x="258" y="16"/>
                    </a:lnTo>
                    <a:lnTo>
                      <a:pt x="262" y="18"/>
                    </a:lnTo>
                    <a:lnTo>
                      <a:pt x="264" y="22"/>
                    </a:lnTo>
                    <a:lnTo>
                      <a:pt x="264" y="26"/>
                    </a:lnTo>
                    <a:lnTo>
                      <a:pt x="264" y="166"/>
                    </a:lnTo>
                    <a:lnTo>
                      <a:pt x="264" y="166"/>
                    </a:lnTo>
                    <a:lnTo>
                      <a:pt x="264" y="168"/>
                    </a:lnTo>
                    <a:lnTo>
                      <a:pt x="262" y="172"/>
                    </a:lnTo>
                    <a:lnTo>
                      <a:pt x="258" y="174"/>
                    </a:lnTo>
                    <a:lnTo>
                      <a:pt x="256" y="174"/>
                    </a:lnTo>
                    <a:lnTo>
                      <a:pt x="32" y="174"/>
                    </a:lnTo>
                    <a:lnTo>
                      <a:pt x="32" y="174"/>
                    </a:lnTo>
                    <a:lnTo>
                      <a:pt x="28" y="174"/>
                    </a:lnTo>
                    <a:lnTo>
                      <a:pt x="26" y="172"/>
                    </a:lnTo>
                    <a:lnTo>
                      <a:pt x="24" y="168"/>
                    </a:lnTo>
                    <a:lnTo>
                      <a:pt x="22" y="166"/>
                    </a:lnTo>
                    <a:lnTo>
                      <a:pt x="22" y="26"/>
                    </a:lnTo>
                    <a:close/>
                    <a:moveTo>
                      <a:pt x="250" y="208"/>
                    </a:moveTo>
                    <a:lnTo>
                      <a:pt x="38" y="208"/>
                    </a:lnTo>
                    <a:lnTo>
                      <a:pt x="38" y="208"/>
                    </a:lnTo>
                    <a:lnTo>
                      <a:pt x="30" y="208"/>
                    </a:lnTo>
                    <a:lnTo>
                      <a:pt x="22" y="210"/>
                    </a:lnTo>
                    <a:lnTo>
                      <a:pt x="16" y="212"/>
                    </a:lnTo>
                    <a:lnTo>
                      <a:pt x="10" y="216"/>
                    </a:lnTo>
                    <a:lnTo>
                      <a:pt x="6" y="222"/>
                    </a:lnTo>
                    <a:lnTo>
                      <a:pt x="2" y="226"/>
                    </a:lnTo>
                    <a:lnTo>
                      <a:pt x="0" y="232"/>
                    </a:lnTo>
                    <a:lnTo>
                      <a:pt x="0" y="238"/>
                    </a:lnTo>
                    <a:lnTo>
                      <a:pt x="0" y="250"/>
                    </a:lnTo>
                    <a:lnTo>
                      <a:pt x="0" y="250"/>
                    </a:lnTo>
                    <a:lnTo>
                      <a:pt x="0" y="256"/>
                    </a:lnTo>
                    <a:lnTo>
                      <a:pt x="2" y="262"/>
                    </a:lnTo>
                    <a:lnTo>
                      <a:pt x="6" y="266"/>
                    </a:lnTo>
                    <a:lnTo>
                      <a:pt x="10" y="272"/>
                    </a:lnTo>
                    <a:lnTo>
                      <a:pt x="16" y="276"/>
                    </a:lnTo>
                    <a:lnTo>
                      <a:pt x="22" y="278"/>
                    </a:lnTo>
                    <a:lnTo>
                      <a:pt x="30" y="280"/>
                    </a:lnTo>
                    <a:lnTo>
                      <a:pt x="38" y="280"/>
                    </a:lnTo>
                    <a:lnTo>
                      <a:pt x="250" y="280"/>
                    </a:lnTo>
                    <a:lnTo>
                      <a:pt x="250" y="280"/>
                    </a:lnTo>
                    <a:lnTo>
                      <a:pt x="258" y="280"/>
                    </a:lnTo>
                    <a:lnTo>
                      <a:pt x="266" y="278"/>
                    </a:lnTo>
                    <a:lnTo>
                      <a:pt x="272" y="276"/>
                    </a:lnTo>
                    <a:lnTo>
                      <a:pt x="278" y="272"/>
                    </a:lnTo>
                    <a:lnTo>
                      <a:pt x="282" y="266"/>
                    </a:lnTo>
                    <a:lnTo>
                      <a:pt x="286" y="262"/>
                    </a:lnTo>
                    <a:lnTo>
                      <a:pt x="288" y="256"/>
                    </a:lnTo>
                    <a:lnTo>
                      <a:pt x="288" y="250"/>
                    </a:lnTo>
                    <a:lnTo>
                      <a:pt x="288" y="238"/>
                    </a:lnTo>
                    <a:lnTo>
                      <a:pt x="288" y="238"/>
                    </a:lnTo>
                    <a:lnTo>
                      <a:pt x="288" y="232"/>
                    </a:lnTo>
                    <a:lnTo>
                      <a:pt x="286" y="226"/>
                    </a:lnTo>
                    <a:lnTo>
                      <a:pt x="282" y="222"/>
                    </a:lnTo>
                    <a:lnTo>
                      <a:pt x="278" y="216"/>
                    </a:lnTo>
                    <a:lnTo>
                      <a:pt x="272" y="212"/>
                    </a:lnTo>
                    <a:lnTo>
                      <a:pt x="266" y="210"/>
                    </a:lnTo>
                    <a:lnTo>
                      <a:pt x="258" y="208"/>
                    </a:lnTo>
                    <a:lnTo>
                      <a:pt x="250" y="208"/>
                    </a:lnTo>
                    <a:lnTo>
                      <a:pt x="250" y="208"/>
                    </a:lnTo>
                    <a:close/>
                    <a:moveTo>
                      <a:pt x="248" y="258"/>
                    </a:moveTo>
                    <a:lnTo>
                      <a:pt x="248" y="258"/>
                    </a:lnTo>
                    <a:lnTo>
                      <a:pt x="242" y="256"/>
                    </a:lnTo>
                    <a:lnTo>
                      <a:pt x="238" y="254"/>
                    </a:lnTo>
                    <a:lnTo>
                      <a:pt x="234" y="248"/>
                    </a:lnTo>
                    <a:lnTo>
                      <a:pt x="234" y="244"/>
                    </a:lnTo>
                    <a:lnTo>
                      <a:pt x="234" y="244"/>
                    </a:lnTo>
                    <a:lnTo>
                      <a:pt x="234" y="238"/>
                    </a:lnTo>
                    <a:lnTo>
                      <a:pt x="238" y="234"/>
                    </a:lnTo>
                    <a:lnTo>
                      <a:pt x="242" y="230"/>
                    </a:lnTo>
                    <a:lnTo>
                      <a:pt x="248" y="230"/>
                    </a:lnTo>
                    <a:lnTo>
                      <a:pt x="248" y="230"/>
                    </a:lnTo>
                    <a:lnTo>
                      <a:pt x="252" y="230"/>
                    </a:lnTo>
                    <a:lnTo>
                      <a:pt x="258" y="234"/>
                    </a:lnTo>
                    <a:lnTo>
                      <a:pt x="260" y="238"/>
                    </a:lnTo>
                    <a:lnTo>
                      <a:pt x="262" y="244"/>
                    </a:lnTo>
                    <a:lnTo>
                      <a:pt x="262" y="244"/>
                    </a:lnTo>
                    <a:lnTo>
                      <a:pt x="260" y="248"/>
                    </a:lnTo>
                    <a:lnTo>
                      <a:pt x="258" y="254"/>
                    </a:lnTo>
                    <a:lnTo>
                      <a:pt x="252" y="256"/>
                    </a:lnTo>
                    <a:lnTo>
                      <a:pt x="248" y="258"/>
                    </a:lnTo>
                    <a:lnTo>
                      <a:pt x="248" y="2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30" name="Freeform 101"/>
              <p:cNvSpPr>
                <a:spLocks/>
              </p:cNvSpPr>
              <p:nvPr/>
            </p:nvSpPr>
            <p:spPr bwMode="auto">
              <a:xfrm>
                <a:off x="-5793997" y="1244623"/>
                <a:ext cx="442299" cy="275929"/>
              </a:xfrm>
              <a:custGeom>
                <a:avLst/>
                <a:gdLst/>
                <a:ahLst/>
                <a:cxnLst>
                  <a:cxn ang="0">
                    <a:pos x="0" y="130"/>
                  </a:cxn>
                  <a:cxn ang="0">
                    <a:pos x="0" y="130"/>
                  </a:cxn>
                  <a:cxn ang="0">
                    <a:pos x="2" y="134"/>
                  </a:cxn>
                  <a:cxn ang="0">
                    <a:pos x="6" y="136"/>
                  </a:cxn>
                  <a:cxn ang="0">
                    <a:pos x="212" y="136"/>
                  </a:cxn>
                  <a:cxn ang="0">
                    <a:pos x="212" y="136"/>
                  </a:cxn>
                  <a:cxn ang="0">
                    <a:pos x="216" y="134"/>
                  </a:cxn>
                  <a:cxn ang="0">
                    <a:pos x="218" y="130"/>
                  </a:cxn>
                  <a:cxn ang="0">
                    <a:pos x="218" y="6"/>
                  </a:cxn>
                  <a:cxn ang="0">
                    <a:pos x="218" y="6"/>
                  </a:cxn>
                  <a:cxn ang="0">
                    <a:pos x="216" y="2"/>
                  </a:cxn>
                  <a:cxn ang="0">
                    <a:pos x="212" y="0"/>
                  </a:cxn>
                  <a:cxn ang="0">
                    <a:pos x="6" y="0"/>
                  </a:cxn>
                  <a:cxn ang="0">
                    <a:pos x="6" y="0"/>
                  </a:cxn>
                  <a:cxn ang="0">
                    <a:pos x="2" y="2"/>
                  </a:cxn>
                  <a:cxn ang="0">
                    <a:pos x="0" y="6"/>
                  </a:cxn>
                  <a:cxn ang="0">
                    <a:pos x="0" y="130"/>
                  </a:cxn>
                </a:cxnLst>
                <a:rect l="0" t="0" r="r" b="b"/>
                <a:pathLst>
                  <a:path w="218" h="136">
                    <a:moveTo>
                      <a:pt x="0" y="130"/>
                    </a:moveTo>
                    <a:lnTo>
                      <a:pt x="0" y="130"/>
                    </a:lnTo>
                    <a:lnTo>
                      <a:pt x="2" y="134"/>
                    </a:lnTo>
                    <a:lnTo>
                      <a:pt x="6" y="136"/>
                    </a:lnTo>
                    <a:lnTo>
                      <a:pt x="212" y="136"/>
                    </a:lnTo>
                    <a:lnTo>
                      <a:pt x="212" y="136"/>
                    </a:lnTo>
                    <a:lnTo>
                      <a:pt x="216" y="134"/>
                    </a:lnTo>
                    <a:lnTo>
                      <a:pt x="218" y="130"/>
                    </a:lnTo>
                    <a:lnTo>
                      <a:pt x="218" y="6"/>
                    </a:lnTo>
                    <a:lnTo>
                      <a:pt x="218" y="6"/>
                    </a:lnTo>
                    <a:lnTo>
                      <a:pt x="216" y="2"/>
                    </a:lnTo>
                    <a:lnTo>
                      <a:pt x="212" y="0"/>
                    </a:lnTo>
                    <a:lnTo>
                      <a:pt x="6" y="0"/>
                    </a:lnTo>
                    <a:lnTo>
                      <a:pt x="6" y="0"/>
                    </a:lnTo>
                    <a:lnTo>
                      <a:pt x="2" y="2"/>
                    </a:lnTo>
                    <a:lnTo>
                      <a:pt x="0" y="6"/>
                    </a:lnTo>
                    <a:lnTo>
                      <a:pt x="0" y="13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31" name="Freeform 102"/>
              <p:cNvSpPr>
                <a:spLocks/>
              </p:cNvSpPr>
              <p:nvPr/>
            </p:nvSpPr>
            <p:spPr bwMode="auto">
              <a:xfrm>
                <a:off x="-5672263" y="1784309"/>
                <a:ext cx="190716" cy="158254"/>
              </a:xfrm>
              <a:custGeom>
                <a:avLst/>
                <a:gdLst/>
                <a:ahLst/>
                <a:cxnLst>
                  <a:cxn ang="0">
                    <a:pos x="86" y="36"/>
                  </a:cxn>
                  <a:cxn ang="0">
                    <a:pos x="56" y="36"/>
                  </a:cxn>
                  <a:cxn ang="0">
                    <a:pos x="56" y="0"/>
                  </a:cxn>
                  <a:cxn ang="0">
                    <a:pos x="38" y="0"/>
                  </a:cxn>
                  <a:cxn ang="0">
                    <a:pos x="38" y="36"/>
                  </a:cxn>
                  <a:cxn ang="0">
                    <a:pos x="8" y="36"/>
                  </a:cxn>
                  <a:cxn ang="0">
                    <a:pos x="8" y="36"/>
                  </a:cxn>
                  <a:cxn ang="0">
                    <a:pos x="6" y="38"/>
                  </a:cxn>
                  <a:cxn ang="0">
                    <a:pos x="4" y="38"/>
                  </a:cxn>
                  <a:cxn ang="0">
                    <a:pos x="2" y="42"/>
                  </a:cxn>
                  <a:cxn ang="0">
                    <a:pos x="0" y="44"/>
                  </a:cxn>
                  <a:cxn ang="0">
                    <a:pos x="0" y="70"/>
                  </a:cxn>
                  <a:cxn ang="0">
                    <a:pos x="0" y="70"/>
                  </a:cxn>
                  <a:cxn ang="0">
                    <a:pos x="2" y="72"/>
                  </a:cxn>
                  <a:cxn ang="0">
                    <a:pos x="4" y="76"/>
                  </a:cxn>
                  <a:cxn ang="0">
                    <a:pos x="6" y="78"/>
                  </a:cxn>
                  <a:cxn ang="0">
                    <a:pos x="8" y="78"/>
                  </a:cxn>
                  <a:cxn ang="0">
                    <a:pos x="86" y="78"/>
                  </a:cxn>
                  <a:cxn ang="0">
                    <a:pos x="86" y="78"/>
                  </a:cxn>
                  <a:cxn ang="0">
                    <a:pos x="88" y="78"/>
                  </a:cxn>
                  <a:cxn ang="0">
                    <a:pos x="92" y="76"/>
                  </a:cxn>
                  <a:cxn ang="0">
                    <a:pos x="94" y="72"/>
                  </a:cxn>
                  <a:cxn ang="0">
                    <a:pos x="94" y="70"/>
                  </a:cxn>
                  <a:cxn ang="0">
                    <a:pos x="94" y="44"/>
                  </a:cxn>
                  <a:cxn ang="0">
                    <a:pos x="94" y="44"/>
                  </a:cxn>
                  <a:cxn ang="0">
                    <a:pos x="94" y="42"/>
                  </a:cxn>
                  <a:cxn ang="0">
                    <a:pos x="92" y="38"/>
                  </a:cxn>
                  <a:cxn ang="0">
                    <a:pos x="88" y="38"/>
                  </a:cxn>
                  <a:cxn ang="0">
                    <a:pos x="86" y="36"/>
                  </a:cxn>
                  <a:cxn ang="0">
                    <a:pos x="86" y="36"/>
                  </a:cxn>
                </a:cxnLst>
                <a:rect l="0" t="0" r="r" b="b"/>
                <a:pathLst>
                  <a:path w="94" h="78">
                    <a:moveTo>
                      <a:pt x="86" y="36"/>
                    </a:moveTo>
                    <a:lnTo>
                      <a:pt x="56" y="36"/>
                    </a:lnTo>
                    <a:lnTo>
                      <a:pt x="56" y="0"/>
                    </a:lnTo>
                    <a:lnTo>
                      <a:pt x="38" y="0"/>
                    </a:lnTo>
                    <a:lnTo>
                      <a:pt x="38" y="36"/>
                    </a:lnTo>
                    <a:lnTo>
                      <a:pt x="8" y="36"/>
                    </a:lnTo>
                    <a:lnTo>
                      <a:pt x="8" y="36"/>
                    </a:lnTo>
                    <a:lnTo>
                      <a:pt x="6" y="38"/>
                    </a:lnTo>
                    <a:lnTo>
                      <a:pt x="4" y="38"/>
                    </a:lnTo>
                    <a:lnTo>
                      <a:pt x="2" y="42"/>
                    </a:lnTo>
                    <a:lnTo>
                      <a:pt x="0" y="44"/>
                    </a:lnTo>
                    <a:lnTo>
                      <a:pt x="0" y="70"/>
                    </a:lnTo>
                    <a:lnTo>
                      <a:pt x="0" y="70"/>
                    </a:lnTo>
                    <a:lnTo>
                      <a:pt x="2" y="72"/>
                    </a:lnTo>
                    <a:lnTo>
                      <a:pt x="4" y="76"/>
                    </a:lnTo>
                    <a:lnTo>
                      <a:pt x="6" y="78"/>
                    </a:lnTo>
                    <a:lnTo>
                      <a:pt x="8" y="78"/>
                    </a:lnTo>
                    <a:lnTo>
                      <a:pt x="86" y="78"/>
                    </a:lnTo>
                    <a:lnTo>
                      <a:pt x="86" y="78"/>
                    </a:lnTo>
                    <a:lnTo>
                      <a:pt x="88" y="78"/>
                    </a:lnTo>
                    <a:lnTo>
                      <a:pt x="92" y="76"/>
                    </a:lnTo>
                    <a:lnTo>
                      <a:pt x="94" y="72"/>
                    </a:lnTo>
                    <a:lnTo>
                      <a:pt x="94" y="70"/>
                    </a:lnTo>
                    <a:lnTo>
                      <a:pt x="94" y="44"/>
                    </a:lnTo>
                    <a:lnTo>
                      <a:pt x="94" y="44"/>
                    </a:lnTo>
                    <a:lnTo>
                      <a:pt x="94" y="42"/>
                    </a:lnTo>
                    <a:lnTo>
                      <a:pt x="92" y="38"/>
                    </a:lnTo>
                    <a:lnTo>
                      <a:pt x="88" y="38"/>
                    </a:lnTo>
                    <a:lnTo>
                      <a:pt x="86" y="36"/>
                    </a:lnTo>
                    <a:lnTo>
                      <a:pt x="86"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32" name="Freeform 103"/>
              <p:cNvSpPr>
                <a:spLocks noEditPoints="1"/>
              </p:cNvSpPr>
              <p:nvPr/>
            </p:nvSpPr>
            <p:spPr bwMode="auto">
              <a:xfrm>
                <a:off x="-5919788" y="1881696"/>
                <a:ext cx="689824" cy="36520"/>
              </a:xfrm>
              <a:custGeom>
                <a:avLst/>
                <a:gdLst/>
                <a:ahLst/>
                <a:cxnLst>
                  <a:cxn ang="0">
                    <a:pos x="0" y="10"/>
                  </a:cxn>
                  <a:cxn ang="0">
                    <a:pos x="0" y="10"/>
                  </a:cxn>
                  <a:cxn ang="0">
                    <a:pos x="0" y="12"/>
                  </a:cxn>
                  <a:cxn ang="0">
                    <a:pos x="2" y="16"/>
                  </a:cxn>
                  <a:cxn ang="0">
                    <a:pos x="4" y="18"/>
                  </a:cxn>
                  <a:cxn ang="0">
                    <a:pos x="8" y="18"/>
                  </a:cxn>
                  <a:cxn ang="0">
                    <a:pos x="108" y="18"/>
                  </a:cxn>
                  <a:cxn ang="0">
                    <a:pos x="108" y="0"/>
                  </a:cxn>
                  <a:cxn ang="0">
                    <a:pos x="8" y="0"/>
                  </a:cxn>
                  <a:cxn ang="0">
                    <a:pos x="8" y="0"/>
                  </a:cxn>
                  <a:cxn ang="0">
                    <a:pos x="4" y="0"/>
                  </a:cxn>
                  <a:cxn ang="0">
                    <a:pos x="2" y="2"/>
                  </a:cxn>
                  <a:cxn ang="0">
                    <a:pos x="0" y="6"/>
                  </a:cxn>
                  <a:cxn ang="0">
                    <a:pos x="0" y="10"/>
                  </a:cxn>
                  <a:cxn ang="0">
                    <a:pos x="0" y="10"/>
                  </a:cxn>
                  <a:cxn ang="0">
                    <a:pos x="330" y="0"/>
                  </a:cxn>
                  <a:cxn ang="0">
                    <a:pos x="230" y="0"/>
                  </a:cxn>
                  <a:cxn ang="0">
                    <a:pos x="230" y="18"/>
                  </a:cxn>
                  <a:cxn ang="0">
                    <a:pos x="330" y="18"/>
                  </a:cxn>
                  <a:cxn ang="0">
                    <a:pos x="330" y="18"/>
                  </a:cxn>
                  <a:cxn ang="0">
                    <a:pos x="334" y="18"/>
                  </a:cxn>
                  <a:cxn ang="0">
                    <a:pos x="336" y="16"/>
                  </a:cxn>
                  <a:cxn ang="0">
                    <a:pos x="338" y="12"/>
                  </a:cxn>
                  <a:cxn ang="0">
                    <a:pos x="340" y="10"/>
                  </a:cxn>
                  <a:cxn ang="0">
                    <a:pos x="340" y="10"/>
                  </a:cxn>
                  <a:cxn ang="0">
                    <a:pos x="338" y="6"/>
                  </a:cxn>
                  <a:cxn ang="0">
                    <a:pos x="336" y="2"/>
                  </a:cxn>
                  <a:cxn ang="0">
                    <a:pos x="334" y="0"/>
                  </a:cxn>
                  <a:cxn ang="0">
                    <a:pos x="330" y="0"/>
                  </a:cxn>
                  <a:cxn ang="0">
                    <a:pos x="330" y="0"/>
                  </a:cxn>
                </a:cxnLst>
                <a:rect l="0" t="0" r="r" b="b"/>
                <a:pathLst>
                  <a:path w="340" h="18">
                    <a:moveTo>
                      <a:pt x="0" y="10"/>
                    </a:moveTo>
                    <a:lnTo>
                      <a:pt x="0" y="10"/>
                    </a:lnTo>
                    <a:lnTo>
                      <a:pt x="0" y="12"/>
                    </a:lnTo>
                    <a:lnTo>
                      <a:pt x="2" y="16"/>
                    </a:lnTo>
                    <a:lnTo>
                      <a:pt x="4" y="18"/>
                    </a:lnTo>
                    <a:lnTo>
                      <a:pt x="8" y="18"/>
                    </a:lnTo>
                    <a:lnTo>
                      <a:pt x="108" y="18"/>
                    </a:lnTo>
                    <a:lnTo>
                      <a:pt x="108" y="0"/>
                    </a:lnTo>
                    <a:lnTo>
                      <a:pt x="8" y="0"/>
                    </a:lnTo>
                    <a:lnTo>
                      <a:pt x="8" y="0"/>
                    </a:lnTo>
                    <a:lnTo>
                      <a:pt x="4" y="0"/>
                    </a:lnTo>
                    <a:lnTo>
                      <a:pt x="2" y="2"/>
                    </a:lnTo>
                    <a:lnTo>
                      <a:pt x="0" y="6"/>
                    </a:lnTo>
                    <a:lnTo>
                      <a:pt x="0" y="10"/>
                    </a:lnTo>
                    <a:lnTo>
                      <a:pt x="0" y="10"/>
                    </a:lnTo>
                    <a:close/>
                    <a:moveTo>
                      <a:pt x="330" y="0"/>
                    </a:moveTo>
                    <a:lnTo>
                      <a:pt x="230" y="0"/>
                    </a:lnTo>
                    <a:lnTo>
                      <a:pt x="230" y="18"/>
                    </a:lnTo>
                    <a:lnTo>
                      <a:pt x="330" y="18"/>
                    </a:lnTo>
                    <a:lnTo>
                      <a:pt x="330" y="18"/>
                    </a:lnTo>
                    <a:lnTo>
                      <a:pt x="334" y="18"/>
                    </a:lnTo>
                    <a:lnTo>
                      <a:pt x="336" y="16"/>
                    </a:lnTo>
                    <a:lnTo>
                      <a:pt x="338" y="12"/>
                    </a:lnTo>
                    <a:lnTo>
                      <a:pt x="340" y="10"/>
                    </a:lnTo>
                    <a:lnTo>
                      <a:pt x="340" y="10"/>
                    </a:lnTo>
                    <a:lnTo>
                      <a:pt x="338" y="6"/>
                    </a:lnTo>
                    <a:lnTo>
                      <a:pt x="336" y="2"/>
                    </a:lnTo>
                    <a:lnTo>
                      <a:pt x="334" y="0"/>
                    </a:lnTo>
                    <a:lnTo>
                      <a:pt x="330" y="0"/>
                    </a:lnTo>
                    <a:lnTo>
                      <a:pt x="33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sp>
          <p:nvSpPr>
            <p:cNvPr id="233" name="文本框 232"/>
            <p:cNvSpPr txBox="1"/>
            <p:nvPr/>
          </p:nvSpPr>
          <p:spPr>
            <a:xfrm>
              <a:off x="2886502" y="4960601"/>
              <a:ext cx="474386" cy="212085"/>
            </a:xfrm>
            <a:prstGeom prst="rect">
              <a:avLst/>
            </a:prstGeom>
            <a:noFill/>
          </p:spPr>
          <p:txBody>
            <a:bodyPr wrap="none" lIns="91414" tIns="45708" rIns="91414" bIns="45708" rtlCol="0">
              <a:spAutoFit/>
            </a:bodyPr>
            <a:lstStyle/>
            <a:p>
              <a:r>
                <a:rPr lang="en-US" altLang="zh-CN" sz="1200" dirty="0">
                  <a:solidFill>
                    <a:srgbClr val="0070C0"/>
                  </a:solidFill>
                  <a:latin typeface="+mn-lt"/>
                  <a:ea typeface="+mn-ea"/>
                </a:rPr>
                <a:t>vSwitch</a:t>
              </a:r>
              <a:endParaRPr lang="zh-CN" altLang="en-US" sz="1200" dirty="0">
                <a:solidFill>
                  <a:srgbClr val="0070C0"/>
                </a:solidFill>
                <a:latin typeface="+mn-lt"/>
                <a:ea typeface="+mn-ea"/>
              </a:endParaRPr>
            </a:p>
          </p:txBody>
        </p:sp>
        <p:grpSp>
          <p:nvGrpSpPr>
            <p:cNvPr id="11" name="组合 69"/>
            <p:cNvGrpSpPr/>
            <p:nvPr/>
          </p:nvGrpSpPr>
          <p:grpSpPr>
            <a:xfrm>
              <a:off x="2941948" y="5111892"/>
              <a:ext cx="362166" cy="170962"/>
              <a:chOff x="2058658" y="5338306"/>
              <a:chExt cx="482888" cy="227950"/>
            </a:xfrm>
          </p:grpSpPr>
          <p:sp>
            <p:nvSpPr>
              <p:cNvPr id="235" name="Freeform 67"/>
              <p:cNvSpPr>
                <a:spLocks noEditPoints="1"/>
              </p:cNvSpPr>
              <p:nvPr/>
            </p:nvSpPr>
            <p:spPr bwMode="auto">
              <a:xfrm>
                <a:off x="2076592" y="5430648"/>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36" name="Freeform 13"/>
              <p:cNvSpPr>
                <a:spLocks noEditPoints="1"/>
              </p:cNvSpPr>
              <p:nvPr/>
            </p:nvSpPr>
            <p:spPr bwMode="auto">
              <a:xfrm>
                <a:off x="2058658" y="5338306"/>
                <a:ext cx="482888" cy="91285"/>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dirty="0">
                  <a:solidFill>
                    <a:srgbClr val="000000"/>
                  </a:solidFill>
                  <a:latin typeface="+mn-lt"/>
                  <a:ea typeface="+mn-ea"/>
                </a:endParaRPr>
              </a:p>
            </p:txBody>
          </p:sp>
          <p:sp>
            <p:nvSpPr>
              <p:cNvPr id="237" name="Freeform 66"/>
              <p:cNvSpPr>
                <a:spLocks noEditPoints="1"/>
              </p:cNvSpPr>
              <p:nvPr/>
            </p:nvSpPr>
            <p:spPr bwMode="auto">
              <a:xfrm>
                <a:off x="2071988" y="5484650"/>
                <a:ext cx="94113" cy="81605"/>
              </a:xfrm>
              <a:custGeom>
                <a:avLst/>
                <a:gdLst/>
                <a:ahLst/>
                <a:cxnLst>
                  <a:cxn ang="0">
                    <a:pos x="168" y="120"/>
                  </a:cxn>
                  <a:cxn ang="0">
                    <a:pos x="172" y="120"/>
                  </a:cxn>
                  <a:cxn ang="0">
                    <a:pos x="180" y="114"/>
                  </a:cxn>
                  <a:cxn ang="0">
                    <a:pos x="180" y="14"/>
                  </a:cxn>
                  <a:cxn ang="0">
                    <a:pos x="180" y="8"/>
                  </a:cxn>
                  <a:cxn ang="0">
                    <a:pos x="172" y="2"/>
                  </a:cxn>
                  <a:cxn ang="0">
                    <a:pos x="18" y="0"/>
                  </a:cxn>
                  <a:cxn ang="0">
                    <a:pos x="14" y="2"/>
                  </a:cxn>
                  <a:cxn ang="0">
                    <a:pos x="6" y="8"/>
                  </a:cxn>
                  <a:cxn ang="0">
                    <a:pos x="6" y="108"/>
                  </a:cxn>
                  <a:cxn ang="0">
                    <a:pos x="6" y="114"/>
                  </a:cxn>
                  <a:cxn ang="0">
                    <a:pos x="14" y="120"/>
                  </a:cxn>
                  <a:cxn ang="0">
                    <a:pos x="18" y="120"/>
                  </a:cxn>
                  <a:cxn ang="0">
                    <a:pos x="16" y="18"/>
                  </a:cxn>
                  <a:cxn ang="0">
                    <a:pos x="22" y="12"/>
                  </a:cxn>
                  <a:cxn ang="0">
                    <a:pos x="162" y="12"/>
                  </a:cxn>
                  <a:cxn ang="0">
                    <a:pos x="168" y="18"/>
                  </a:cxn>
                  <a:cxn ang="0">
                    <a:pos x="168" y="102"/>
                  </a:cxn>
                  <a:cxn ang="0">
                    <a:pos x="162" y="106"/>
                  </a:cxn>
                  <a:cxn ang="0">
                    <a:pos x="22" y="106"/>
                  </a:cxn>
                  <a:cxn ang="0">
                    <a:pos x="16" y="102"/>
                  </a:cxn>
                  <a:cxn ang="0">
                    <a:pos x="160" y="132"/>
                  </a:cxn>
                  <a:cxn ang="0">
                    <a:pos x="24" y="132"/>
                  </a:cxn>
                  <a:cxn ang="0">
                    <a:pos x="8" y="138"/>
                  </a:cxn>
                  <a:cxn ang="0">
                    <a:pos x="0" y="152"/>
                  </a:cxn>
                  <a:cxn ang="0">
                    <a:pos x="0" y="160"/>
                  </a:cxn>
                  <a:cxn ang="0">
                    <a:pos x="8" y="174"/>
                  </a:cxn>
                  <a:cxn ang="0">
                    <a:pos x="24" y="180"/>
                  </a:cxn>
                  <a:cxn ang="0">
                    <a:pos x="160" y="180"/>
                  </a:cxn>
                  <a:cxn ang="0">
                    <a:pos x="178" y="174"/>
                  </a:cxn>
                  <a:cxn ang="0">
                    <a:pos x="184" y="160"/>
                  </a:cxn>
                  <a:cxn ang="0">
                    <a:pos x="184" y="152"/>
                  </a:cxn>
                  <a:cxn ang="0">
                    <a:pos x="178" y="138"/>
                  </a:cxn>
                  <a:cxn ang="0">
                    <a:pos x="160" y="132"/>
                  </a:cxn>
                  <a:cxn ang="0">
                    <a:pos x="156" y="164"/>
                  </a:cxn>
                  <a:cxn ang="0">
                    <a:pos x="152" y="164"/>
                  </a:cxn>
                  <a:cxn ang="0">
                    <a:pos x="146" y="158"/>
                  </a:cxn>
                  <a:cxn ang="0">
                    <a:pos x="146" y="154"/>
                  </a:cxn>
                  <a:cxn ang="0">
                    <a:pos x="148" y="148"/>
                  </a:cxn>
                  <a:cxn ang="0">
                    <a:pos x="156" y="144"/>
                  </a:cxn>
                  <a:cxn ang="0">
                    <a:pos x="160" y="146"/>
                  </a:cxn>
                  <a:cxn ang="0">
                    <a:pos x="164" y="152"/>
                  </a:cxn>
                  <a:cxn ang="0">
                    <a:pos x="166" y="154"/>
                  </a:cxn>
                  <a:cxn ang="0">
                    <a:pos x="162" y="162"/>
                  </a:cxn>
                  <a:cxn ang="0">
                    <a:pos x="156" y="164"/>
                  </a:cxn>
                </a:cxnLst>
                <a:rect l="0" t="0" r="r" b="b"/>
                <a:pathLst>
                  <a:path w="184" h="180">
                    <a:moveTo>
                      <a:pt x="18" y="120"/>
                    </a:moveTo>
                    <a:lnTo>
                      <a:pt x="168" y="120"/>
                    </a:lnTo>
                    <a:lnTo>
                      <a:pt x="168" y="120"/>
                    </a:lnTo>
                    <a:lnTo>
                      <a:pt x="172" y="120"/>
                    </a:lnTo>
                    <a:lnTo>
                      <a:pt x="176" y="118"/>
                    </a:lnTo>
                    <a:lnTo>
                      <a:pt x="180" y="114"/>
                    </a:lnTo>
                    <a:lnTo>
                      <a:pt x="180" y="108"/>
                    </a:lnTo>
                    <a:lnTo>
                      <a:pt x="180" y="14"/>
                    </a:lnTo>
                    <a:lnTo>
                      <a:pt x="180" y="14"/>
                    </a:lnTo>
                    <a:lnTo>
                      <a:pt x="180" y="8"/>
                    </a:lnTo>
                    <a:lnTo>
                      <a:pt x="176" y="4"/>
                    </a:lnTo>
                    <a:lnTo>
                      <a:pt x="172" y="2"/>
                    </a:lnTo>
                    <a:lnTo>
                      <a:pt x="168" y="0"/>
                    </a:lnTo>
                    <a:lnTo>
                      <a:pt x="18" y="0"/>
                    </a:lnTo>
                    <a:lnTo>
                      <a:pt x="18" y="0"/>
                    </a:lnTo>
                    <a:lnTo>
                      <a:pt x="14" y="2"/>
                    </a:lnTo>
                    <a:lnTo>
                      <a:pt x="8" y="4"/>
                    </a:lnTo>
                    <a:lnTo>
                      <a:pt x="6" y="8"/>
                    </a:lnTo>
                    <a:lnTo>
                      <a:pt x="6" y="14"/>
                    </a:lnTo>
                    <a:lnTo>
                      <a:pt x="6" y="108"/>
                    </a:lnTo>
                    <a:lnTo>
                      <a:pt x="6" y="108"/>
                    </a:lnTo>
                    <a:lnTo>
                      <a:pt x="6" y="114"/>
                    </a:lnTo>
                    <a:lnTo>
                      <a:pt x="8" y="118"/>
                    </a:lnTo>
                    <a:lnTo>
                      <a:pt x="14" y="120"/>
                    </a:lnTo>
                    <a:lnTo>
                      <a:pt x="18" y="120"/>
                    </a:lnTo>
                    <a:lnTo>
                      <a:pt x="18" y="120"/>
                    </a:lnTo>
                    <a:close/>
                    <a:moveTo>
                      <a:pt x="16" y="18"/>
                    </a:moveTo>
                    <a:lnTo>
                      <a:pt x="16" y="18"/>
                    </a:lnTo>
                    <a:lnTo>
                      <a:pt x="18" y="14"/>
                    </a:lnTo>
                    <a:lnTo>
                      <a:pt x="22" y="12"/>
                    </a:lnTo>
                    <a:lnTo>
                      <a:pt x="162" y="12"/>
                    </a:lnTo>
                    <a:lnTo>
                      <a:pt x="162" y="12"/>
                    </a:lnTo>
                    <a:lnTo>
                      <a:pt x="166" y="14"/>
                    </a:lnTo>
                    <a:lnTo>
                      <a:pt x="168" y="18"/>
                    </a:lnTo>
                    <a:lnTo>
                      <a:pt x="168" y="102"/>
                    </a:lnTo>
                    <a:lnTo>
                      <a:pt x="168" y="102"/>
                    </a:lnTo>
                    <a:lnTo>
                      <a:pt x="166" y="106"/>
                    </a:lnTo>
                    <a:lnTo>
                      <a:pt x="162" y="106"/>
                    </a:lnTo>
                    <a:lnTo>
                      <a:pt x="22" y="106"/>
                    </a:lnTo>
                    <a:lnTo>
                      <a:pt x="22" y="106"/>
                    </a:lnTo>
                    <a:lnTo>
                      <a:pt x="18" y="106"/>
                    </a:lnTo>
                    <a:lnTo>
                      <a:pt x="16" y="102"/>
                    </a:lnTo>
                    <a:lnTo>
                      <a:pt x="16" y="18"/>
                    </a:lnTo>
                    <a:close/>
                    <a:moveTo>
                      <a:pt x="160" y="132"/>
                    </a:moveTo>
                    <a:lnTo>
                      <a:pt x="24" y="132"/>
                    </a:lnTo>
                    <a:lnTo>
                      <a:pt x="24" y="132"/>
                    </a:lnTo>
                    <a:lnTo>
                      <a:pt x="16" y="132"/>
                    </a:lnTo>
                    <a:lnTo>
                      <a:pt x="8" y="138"/>
                    </a:lnTo>
                    <a:lnTo>
                      <a:pt x="2" y="144"/>
                    </a:lnTo>
                    <a:lnTo>
                      <a:pt x="0" y="152"/>
                    </a:lnTo>
                    <a:lnTo>
                      <a:pt x="0" y="160"/>
                    </a:lnTo>
                    <a:lnTo>
                      <a:pt x="0" y="160"/>
                    </a:lnTo>
                    <a:lnTo>
                      <a:pt x="2" y="168"/>
                    </a:lnTo>
                    <a:lnTo>
                      <a:pt x="8" y="174"/>
                    </a:lnTo>
                    <a:lnTo>
                      <a:pt x="16" y="178"/>
                    </a:lnTo>
                    <a:lnTo>
                      <a:pt x="24" y="180"/>
                    </a:lnTo>
                    <a:lnTo>
                      <a:pt x="160" y="180"/>
                    </a:lnTo>
                    <a:lnTo>
                      <a:pt x="160" y="180"/>
                    </a:lnTo>
                    <a:lnTo>
                      <a:pt x="170" y="178"/>
                    </a:lnTo>
                    <a:lnTo>
                      <a:pt x="178" y="174"/>
                    </a:lnTo>
                    <a:lnTo>
                      <a:pt x="184" y="168"/>
                    </a:lnTo>
                    <a:lnTo>
                      <a:pt x="184" y="160"/>
                    </a:lnTo>
                    <a:lnTo>
                      <a:pt x="184" y="152"/>
                    </a:lnTo>
                    <a:lnTo>
                      <a:pt x="184" y="152"/>
                    </a:lnTo>
                    <a:lnTo>
                      <a:pt x="184" y="144"/>
                    </a:lnTo>
                    <a:lnTo>
                      <a:pt x="178" y="138"/>
                    </a:lnTo>
                    <a:lnTo>
                      <a:pt x="170" y="132"/>
                    </a:lnTo>
                    <a:lnTo>
                      <a:pt x="160" y="132"/>
                    </a:lnTo>
                    <a:lnTo>
                      <a:pt x="160" y="132"/>
                    </a:lnTo>
                    <a:close/>
                    <a:moveTo>
                      <a:pt x="156" y="164"/>
                    </a:moveTo>
                    <a:lnTo>
                      <a:pt x="156" y="164"/>
                    </a:lnTo>
                    <a:lnTo>
                      <a:pt x="152" y="164"/>
                    </a:lnTo>
                    <a:lnTo>
                      <a:pt x="148" y="162"/>
                    </a:lnTo>
                    <a:lnTo>
                      <a:pt x="146" y="158"/>
                    </a:lnTo>
                    <a:lnTo>
                      <a:pt x="146" y="154"/>
                    </a:lnTo>
                    <a:lnTo>
                      <a:pt x="146" y="154"/>
                    </a:lnTo>
                    <a:lnTo>
                      <a:pt x="146" y="152"/>
                    </a:lnTo>
                    <a:lnTo>
                      <a:pt x="148" y="148"/>
                    </a:lnTo>
                    <a:lnTo>
                      <a:pt x="152" y="146"/>
                    </a:lnTo>
                    <a:lnTo>
                      <a:pt x="156" y="144"/>
                    </a:lnTo>
                    <a:lnTo>
                      <a:pt x="156" y="144"/>
                    </a:lnTo>
                    <a:lnTo>
                      <a:pt x="160" y="146"/>
                    </a:lnTo>
                    <a:lnTo>
                      <a:pt x="162" y="148"/>
                    </a:lnTo>
                    <a:lnTo>
                      <a:pt x="164" y="152"/>
                    </a:lnTo>
                    <a:lnTo>
                      <a:pt x="166" y="154"/>
                    </a:lnTo>
                    <a:lnTo>
                      <a:pt x="166" y="154"/>
                    </a:lnTo>
                    <a:lnTo>
                      <a:pt x="164" y="158"/>
                    </a:lnTo>
                    <a:lnTo>
                      <a:pt x="162" y="162"/>
                    </a:lnTo>
                    <a:lnTo>
                      <a:pt x="160" y="164"/>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38" name="Freeform 68"/>
              <p:cNvSpPr>
                <a:spLocks/>
              </p:cNvSpPr>
              <p:nvPr/>
            </p:nvSpPr>
            <p:spPr bwMode="auto">
              <a:xfrm>
                <a:off x="2205315" y="5493718"/>
                <a:ext cx="69562" cy="36269"/>
              </a:xfrm>
              <a:custGeom>
                <a:avLst/>
                <a:gdLst/>
                <a:ahLst/>
                <a:cxnLst>
                  <a:cxn ang="0">
                    <a:pos x="0" y="78"/>
                  </a:cxn>
                  <a:cxn ang="0">
                    <a:pos x="0" y="78"/>
                  </a:cxn>
                  <a:cxn ang="0">
                    <a:pos x="0" y="80"/>
                  </a:cxn>
                  <a:cxn ang="0">
                    <a:pos x="2" y="80"/>
                  </a:cxn>
                  <a:cxn ang="0">
                    <a:pos x="134" y="80"/>
                  </a:cxn>
                  <a:cxn ang="0">
                    <a:pos x="134" y="80"/>
                  </a:cxn>
                  <a:cxn ang="0">
                    <a:pos x="136" y="80"/>
                  </a:cxn>
                  <a:cxn ang="0">
                    <a:pos x="136" y="78"/>
                  </a:cxn>
                  <a:cxn ang="0">
                    <a:pos x="136" y="2"/>
                  </a:cxn>
                  <a:cxn ang="0">
                    <a:pos x="136" y="2"/>
                  </a:cxn>
                  <a:cxn ang="0">
                    <a:pos x="136" y="0"/>
                  </a:cxn>
                  <a:cxn ang="0">
                    <a:pos x="134" y="0"/>
                  </a:cxn>
                  <a:cxn ang="0">
                    <a:pos x="2" y="0"/>
                  </a:cxn>
                  <a:cxn ang="0">
                    <a:pos x="2" y="0"/>
                  </a:cxn>
                  <a:cxn ang="0">
                    <a:pos x="0" y="0"/>
                  </a:cxn>
                  <a:cxn ang="0">
                    <a:pos x="0" y="2"/>
                  </a:cxn>
                  <a:cxn ang="0">
                    <a:pos x="0" y="78"/>
                  </a:cxn>
                </a:cxnLst>
                <a:rect l="0" t="0" r="r" b="b"/>
                <a:pathLst>
                  <a:path w="136" h="80">
                    <a:moveTo>
                      <a:pt x="0" y="78"/>
                    </a:moveTo>
                    <a:lnTo>
                      <a:pt x="0" y="78"/>
                    </a:lnTo>
                    <a:lnTo>
                      <a:pt x="0" y="80"/>
                    </a:lnTo>
                    <a:lnTo>
                      <a:pt x="2" y="80"/>
                    </a:lnTo>
                    <a:lnTo>
                      <a:pt x="134" y="80"/>
                    </a:lnTo>
                    <a:lnTo>
                      <a:pt x="134" y="80"/>
                    </a:lnTo>
                    <a:lnTo>
                      <a:pt x="136" y="80"/>
                    </a:lnTo>
                    <a:lnTo>
                      <a:pt x="136" y="78"/>
                    </a:lnTo>
                    <a:lnTo>
                      <a:pt x="136" y="2"/>
                    </a:lnTo>
                    <a:lnTo>
                      <a:pt x="136" y="2"/>
                    </a:lnTo>
                    <a:lnTo>
                      <a:pt x="136" y="0"/>
                    </a:lnTo>
                    <a:lnTo>
                      <a:pt x="134" y="0"/>
                    </a:lnTo>
                    <a:lnTo>
                      <a:pt x="2" y="0"/>
                    </a:lnTo>
                    <a:lnTo>
                      <a:pt x="2" y="0"/>
                    </a:lnTo>
                    <a:lnTo>
                      <a:pt x="0" y="0"/>
                    </a:lnTo>
                    <a:lnTo>
                      <a:pt x="0" y="2"/>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39" name="Freeform 69"/>
              <p:cNvSpPr>
                <a:spLocks noEditPoints="1"/>
              </p:cNvSpPr>
              <p:nvPr/>
            </p:nvSpPr>
            <p:spPr bwMode="auto">
              <a:xfrm>
                <a:off x="2193040" y="5485557"/>
                <a:ext cx="94113" cy="80699"/>
              </a:xfrm>
              <a:custGeom>
                <a:avLst/>
                <a:gdLst/>
                <a:ahLst/>
                <a:cxnLst>
                  <a:cxn ang="0">
                    <a:pos x="168" y="120"/>
                  </a:cxn>
                  <a:cxn ang="0">
                    <a:pos x="172" y="118"/>
                  </a:cxn>
                  <a:cxn ang="0">
                    <a:pos x="180" y="112"/>
                  </a:cxn>
                  <a:cxn ang="0">
                    <a:pos x="180" y="12"/>
                  </a:cxn>
                  <a:cxn ang="0">
                    <a:pos x="180" y="8"/>
                  </a:cxn>
                  <a:cxn ang="0">
                    <a:pos x="172" y="0"/>
                  </a:cxn>
                  <a:cxn ang="0">
                    <a:pos x="18" y="0"/>
                  </a:cxn>
                  <a:cxn ang="0">
                    <a:pos x="12" y="0"/>
                  </a:cxn>
                  <a:cxn ang="0">
                    <a:pos x="6" y="8"/>
                  </a:cxn>
                  <a:cxn ang="0">
                    <a:pos x="4" y="106"/>
                  </a:cxn>
                  <a:cxn ang="0">
                    <a:pos x="6" y="112"/>
                  </a:cxn>
                  <a:cxn ang="0">
                    <a:pos x="12" y="118"/>
                  </a:cxn>
                  <a:cxn ang="0">
                    <a:pos x="18" y="120"/>
                  </a:cxn>
                  <a:cxn ang="0">
                    <a:pos x="16" y="16"/>
                  </a:cxn>
                  <a:cxn ang="0">
                    <a:pos x="22" y="10"/>
                  </a:cxn>
                  <a:cxn ang="0">
                    <a:pos x="162" y="10"/>
                  </a:cxn>
                  <a:cxn ang="0">
                    <a:pos x="168" y="16"/>
                  </a:cxn>
                  <a:cxn ang="0">
                    <a:pos x="168" y="100"/>
                  </a:cxn>
                  <a:cxn ang="0">
                    <a:pos x="162" y="106"/>
                  </a:cxn>
                  <a:cxn ang="0">
                    <a:pos x="22" y="106"/>
                  </a:cxn>
                  <a:cxn ang="0">
                    <a:pos x="16" y="100"/>
                  </a:cxn>
                  <a:cxn ang="0">
                    <a:pos x="160" y="130"/>
                  </a:cxn>
                  <a:cxn ang="0">
                    <a:pos x="24" y="130"/>
                  </a:cxn>
                  <a:cxn ang="0">
                    <a:pos x="8" y="136"/>
                  </a:cxn>
                  <a:cxn ang="0">
                    <a:pos x="0" y="150"/>
                  </a:cxn>
                  <a:cxn ang="0">
                    <a:pos x="0" y="158"/>
                  </a:cxn>
                  <a:cxn ang="0">
                    <a:pos x="8" y="172"/>
                  </a:cxn>
                  <a:cxn ang="0">
                    <a:pos x="24" y="178"/>
                  </a:cxn>
                  <a:cxn ang="0">
                    <a:pos x="160" y="178"/>
                  </a:cxn>
                  <a:cxn ang="0">
                    <a:pos x="178" y="172"/>
                  </a:cxn>
                  <a:cxn ang="0">
                    <a:pos x="184" y="158"/>
                  </a:cxn>
                  <a:cxn ang="0">
                    <a:pos x="184" y="150"/>
                  </a:cxn>
                  <a:cxn ang="0">
                    <a:pos x="178" y="136"/>
                  </a:cxn>
                  <a:cxn ang="0">
                    <a:pos x="160" y="130"/>
                  </a:cxn>
                  <a:cxn ang="0">
                    <a:pos x="156" y="164"/>
                  </a:cxn>
                  <a:cxn ang="0">
                    <a:pos x="152" y="162"/>
                  </a:cxn>
                  <a:cxn ang="0">
                    <a:pos x="146" y="158"/>
                  </a:cxn>
                  <a:cxn ang="0">
                    <a:pos x="146" y="154"/>
                  </a:cxn>
                  <a:cxn ang="0">
                    <a:pos x="148" y="146"/>
                  </a:cxn>
                  <a:cxn ang="0">
                    <a:pos x="156" y="144"/>
                  </a:cxn>
                  <a:cxn ang="0">
                    <a:pos x="158" y="144"/>
                  </a:cxn>
                  <a:cxn ang="0">
                    <a:pos x="164" y="150"/>
                  </a:cxn>
                  <a:cxn ang="0">
                    <a:pos x="164" y="154"/>
                  </a:cxn>
                  <a:cxn ang="0">
                    <a:pos x="162" y="160"/>
                  </a:cxn>
                  <a:cxn ang="0">
                    <a:pos x="156" y="164"/>
                  </a:cxn>
                </a:cxnLst>
                <a:rect l="0" t="0" r="r" b="b"/>
                <a:pathLst>
                  <a:path w="184" h="178">
                    <a:moveTo>
                      <a:pt x="18" y="120"/>
                    </a:moveTo>
                    <a:lnTo>
                      <a:pt x="168" y="120"/>
                    </a:lnTo>
                    <a:lnTo>
                      <a:pt x="168" y="120"/>
                    </a:lnTo>
                    <a:lnTo>
                      <a:pt x="172" y="118"/>
                    </a:lnTo>
                    <a:lnTo>
                      <a:pt x="176" y="116"/>
                    </a:lnTo>
                    <a:lnTo>
                      <a:pt x="180" y="112"/>
                    </a:lnTo>
                    <a:lnTo>
                      <a:pt x="180" y="106"/>
                    </a:lnTo>
                    <a:lnTo>
                      <a:pt x="180" y="12"/>
                    </a:lnTo>
                    <a:lnTo>
                      <a:pt x="180" y="12"/>
                    </a:lnTo>
                    <a:lnTo>
                      <a:pt x="180" y="8"/>
                    </a:lnTo>
                    <a:lnTo>
                      <a:pt x="176" y="4"/>
                    </a:lnTo>
                    <a:lnTo>
                      <a:pt x="172" y="0"/>
                    </a:lnTo>
                    <a:lnTo>
                      <a:pt x="168" y="0"/>
                    </a:lnTo>
                    <a:lnTo>
                      <a:pt x="18" y="0"/>
                    </a:lnTo>
                    <a:lnTo>
                      <a:pt x="18" y="0"/>
                    </a:lnTo>
                    <a:lnTo>
                      <a:pt x="12" y="0"/>
                    </a:lnTo>
                    <a:lnTo>
                      <a:pt x="8" y="4"/>
                    </a:lnTo>
                    <a:lnTo>
                      <a:pt x="6" y="8"/>
                    </a:lnTo>
                    <a:lnTo>
                      <a:pt x="4" y="12"/>
                    </a:lnTo>
                    <a:lnTo>
                      <a:pt x="4" y="106"/>
                    </a:lnTo>
                    <a:lnTo>
                      <a:pt x="4" y="106"/>
                    </a:lnTo>
                    <a:lnTo>
                      <a:pt x="6" y="112"/>
                    </a:lnTo>
                    <a:lnTo>
                      <a:pt x="8" y="116"/>
                    </a:lnTo>
                    <a:lnTo>
                      <a:pt x="12" y="118"/>
                    </a:lnTo>
                    <a:lnTo>
                      <a:pt x="18" y="120"/>
                    </a:lnTo>
                    <a:lnTo>
                      <a:pt x="18" y="120"/>
                    </a:lnTo>
                    <a:close/>
                    <a:moveTo>
                      <a:pt x="16" y="16"/>
                    </a:moveTo>
                    <a:lnTo>
                      <a:pt x="16" y="16"/>
                    </a:lnTo>
                    <a:lnTo>
                      <a:pt x="18" y="12"/>
                    </a:lnTo>
                    <a:lnTo>
                      <a:pt x="22" y="10"/>
                    </a:lnTo>
                    <a:lnTo>
                      <a:pt x="162" y="10"/>
                    </a:lnTo>
                    <a:lnTo>
                      <a:pt x="162" y="10"/>
                    </a:lnTo>
                    <a:lnTo>
                      <a:pt x="166" y="12"/>
                    </a:lnTo>
                    <a:lnTo>
                      <a:pt x="168" y="16"/>
                    </a:lnTo>
                    <a:lnTo>
                      <a:pt x="168" y="100"/>
                    </a:lnTo>
                    <a:lnTo>
                      <a:pt x="168" y="100"/>
                    </a:lnTo>
                    <a:lnTo>
                      <a:pt x="166" y="104"/>
                    </a:lnTo>
                    <a:lnTo>
                      <a:pt x="162" y="106"/>
                    </a:lnTo>
                    <a:lnTo>
                      <a:pt x="22" y="106"/>
                    </a:lnTo>
                    <a:lnTo>
                      <a:pt x="22" y="106"/>
                    </a:lnTo>
                    <a:lnTo>
                      <a:pt x="18" y="104"/>
                    </a:lnTo>
                    <a:lnTo>
                      <a:pt x="16" y="100"/>
                    </a:lnTo>
                    <a:lnTo>
                      <a:pt x="16" y="16"/>
                    </a:lnTo>
                    <a:close/>
                    <a:moveTo>
                      <a:pt x="160" y="130"/>
                    </a:moveTo>
                    <a:lnTo>
                      <a:pt x="24" y="130"/>
                    </a:lnTo>
                    <a:lnTo>
                      <a:pt x="24" y="130"/>
                    </a:lnTo>
                    <a:lnTo>
                      <a:pt x="16" y="132"/>
                    </a:lnTo>
                    <a:lnTo>
                      <a:pt x="8" y="136"/>
                    </a:lnTo>
                    <a:lnTo>
                      <a:pt x="2" y="142"/>
                    </a:lnTo>
                    <a:lnTo>
                      <a:pt x="0" y="150"/>
                    </a:lnTo>
                    <a:lnTo>
                      <a:pt x="0" y="158"/>
                    </a:lnTo>
                    <a:lnTo>
                      <a:pt x="0" y="158"/>
                    </a:lnTo>
                    <a:lnTo>
                      <a:pt x="2" y="166"/>
                    </a:lnTo>
                    <a:lnTo>
                      <a:pt x="8" y="172"/>
                    </a:lnTo>
                    <a:lnTo>
                      <a:pt x="16" y="176"/>
                    </a:lnTo>
                    <a:lnTo>
                      <a:pt x="24" y="178"/>
                    </a:lnTo>
                    <a:lnTo>
                      <a:pt x="160" y="178"/>
                    </a:lnTo>
                    <a:lnTo>
                      <a:pt x="160" y="178"/>
                    </a:lnTo>
                    <a:lnTo>
                      <a:pt x="170" y="176"/>
                    </a:lnTo>
                    <a:lnTo>
                      <a:pt x="178" y="172"/>
                    </a:lnTo>
                    <a:lnTo>
                      <a:pt x="182" y="166"/>
                    </a:lnTo>
                    <a:lnTo>
                      <a:pt x="184" y="158"/>
                    </a:lnTo>
                    <a:lnTo>
                      <a:pt x="184" y="150"/>
                    </a:lnTo>
                    <a:lnTo>
                      <a:pt x="184" y="150"/>
                    </a:lnTo>
                    <a:lnTo>
                      <a:pt x="182" y="142"/>
                    </a:lnTo>
                    <a:lnTo>
                      <a:pt x="178" y="136"/>
                    </a:lnTo>
                    <a:lnTo>
                      <a:pt x="170" y="132"/>
                    </a:lnTo>
                    <a:lnTo>
                      <a:pt x="160" y="130"/>
                    </a:lnTo>
                    <a:lnTo>
                      <a:pt x="160" y="130"/>
                    </a:lnTo>
                    <a:close/>
                    <a:moveTo>
                      <a:pt x="156" y="164"/>
                    </a:moveTo>
                    <a:lnTo>
                      <a:pt x="156" y="164"/>
                    </a:lnTo>
                    <a:lnTo>
                      <a:pt x="152" y="162"/>
                    </a:lnTo>
                    <a:lnTo>
                      <a:pt x="148" y="160"/>
                    </a:lnTo>
                    <a:lnTo>
                      <a:pt x="146" y="158"/>
                    </a:lnTo>
                    <a:lnTo>
                      <a:pt x="146" y="154"/>
                    </a:lnTo>
                    <a:lnTo>
                      <a:pt x="146" y="154"/>
                    </a:lnTo>
                    <a:lnTo>
                      <a:pt x="146" y="150"/>
                    </a:lnTo>
                    <a:lnTo>
                      <a:pt x="148" y="146"/>
                    </a:lnTo>
                    <a:lnTo>
                      <a:pt x="152" y="144"/>
                    </a:lnTo>
                    <a:lnTo>
                      <a:pt x="156" y="144"/>
                    </a:lnTo>
                    <a:lnTo>
                      <a:pt x="156" y="144"/>
                    </a:lnTo>
                    <a:lnTo>
                      <a:pt x="158" y="144"/>
                    </a:lnTo>
                    <a:lnTo>
                      <a:pt x="162" y="146"/>
                    </a:lnTo>
                    <a:lnTo>
                      <a:pt x="164" y="150"/>
                    </a:lnTo>
                    <a:lnTo>
                      <a:pt x="164" y="154"/>
                    </a:lnTo>
                    <a:lnTo>
                      <a:pt x="164" y="154"/>
                    </a:lnTo>
                    <a:lnTo>
                      <a:pt x="164" y="158"/>
                    </a:lnTo>
                    <a:lnTo>
                      <a:pt x="162" y="160"/>
                    </a:lnTo>
                    <a:lnTo>
                      <a:pt x="158" y="162"/>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40" name="Freeform 67"/>
              <p:cNvSpPr>
                <a:spLocks noEditPoints="1"/>
              </p:cNvSpPr>
              <p:nvPr/>
            </p:nvSpPr>
            <p:spPr bwMode="auto">
              <a:xfrm>
                <a:off x="2193039" y="5436786"/>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41" name="Freeform 67"/>
              <p:cNvSpPr>
                <a:spLocks noEditPoints="1"/>
              </p:cNvSpPr>
              <p:nvPr/>
            </p:nvSpPr>
            <p:spPr bwMode="auto">
              <a:xfrm>
                <a:off x="2306841" y="5430648"/>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42" name="Freeform 65"/>
              <p:cNvSpPr>
                <a:spLocks/>
              </p:cNvSpPr>
              <p:nvPr/>
            </p:nvSpPr>
            <p:spPr bwMode="auto">
              <a:xfrm>
                <a:off x="2314513" y="5492811"/>
                <a:ext cx="70585" cy="37176"/>
              </a:xfrm>
              <a:custGeom>
                <a:avLst/>
                <a:gdLst/>
                <a:ahLst/>
                <a:cxnLst>
                  <a:cxn ang="0">
                    <a:pos x="0" y="78"/>
                  </a:cxn>
                  <a:cxn ang="0">
                    <a:pos x="0" y="78"/>
                  </a:cxn>
                  <a:cxn ang="0">
                    <a:pos x="0" y="82"/>
                  </a:cxn>
                  <a:cxn ang="0">
                    <a:pos x="2" y="82"/>
                  </a:cxn>
                  <a:cxn ang="0">
                    <a:pos x="134" y="82"/>
                  </a:cxn>
                  <a:cxn ang="0">
                    <a:pos x="134" y="82"/>
                  </a:cxn>
                  <a:cxn ang="0">
                    <a:pos x="136" y="82"/>
                  </a:cxn>
                  <a:cxn ang="0">
                    <a:pos x="138" y="78"/>
                  </a:cxn>
                  <a:cxn ang="0">
                    <a:pos x="138" y="4"/>
                  </a:cxn>
                  <a:cxn ang="0">
                    <a:pos x="138" y="4"/>
                  </a:cxn>
                  <a:cxn ang="0">
                    <a:pos x="136" y="2"/>
                  </a:cxn>
                  <a:cxn ang="0">
                    <a:pos x="134" y="0"/>
                  </a:cxn>
                  <a:cxn ang="0">
                    <a:pos x="2" y="0"/>
                  </a:cxn>
                  <a:cxn ang="0">
                    <a:pos x="2" y="0"/>
                  </a:cxn>
                  <a:cxn ang="0">
                    <a:pos x="0" y="2"/>
                  </a:cxn>
                  <a:cxn ang="0">
                    <a:pos x="0" y="4"/>
                  </a:cxn>
                  <a:cxn ang="0">
                    <a:pos x="0" y="78"/>
                  </a:cxn>
                </a:cxnLst>
                <a:rect l="0" t="0" r="r" b="b"/>
                <a:pathLst>
                  <a:path w="138" h="82">
                    <a:moveTo>
                      <a:pt x="0" y="78"/>
                    </a:moveTo>
                    <a:lnTo>
                      <a:pt x="0" y="78"/>
                    </a:lnTo>
                    <a:lnTo>
                      <a:pt x="0" y="82"/>
                    </a:lnTo>
                    <a:lnTo>
                      <a:pt x="2" y="82"/>
                    </a:lnTo>
                    <a:lnTo>
                      <a:pt x="134" y="82"/>
                    </a:lnTo>
                    <a:lnTo>
                      <a:pt x="134" y="82"/>
                    </a:lnTo>
                    <a:lnTo>
                      <a:pt x="136" y="82"/>
                    </a:lnTo>
                    <a:lnTo>
                      <a:pt x="138" y="78"/>
                    </a:lnTo>
                    <a:lnTo>
                      <a:pt x="138" y="4"/>
                    </a:lnTo>
                    <a:lnTo>
                      <a:pt x="138" y="4"/>
                    </a:lnTo>
                    <a:lnTo>
                      <a:pt x="136" y="2"/>
                    </a:lnTo>
                    <a:lnTo>
                      <a:pt x="134" y="0"/>
                    </a:lnTo>
                    <a:lnTo>
                      <a:pt x="2" y="0"/>
                    </a:lnTo>
                    <a:lnTo>
                      <a:pt x="2" y="0"/>
                    </a:lnTo>
                    <a:lnTo>
                      <a:pt x="0" y="2"/>
                    </a:lnTo>
                    <a:lnTo>
                      <a:pt x="0" y="4"/>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43" name="Freeform 66"/>
              <p:cNvSpPr>
                <a:spLocks noEditPoints="1"/>
              </p:cNvSpPr>
              <p:nvPr/>
            </p:nvSpPr>
            <p:spPr bwMode="auto">
              <a:xfrm>
                <a:off x="2302237" y="5484650"/>
                <a:ext cx="94113" cy="81605"/>
              </a:xfrm>
              <a:custGeom>
                <a:avLst/>
                <a:gdLst/>
                <a:ahLst/>
                <a:cxnLst>
                  <a:cxn ang="0">
                    <a:pos x="168" y="120"/>
                  </a:cxn>
                  <a:cxn ang="0">
                    <a:pos x="172" y="120"/>
                  </a:cxn>
                  <a:cxn ang="0">
                    <a:pos x="180" y="114"/>
                  </a:cxn>
                  <a:cxn ang="0">
                    <a:pos x="180" y="14"/>
                  </a:cxn>
                  <a:cxn ang="0">
                    <a:pos x="180" y="8"/>
                  </a:cxn>
                  <a:cxn ang="0">
                    <a:pos x="172" y="2"/>
                  </a:cxn>
                  <a:cxn ang="0">
                    <a:pos x="18" y="0"/>
                  </a:cxn>
                  <a:cxn ang="0">
                    <a:pos x="14" y="2"/>
                  </a:cxn>
                  <a:cxn ang="0">
                    <a:pos x="6" y="8"/>
                  </a:cxn>
                  <a:cxn ang="0">
                    <a:pos x="6" y="108"/>
                  </a:cxn>
                  <a:cxn ang="0">
                    <a:pos x="6" y="114"/>
                  </a:cxn>
                  <a:cxn ang="0">
                    <a:pos x="14" y="120"/>
                  </a:cxn>
                  <a:cxn ang="0">
                    <a:pos x="18" y="120"/>
                  </a:cxn>
                  <a:cxn ang="0">
                    <a:pos x="16" y="18"/>
                  </a:cxn>
                  <a:cxn ang="0">
                    <a:pos x="22" y="12"/>
                  </a:cxn>
                  <a:cxn ang="0">
                    <a:pos x="162" y="12"/>
                  </a:cxn>
                  <a:cxn ang="0">
                    <a:pos x="168" y="18"/>
                  </a:cxn>
                  <a:cxn ang="0">
                    <a:pos x="168" y="102"/>
                  </a:cxn>
                  <a:cxn ang="0">
                    <a:pos x="162" y="106"/>
                  </a:cxn>
                  <a:cxn ang="0">
                    <a:pos x="22" y="106"/>
                  </a:cxn>
                  <a:cxn ang="0">
                    <a:pos x="16" y="102"/>
                  </a:cxn>
                  <a:cxn ang="0">
                    <a:pos x="160" y="132"/>
                  </a:cxn>
                  <a:cxn ang="0">
                    <a:pos x="24" y="132"/>
                  </a:cxn>
                  <a:cxn ang="0">
                    <a:pos x="8" y="138"/>
                  </a:cxn>
                  <a:cxn ang="0">
                    <a:pos x="0" y="152"/>
                  </a:cxn>
                  <a:cxn ang="0">
                    <a:pos x="0" y="160"/>
                  </a:cxn>
                  <a:cxn ang="0">
                    <a:pos x="8" y="174"/>
                  </a:cxn>
                  <a:cxn ang="0">
                    <a:pos x="24" y="180"/>
                  </a:cxn>
                  <a:cxn ang="0">
                    <a:pos x="160" y="180"/>
                  </a:cxn>
                  <a:cxn ang="0">
                    <a:pos x="178" y="174"/>
                  </a:cxn>
                  <a:cxn ang="0">
                    <a:pos x="184" y="160"/>
                  </a:cxn>
                  <a:cxn ang="0">
                    <a:pos x="184" y="152"/>
                  </a:cxn>
                  <a:cxn ang="0">
                    <a:pos x="178" y="138"/>
                  </a:cxn>
                  <a:cxn ang="0">
                    <a:pos x="160" y="132"/>
                  </a:cxn>
                  <a:cxn ang="0">
                    <a:pos x="156" y="164"/>
                  </a:cxn>
                  <a:cxn ang="0">
                    <a:pos x="152" y="164"/>
                  </a:cxn>
                  <a:cxn ang="0">
                    <a:pos x="146" y="158"/>
                  </a:cxn>
                  <a:cxn ang="0">
                    <a:pos x="146" y="154"/>
                  </a:cxn>
                  <a:cxn ang="0">
                    <a:pos x="148" y="148"/>
                  </a:cxn>
                  <a:cxn ang="0">
                    <a:pos x="156" y="144"/>
                  </a:cxn>
                  <a:cxn ang="0">
                    <a:pos x="160" y="146"/>
                  </a:cxn>
                  <a:cxn ang="0">
                    <a:pos x="164" y="152"/>
                  </a:cxn>
                  <a:cxn ang="0">
                    <a:pos x="166" y="154"/>
                  </a:cxn>
                  <a:cxn ang="0">
                    <a:pos x="162" y="162"/>
                  </a:cxn>
                  <a:cxn ang="0">
                    <a:pos x="156" y="164"/>
                  </a:cxn>
                </a:cxnLst>
                <a:rect l="0" t="0" r="r" b="b"/>
                <a:pathLst>
                  <a:path w="184" h="180">
                    <a:moveTo>
                      <a:pt x="18" y="120"/>
                    </a:moveTo>
                    <a:lnTo>
                      <a:pt x="168" y="120"/>
                    </a:lnTo>
                    <a:lnTo>
                      <a:pt x="168" y="120"/>
                    </a:lnTo>
                    <a:lnTo>
                      <a:pt x="172" y="120"/>
                    </a:lnTo>
                    <a:lnTo>
                      <a:pt x="176" y="118"/>
                    </a:lnTo>
                    <a:lnTo>
                      <a:pt x="180" y="114"/>
                    </a:lnTo>
                    <a:lnTo>
                      <a:pt x="180" y="108"/>
                    </a:lnTo>
                    <a:lnTo>
                      <a:pt x="180" y="14"/>
                    </a:lnTo>
                    <a:lnTo>
                      <a:pt x="180" y="14"/>
                    </a:lnTo>
                    <a:lnTo>
                      <a:pt x="180" y="8"/>
                    </a:lnTo>
                    <a:lnTo>
                      <a:pt x="176" y="4"/>
                    </a:lnTo>
                    <a:lnTo>
                      <a:pt x="172" y="2"/>
                    </a:lnTo>
                    <a:lnTo>
                      <a:pt x="168" y="0"/>
                    </a:lnTo>
                    <a:lnTo>
                      <a:pt x="18" y="0"/>
                    </a:lnTo>
                    <a:lnTo>
                      <a:pt x="18" y="0"/>
                    </a:lnTo>
                    <a:lnTo>
                      <a:pt x="14" y="2"/>
                    </a:lnTo>
                    <a:lnTo>
                      <a:pt x="8" y="4"/>
                    </a:lnTo>
                    <a:lnTo>
                      <a:pt x="6" y="8"/>
                    </a:lnTo>
                    <a:lnTo>
                      <a:pt x="6" y="14"/>
                    </a:lnTo>
                    <a:lnTo>
                      <a:pt x="6" y="108"/>
                    </a:lnTo>
                    <a:lnTo>
                      <a:pt x="6" y="108"/>
                    </a:lnTo>
                    <a:lnTo>
                      <a:pt x="6" y="114"/>
                    </a:lnTo>
                    <a:lnTo>
                      <a:pt x="8" y="118"/>
                    </a:lnTo>
                    <a:lnTo>
                      <a:pt x="14" y="120"/>
                    </a:lnTo>
                    <a:lnTo>
                      <a:pt x="18" y="120"/>
                    </a:lnTo>
                    <a:lnTo>
                      <a:pt x="18" y="120"/>
                    </a:lnTo>
                    <a:close/>
                    <a:moveTo>
                      <a:pt x="16" y="18"/>
                    </a:moveTo>
                    <a:lnTo>
                      <a:pt x="16" y="18"/>
                    </a:lnTo>
                    <a:lnTo>
                      <a:pt x="18" y="14"/>
                    </a:lnTo>
                    <a:lnTo>
                      <a:pt x="22" y="12"/>
                    </a:lnTo>
                    <a:lnTo>
                      <a:pt x="162" y="12"/>
                    </a:lnTo>
                    <a:lnTo>
                      <a:pt x="162" y="12"/>
                    </a:lnTo>
                    <a:lnTo>
                      <a:pt x="166" y="14"/>
                    </a:lnTo>
                    <a:lnTo>
                      <a:pt x="168" y="18"/>
                    </a:lnTo>
                    <a:lnTo>
                      <a:pt x="168" y="102"/>
                    </a:lnTo>
                    <a:lnTo>
                      <a:pt x="168" y="102"/>
                    </a:lnTo>
                    <a:lnTo>
                      <a:pt x="166" y="106"/>
                    </a:lnTo>
                    <a:lnTo>
                      <a:pt x="162" y="106"/>
                    </a:lnTo>
                    <a:lnTo>
                      <a:pt x="22" y="106"/>
                    </a:lnTo>
                    <a:lnTo>
                      <a:pt x="22" y="106"/>
                    </a:lnTo>
                    <a:lnTo>
                      <a:pt x="18" y="106"/>
                    </a:lnTo>
                    <a:lnTo>
                      <a:pt x="16" y="102"/>
                    </a:lnTo>
                    <a:lnTo>
                      <a:pt x="16" y="18"/>
                    </a:lnTo>
                    <a:close/>
                    <a:moveTo>
                      <a:pt x="160" y="132"/>
                    </a:moveTo>
                    <a:lnTo>
                      <a:pt x="24" y="132"/>
                    </a:lnTo>
                    <a:lnTo>
                      <a:pt x="24" y="132"/>
                    </a:lnTo>
                    <a:lnTo>
                      <a:pt x="16" y="132"/>
                    </a:lnTo>
                    <a:lnTo>
                      <a:pt x="8" y="138"/>
                    </a:lnTo>
                    <a:lnTo>
                      <a:pt x="2" y="144"/>
                    </a:lnTo>
                    <a:lnTo>
                      <a:pt x="0" y="152"/>
                    </a:lnTo>
                    <a:lnTo>
                      <a:pt x="0" y="160"/>
                    </a:lnTo>
                    <a:lnTo>
                      <a:pt x="0" y="160"/>
                    </a:lnTo>
                    <a:lnTo>
                      <a:pt x="2" y="168"/>
                    </a:lnTo>
                    <a:lnTo>
                      <a:pt x="8" y="174"/>
                    </a:lnTo>
                    <a:lnTo>
                      <a:pt x="16" y="178"/>
                    </a:lnTo>
                    <a:lnTo>
                      <a:pt x="24" y="180"/>
                    </a:lnTo>
                    <a:lnTo>
                      <a:pt x="160" y="180"/>
                    </a:lnTo>
                    <a:lnTo>
                      <a:pt x="160" y="180"/>
                    </a:lnTo>
                    <a:lnTo>
                      <a:pt x="170" y="178"/>
                    </a:lnTo>
                    <a:lnTo>
                      <a:pt x="178" y="174"/>
                    </a:lnTo>
                    <a:lnTo>
                      <a:pt x="184" y="168"/>
                    </a:lnTo>
                    <a:lnTo>
                      <a:pt x="184" y="160"/>
                    </a:lnTo>
                    <a:lnTo>
                      <a:pt x="184" y="152"/>
                    </a:lnTo>
                    <a:lnTo>
                      <a:pt x="184" y="152"/>
                    </a:lnTo>
                    <a:lnTo>
                      <a:pt x="184" y="144"/>
                    </a:lnTo>
                    <a:lnTo>
                      <a:pt x="178" y="138"/>
                    </a:lnTo>
                    <a:lnTo>
                      <a:pt x="170" y="132"/>
                    </a:lnTo>
                    <a:lnTo>
                      <a:pt x="160" y="132"/>
                    </a:lnTo>
                    <a:lnTo>
                      <a:pt x="160" y="132"/>
                    </a:lnTo>
                    <a:close/>
                    <a:moveTo>
                      <a:pt x="156" y="164"/>
                    </a:moveTo>
                    <a:lnTo>
                      <a:pt x="156" y="164"/>
                    </a:lnTo>
                    <a:lnTo>
                      <a:pt x="152" y="164"/>
                    </a:lnTo>
                    <a:lnTo>
                      <a:pt x="148" y="162"/>
                    </a:lnTo>
                    <a:lnTo>
                      <a:pt x="146" y="158"/>
                    </a:lnTo>
                    <a:lnTo>
                      <a:pt x="146" y="154"/>
                    </a:lnTo>
                    <a:lnTo>
                      <a:pt x="146" y="154"/>
                    </a:lnTo>
                    <a:lnTo>
                      <a:pt x="146" y="152"/>
                    </a:lnTo>
                    <a:lnTo>
                      <a:pt x="148" y="148"/>
                    </a:lnTo>
                    <a:lnTo>
                      <a:pt x="152" y="146"/>
                    </a:lnTo>
                    <a:lnTo>
                      <a:pt x="156" y="144"/>
                    </a:lnTo>
                    <a:lnTo>
                      <a:pt x="156" y="144"/>
                    </a:lnTo>
                    <a:lnTo>
                      <a:pt x="160" y="146"/>
                    </a:lnTo>
                    <a:lnTo>
                      <a:pt x="162" y="148"/>
                    </a:lnTo>
                    <a:lnTo>
                      <a:pt x="164" y="152"/>
                    </a:lnTo>
                    <a:lnTo>
                      <a:pt x="166" y="154"/>
                    </a:lnTo>
                    <a:lnTo>
                      <a:pt x="166" y="154"/>
                    </a:lnTo>
                    <a:lnTo>
                      <a:pt x="164" y="158"/>
                    </a:lnTo>
                    <a:lnTo>
                      <a:pt x="162" y="162"/>
                    </a:lnTo>
                    <a:lnTo>
                      <a:pt x="160" y="164"/>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44" name="Freeform 68"/>
              <p:cNvSpPr>
                <a:spLocks/>
              </p:cNvSpPr>
              <p:nvPr/>
            </p:nvSpPr>
            <p:spPr bwMode="auto">
              <a:xfrm>
                <a:off x="2435564" y="5493718"/>
                <a:ext cx="69562" cy="36269"/>
              </a:xfrm>
              <a:custGeom>
                <a:avLst/>
                <a:gdLst/>
                <a:ahLst/>
                <a:cxnLst>
                  <a:cxn ang="0">
                    <a:pos x="0" y="78"/>
                  </a:cxn>
                  <a:cxn ang="0">
                    <a:pos x="0" y="78"/>
                  </a:cxn>
                  <a:cxn ang="0">
                    <a:pos x="0" y="80"/>
                  </a:cxn>
                  <a:cxn ang="0">
                    <a:pos x="2" y="80"/>
                  </a:cxn>
                  <a:cxn ang="0">
                    <a:pos x="134" y="80"/>
                  </a:cxn>
                  <a:cxn ang="0">
                    <a:pos x="134" y="80"/>
                  </a:cxn>
                  <a:cxn ang="0">
                    <a:pos x="136" y="80"/>
                  </a:cxn>
                  <a:cxn ang="0">
                    <a:pos x="136" y="78"/>
                  </a:cxn>
                  <a:cxn ang="0">
                    <a:pos x="136" y="2"/>
                  </a:cxn>
                  <a:cxn ang="0">
                    <a:pos x="136" y="2"/>
                  </a:cxn>
                  <a:cxn ang="0">
                    <a:pos x="136" y="0"/>
                  </a:cxn>
                  <a:cxn ang="0">
                    <a:pos x="134" y="0"/>
                  </a:cxn>
                  <a:cxn ang="0">
                    <a:pos x="2" y="0"/>
                  </a:cxn>
                  <a:cxn ang="0">
                    <a:pos x="2" y="0"/>
                  </a:cxn>
                  <a:cxn ang="0">
                    <a:pos x="0" y="0"/>
                  </a:cxn>
                  <a:cxn ang="0">
                    <a:pos x="0" y="2"/>
                  </a:cxn>
                  <a:cxn ang="0">
                    <a:pos x="0" y="78"/>
                  </a:cxn>
                </a:cxnLst>
                <a:rect l="0" t="0" r="r" b="b"/>
                <a:pathLst>
                  <a:path w="136" h="80">
                    <a:moveTo>
                      <a:pt x="0" y="78"/>
                    </a:moveTo>
                    <a:lnTo>
                      <a:pt x="0" y="78"/>
                    </a:lnTo>
                    <a:lnTo>
                      <a:pt x="0" y="80"/>
                    </a:lnTo>
                    <a:lnTo>
                      <a:pt x="2" y="80"/>
                    </a:lnTo>
                    <a:lnTo>
                      <a:pt x="134" y="80"/>
                    </a:lnTo>
                    <a:lnTo>
                      <a:pt x="134" y="80"/>
                    </a:lnTo>
                    <a:lnTo>
                      <a:pt x="136" y="80"/>
                    </a:lnTo>
                    <a:lnTo>
                      <a:pt x="136" y="78"/>
                    </a:lnTo>
                    <a:lnTo>
                      <a:pt x="136" y="2"/>
                    </a:lnTo>
                    <a:lnTo>
                      <a:pt x="136" y="2"/>
                    </a:lnTo>
                    <a:lnTo>
                      <a:pt x="136" y="0"/>
                    </a:lnTo>
                    <a:lnTo>
                      <a:pt x="134" y="0"/>
                    </a:lnTo>
                    <a:lnTo>
                      <a:pt x="2" y="0"/>
                    </a:lnTo>
                    <a:lnTo>
                      <a:pt x="2" y="0"/>
                    </a:lnTo>
                    <a:lnTo>
                      <a:pt x="0" y="0"/>
                    </a:lnTo>
                    <a:lnTo>
                      <a:pt x="0" y="2"/>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45" name="Freeform 69"/>
              <p:cNvSpPr>
                <a:spLocks noEditPoints="1"/>
              </p:cNvSpPr>
              <p:nvPr/>
            </p:nvSpPr>
            <p:spPr bwMode="auto">
              <a:xfrm>
                <a:off x="2423289" y="5485557"/>
                <a:ext cx="94113" cy="80699"/>
              </a:xfrm>
              <a:custGeom>
                <a:avLst/>
                <a:gdLst/>
                <a:ahLst/>
                <a:cxnLst>
                  <a:cxn ang="0">
                    <a:pos x="168" y="120"/>
                  </a:cxn>
                  <a:cxn ang="0">
                    <a:pos x="172" y="118"/>
                  </a:cxn>
                  <a:cxn ang="0">
                    <a:pos x="180" y="112"/>
                  </a:cxn>
                  <a:cxn ang="0">
                    <a:pos x="180" y="12"/>
                  </a:cxn>
                  <a:cxn ang="0">
                    <a:pos x="180" y="8"/>
                  </a:cxn>
                  <a:cxn ang="0">
                    <a:pos x="172" y="0"/>
                  </a:cxn>
                  <a:cxn ang="0">
                    <a:pos x="18" y="0"/>
                  </a:cxn>
                  <a:cxn ang="0">
                    <a:pos x="12" y="0"/>
                  </a:cxn>
                  <a:cxn ang="0">
                    <a:pos x="6" y="8"/>
                  </a:cxn>
                  <a:cxn ang="0">
                    <a:pos x="4" y="106"/>
                  </a:cxn>
                  <a:cxn ang="0">
                    <a:pos x="6" y="112"/>
                  </a:cxn>
                  <a:cxn ang="0">
                    <a:pos x="12" y="118"/>
                  </a:cxn>
                  <a:cxn ang="0">
                    <a:pos x="18" y="120"/>
                  </a:cxn>
                  <a:cxn ang="0">
                    <a:pos x="16" y="16"/>
                  </a:cxn>
                  <a:cxn ang="0">
                    <a:pos x="22" y="10"/>
                  </a:cxn>
                  <a:cxn ang="0">
                    <a:pos x="162" y="10"/>
                  </a:cxn>
                  <a:cxn ang="0">
                    <a:pos x="168" y="16"/>
                  </a:cxn>
                  <a:cxn ang="0">
                    <a:pos x="168" y="100"/>
                  </a:cxn>
                  <a:cxn ang="0">
                    <a:pos x="162" y="106"/>
                  </a:cxn>
                  <a:cxn ang="0">
                    <a:pos x="22" y="106"/>
                  </a:cxn>
                  <a:cxn ang="0">
                    <a:pos x="16" y="100"/>
                  </a:cxn>
                  <a:cxn ang="0">
                    <a:pos x="160" y="130"/>
                  </a:cxn>
                  <a:cxn ang="0">
                    <a:pos x="24" y="130"/>
                  </a:cxn>
                  <a:cxn ang="0">
                    <a:pos x="8" y="136"/>
                  </a:cxn>
                  <a:cxn ang="0">
                    <a:pos x="0" y="150"/>
                  </a:cxn>
                  <a:cxn ang="0">
                    <a:pos x="0" y="158"/>
                  </a:cxn>
                  <a:cxn ang="0">
                    <a:pos x="8" y="172"/>
                  </a:cxn>
                  <a:cxn ang="0">
                    <a:pos x="24" y="178"/>
                  </a:cxn>
                  <a:cxn ang="0">
                    <a:pos x="160" y="178"/>
                  </a:cxn>
                  <a:cxn ang="0">
                    <a:pos x="178" y="172"/>
                  </a:cxn>
                  <a:cxn ang="0">
                    <a:pos x="184" y="158"/>
                  </a:cxn>
                  <a:cxn ang="0">
                    <a:pos x="184" y="150"/>
                  </a:cxn>
                  <a:cxn ang="0">
                    <a:pos x="178" y="136"/>
                  </a:cxn>
                  <a:cxn ang="0">
                    <a:pos x="160" y="130"/>
                  </a:cxn>
                  <a:cxn ang="0">
                    <a:pos x="156" y="164"/>
                  </a:cxn>
                  <a:cxn ang="0">
                    <a:pos x="152" y="162"/>
                  </a:cxn>
                  <a:cxn ang="0">
                    <a:pos x="146" y="158"/>
                  </a:cxn>
                  <a:cxn ang="0">
                    <a:pos x="146" y="154"/>
                  </a:cxn>
                  <a:cxn ang="0">
                    <a:pos x="148" y="146"/>
                  </a:cxn>
                  <a:cxn ang="0">
                    <a:pos x="156" y="144"/>
                  </a:cxn>
                  <a:cxn ang="0">
                    <a:pos x="158" y="144"/>
                  </a:cxn>
                  <a:cxn ang="0">
                    <a:pos x="164" y="150"/>
                  </a:cxn>
                  <a:cxn ang="0">
                    <a:pos x="164" y="154"/>
                  </a:cxn>
                  <a:cxn ang="0">
                    <a:pos x="162" y="160"/>
                  </a:cxn>
                  <a:cxn ang="0">
                    <a:pos x="156" y="164"/>
                  </a:cxn>
                </a:cxnLst>
                <a:rect l="0" t="0" r="r" b="b"/>
                <a:pathLst>
                  <a:path w="184" h="178">
                    <a:moveTo>
                      <a:pt x="18" y="120"/>
                    </a:moveTo>
                    <a:lnTo>
                      <a:pt x="168" y="120"/>
                    </a:lnTo>
                    <a:lnTo>
                      <a:pt x="168" y="120"/>
                    </a:lnTo>
                    <a:lnTo>
                      <a:pt x="172" y="118"/>
                    </a:lnTo>
                    <a:lnTo>
                      <a:pt x="176" y="116"/>
                    </a:lnTo>
                    <a:lnTo>
                      <a:pt x="180" y="112"/>
                    </a:lnTo>
                    <a:lnTo>
                      <a:pt x="180" y="106"/>
                    </a:lnTo>
                    <a:lnTo>
                      <a:pt x="180" y="12"/>
                    </a:lnTo>
                    <a:lnTo>
                      <a:pt x="180" y="12"/>
                    </a:lnTo>
                    <a:lnTo>
                      <a:pt x="180" y="8"/>
                    </a:lnTo>
                    <a:lnTo>
                      <a:pt x="176" y="4"/>
                    </a:lnTo>
                    <a:lnTo>
                      <a:pt x="172" y="0"/>
                    </a:lnTo>
                    <a:lnTo>
                      <a:pt x="168" y="0"/>
                    </a:lnTo>
                    <a:lnTo>
                      <a:pt x="18" y="0"/>
                    </a:lnTo>
                    <a:lnTo>
                      <a:pt x="18" y="0"/>
                    </a:lnTo>
                    <a:lnTo>
                      <a:pt x="12" y="0"/>
                    </a:lnTo>
                    <a:lnTo>
                      <a:pt x="8" y="4"/>
                    </a:lnTo>
                    <a:lnTo>
                      <a:pt x="6" y="8"/>
                    </a:lnTo>
                    <a:lnTo>
                      <a:pt x="4" y="12"/>
                    </a:lnTo>
                    <a:lnTo>
                      <a:pt x="4" y="106"/>
                    </a:lnTo>
                    <a:lnTo>
                      <a:pt x="4" y="106"/>
                    </a:lnTo>
                    <a:lnTo>
                      <a:pt x="6" y="112"/>
                    </a:lnTo>
                    <a:lnTo>
                      <a:pt x="8" y="116"/>
                    </a:lnTo>
                    <a:lnTo>
                      <a:pt x="12" y="118"/>
                    </a:lnTo>
                    <a:lnTo>
                      <a:pt x="18" y="120"/>
                    </a:lnTo>
                    <a:lnTo>
                      <a:pt x="18" y="120"/>
                    </a:lnTo>
                    <a:close/>
                    <a:moveTo>
                      <a:pt x="16" y="16"/>
                    </a:moveTo>
                    <a:lnTo>
                      <a:pt x="16" y="16"/>
                    </a:lnTo>
                    <a:lnTo>
                      <a:pt x="18" y="12"/>
                    </a:lnTo>
                    <a:lnTo>
                      <a:pt x="22" y="10"/>
                    </a:lnTo>
                    <a:lnTo>
                      <a:pt x="162" y="10"/>
                    </a:lnTo>
                    <a:lnTo>
                      <a:pt x="162" y="10"/>
                    </a:lnTo>
                    <a:lnTo>
                      <a:pt x="166" y="12"/>
                    </a:lnTo>
                    <a:lnTo>
                      <a:pt x="168" y="16"/>
                    </a:lnTo>
                    <a:lnTo>
                      <a:pt x="168" y="100"/>
                    </a:lnTo>
                    <a:lnTo>
                      <a:pt x="168" y="100"/>
                    </a:lnTo>
                    <a:lnTo>
                      <a:pt x="166" y="104"/>
                    </a:lnTo>
                    <a:lnTo>
                      <a:pt x="162" y="106"/>
                    </a:lnTo>
                    <a:lnTo>
                      <a:pt x="22" y="106"/>
                    </a:lnTo>
                    <a:lnTo>
                      <a:pt x="22" y="106"/>
                    </a:lnTo>
                    <a:lnTo>
                      <a:pt x="18" y="104"/>
                    </a:lnTo>
                    <a:lnTo>
                      <a:pt x="16" y="100"/>
                    </a:lnTo>
                    <a:lnTo>
                      <a:pt x="16" y="16"/>
                    </a:lnTo>
                    <a:close/>
                    <a:moveTo>
                      <a:pt x="160" y="130"/>
                    </a:moveTo>
                    <a:lnTo>
                      <a:pt x="24" y="130"/>
                    </a:lnTo>
                    <a:lnTo>
                      <a:pt x="24" y="130"/>
                    </a:lnTo>
                    <a:lnTo>
                      <a:pt x="16" y="132"/>
                    </a:lnTo>
                    <a:lnTo>
                      <a:pt x="8" y="136"/>
                    </a:lnTo>
                    <a:lnTo>
                      <a:pt x="2" y="142"/>
                    </a:lnTo>
                    <a:lnTo>
                      <a:pt x="0" y="150"/>
                    </a:lnTo>
                    <a:lnTo>
                      <a:pt x="0" y="158"/>
                    </a:lnTo>
                    <a:lnTo>
                      <a:pt x="0" y="158"/>
                    </a:lnTo>
                    <a:lnTo>
                      <a:pt x="2" y="166"/>
                    </a:lnTo>
                    <a:lnTo>
                      <a:pt x="8" y="172"/>
                    </a:lnTo>
                    <a:lnTo>
                      <a:pt x="16" y="176"/>
                    </a:lnTo>
                    <a:lnTo>
                      <a:pt x="24" y="178"/>
                    </a:lnTo>
                    <a:lnTo>
                      <a:pt x="160" y="178"/>
                    </a:lnTo>
                    <a:lnTo>
                      <a:pt x="160" y="178"/>
                    </a:lnTo>
                    <a:lnTo>
                      <a:pt x="170" y="176"/>
                    </a:lnTo>
                    <a:lnTo>
                      <a:pt x="178" y="172"/>
                    </a:lnTo>
                    <a:lnTo>
                      <a:pt x="182" y="166"/>
                    </a:lnTo>
                    <a:lnTo>
                      <a:pt x="184" y="158"/>
                    </a:lnTo>
                    <a:lnTo>
                      <a:pt x="184" y="150"/>
                    </a:lnTo>
                    <a:lnTo>
                      <a:pt x="184" y="150"/>
                    </a:lnTo>
                    <a:lnTo>
                      <a:pt x="182" y="142"/>
                    </a:lnTo>
                    <a:lnTo>
                      <a:pt x="178" y="136"/>
                    </a:lnTo>
                    <a:lnTo>
                      <a:pt x="170" y="132"/>
                    </a:lnTo>
                    <a:lnTo>
                      <a:pt x="160" y="130"/>
                    </a:lnTo>
                    <a:lnTo>
                      <a:pt x="160" y="130"/>
                    </a:lnTo>
                    <a:close/>
                    <a:moveTo>
                      <a:pt x="156" y="164"/>
                    </a:moveTo>
                    <a:lnTo>
                      <a:pt x="156" y="164"/>
                    </a:lnTo>
                    <a:lnTo>
                      <a:pt x="152" y="162"/>
                    </a:lnTo>
                    <a:lnTo>
                      <a:pt x="148" y="160"/>
                    </a:lnTo>
                    <a:lnTo>
                      <a:pt x="146" y="158"/>
                    </a:lnTo>
                    <a:lnTo>
                      <a:pt x="146" y="154"/>
                    </a:lnTo>
                    <a:lnTo>
                      <a:pt x="146" y="154"/>
                    </a:lnTo>
                    <a:lnTo>
                      <a:pt x="146" y="150"/>
                    </a:lnTo>
                    <a:lnTo>
                      <a:pt x="148" y="146"/>
                    </a:lnTo>
                    <a:lnTo>
                      <a:pt x="152" y="144"/>
                    </a:lnTo>
                    <a:lnTo>
                      <a:pt x="156" y="144"/>
                    </a:lnTo>
                    <a:lnTo>
                      <a:pt x="156" y="144"/>
                    </a:lnTo>
                    <a:lnTo>
                      <a:pt x="158" y="144"/>
                    </a:lnTo>
                    <a:lnTo>
                      <a:pt x="162" y="146"/>
                    </a:lnTo>
                    <a:lnTo>
                      <a:pt x="164" y="150"/>
                    </a:lnTo>
                    <a:lnTo>
                      <a:pt x="164" y="154"/>
                    </a:lnTo>
                    <a:lnTo>
                      <a:pt x="164" y="154"/>
                    </a:lnTo>
                    <a:lnTo>
                      <a:pt x="164" y="158"/>
                    </a:lnTo>
                    <a:lnTo>
                      <a:pt x="162" y="160"/>
                    </a:lnTo>
                    <a:lnTo>
                      <a:pt x="158" y="162"/>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46" name="Freeform 67"/>
              <p:cNvSpPr>
                <a:spLocks noEditPoints="1"/>
              </p:cNvSpPr>
              <p:nvPr/>
            </p:nvSpPr>
            <p:spPr bwMode="auto">
              <a:xfrm>
                <a:off x="2423288" y="5434120"/>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47" name="Freeform 65"/>
              <p:cNvSpPr>
                <a:spLocks/>
              </p:cNvSpPr>
              <p:nvPr/>
            </p:nvSpPr>
            <p:spPr bwMode="auto">
              <a:xfrm>
                <a:off x="2084264" y="5492811"/>
                <a:ext cx="70585" cy="37176"/>
              </a:xfrm>
              <a:custGeom>
                <a:avLst/>
                <a:gdLst/>
                <a:ahLst/>
                <a:cxnLst>
                  <a:cxn ang="0">
                    <a:pos x="0" y="78"/>
                  </a:cxn>
                  <a:cxn ang="0">
                    <a:pos x="0" y="78"/>
                  </a:cxn>
                  <a:cxn ang="0">
                    <a:pos x="0" y="82"/>
                  </a:cxn>
                  <a:cxn ang="0">
                    <a:pos x="2" y="82"/>
                  </a:cxn>
                  <a:cxn ang="0">
                    <a:pos x="134" y="82"/>
                  </a:cxn>
                  <a:cxn ang="0">
                    <a:pos x="134" y="82"/>
                  </a:cxn>
                  <a:cxn ang="0">
                    <a:pos x="136" y="82"/>
                  </a:cxn>
                  <a:cxn ang="0">
                    <a:pos x="138" y="78"/>
                  </a:cxn>
                  <a:cxn ang="0">
                    <a:pos x="138" y="4"/>
                  </a:cxn>
                  <a:cxn ang="0">
                    <a:pos x="138" y="4"/>
                  </a:cxn>
                  <a:cxn ang="0">
                    <a:pos x="136" y="2"/>
                  </a:cxn>
                  <a:cxn ang="0">
                    <a:pos x="134" y="0"/>
                  </a:cxn>
                  <a:cxn ang="0">
                    <a:pos x="2" y="0"/>
                  </a:cxn>
                  <a:cxn ang="0">
                    <a:pos x="2" y="0"/>
                  </a:cxn>
                  <a:cxn ang="0">
                    <a:pos x="0" y="2"/>
                  </a:cxn>
                  <a:cxn ang="0">
                    <a:pos x="0" y="4"/>
                  </a:cxn>
                  <a:cxn ang="0">
                    <a:pos x="0" y="78"/>
                  </a:cxn>
                </a:cxnLst>
                <a:rect l="0" t="0" r="r" b="b"/>
                <a:pathLst>
                  <a:path w="138" h="82">
                    <a:moveTo>
                      <a:pt x="0" y="78"/>
                    </a:moveTo>
                    <a:lnTo>
                      <a:pt x="0" y="78"/>
                    </a:lnTo>
                    <a:lnTo>
                      <a:pt x="0" y="82"/>
                    </a:lnTo>
                    <a:lnTo>
                      <a:pt x="2" y="82"/>
                    </a:lnTo>
                    <a:lnTo>
                      <a:pt x="134" y="82"/>
                    </a:lnTo>
                    <a:lnTo>
                      <a:pt x="134" y="82"/>
                    </a:lnTo>
                    <a:lnTo>
                      <a:pt x="136" y="82"/>
                    </a:lnTo>
                    <a:lnTo>
                      <a:pt x="138" y="78"/>
                    </a:lnTo>
                    <a:lnTo>
                      <a:pt x="138" y="4"/>
                    </a:lnTo>
                    <a:lnTo>
                      <a:pt x="138" y="4"/>
                    </a:lnTo>
                    <a:lnTo>
                      <a:pt x="136" y="2"/>
                    </a:lnTo>
                    <a:lnTo>
                      <a:pt x="134" y="0"/>
                    </a:lnTo>
                    <a:lnTo>
                      <a:pt x="2" y="0"/>
                    </a:lnTo>
                    <a:lnTo>
                      <a:pt x="2" y="0"/>
                    </a:lnTo>
                    <a:lnTo>
                      <a:pt x="0" y="2"/>
                    </a:lnTo>
                    <a:lnTo>
                      <a:pt x="0" y="4"/>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grpSp>
          <p:nvGrpSpPr>
            <p:cNvPr id="12" name="组合 387"/>
            <p:cNvGrpSpPr/>
            <p:nvPr/>
          </p:nvGrpSpPr>
          <p:grpSpPr>
            <a:xfrm>
              <a:off x="4792812" y="3635733"/>
              <a:ext cx="444385" cy="363279"/>
              <a:chOff x="4622166" y="3061494"/>
              <a:chExt cx="489584" cy="615667"/>
            </a:xfrm>
          </p:grpSpPr>
          <p:grpSp>
            <p:nvGrpSpPr>
              <p:cNvPr id="13" name="组合 376"/>
              <p:cNvGrpSpPr/>
              <p:nvPr/>
            </p:nvGrpSpPr>
            <p:grpSpPr>
              <a:xfrm>
                <a:off x="4622166" y="3467100"/>
                <a:ext cx="489584" cy="210061"/>
                <a:chOff x="3298897" y="4095287"/>
                <a:chExt cx="1257750" cy="591162"/>
              </a:xfrm>
            </p:grpSpPr>
            <p:sp>
              <p:nvSpPr>
                <p:cNvPr id="256"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sp>
              <p:nvSpPr>
                <p:cNvPr id="257"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grpSp>
          <p:grpSp>
            <p:nvGrpSpPr>
              <p:cNvPr id="14" name="组合 379"/>
              <p:cNvGrpSpPr/>
              <p:nvPr/>
            </p:nvGrpSpPr>
            <p:grpSpPr>
              <a:xfrm>
                <a:off x="4622166" y="3263900"/>
                <a:ext cx="489584" cy="210061"/>
                <a:chOff x="3298897" y="4095287"/>
                <a:chExt cx="1257750" cy="591162"/>
              </a:xfrm>
            </p:grpSpPr>
            <p:sp>
              <p:nvSpPr>
                <p:cNvPr id="254"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sp>
              <p:nvSpPr>
                <p:cNvPr id="255"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grpSp>
          <p:grpSp>
            <p:nvGrpSpPr>
              <p:cNvPr id="15" name="组合 388"/>
              <p:cNvGrpSpPr/>
              <p:nvPr/>
            </p:nvGrpSpPr>
            <p:grpSpPr>
              <a:xfrm>
                <a:off x="4622166" y="3061494"/>
                <a:ext cx="489584" cy="210061"/>
                <a:chOff x="3298897" y="4095287"/>
                <a:chExt cx="1257750" cy="591162"/>
              </a:xfrm>
            </p:grpSpPr>
            <p:sp>
              <p:nvSpPr>
                <p:cNvPr id="252"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sp>
              <p:nvSpPr>
                <p:cNvPr id="253"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grpSp>
        </p:grpSp>
        <p:grpSp>
          <p:nvGrpSpPr>
            <p:cNvPr id="16" name="组合 384"/>
            <p:cNvGrpSpPr/>
            <p:nvPr/>
          </p:nvGrpSpPr>
          <p:grpSpPr>
            <a:xfrm>
              <a:off x="4638051" y="4395110"/>
              <a:ext cx="463856" cy="183649"/>
              <a:chOff x="3298897" y="4095287"/>
              <a:chExt cx="1257750" cy="591162"/>
            </a:xfrm>
          </p:grpSpPr>
          <p:sp>
            <p:nvSpPr>
              <p:cNvPr id="259"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sp>
            <p:nvSpPr>
              <p:cNvPr id="260"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grpSp>
        <p:grpSp>
          <p:nvGrpSpPr>
            <p:cNvPr id="17" name="组合 384"/>
            <p:cNvGrpSpPr/>
            <p:nvPr/>
          </p:nvGrpSpPr>
          <p:grpSpPr>
            <a:xfrm>
              <a:off x="5216702" y="4388767"/>
              <a:ext cx="463856" cy="183649"/>
              <a:chOff x="3298897" y="4095287"/>
              <a:chExt cx="1257750" cy="591162"/>
            </a:xfrm>
          </p:grpSpPr>
          <p:sp>
            <p:nvSpPr>
              <p:cNvPr id="262"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sp>
            <p:nvSpPr>
              <p:cNvPr id="263"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grpSp>
        <p:grpSp>
          <p:nvGrpSpPr>
            <p:cNvPr id="18" name="组合 384"/>
            <p:cNvGrpSpPr/>
            <p:nvPr/>
          </p:nvGrpSpPr>
          <p:grpSpPr>
            <a:xfrm>
              <a:off x="5790687" y="4395110"/>
              <a:ext cx="463856" cy="183649"/>
              <a:chOff x="3298897" y="4095287"/>
              <a:chExt cx="1257750" cy="591162"/>
            </a:xfrm>
          </p:grpSpPr>
          <p:sp>
            <p:nvSpPr>
              <p:cNvPr id="265"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sp>
            <p:nvSpPr>
              <p:cNvPr id="266"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grpSp>
        <p:sp>
          <p:nvSpPr>
            <p:cNvPr id="267" name="椭圆 266"/>
            <p:cNvSpPr/>
            <p:nvPr/>
          </p:nvSpPr>
          <p:spPr bwMode="auto">
            <a:xfrm>
              <a:off x="4315167" y="3980789"/>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268" name="椭圆 267"/>
            <p:cNvSpPr/>
            <p:nvPr/>
          </p:nvSpPr>
          <p:spPr bwMode="auto">
            <a:xfrm>
              <a:off x="4986068" y="3977820"/>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269" name="椭圆 268"/>
            <p:cNvSpPr/>
            <p:nvPr/>
          </p:nvSpPr>
          <p:spPr bwMode="auto">
            <a:xfrm>
              <a:off x="4249820" y="4372703"/>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270" name="椭圆 269"/>
            <p:cNvSpPr/>
            <p:nvPr/>
          </p:nvSpPr>
          <p:spPr bwMode="auto">
            <a:xfrm>
              <a:off x="4845181" y="4377965"/>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271" name="椭圆 270"/>
            <p:cNvSpPr/>
            <p:nvPr/>
          </p:nvSpPr>
          <p:spPr bwMode="auto">
            <a:xfrm>
              <a:off x="5414343" y="4375523"/>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272" name="椭圆 271"/>
            <p:cNvSpPr/>
            <p:nvPr/>
          </p:nvSpPr>
          <p:spPr bwMode="auto">
            <a:xfrm>
              <a:off x="5977959" y="4377965"/>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273" name="椭圆 272"/>
            <p:cNvSpPr/>
            <p:nvPr/>
          </p:nvSpPr>
          <p:spPr bwMode="auto">
            <a:xfrm>
              <a:off x="4249820" y="4547833"/>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274" name="椭圆 273"/>
            <p:cNvSpPr/>
            <p:nvPr/>
          </p:nvSpPr>
          <p:spPr bwMode="auto">
            <a:xfrm>
              <a:off x="2847265" y="4954871"/>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grpSp>
          <p:nvGrpSpPr>
            <p:cNvPr id="19" name="组合 208"/>
            <p:cNvGrpSpPr/>
            <p:nvPr/>
          </p:nvGrpSpPr>
          <p:grpSpPr>
            <a:xfrm>
              <a:off x="3426964" y="4971817"/>
              <a:ext cx="165283" cy="203377"/>
              <a:chOff x="-5919788" y="1187814"/>
              <a:chExt cx="689824" cy="754749"/>
            </a:xfrm>
            <a:solidFill>
              <a:schemeClr val="tx1">
                <a:lumMod val="50000"/>
                <a:lumOff val="50000"/>
              </a:schemeClr>
            </a:solidFill>
          </p:grpSpPr>
          <p:sp>
            <p:nvSpPr>
              <p:cNvPr id="276" name="Freeform 100"/>
              <p:cNvSpPr>
                <a:spLocks noEditPoints="1"/>
              </p:cNvSpPr>
              <p:nvPr/>
            </p:nvSpPr>
            <p:spPr bwMode="auto">
              <a:xfrm>
                <a:off x="-5862979" y="1187814"/>
                <a:ext cx="584321" cy="568090"/>
              </a:xfrm>
              <a:custGeom>
                <a:avLst/>
                <a:gdLst/>
                <a:ahLst/>
                <a:cxnLst>
                  <a:cxn ang="0">
                    <a:pos x="260" y="192"/>
                  </a:cxn>
                  <a:cxn ang="0">
                    <a:pos x="268" y="190"/>
                  </a:cxn>
                  <a:cxn ang="0">
                    <a:pos x="278" y="180"/>
                  </a:cxn>
                  <a:cxn ang="0">
                    <a:pos x="280" y="22"/>
                  </a:cxn>
                  <a:cxn ang="0">
                    <a:pos x="278" y="12"/>
                  </a:cxn>
                  <a:cxn ang="0">
                    <a:pos x="268" y="2"/>
                  </a:cxn>
                  <a:cxn ang="0">
                    <a:pos x="28" y="0"/>
                  </a:cxn>
                  <a:cxn ang="0">
                    <a:pos x="20" y="2"/>
                  </a:cxn>
                  <a:cxn ang="0">
                    <a:pos x="8" y="12"/>
                  </a:cxn>
                  <a:cxn ang="0">
                    <a:pos x="8" y="172"/>
                  </a:cxn>
                  <a:cxn ang="0">
                    <a:pos x="8" y="180"/>
                  </a:cxn>
                  <a:cxn ang="0">
                    <a:pos x="20" y="190"/>
                  </a:cxn>
                  <a:cxn ang="0">
                    <a:pos x="28" y="192"/>
                  </a:cxn>
                  <a:cxn ang="0">
                    <a:pos x="22" y="26"/>
                  </a:cxn>
                  <a:cxn ang="0">
                    <a:pos x="26" y="18"/>
                  </a:cxn>
                  <a:cxn ang="0">
                    <a:pos x="32" y="16"/>
                  </a:cxn>
                  <a:cxn ang="0">
                    <a:pos x="256" y="16"/>
                  </a:cxn>
                  <a:cxn ang="0">
                    <a:pos x="262" y="18"/>
                  </a:cxn>
                  <a:cxn ang="0">
                    <a:pos x="264" y="26"/>
                  </a:cxn>
                  <a:cxn ang="0">
                    <a:pos x="264" y="166"/>
                  </a:cxn>
                  <a:cxn ang="0">
                    <a:pos x="262" y="172"/>
                  </a:cxn>
                  <a:cxn ang="0">
                    <a:pos x="256" y="174"/>
                  </a:cxn>
                  <a:cxn ang="0">
                    <a:pos x="32" y="174"/>
                  </a:cxn>
                  <a:cxn ang="0">
                    <a:pos x="26" y="172"/>
                  </a:cxn>
                  <a:cxn ang="0">
                    <a:pos x="22" y="166"/>
                  </a:cxn>
                  <a:cxn ang="0">
                    <a:pos x="250" y="208"/>
                  </a:cxn>
                  <a:cxn ang="0">
                    <a:pos x="38" y="208"/>
                  </a:cxn>
                  <a:cxn ang="0">
                    <a:pos x="22" y="210"/>
                  </a:cxn>
                  <a:cxn ang="0">
                    <a:pos x="10" y="216"/>
                  </a:cxn>
                  <a:cxn ang="0">
                    <a:pos x="2" y="226"/>
                  </a:cxn>
                  <a:cxn ang="0">
                    <a:pos x="0" y="238"/>
                  </a:cxn>
                  <a:cxn ang="0">
                    <a:pos x="0" y="250"/>
                  </a:cxn>
                  <a:cxn ang="0">
                    <a:pos x="2" y="262"/>
                  </a:cxn>
                  <a:cxn ang="0">
                    <a:pos x="10" y="272"/>
                  </a:cxn>
                  <a:cxn ang="0">
                    <a:pos x="22" y="278"/>
                  </a:cxn>
                  <a:cxn ang="0">
                    <a:pos x="38" y="280"/>
                  </a:cxn>
                  <a:cxn ang="0">
                    <a:pos x="250" y="280"/>
                  </a:cxn>
                  <a:cxn ang="0">
                    <a:pos x="266" y="278"/>
                  </a:cxn>
                  <a:cxn ang="0">
                    <a:pos x="278" y="272"/>
                  </a:cxn>
                  <a:cxn ang="0">
                    <a:pos x="286" y="262"/>
                  </a:cxn>
                  <a:cxn ang="0">
                    <a:pos x="288" y="250"/>
                  </a:cxn>
                  <a:cxn ang="0">
                    <a:pos x="288" y="238"/>
                  </a:cxn>
                  <a:cxn ang="0">
                    <a:pos x="286" y="226"/>
                  </a:cxn>
                  <a:cxn ang="0">
                    <a:pos x="278" y="216"/>
                  </a:cxn>
                  <a:cxn ang="0">
                    <a:pos x="266" y="210"/>
                  </a:cxn>
                  <a:cxn ang="0">
                    <a:pos x="250" y="208"/>
                  </a:cxn>
                  <a:cxn ang="0">
                    <a:pos x="248" y="258"/>
                  </a:cxn>
                  <a:cxn ang="0">
                    <a:pos x="242" y="256"/>
                  </a:cxn>
                  <a:cxn ang="0">
                    <a:pos x="234" y="248"/>
                  </a:cxn>
                  <a:cxn ang="0">
                    <a:pos x="234" y="244"/>
                  </a:cxn>
                  <a:cxn ang="0">
                    <a:pos x="238" y="234"/>
                  </a:cxn>
                  <a:cxn ang="0">
                    <a:pos x="248" y="230"/>
                  </a:cxn>
                  <a:cxn ang="0">
                    <a:pos x="252" y="230"/>
                  </a:cxn>
                  <a:cxn ang="0">
                    <a:pos x="260" y="238"/>
                  </a:cxn>
                  <a:cxn ang="0">
                    <a:pos x="262" y="244"/>
                  </a:cxn>
                  <a:cxn ang="0">
                    <a:pos x="258" y="254"/>
                  </a:cxn>
                  <a:cxn ang="0">
                    <a:pos x="248" y="258"/>
                  </a:cxn>
                </a:cxnLst>
                <a:rect l="0" t="0" r="r" b="b"/>
                <a:pathLst>
                  <a:path w="288" h="280">
                    <a:moveTo>
                      <a:pt x="28" y="192"/>
                    </a:moveTo>
                    <a:lnTo>
                      <a:pt x="260" y="192"/>
                    </a:lnTo>
                    <a:lnTo>
                      <a:pt x="260" y="192"/>
                    </a:lnTo>
                    <a:lnTo>
                      <a:pt x="268" y="190"/>
                    </a:lnTo>
                    <a:lnTo>
                      <a:pt x="274" y="186"/>
                    </a:lnTo>
                    <a:lnTo>
                      <a:pt x="278" y="180"/>
                    </a:lnTo>
                    <a:lnTo>
                      <a:pt x="280" y="172"/>
                    </a:lnTo>
                    <a:lnTo>
                      <a:pt x="280" y="22"/>
                    </a:lnTo>
                    <a:lnTo>
                      <a:pt x="280" y="22"/>
                    </a:lnTo>
                    <a:lnTo>
                      <a:pt x="278" y="12"/>
                    </a:lnTo>
                    <a:lnTo>
                      <a:pt x="274" y="6"/>
                    </a:lnTo>
                    <a:lnTo>
                      <a:pt x="268" y="2"/>
                    </a:lnTo>
                    <a:lnTo>
                      <a:pt x="260" y="0"/>
                    </a:lnTo>
                    <a:lnTo>
                      <a:pt x="28" y="0"/>
                    </a:lnTo>
                    <a:lnTo>
                      <a:pt x="28" y="0"/>
                    </a:lnTo>
                    <a:lnTo>
                      <a:pt x="20" y="2"/>
                    </a:lnTo>
                    <a:lnTo>
                      <a:pt x="14" y="6"/>
                    </a:lnTo>
                    <a:lnTo>
                      <a:pt x="8" y="12"/>
                    </a:lnTo>
                    <a:lnTo>
                      <a:pt x="8" y="22"/>
                    </a:lnTo>
                    <a:lnTo>
                      <a:pt x="8" y="172"/>
                    </a:lnTo>
                    <a:lnTo>
                      <a:pt x="8" y="172"/>
                    </a:lnTo>
                    <a:lnTo>
                      <a:pt x="8" y="180"/>
                    </a:lnTo>
                    <a:lnTo>
                      <a:pt x="14" y="186"/>
                    </a:lnTo>
                    <a:lnTo>
                      <a:pt x="20" y="190"/>
                    </a:lnTo>
                    <a:lnTo>
                      <a:pt x="28" y="192"/>
                    </a:lnTo>
                    <a:lnTo>
                      <a:pt x="28" y="192"/>
                    </a:lnTo>
                    <a:close/>
                    <a:moveTo>
                      <a:pt x="22" y="26"/>
                    </a:moveTo>
                    <a:lnTo>
                      <a:pt x="22" y="26"/>
                    </a:lnTo>
                    <a:lnTo>
                      <a:pt x="24" y="22"/>
                    </a:lnTo>
                    <a:lnTo>
                      <a:pt x="26" y="18"/>
                    </a:lnTo>
                    <a:lnTo>
                      <a:pt x="28" y="16"/>
                    </a:lnTo>
                    <a:lnTo>
                      <a:pt x="32" y="16"/>
                    </a:lnTo>
                    <a:lnTo>
                      <a:pt x="256" y="16"/>
                    </a:lnTo>
                    <a:lnTo>
                      <a:pt x="256" y="16"/>
                    </a:lnTo>
                    <a:lnTo>
                      <a:pt x="258" y="16"/>
                    </a:lnTo>
                    <a:lnTo>
                      <a:pt x="262" y="18"/>
                    </a:lnTo>
                    <a:lnTo>
                      <a:pt x="264" y="22"/>
                    </a:lnTo>
                    <a:lnTo>
                      <a:pt x="264" y="26"/>
                    </a:lnTo>
                    <a:lnTo>
                      <a:pt x="264" y="166"/>
                    </a:lnTo>
                    <a:lnTo>
                      <a:pt x="264" y="166"/>
                    </a:lnTo>
                    <a:lnTo>
                      <a:pt x="264" y="168"/>
                    </a:lnTo>
                    <a:lnTo>
                      <a:pt x="262" y="172"/>
                    </a:lnTo>
                    <a:lnTo>
                      <a:pt x="258" y="174"/>
                    </a:lnTo>
                    <a:lnTo>
                      <a:pt x="256" y="174"/>
                    </a:lnTo>
                    <a:lnTo>
                      <a:pt x="32" y="174"/>
                    </a:lnTo>
                    <a:lnTo>
                      <a:pt x="32" y="174"/>
                    </a:lnTo>
                    <a:lnTo>
                      <a:pt x="28" y="174"/>
                    </a:lnTo>
                    <a:lnTo>
                      <a:pt x="26" y="172"/>
                    </a:lnTo>
                    <a:lnTo>
                      <a:pt x="24" y="168"/>
                    </a:lnTo>
                    <a:lnTo>
                      <a:pt x="22" y="166"/>
                    </a:lnTo>
                    <a:lnTo>
                      <a:pt x="22" y="26"/>
                    </a:lnTo>
                    <a:close/>
                    <a:moveTo>
                      <a:pt x="250" y="208"/>
                    </a:moveTo>
                    <a:lnTo>
                      <a:pt x="38" y="208"/>
                    </a:lnTo>
                    <a:lnTo>
                      <a:pt x="38" y="208"/>
                    </a:lnTo>
                    <a:lnTo>
                      <a:pt x="30" y="208"/>
                    </a:lnTo>
                    <a:lnTo>
                      <a:pt x="22" y="210"/>
                    </a:lnTo>
                    <a:lnTo>
                      <a:pt x="16" y="212"/>
                    </a:lnTo>
                    <a:lnTo>
                      <a:pt x="10" y="216"/>
                    </a:lnTo>
                    <a:lnTo>
                      <a:pt x="6" y="222"/>
                    </a:lnTo>
                    <a:lnTo>
                      <a:pt x="2" y="226"/>
                    </a:lnTo>
                    <a:lnTo>
                      <a:pt x="0" y="232"/>
                    </a:lnTo>
                    <a:lnTo>
                      <a:pt x="0" y="238"/>
                    </a:lnTo>
                    <a:lnTo>
                      <a:pt x="0" y="250"/>
                    </a:lnTo>
                    <a:lnTo>
                      <a:pt x="0" y="250"/>
                    </a:lnTo>
                    <a:lnTo>
                      <a:pt x="0" y="256"/>
                    </a:lnTo>
                    <a:lnTo>
                      <a:pt x="2" y="262"/>
                    </a:lnTo>
                    <a:lnTo>
                      <a:pt x="6" y="266"/>
                    </a:lnTo>
                    <a:lnTo>
                      <a:pt x="10" y="272"/>
                    </a:lnTo>
                    <a:lnTo>
                      <a:pt x="16" y="276"/>
                    </a:lnTo>
                    <a:lnTo>
                      <a:pt x="22" y="278"/>
                    </a:lnTo>
                    <a:lnTo>
                      <a:pt x="30" y="280"/>
                    </a:lnTo>
                    <a:lnTo>
                      <a:pt x="38" y="280"/>
                    </a:lnTo>
                    <a:lnTo>
                      <a:pt x="250" y="280"/>
                    </a:lnTo>
                    <a:lnTo>
                      <a:pt x="250" y="280"/>
                    </a:lnTo>
                    <a:lnTo>
                      <a:pt x="258" y="280"/>
                    </a:lnTo>
                    <a:lnTo>
                      <a:pt x="266" y="278"/>
                    </a:lnTo>
                    <a:lnTo>
                      <a:pt x="272" y="276"/>
                    </a:lnTo>
                    <a:lnTo>
                      <a:pt x="278" y="272"/>
                    </a:lnTo>
                    <a:lnTo>
                      <a:pt x="282" y="266"/>
                    </a:lnTo>
                    <a:lnTo>
                      <a:pt x="286" y="262"/>
                    </a:lnTo>
                    <a:lnTo>
                      <a:pt x="288" y="256"/>
                    </a:lnTo>
                    <a:lnTo>
                      <a:pt x="288" y="250"/>
                    </a:lnTo>
                    <a:lnTo>
                      <a:pt x="288" y="238"/>
                    </a:lnTo>
                    <a:lnTo>
                      <a:pt x="288" y="238"/>
                    </a:lnTo>
                    <a:lnTo>
                      <a:pt x="288" y="232"/>
                    </a:lnTo>
                    <a:lnTo>
                      <a:pt x="286" y="226"/>
                    </a:lnTo>
                    <a:lnTo>
                      <a:pt x="282" y="222"/>
                    </a:lnTo>
                    <a:lnTo>
                      <a:pt x="278" y="216"/>
                    </a:lnTo>
                    <a:lnTo>
                      <a:pt x="272" y="212"/>
                    </a:lnTo>
                    <a:lnTo>
                      <a:pt x="266" y="210"/>
                    </a:lnTo>
                    <a:lnTo>
                      <a:pt x="258" y="208"/>
                    </a:lnTo>
                    <a:lnTo>
                      <a:pt x="250" y="208"/>
                    </a:lnTo>
                    <a:lnTo>
                      <a:pt x="250" y="208"/>
                    </a:lnTo>
                    <a:close/>
                    <a:moveTo>
                      <a:pt x="248" y="258"/>
                    </a:moveTo>
                    <a:lnTo>
                      <a:pt x="248" y="258"/>
                    </a:lnTo>
                    <a:lnTo>
                      <a:pt x="242" y="256"/>
                    </a:lnTo>
                    <a:lnTo>
                      <a:pt x="238" y="254"/>
                    </a:lnTo>
                    <a:lnTo>
                      <a:pt x="234" y="248"/>
                    </a:lnTo>
                    <a:lnTo>
                      <a:pt x="234" y="244"/>
                    </a:lnTo>
                    <a:lnTo>
                      <a:pt x="234" y="244"/>
                    </a:lnTo>
                    <a:lnTo>
                      <a:pt x="234" y="238"/>
                    </a:lnTo>
                    <a:lnTo>
                      <a:pt x="238" y="234"/>
                    </a:lnTo>
                    <a:lnTo>
                      <a:pt x="242" y="230"/>
                    </a:lnTo>
                    <a:lnTo>
                      <a:pt x="248" y="230"/>
                    </a:lnTo>
                    <a:lnTo>
                      <a:pt x="248" y="230"/>
                    </a:lnTo>
                    <a:lnTo>
                      <a:pt x="252" y="230"/>
                    </a:lnTo>
                    <a:lnTo>
                      <a:pt x="258" y="234"/>
                    </a:lnTo>
                    <a:lnTo>
                      <a:pt x="260" y="238"/>
                    </a:lnTo>
                    <a:lnTo>
                      <a:pt x="262" y="244"/>
                    </a:lnTo>
                    <a:lnTo>
                      <a:pt x="262" y="244"/>
                    </a:lnTo>
                    <a:lnTo>
                      <a:pt x="260" y="248"/>
                    </a:lnTo>
                    <a:lnTo>
                      <a:pt x="258" y="254"/>
                    </a:lnTo>
                    <a:lnTo>
                      <a:pt x="252" y="256"/>
                    </a:lnTo>
                    <a:lnTo>
                      <a:pt x="248" y="258"/>
                    </a:lnTo>
                    <a:lnTo>
                      <a:pt x="248" y="2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77" name="Freeform 101"/>
              <p:cNvSpPr>
                <a:spLocks/>
              </p:cNvSpPr>
              <p:nvPr/>
            </p:nvSpPr>
            <p:spPr bwMode="auto">
              <a:xfrm>
                <a:off x="-5793997" y="1244623"/>
                <a:ext cx="442299" cy="275929"/>
              </a:xfrm>
              <a:custGeom>
                <a:avLst/>
                <a:gdLst/>
                <a:ahLst/>
                <a:cxnLst>
                  <a:cxn ang="0">
                    <a:pos x="0" y="130"/>
                  </a:cxn>
                  <a:cxn ang="0">
                    <a:pos x="0" y="130"/>
                  </a:cxn>
                  <a:cxn ang="0">
                    <a:pos x="2" y="134"/>
                  </a:cxn>
                  <a:cxn ang="0">
                    <a:pos x="6" y="136"/>
                  </a:cxn>
                  <a:cxn ang="0">
                    <a:pos x="212" y="136"/>
                  </a:cxn>
                  <a:cxn ang="0">
                    <a:pos x="212" y="136"/>
                  </a:cxn>
                  <a:cxn ang="0">
                    <a:pos x="216" y="134"/>
                  </a:cxn>
                  <a:cxn ang="0">
                    <a:pos x="218" y="130"/>
                  </a:cxn>
                  <a:cxn ang="0">
                    <a:pos x="218" y="6"/>
                  </a:cxn>
                  <a:cxn ang="0">
                    <a:pos x="218" y="6"/>
                  </a:cxn>
                  <a:cxn ang="0">
                    <a:pos x="216" y="2"/>
                  </a:cxn>
                  <a:cxn ang="0">
                    <a:pos x="212" y="0"/>
                  </a:cxn>
                  <a:cxn ang="0">
                    <a:pos x="6" y="0"/>
                  </a:cxn>
                  <a:cxn ang="0">
                    <a:pos x="6" y="0"/>
                  </a:cxn>
                  <a:cxn ang="0">
                    <a:pos x="2" y="2"/>
                  </a:cxn>
                  <a:cxn ang="0">
                    <a:pos x="0" y="6"/>
                  </a:cxn>
                  <a:cxn ang="0">
                    <a:pos x="0" y="130"/>
                  </a:cxn>
                </a:cxnLst>
                <a:rect l="0" t="0" r="r" b="b"/>
                <a:pathLst>
                  <a:path w="218" h="136">
                    <a:moveTo>
                      <a:pt x="0" y="130"/>
                    </a:moveTo>
                    <a:lnTo>
                      <a:pt x="0" y="130"/>
                    </a:lnTo>
                    <a:lnTo>
                      <a:pt x="2" y="134"/>
                    </a:lnTo>
                    <a:lnTo>
                      <a:pt x="6" y="136"/>
                    </a:lnTo>
                    <a:lnTo>
                      <a:pt x="212" y="136"/>
                    </a:lnTo>
                    <a:lnTo>
                      <a:pt x="212" y="136"/>
                    </a:lnTo>
                    <a:lnTo>
                      <a:pt x="216" y="134"/>
                    </a:lnTo>
                    <a:lnTo>
                      <a:pt x="218" y="130"/>
                    </a:lnTo>
                    <a:lnTo>
                      <a:pt x="218" y="6"/>
                    </a:lnTo>
                    <a:lnTo>
                      <a:pt x="218" y="6"/>
                    </a:lnTo>
                    <a:lnTo>
                      <a:pt x="216" y="2"/>
                    </a:lnTo>
                    <a:lnTo>
                      <a:pt x="212" y="0"/>
                    </a:lnTo>
                    <a:lnTo>
                      <a:pt x="6" y="0"/>
                    </a:lnTo>
                    <a:lnTo>
                      <a:pt x="6" y="0"/>
                    </a:lnTo>
                    <a:lnTo>
                      <a:pt x="2" y="2"/>
                    </a:lnTo>
                    <a:lnTo>
                      <a:pt x="0" y="6"/>
                    </a:lnTo>
                    <a:lnTo>
                      <a:pt x="0" y="13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78" name="Freeform 102"/>
              <p:cNvSpPr>
                <a:spLocks/>
              </p:cNvSpPr>
              <p:nvPr/>
            </p:nvSpPr>
            <p:spPr bwMode="auto">
              <a:xfrm>
                <a:off x="-5672263" y="1784309"/>
                <a:ext cx="190716" cy="158254"/>
              </a:xfrm>
              <a:custGeom>
                <a:avLst/>
                <a:gdLst/>
                <a:ahLst/>
                <a:cxnLst>
                  <a:cxn ang="0">
                    <a:pos x="86" y="36"/>
                  </a:cxn>
                  <a:cxn ang="0">
                    <a:pos x="56" y="36"/>
                  </a:cxn>
                  <a:cxn ang="0">
                    <a:pos x="56" y="0"/>
                  </a:cxn>
                  <a:cxn ang="0">
                    <a:pos x="38" y="0"/>
                  </a:cxn>
                  <a:cxn ang="0">
                    <a:pos x="38" y="36"/>
                  </a:cxn>
                  <a:cxn ang="0">
                    <a:pos x="8" y="36"/>
                  </a:cxn>
                  <a:cxn ang="0">
                    <a:pos x="8" y="36"/>
                  </a:cxn>
                  <a:cxn ang="0">
                    <a:pos x="6" y="38"/>
                  </a:cxn>
                  <a:cxn ang="0">
                    <a:pos x="4" y="38"/>
                  </a:cxn>
                  <a:cxn ang="0">
                    <a:pos x="2" y="42"/>
                  </a:cxn>
                  <a:cxn ang="0">
                    <a:pos x="0" y="44"/>
                  </a:cxn>
                  <a:cxn ang="0">
                    <a:pos x="0" y="70"/>
                  </a:cxn>
                  <a:cxn ang="0">
                    <a:pos x="0" y="70"/>
                  </a:cxn>
                  <a:cxn ang="0">
                    <a:pos x="2" y="72"/>
                  </a:cxn>
                  <a:cxn ang="0">
                    <a:pos x="4" y="76"/>
                  </a:cxn>
                  <a:cxn ang="0">
                    <a:pos x="6" y="78"/>
                  </a:cxn>
                  <a:cxn ang="0">
                    <a:pos x="8" y="78"/>
                  </a:cxn>
                  <a:cxn ang="0">
                    <a:pos x="86" y="78"/>
                  </a:cxn>
                  <a:cxn ang="0">
                    <a:pos x="86" y="78"/>
                  </a:cxn>
                  <a:cxn ang="0">
                    <a:pos x="88" y="78"/>
                  </a:cxn>
                  <a:cxn ang="0">
                    <a:pos x="92" y="76"/>
                  </a:cxn>
                  <a:cxn ang="0">
                    <a:pos x="94" y="72"/>
                  </a:cxn>
                  <a:cxn ang="0">
                    <a:pos x="94" y="70"/>
                  </a:cxn>
                  <a:cxn ang="0">
                    <a:pos x="94" y="44"/>
                  </a:cxn>
                  <a:cxn ang="0">
                    <a:pos x="94" y="44"/>
                  </a:cxn>
                  <a:cxn ang="0">
                    <a:pos x="94" y="42"/>
                  </a:cxn>
                  <a:cxn ang="0">
                    <a:pos x="92" y="38"/>
                  </a:cxn>
                  <a:cxn ang="0">
                    <a:pos x="88" y="38"/>
                  </a:cxn>
                  <a:cxn ang="0">
                    <a:pos x="86" y="36"/>
                  </a:cxn>
                  <a:cxn ang="0">
                    <a:pos x="86" y="36"/>
                  </a:cxn>
                </a:cxnLst>
                <a:rect l="0" t="0" r="r" b="b"/>
                <a:pathLst>
                  <a:path w="94" h="78">
                    <a:moveTo>
                      <a:pt x="86" y="36"/>
                    </a:moveTo>
                    <a:lnTo>
                      <a:pt x="56" y="36"/>
                    </a:lnTo>
                    <a:lnTo>
                      <a:pt x="56" y="0"/>
                    </a:lnTo>
                    <a:lnTo>
                      <a:pt x="38" y="0"/>
                    </a:lnTo>
                    <a:lnTo>
                      <a:pt x="38" y="36"/>
                    </a:lnTo>
                    <a:lnTo>
                      <a:pt x="8" y="36"/>
                    </a:lnTo>
                    <a:lnTo>
                      <a:pt x="8" y="36"/>
                    </a:lnTo>
                    <a:lnTo>
                      <a:pt x="6" y="38"/>
                    </a:lnTo>
                    <a:lnTo>
                      <a:pt x="4" y="38"/>
                    </a:lnTo>
                    <a:lnTo>
                      <a:pt x="2" y="42"/>
                    </a:lnTo>
                    <a:lnTo>
                      <a:pt x="0" y="44"/>
                    </a:lnTo>
                    <a:lnTo>
                      <a:pt x="0" y="70"/>
                    </a:lnTo>
                    <a:lnTo>
                      <a:pt x="0" y="70"/>
                    </a:lnTo>
                    <a:lnTo>
                      <a:pt x="2" y="72"/>
                    </a:lnTo>
                    <a:lnTo>
                      <a:pt x="4" y="76"/>
                    </a:lnTo>
                    <a:lnTo>
                      <a:pt x="6" y="78"/>
                    </a:lnTo>
                    <a:lnTo>
                      <a:pt x="8" y="78"/>
                    </a:lnTo>
                    <a:lnTo>
                      <a:pt x="86" y="78"/>
                    </a:lnTo>
                    <a:lnTo>
                      <a:pt x="86" y="78"/>
                    </a:lnTo>
                    <a:lnTo>
                      <a:pt x="88" y="78"/>
                    </a:lnTo>
                    <a:lnTo>
                      <a:pt x="92" y="76"/>
                    </a:lnTo>
                    <a:lnTo>
                      <a:pt x="94" y="72"/>
                    </a:lnTo>
                    <a:lnTo>
                      <a:pt x="94" y="70"/>
                    </a:lnTo>
                    <a:lnTo>
                      <a:pt x="94" y="44"/>
                    </a:lnTo>
                    <a:lnTo>
                      <a:pt x="94" y="44"/>
                    </a:lnTo>
                    <a:lnTo>
                      <a:pt x="94" y="42"/>
                    </a:lnTo>
                    <a:lnTo>
                      <a:pt x="92" y="38"/>
                    </a:lnTo>
                    <a:lnTo>
                      <a:pt x="88" y="38"/>
                    </a:lnTo>
                    <a:lnTo>
                      <a:pt x="86" y="36"/>
                    </a:lnTo>
                    <a:lnTo>
                      <a:pt x="86"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79" name="Freeform 103"/>
              <p:cNvSpPr>
                <a:spLocks noEditPoints="1"/>
              </p:cNvSpPr>
              <p:nvPr/>
            </p:nvSpPr>
            <p:spPr bwMode="auto">
              <a:xfrm>
                <a:off x="-5919788" y="1881696"/>
                <a:ext cx="689824" cy="36520"/>
              </a:xfrm>
              <a:custGeom>
                <a:avLst/>
                <a:gdLst/>
                <a:ahLst/>
                <a:cxnLst>
                  <a:cxn ang="0">
                    <a:pos x="0" y="10"/>
                  </a:cxn>
                  <a:cxn ang="0">
                    <a:pos x="0" y="10"/>
                  </a:cxn>
                  <a:cxn ang="0">
                    <a:pos x="0" y="12"/>
                  </a:cxn>
                  <a:cxn ang="0">
                    <a:pos x="2" y="16"/>
                  </a:cxn>
                  <a:cxn ang="0">
                    <a:pos x="4" y="18"/>
                  </a:cxn>
                  <a:cxn ang="0">
                    <a:pos x="8" y="18"/>
                  </a:cxn>
                  <a:cxn ang="0">
                    <a:pos x="108" y="18"/>
                  </a:cxn>
                  <a:cxn ang="0">
                    <a:pos x="108" y="0"/>
                  </a:cxn>
                  <a:cxn ang="0">
                    <a:pos x="8" y="0"/>
                  </a:cxn>
                  <a:cxn ang="0">
                    <a:pos x="8" y="0"/>
                  </a:cxn>
                  <a:cxn ang="0">
                    <a:pos x="4" y="0"/>
                  </a:cxn>
                  <a:cxn ang="0">
                    <a:pos x="2" y="2"/>
                  </a:cxn>
                  <a:cxn ang="0">
                    <a:pos x="0" y="6"/>
                  </a:cxn>
                  <a:cxn ang="0">
                    <a:pos x="0" y="10"/>
                  </a:cxn>
                  <a:cxn ang="0">
                    <a:pos x="0" y="10"/>
                  </a:cxn>
                  <a:cxn ang="0">
                    <a:pos x="330" y="0"/>
                  </a:cxn>
                  <a:cxn ang="0">
                    <a:pos x="230" y="0"/>
                  </a:cxn>
                  <a:cxn ang="0">
                    <a:pos x="230" y="18"/>
                  </a:cxn>
                  <a:cxn ang="0">
                    <a:pos x="330" y="18"/>
                  </a:cxn>
                  <a:cxn ang="0">
                    <a:pos x="330" y="18"/>
                  </a:cxn>
                  <a:cxn ang="0">
                    <a:pos x="334" y="18"/>
                  </a:cxn>
                  <a:cxn ang="0">
                    <a:pos x="336" y="16"/>
                  </a:cxn>
                  <a:cxn ang="0">
                    <a:pos x="338" y="12"/>
                  </a:cxn>
                  <a:cxn ang="0">
                    <a:pos x="340" y="10"/>
                  </a:cxn>
                  <a:cxn ang="0">
                    <a:pos x="340" y="10"/>
                  </a:cxn>
                  <a:cxn ang="0">
                    <a:pos x="338" y="6"/>
                  </a:cxn>
                  <a:cxn ang="0">
                    <a:pos x="336" y="2"/>
                  </a:cxn>
                  <a:cxn ang="0">
                    <a:pos x="334" y="0"/>
                  </a:cxn>
                  <a:cxn ang="0">
                    <a:pos x="330" y="0"/>
                  </a:cxn>
                  <a:cxn ang="0">
                    <a:pos x="330" y="0"/>
                  </a:cxn>
                </a:cxnLst>
                <a:rect l="0" t="0" r="r" b="b"/>
                <a:pathLst>
                  <a:path w="340" h="18">
                    <a:moveTo>
                      <a:pt x="0" y="10"/>
                    </a:moveTo>
                    <a:lnTo>
                      <a:pt x="0" y="10"/>
                    </a:lnTo>
                    <a:lnTo>
                      <a:pt x="0" y="12"/>
                    </a:lnTo>
                    <a:lnTo>
                      <a:pt x="2" y="16"/>
                    </a:lnTo>
                    <a:lnTo>
                      <a:pt x="4" y="18"/>
                    </a:lnTo>
                    <a:lnTo>
                      <a:pt x="8" y="18"/>
                    </a:lnTo>
                    <a:lnTo>
                      <a:pt x="108" y="18"/>
                    </a:lnTo>
                    <a:lnTo>
                      <a:pt x="108" y="0"/>
                    </a:lnTo>
                    <a:lnTo>
                      <a:pt x="8" y="0"/>
                    </a:lnTo>
                    <a:lnTo>
                      <a:pt x="8" y="0"/>
                    </a:lnTo>
                    <a:lnTo>
                      <a:pt x="4" y="0"/>
                    </a:lnTo>
                    <a:lnTo>
                      <a:pt x="2" y="2"/>
                    </a:lnTo>
                    <a:lnTo>
                      <a:pt x="0" y="6"/>
                    </a:lnTo>
                    <a:lnTo>
                      <a:pt x="0" y="10"/>
                    </a:lnTo>
                    <a:lnTo>
                      <a:pt x="0" y="10"/>
                    </a:lnTo>
                    <a:close/>
                    <a:moveTo>
                      <a:pt x="330" y="0"/>
                    </a:moveTo>
                    <a:lnTo>
                      <a:pt x="230" y="0"/>
                    </a:lnTo>
                    <a:lnTo>
                      <a:pt x="230" y="18"/>
                    </a:lnTo>
                    <a:lnTo>
                      <a:pt x="330" y="18"/>
                    </a:lnTo>
                    <a:lnTo>
                      <a:pt x="330" y="18"/>
                    </a:lnTo>
                    <a:lnTo>
                      <a:pt x="334" y="18"/>
                    </a:lnTo>
                    <a:lnTo>
                      <a:pt x="336" y="16"/>
                    </a:lnTo>
                    <a:lnTo>
                      <a:pt x="338" y="12"/>
                    </a:lnTo>
                    <a:lnTo>
                      <a:pt x="340" y="10"/>
                    </a:lnTo>
                    <a:lnTo>
                      <a:pt x="340" y="10"/>
                    </a:lnTo>
                    <a:lnTo>
                      <a:pt x="338" y="6"/>
                    </a:lnTo>
                    <a:lnTo>
                      <a:pt x="336" y="2"/>
                    </a:lnTo>
                    <a:lnTo>
                      <a:pt x="334" y="0"/>
                    </a:lnTo>
                    <a:lnTo>
                      <a:pt x="330" y="0"/>
                    </a:lnTo>
                    <a:lnTo>
                      <a:pt x="33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sp>
          <p:nvSpPr>
            <p:cNvPr id="280" name="文本框 279"/>
            <p:cNvSpPr txBox="1"/>
            <p:nvPr/>
          </p:nvSpPr>
          <p:spPr>
            <a:xfrm>
              <a:off x="3531696" y="4951327"/>
              <a:ext cx="441436" cy="353488"/>
            </a:xfrm>
            <a:prstGeom prst="rect">
              <a:avLst/>
            </a:prstGeom>
            <a:noFill/>
          </p:spPr>
          <p:txBody>
            <a:bodyPr wrap="square" lIns="91414" tIns="45708" rIns="91414" bIns="45708" rtlCol="0">
              <a:spAutoFit/>
            </a:bodyPr>
            <a:lstStyle/>
            <a:p>
              <a:r>
                <a:rPr lang="en-US" altLang="zh-CN" sz="1200" dirty="0">
                  <a:solidFill>
                    <a:srgbClr val="0070C0"/>
                  </a:solidFill>
                  <a:latin typeface="+mn-lt"/>
                  <a:ea typeface="+mn-ea"/>
                </a:rPr>
                <a:t>vSwitch</a:t>
              </a:r>
              <a:endParaRPr lang="zh-CN" altLang="en-US" sz="1200" dirty="0">
                <a:solidFill>
                  <a:srgbClr val="0070C0"/>
                </a:solidFill>
                <a:latin typeface="+mn-lt"/>
                <a:ea typeface="+mn-ea"/>
              </a:endParaRPr>
            </a:p>
          </p:txBody>
        </p:sp>
        <p:grpSp>
          <p:nvGrpSpPr>
            <p:cNvPr id="20" name="组合 212"/>
            <p:cNvGrpSpPr/>
            <p:nvPr/>
          </p:nvGrpSpPr>
          <p:grpSpPr>
            <a:xfrm>
              <a:off x="3586657" y="5116479"/>
              <a:ext cx="362166" cy="170962"/>
              <a:chOff x="2058658" y="5338306"/>
              <a:chExt cx="482888" cy="227950"/>
            </a:xfrm>
          </p:grpSpPr>
          <p:sp>
            <p:nvSpPr>
              <p:cNvPr id="282" name="Freeform 67"/>
              <p:cNvSpPr>
                <a:spLocks noEditPoints="1"/>
              </p:cNvSpPr>
              <p:nvPr/>
            </p:nvSpPr>
            <p:spPr bwMode="auto">
              <a:xfrm>
                <a:off x="2076592" y="5430648"/>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83" name="Freeform 13"/>
              <p:cNvSpPr>
                <a:spLocks noEditPoints="1"/>
              </p:cNvSpPr>
              <p:nvPr/>
            </p:nvSpPr>
            <p:spPr bwMode="auto">
              <a:xfrm>
                <a:off x="2058658" y="5338306"/>
                <a:ext cx="482888" cy="91285"/>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dirty="0">
                  <a:solidFill>
                    <a:srgbClr val="000000"/>
                  </a:solidFill>
                  <a:latin typeface="+mn-lt"/>
                  <a:ea typeface="+mn-ea"/>
                </a:endParaRPr>
              </a:p>
            </p:txBody>
          </p:sp>
          <p:sp>
            <p:nvSpPr>
              <p:cNvPr id="284" name="Freeform 66"/>
              <p:cNvSpPr>
                <a:spLocks noEditPoints="1"/>
              </p:cNvSpPr>
              <p:nvPr/>
            </p:nvSpPr>
            <p:spPr bwMode="auto">
              <a:xfrm>
                <a:off x="2071988" y="5484650"/>
                <a:ext cx="94113" cy="81605"/>
              </a:xfrm>
              <a:custGeom>
                <a:avLst/>
                <a:gdLst/>
                <a:ahLst/>
                <a:cxnLst>
                  <a:cxn ang="0">
                    <a:pos x="168" y="120"/>
                  </a:cxn>
                  <a:cxn ang="0">
                    <a:pos x="172" y="120"/>
                  </a:cxn>
                  <a:cxn ang="0">
                    <a:pos x="180" y="114"/>
                  </a:cxn>
                  <a:cxn ang="0">
                    <a:pos x="180" y="14"/>
                  </a:cxn>
                  <a:cxn ang="0">
                    <a:pos x="180" y="8"/>
                  </a:cxn>
                  <a:cxn ang="0">
                    <a:pos x="172" y="2"/>
                  </a:cxn>
                  <a:cxn ang="0">
                    <a:pos x="18" y="0"/>
                  </a:cxn>
                  <a:cxn ang="0">
                    <a:pos x="14" y="2"/>
                  </a:cxn>
                  <a:cxn ang="0">
                    <a:pos x="6" y="8"/>
                  </a:cxn>
                  <a:cxn ang="0">
                    <a:pos x="6" y="108"/>
                  </a:cxn>
                  <a:cxn ang="0">
                    <a:pos x="6" y="114"/>
                  </a:cxn>
                  <a:cxn ang="0">
                    <a:pos x="14" y="120"/>
                  </a:cxn>
                  <a:cxn ang="0">
                    <a:pos x="18" y="120"/>
                  </a:cxn>
                  <a:cxn ang="0">
                    <a:pos x="16" y="18"/>
                  </a:cxn>
                  <a:cxn ang="0">
                    <a:pos x="22" y="12"/>
                  </a:cxn>
                  <a:cxn ang="0">
                    <a:pos x="162" y="12"/>
                  </a:cxn>
                  <a:cxn ang="0">
                    <a:pos x="168" y="18"/>
                  </a:cxn>
                  <a:cxn ang="0">
                    <a:pos x="168" y="102"/>
                  </a:cxn>
                  <a:cxn ang="0">
                    <a:pos x="162" y="106"/>
                  </a:cxn>
                  <a:cxn ang="0">
                    <a:pos x="22" y="106"/>
                  </a:cxn>
                  <a:cxn ang="0">
                    <a:pos x="16" y="102"/>
                  </a:cxn>
                  <a:cxn ang="0">
                    <a:pos x="160" y="132"/>
                  </a:cxn>
                  <a:cxn ang="0">
                    <a:pos x="24" y="132"/>
                  </a:cxn>
                  <a:cxn ang="0">
                    <a:pos x="8" y="138"/>
                  </a:cxn>
                  <a:cxn ang="0">
                    <a:pos x="0" y="152"/>
                  </a:cxn>
                  <a:cxn ang="0">
                    <a:pos x="0" y="160"/>
                  </a:cxn>
                  <a:cxn ang="0">
                    <a:pos x="8" y="174"/>
                  </a:cxn>
                  <a:cxn ang="0">
                    <a:pos x="24" y="180"/>
                  </a:cxn>
                  <a:cxn ang="0">
                    <a:pos x="160" y="180"/>
                  </a:cxn>
                  <a:cxn ang="0">
                    <a:pos x="178" y="174"/>
                  </a:cxn>
                  <a:cxn ang="0">
                    <a:pos x="184" y="160"/>
                  </a:cxn>
                  <a:cxn ang="0">
                    <a:pos x="184" y="152"/>
                  </a:cxn>
                  <a:cxn ang="0">
                    <a:pos x="178" y="138"/>
                  </a:cxn>
                  <a:cxn ang="0">
                    <a:pos x="160" y="132"/>
                  </a:cxn>
                  <a:cxn ang="0">
                    <a:pos x="156" y="164"/>
                  </a:cxn>
                  <a:cxn ang="0">
                    <a:pos x="152" y="164"/>
                  </a:cxn>
                  <a:cxn ang="0">
                    <a:pos x="146" y="158"/>
                  </a:cxn>
                  <a:cxn ang="0">
                    <a:pos x="146" y="154"/>
                  </a:cxn>
                  <a:cxn ang="0">
                    <a:pos x="148" y="148"/>
                  </a:cxn>
                  <a:cxn ang="0">
                    <a:pos x="156" y="144"/>
                  </a:cxn>
                  <a:cxn ang="0">
                    <a:pos x="160" y="146"/>
                  </a:cxn>
                  <a:cxn ang="0">
                    <a:pos x="164" y="152"/>
                  </a:cxn>
                  <a:cxn ang="0">
                    <a:pos x="166" y="154"/>
                  </a:cxn>
                  <a:cxn ang="0">
                    <a:pos x="162" y="162"/>
                  </a:cxn>
                  <a:cxn ang="0">
                    <a:pos x="156" y="164"/>
                  </a:cxn>
                </a:cxnLst>
                <a:rect l="0" t="0" r="r" b="b"/>
                <a:pathLst>
                  <a:path w="184" h="180">
                    <a:moveTo>
                      <a:pt x="18" y="120"/>
                    </a:moveTo>
                    <a:lnTo>
                      <a:pt x="168" y="120"/>
                    </a:lnTo>
                    <a:lnTo>
                      <a:pt x="168" y="120"/>
                    </a:lnTo>
                    <a:lnTo>
                      <a:pt x="172" y="120"/>
                    </a:lnTo>
                    <a:lnTo>
                      <a:pt x="176" y="118"/>
                    </a:lnTo>
                    <a:lnTo>
                      <a:pt x="180" y="114"/>
                    </a:lnTo>
                    <a:lnTo>
                      <a:pt x="180" y="108"/>
                    </a:lnTo>
                    <a:lnTo>
                      <a:pt x="180" y="14"/>
                    </a:lnTo>
                    <a:lnTo>
                      <a:pt x="180" y="14"/>
                    </a:lnTo>
                    <a:lnTo>
                      <a:pt x="180" y="8"/>
                    </a:lnTo>
                    <a:lnTo>
                      <a:pt x="176" y="4"/>
                    </a:lnTo>
                    <a:lnTo>
                      <a:pt x="172" y="2"/>
                    </a:lnTo>
                    <a:lnTo>
                      <a:pt x="168" y="0"/>
                    </a:lnTo>
                    <a:lnTo>
                      <a:pt x="18" y="0"/>
                    </a:lnTo>
                    <a:lnTo>
                      <a:pt x="18" y="0"/>
                    </a:lnTo>
                    <a:lnTo>
                      <a:pt x="14" y="2"/>
                    </a:lnTo>
                    <a:lnTo>
                      <a:pt x="8" y="4"/>
                    </a:lnTo>
                    <a:lnTo>
                      <a:pt x="6" y="8"/>
                    </a:lnTo>
                    <a:lnTo>
                      <a:pt x="6" y="14"/>
                    </a:lnTo>
                    <a:lnTo>
                      <a:pt x="6" y="108"/>
                    </a:lnTo>
                    <a:lnTo>
                      <a:pt x="6" y="108"/>
                    </a:lnTo>
                    <a:lnTo>
                      <a:pt x="6" y="114"/>
                    </a:lnTo>
                    <a:lnTo>
                      <a:pt x="8" y="118"/>
                    </a:lnTo>
                    <a:lnTo>
                      <a:pt x="14" y="120"/>
                    </a:lnTo>
                    <a:lnTo>
                      <a:pt x="18" y="120"/>
                    </a:lnTo>
                    <a:lnTo>
                      <a:pt x="18" y="120"/>
                    </a:lnTo>
                    <a:close/>
                    <a:moveTo>
                      <a:pt x="16" y="18"/>
                    </a:moveTo>
                    <a:lnTo>
                      <a:pt x="16" y="18"/>
                    </a:lnTo>
                    <a:lnTo>
                      <a:pt x="18" y="14"/>
                    </a:lnTo>
                    <a:lnTo>
                      <a:pt x="22" y="12"/>
                    </a:lnTo>
                    <a:lnTo>
                      <a:pt x="162" y="12"/>
                    </a:lnTo>
                    <a:lnTo>
                      <a:pt x="162" y="12"/>
                    </a:lnTo>
                    <a:lnTo>
                      <a:pt x="166" y="14"/>
                    </a:lnTo>
                    <a:lnTo>
                      <a:pt x="168" y="18"/>
                    </a:lnTo>
                    <a:lnTo>
                      <a:pt x="168" y="102"/>
                    </a:lnTo>
                    <a:lnTo>
                      <a:pt x="168" y="102"/>
                    </a:lnTo>
                    <a:lnTo>
                      <a:pt x="166" y="106"/>
                    </a:lnTo>
                    <a:lnTo>
                      <a:pt x="162" y="106"/>
                    </a:lnTo>
                    <a:lnTo>
                      <a:pt x="22" y="106"/>
                    </a:lnTo>
                    <a:lnTo>
                      <a:pt x="22" y="106"/>
                    </a:lnTo>
                    <a:lnTo>
                      <a:pt x="18" y="106"/>
                    </a:lnTo>
                    <a:lnTo>
                      <a:pt x="16" y="102"/>
                    </a:lnTo>
                    <a:lnTo>
                      <a:pt x="16" y="18"/>
                    </a:lnTo>
                    <a:close/>
                    <a:moveTo>
                      <a:pt x="160" y="132"/>
                    </a:moveTo>
                    <a:lnTo>
                      <a:pt x="24" y="132"/>
                    </a:lnTo>
                    <a:lnTo>
                      <a:pt x="24" y="132"/>
                    </a:lnTo>
                    <a:lnTo>
                      <a:pt x="16" y="132"/>
                    </a:lnTo>
                    <a:lnTo>
                      <a:pt x="8" y="138"/>
                    </a:lnTo>
                    <a:lnTo>
                      <a:pt x="2" y="144"/>
                    </a:lnTo>
                    <a:lnTo>
                      <a:pt x="0" y="152"/>
                    </a:lnTo>
                    <a:lnTo>
                      <a:pt x="0" y="160"/>
                    </a:lnTo>
                    <a:lnTo>
                      <a:pt x="0" y="160"/>
                    </a:lnTo>
                    <a:lnTo>
                      <a:pt x="2" y="168"/>
                    </a:lnTo>
                    <a:lnTo>
                      <a:pt x="8" y="174"/>
                    </a:lnTo>
                    <a:lnTo>
                      <a:pt x="16" y="178"/>
                    </a:lnTo>
                    <a:lnTo>
                      <a:pt x="24" y="180"/>
                    </a:lnTo>
                    <a:lnTo>
                      <a:pt x="160" y="180"/>
                    </a:lnTo>
                    <a:lnTo>
                      <a:pt x="160" y="180"/>
                    </a:lnTo>
                    <a:lnTo>
                      <a:pt x="170" y="178"/>
                    </a:lnTo>
                    <a:lnTo>
                      <a:pt x="178" y="174"/>
                    </a:lnTo>
                    <a:lnTo>
                      <a:pt x="184" y="168"/>
                    </a:lnTo>
                    <a:lnTo>
                      <a:pt x="184" y="160"/>
                    </a:lnTo>
                    <a:lnTo>
                      <a:pt x="184" y="152"/>
                    </a:lnTo>
                    <a:lnTo>
                      <a:pt x="184" y="152"/>
                    </a:lnTo>
                    <a:lnTo>
                      <a:pt x="184" y="144"/>
                    </a:lnTo>
                    <a:lnTo>
                      <a:pt x="178" y="138"/>
                    </a:lnTo>
                    <a:lnTo>
                      <a:pt x="170" y="132"/>
                    </a:lnTo>
                    <a:lnTo>
                      <a:pt x="160" y="132"/>
                    </a:lnTo>
                    <a:lnTo>
                      <a:pt x="160" y="132"/>
                    </a:lnTo>
                    <a:close/>
                    <a:moveTo>
                      <a:pt x="156" y="164"/>
                    </a:moveTo>
                    <a:lnTo>
                      <a:pt x="156" y="164"/>
                    </a:lnTo>
                    <a:lnTo>
                      <a:pt x="152" y="164"/>
                    </a:lnTo>
                    <a:lnTo>
                      <a:pt x="148" y="162"/>
                    </a:lnTo>
                    <a:lnTo>
                      <a:pt x="146" y="158"/>
                    </a:lnTo>
                    <a:lnTo>
                      <a:pt x="146" y="154"/>
                    </a:lnTo>
                    <a:lnTo>
                      <a:pt x="146" y="154"/>
                    </a:lnTo>
                    <a:lnTo>
                      <a:pt x="146" y="152"/>
                    </a:lnTo>
                    <a:lnTo>
                      <a:pt x="148" y="148"/>
                    </a:lnTo>
                    <a:lnTo>
                      <a:pt x="152" y="146"/>
                    </a:lnTo>
                    <a:lnTo>
                      <a:pt x="156" y="144"/>
                    </a:lnTo>
                    <a:lnTo>
                      <a:pt x="156" y="144"/>
                    </a:lnTo>
                    <a:lnTo>
                      <a:pt x="160" y="146"/>
                    </a:lnTo>
                    <a:lnTo>
                      <a:pt x="162" y="148"/>
                    </a:lnTo>
                    <a:lnTo>
                      <a:pt x="164" y="152"/>
                    </a:lnTo>
                    <a:lnTo>
                      <a:pt x="166" y="154"/>
                    </a:lnTo>
                    <a:lnTo>
                      <a:pt x="166" y="154"/>
                    </a:lnTo>
                    <a:lnTo>
                      <a:pt x="164" y="158"/>
                    </a:lnTo>
                    <a:lnTo>
                      <a:pt x="162" y="162"/>
                    </a:lnTo>
                    <a:lnTo>
                      <a:pt x="160" y="164"/>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85" name="Freeform 68"/>
              <p:cNvSpPr>
                <a:spLocks/>
              </p:cNvSpPr>
              <p:nvPr/>
            </p:nvSpPr>
            <p:spPr bwMode="auto">
              <a:xfrm>
                <a:off x="2205315" y="5493718"/>
                <a:ext cx="69562" cy="36269"/>
              </a:xfrm>
              <a:custGeom>
                <a:avLst/>
                <a:gdLst/>
                <a:ahLst/>
                <a:cxnLst>
                  <a:cxn ang="0">
                    <a:pos x="0" y="78"/>
                  </a:cxn>
                  <a:cxn ang="0">
                    <a:pos x="0" y="78"/>
                  </a:cxn>
                  <a:cxn ang="0">
                    <a:pos x="0" y="80"/>
                  </a:cxn>
                  <a:cxn ang="0">
                    <a:pos x="2" y="80"/>
                  </a:cxn>
                  <a:cxn ang="0">
                    <a:pos x="134" y="80"/>
                  </a:cxn>
                  <a:cxn ang="0">
                    <a:pos x="134" y="80"/>
                  </a:cxn>
                  <a:cxn ang="0">
                    <a:pos x="136" y="80"/>
                  </a:cxn>
                  <a:cxn ang="0">
                    <a:pos x="136" y="78"/>
                  </a:cxn>
                  <a:cxn ang="0">
                    <a:pos x="136" y="2"/>
                  </a:cxn>
                  <a:cxn ang="0">
                    <a:pos x="136" y="2"/>
                  </a:cxn>
                  <a:cxn ang="0">
                    <a:pos x="136" y="0"/>
                  </a:cxn>
                  <a:cxn ang="0">
                    <a:pos x="134" y="0"/>
                  </a:cxn>
                  <a:cxn ang="0">
                    <a:pos x="2" y="0"/>
                  </a:cxn>
                  <a:cxn ang="0">
                    <a:pos x="2" y="0"/>
                  </a:cxn>
                  <a:cxn ang="0">
                    <a:pos x="0" y="0"/>
                  </a:cxn>
                  <a:cxn ang="0">
                    <a:pos x="0" y="2"/>
                  </a:cxn>
                  <a:cxn ang="0">
                    <a:pos x="0" y="78"/>
                  </a:cxn>
                </a:cxnLst>
                <a:rect l="0" t="0" r="r" b="b"/>
                <a:pathLst>
                  <a:path w="136" h="80">
                    <a:moveTo>
                      <a:pt x="0" y="78"/>
                    </a:moveTo>
                    <a:lnTo>
                      <a:pt x="0" y="78"/>
                    </a:lnTo>
                    <a:lnTo>
                      <a:pt x="0" y="80"/>
                    </a:lnTo>
                    <a:lnTo>
                      <a:pt x="2" y="80"/>
                    </a:lnTo>
                    <a:lnTo>
                      <a:pt x="134" y="80"/>
                    </a:lnTo>
                    <a:lnTo>
                      <a:pt x="134" y="80"/>
                    </a:lnTo>
                    <a:lnTo>
                      <a:pt x="136" y="80"/>
                    </a:lnTo>
                    <a:lnTo>
                      <a:pt x="136" y="78"/>
                    </a:lnTo>
                    <a:lnTo>
                      <a:pt x="136" y="2"/>
                    </a:lnTo>
                    <a:lnTo>
                      <a:pt x="136" y="2"/>
                    </a:lnTo>
                    <a:lnTo>
                      <a:pt x="136" y="0"/>
                    </a:lnTo>
                    <a:lnTo>
                      <a:pt x="134" y="0"/>
                    </a:lnTo>
                    <a:lnTo>
                      <a:pt x="2" y="0"/>
                    </a:lnTo>
                    <a:lnTo>
                      <a:pt x="2" y="0"/>
                    </a:lnTo>
                    <a:lnTo>
                      <a:pt x="0" y="0"/>
                    </a:lnTo>
                    <a:lnTo>
                      <a:pt x="0" y="2"/>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86" name="Freeform 69"/>
              <p:cNvSpPr>
                <a:spLocks noEditPoints="1"/>
              </p:cNvSpPr>
              <p:nvPr/>
            </p:nvSpPr>
            <p:spPr bwMode="auto">
              <a:xfrm>
                <a:off x="2193040" y="5485557"/>
                <a:ext cx="94113" cy="80699"/>
              </a:xfrm>
              <a:custGeom>
                <a:avLst/>
                <a:gdLst/>
                <a:ahLst/>
                <a:cxnLst>
                  <a:cxn ang="0">
                    <a:pos x="168" y="120"/>
                  </a:cxn>
                  <a:cxn ang="0">
                    <a:pos x="172" y="118"/>
                  </a:cxn>
                  <a:cxn ang="0">
                    <a:pos x="180" y="112"/>
                  </a:cxn>
                  <a:cxn ang="0">
                    <a:pos x="180" y="12"/>
                  </a:cxn>
                  <a:cxn ang="0">
                    <a:pos x="180" y="8"/>
                  </a:cxn>
                  <a:cxn ang="0">
                    <a:pos x="172" y="0"/>
                  </a:cxn>
                  <a:cxn ang="0">
                    <a:pos x="18" y="0"/>
                  </a:cxn>
                  <a:cxn ang="0">
                    <a:pos x="12" y="0"/>
                  </a:cxn>
                  <a:cxn ang="0">
                    <a:pos x="6" y="8"/>
                  </a:cxn>
                  <a:cxn ang="0">
                    <a:pos x="4" y="106"/>
                  </a:cxn>
                  <a:cxn ang="0">
                    <a:pos x="6" y="112"/>
                  </a:cxn>
                  <a:cxn ang="0">
                    <a:pos x="12" y="118"/>
                  </a:cxn>
                  <a:cxn ang="0">
                    <a:pos x="18" y="120"/>
                  </a:cxn>
                  <a:cxn ang="0">
                    <a:pos x="16" y="16"/>
                  </a:cxn>
                  <a:cxn ang="0">
                    <a:pos x="22" y="10"/>
                  </a:cxn>
                  <a:cxn ang="0">
                    <a:pos x="162" y="10"/>
                  </a:cxn>
                  <a:cxn ang="0">
                    <a:pos x="168" y="16"/>
                  </a:cxn>
                  <a:cxn ang="0">
                    <a:pos x="168" y="100"/>
                  </a:cxn>
                  <a:cxn ang="0">
                    <a:pos x="162" y="106"/>
                  </a:cxn>
                  <a:cxn ang="0">
                    <a:pos x="22" y="106"/>
                  </a:cxn>
                  <a:cxn ang="0">
                    <a:pos x="16" y="100"/>
                  </a:cxn>
                  <a:cxn ang="0">
                    <a:pos x="160" y="130"/>
                  </a:cxn>
                  <a:cxn ang="0">
                    <a:pos x="24" y="130"/>
                  </a:cxn>
                  <a:cxn ang="0">
                    <a:pos x="8" y="136"/>
                  </a:cxn>
                  <a:cxn ang="0">
                    <a:pos x="0" y="150"/>
                  </a:cxn>
                  <a:cxn ang="0">
                    <a:pos x="0" y="158"/>
                  </a:cxn>
                  <a:cxn ang="0">
                    <a:pos x="8" y="172"/>
                  </a:cxn>
                  <a:cxn ang="0">
                    <a:pos x="24" y="178"/>
                  </a:cxn>
                  <a:cxn ang="0">
                    <a:pos x="160" y="178"/>
                  </a:cxn>
                  <a:cxn ang="0">
                    <a:pos x="178" y="172"/>
                  </a:cxn>
                  <a:cxn ang="0">
                    <a:pos x="184" y="158"/>
                  </a:cxn>
                  <a:cxn ang="0">
                    <a:pos x="184" y="150"/>
                  </a:cxn>
                  <a:cxn ang="0">
                    <a:pos x="178" y="136"/>
                  </a:cxn>
                  <a:cxn ang="0">
                    <a:pos x="160" y="130"/>
                  </a:cxn>
                  <a:cxn ang="0">
                    <a:pos x="156" y="164"/>
                  </a:cxn>
                  <a:cxn ang="0">
                    <a:pos x="152" y="162"/>
                  </a:cxn>
                  <a:cxn ang="0">
                    <a:pos x="146" y="158"/>
                  </a:cxn>
                  <a:cxn ang="0">
                    <a:pos x="146" y="154"/>
                  </a:cxn>
                  <a:cxn ang="0">
                    <a:pos x="148" y="146"/>
                  </a:cxn>
                  <a:cxn ang="0">
                    <a:pos x="156" y="144"/>
                  </a:cxn>
                  <a:cxn ang="0">
                    <a:pos x="158" y="144"/>
                  </a:cxn>
                  <a:cxn ang="0">
                    <a:pos x="164" y="150"/>
                  </a:cxn>
                  <a:cxn ang="0">
                    <a:pos x="164" y="154"/>
                  </a:cxn>
                  <a:cxn ang="0">
                    <a:pos x="162" y="160"/>
                  </a:cxn>
                  <a:cxn ang="0">
                    <a:pos x="156" y="164"/>
                  </a:cxn>
                </a:cxnLst>
                <a:rect l="0" t="0" r="r" b="b"/>
                <a:pathLst>
                  <a:path w="184" h="178">
                    <a:moveTo>
                      <a:pt x="18" y="120"/>
                    </a:moveTo>
                    <a:lnTo>
                      <a:pt x="168" y="120"/>
                    </a:lnTo>
                    <a:lnTo>
                      <a:pt x="168" y="120"/>
                    </a:lnTo>
                    <a:lnTo>
                      <a:pt x="172" y="118"/>
                    </a:lnTo>
                    <a:lnTo>
                      <a:pt x="176" y="116"/>
                    </a:lnTo>
                    <a:lnTo>
                      <a:pt x="180" y="112"/>
                    </a:lnTo>
                    <a:lnTo>
                      <a:pt x="180" y="106"/>
                    </a:lnTo>
                    <a:lnTo>
                      <a:pt x="180" y="12"/>
                    </a:lnTo>
                    <a:lnTo>
                      <a:pt x="180" y="12"/>
                    </a:lnTo>
                    <a:lnTo>
                      <a:pt x="180" y="8"/>
                    </a:lnTo>
                    <a:lnTo>
                      <a:pt x="176" y="4"/>
                    </a:lnTo>
                    <a:lnTo>
                      <a:pt x="172" y="0"/>
                    </a:lnTo>
                    <a:lnTo>
                      <a:pt x="168" y="0"/>
                    </a:lnTo>
                    <a:lnTo>
                      <a:pt x="18" y="0"/>
                    </a:lnTo>
                    <a:lnTo>
                      <a:pt x="18" y="0"/>
                    </a:lnTo>
                    <a:lnTo>
                      <a:pt x="12" y="0"/>
                    </a:lnTo>
                    <a:lnTo>
                      <a:pt x="8" y="4"/>
                    </a:lnTo>
                    <a:lnTo>
                      <a:pt x="6" y="8"/>
                    </a:lnTo>
                    <a:lnTo>
                      <a:pt x="4" y="12"/>
                    </a:lnTo>
                    <a:lnTo>
                      <a:pt x="4" y="106"/>
                    </a:lnTo>
                    <a:lnTo>
                      <a:pt x="4" y="106"/>
                    </a:lnTo>
                    <a:lnTo>
                      <a:pt x="6" y="112"/>
                    </a:lnTo>
                    <a:lnTo>
                      <a:pt x="8" y="116"/>
                    </a:lnTo>
                    <a:lnTo>
                      <a:pt x="12" y="118"/>
                    </a:lnTo>
                    <a:lnTo>
                      <a:pt x="18" y="120"/>
                    </a:lnTo>
                    <a:lnTo>
                      <a:pt x="18" y="120"/>
                    </a:lnTo>
                    <a:close/>
                    <a:moveTo>
                      <a:pt x="16" y="16"/>
                    </a:moveTo>
                    <a:lnTo>
                      <a:pt x="16" y="16"/>
                    </a:lnTo>
                    <a:lnTo>
                      <a:pt x="18" y="12"/>
                    </a:lnTo>
                    <a:lnTo>
                      <a:pt x="22" y="10"/>
                    </a:lnTo>
                    <a:lnTo>
                      <a:pt x="162" y="10"/>
                    </a:lnTo>
                    <a:lnTo>
                      <a:pt x="162" y="10"/>
                    </a:lnTo>
                    <a:lnTo>
                      <a:pt x="166" y="12"/>
                    </a:lnTo>
                    <a:lnTo>
                      <a:pt x="168" y="16"/>
                    </a:lnTo>
                    <a:lnTo>
                      <a:pt x="168" y="100"/>
                    </a:lnTo>
                    <a:lnTo>
                      <a:pt x="168" y="100"/>
                    </a:lnTo>
                    <a:lnTo>
                      <a:pt x="166" y="104"/>
                    </a:lnTo>
                    <a:lnTo>
                      <a:pt x="162" y="106"/>
                    </a:lnTo>
                    <a:lnTo>
                      <a:pt x="22" y="106"/>
                    </a:lnTo>
                    <a:lnTo>
                      <a:pt x="22" y="106"/>
                    </a:lnTo>
                    <a:lnTo>
                      <a:pt x="18" y="104"/>
                    </a:lnTo>
                    <a:lnTo>
                      <a:pt x="16" y="100"/>
                    </a:lnTo>
                    <a:lnTo>
                      <a:pt x="16" y="16"/>
                    </a:lnTo>
                    <a:close/>
                    <a:moveTo>
                      <a:pt x="160" y="130"/>
                    </a:moveTo>
                    <a:lnTo>
                      <a:pt x="24" y="130"/>
                    </a:lnTo>
                    <a:lnTo>
                      <a:pt x="24" y="130"/>
                    </a:lnTo>
                    <a:lnTo>
                      <a:pt x="16" y="132"/>
                    </a:lnTo>
                    <a:lnTo>
                      <a:pt x="8" y="136"/>
                    </a:lnTo>
                    <a:lnTo>
                      <a:pt x="2" y="142"/>
                    </a:lnTo>
                    <a:lnTo>
                      <a:pt x="0" y="150"/>
                    </a:lnTo>
                    <a:lnTo>
                      <a:pt x="0" y="158"/>
                    </a:lnTo>
                    <a:lnTo>
                      <a:pt x="0" y="158"/>
                    </a:lnTo>
                    <a:lnTo>
                      <a:pt x="2" y="166"/>
                    </a:lnTo>
                    <a:lnTo>
                      <a:pt x="8" y="172"/>
                    </a:lnTo>
                    <a:lnTo>
                      <a:pt x="16" y="176"/>
                    </a:lnTo>
                    <a:lnTo>
                      <a:pt x="24" y="178"/>
                    </a:lnTo>
                    <a:lnTo>
                      <a:pt x="160" y="178"/>
                    </a:lnTo>
                    <a:lnTo>
                      <a:pt x="160" y="178"/>
                    </a:lnTo>
                    <a:lnTo>
                      <a:pt x="170" y="176"/>
                    </a:lnTo>
                    <a:lnTo>
                      <a:pt x="178" y="172"/>
                    </a:lnTo>
                    <a:lnTo>
                      <a:pt x="182" y="166"/>
                    </a:lnTo>
                    <a:lnTo>
                      <a:pt x="184" y="158"/>
                    </a:lnTo>
                    <a:lnTo>
                      <a:pt x="184" y="150"/>
                    </a:lnTo>
                    <a:lnTo>
                      <a:pt x="184" y="150"/>
                    </a:lnTo>
                    <a:lnTo>
                      <a:pt x="182" y="142"/>
                    </a:lnTo>
                    <a:lnTo>
                      <a:pt x="178" y="136"/>
                    </a:lnTo>
                    <a:lnTo>
                      <a:pt x="170" y="132"/>
                    </a:lnTo>
                    <a:lnTo>
                      <a:pt x="160" y="130"/>
                    </a:lnTo>
                    <a:lnTo>
                      <a:pt x="160" y="130"/>
                    </a:lnTo>
                    <a:close/>
                    <a:moveTo>
                      <a:pt x="156" y="164"/>
                    </a:moveTo>
                    <a:lnTo>
                      <a:pt x="156" y="164"/>
                    </a:lnTo>
                    <a:lnTo>
                      <a:pt x="152" y="162"/>
                    </a:lnTo>
                    <a:lnTo>
                      <a:pt x="148" y="160"/>
                    </a:lnTo>
                    <a:lnTo>
                      <a:pt x="146" y="158"/>
                    </a:lnTo>
                    <a:lnTo>
                      <a:pt x="146" y="154"/>
                    </a:lnTo>
                    <a:lnTo>
                      <a:pt x="146" y="154"/>
                    </a:lnTo>
                    <a:lnTo>
                      <a:pt x="146" y="150"/>
                    </a:lnTo>
                    <a:lnTo>
                      <a:pt x="148" y="146"/>
                    </a:lnTo>
                    <a:lnTo>
                      <a:pt x="152" y="144"/>
                    </a:lnTo>
                    <a:lnTo>
                      <a:pt x="156" y="144"/>
                    </a:lnTo>
                    <a:lnTo>
                      <a:pt x="156" y="144"/>
                    </a:lnTo>
                    <a:lnTo>
                      <a:pt x="158" y="144"/>
                    </a:lnTo>
                    <a:lnTo>
                      <a:pt x="162" y="146"/>
                    </a:lnTo>
                    <a:lnTo>
                      <a:pt x="164" y="150"/>
                    </a:lnTo>
                    <a:lnTo>
                      <a:pt x="164" y="154"/>
                    </a:lnTo>
                    <a:lnTo>
                      <a:pt x="164" y="154"/>
                    </a:lnTo>
                    <a:lnTo>
                      <a:pt x="164" y="158"/>
                    </a:lnTo>
                    <a:lnTo>
                      <a:pt x="162" y="160"/>
                    </a:lnTo>
                    <a:lnTo>
                      <a:pt x="158" y="162"/>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87" name="Freeform 67"/>
              <p:cNvSpPr>
                <a:spLocks noEditPoints="1"/>
              </p:cNvSpPr>
              <p:nvPr/>
            </p:nvSpPr>
            <p:spPr bwMode="auto">
              <a:xfrm>
                <a:off x="2193039" y="5436786"/>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88" name="Freeform 67"/>
              <p:cNvSpPr>
                <a:spLocks noEditPoints="1"/>
              </p:cNvSpPr>
              <p:nvPr/>
            </p:nvSpPr>
            <p:spPr bwMode="auto">
              <a:xfrm>
                <a:off x="2306841" y="5430648"/>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89" name="Freeform 65"/>
              <p:cNvSpPr>
                <a:spLocks/>
              </p:cNvSpPr>
              <p:nvPr/>
            </p:nvSpPr>
            <p:spPr bwMode="auto">
              <a:xfrm>
                <a:off x="2314513" y="5492811"/>
                <a:ext cx="70585" cy="37176"/>
              </a:xfrm>
              <a:custGeom>
                <a:avLst/>
                <a:gdLst/>
                <a:ahLst/>
                <a:cxnLst>
                  <a:cxn ang="0">
                    <a:pos x="0" y="78"/>
                  </a:cxn>
                  <a:cxn ang="0">
                    <a:pos x="0" y="78"/>
                  </a:cxn>
                  <a:cxn ang="0">
                    <a:pos x="0" y="82"/>
                  </a:cxn>
                  <a:cxn ang="0">
                    <a:pos x="2" y="82"/>
                  </a:cxn>
                  <a:cxn ang="0">
                    <a:pos x="134" y="82"/>
                  </a:cxn>
                  <a:cxn ang="0">
                    <a:pos x="134" y="82"/>
                  </a:cxn>
                  <a:cxn ang="0">
                    <a:pos x="136" y="82"/>
                  </a:cxn>
                  <a:cxn ang="0">
                    <a:pos x="138" y="78"/>
                  </a:cxn>
                  <a:cxn ang="0">
                    <a:pos x="138" y="4"/>
                  </a:cxn>
                  <a:cxn ang="0">
                    <a:pos x="138" y="4"/>
                  </a:cxn>
                  <a:cxn ang="0">
                    <a:pos x="136" y="2"/>
                  </a:cxn>
                  <a:cxn ang="0">
                    <a:pos x="134" y="0"/>
                  </a:cxn>
                  <a:cxn ang="0">
                    <a:pos x="2" y="0"/>
                  </a:cxn>
                  <a:cxn ang="0">
                    <a:pos x="2" y="0"/>
                  </a:cxn>
                  <a:cxn ang="0">
                    <a:pos x="0" y="2"/>
                  </a:cxn>
                  <a:cxn ang="0">
                    <a:pos x="0" y="4"/>
                  </a:cxn>
                  <a:cxn ang="0">
                    <a:pos x="0" y="78"/>
                  </a:cxn>
                </a:cxnLst>
                <a:rect l="0" t="0" r="r" b="b"/>
                <a:pathLst>
                  <a:path w="138" h="82">
                    <a:moveTo>
                      <a:pt x="0" y="78"/>
                    </a:moveTo>
                    <a:lnTo>
                      <a:pt x="0" y="78"/>
                    </a:lnTo>
                    <a:lnTo>
                      <a:pt x="0" y="82"/>
                    </a:lnTo>
                    <a:lnTo>
                      <a:pt x="2" y="82"/>
                    </a:lnTo>
                    <a:lnTo>
                      <a:pt x="134" y="82"/>
                    </a:lnTo>
                    <a:lnTo>
                      <a:pt x="134" y="82"/>
                    </a:lnTo>
                    <a:lnTo>
                      <a:pt x="136" y="82"/>
                    </a:lnTo>
                    <a:lnTo>
                      <a:pt x="138" y="78"/>
                    </a:lnTo>
                    <a:lnTo>
                      <a:pt x="138" y="4"/>
                    </a:lnTo>
                    <a:lnTo>
                      <a:pt x="138" y="4"/>
                    </a:lnTo>
                    <a:lnTo>
                      <a:pt x="136" y="2"/>
                    </a:lnTo>
                    <a:lnTo>
                      <a:pt x="134" y="0"/>
                    </a:lnTo>
                    <a:lnTo>
                      <a:pt x="2" y="0"/>
                    </a:lnTo>
                    <a:lnTo>
                      <a:pt x="2" y="0"/>
                    </a:lnTo>
                    <a:lnTo>
                      <a:pt x="0" y="2"/>
                    </a:lnTo>
                    <a:lnTo>
                      <a:pt x="0" y="4"/>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90" name="Freeform 66"/>
              <p:cNvSpPr>
                <a:spLocks noEditPoints="1"/>
              </p:cNvSpPr>
              <p:nvPr/>
            </p:nvSpPr>
            <p:spPr bwMode="auto">
              <a:xfrm>
                <a:off x="2302237" y="5484650"/>
                <a:ext cx="94113" cy="81605"/>
              </a:xfrm>
              <a:custGeom>
                <a:avLst/>
                <a:gdLst/>
                <a:ahLst/>
                <a:cxnLst>
                  <a:cxn ang="0">
                    <a:pos x="168" y="120"/>
                  </a:cxn>
                  <a:cxn ang="0">
                    <a:pos x="172" y="120"/>
                  </a:cxn>
                  <a:cxn ang="0">
                    <a:pos x="180" y="114"/>
                  </a:cxn>
                  <a:cxn ang="0">
                    <a:pos x="180" y="14"/>
                  </a:cxn>
                  <a:cxn ang="0">
                    <a:pos x="180" y="8"/>
                  </a:cxn>
                  <a:cxn ang="0">
                    <a:pos x="172" y="2"/>
                  </a:cxn>
                  <a:cxn ang="0">
                    <a:pos x="18" y="0"/>
                  </a:cxn>
                  <a:cxn ang="0">
                    <a:pos x="14" y="2"/>
                  </a:cxn>
                  <a:cxn ang="0">
                    <a:pos x="6" y="8"/>
                  </a:cxn>
                  <a:cxn ang="0">
                    <a:pos x="6" y="108"/>
                  </a:cxn>
                  <a:cxn ang="0">
                    <a:pos x="6" y="114"/>
                  </a:cxn>
                  <a:cxn ang="0">
                    <a:pos x="14" y="120"/>
                  </a:cxn>
                  <a:cxn ang="0">
                    <a:pos x="18" y="120"/>
                  </a:cxn>
                  <a:cxn ang="0">
                    <a:pos x="16" y="18"/>
                  </a:cxn>
                  <a:cxn ang="0">
                    <a:pos x="22" y="12"/>
                  </a:cxn>
                  <a:cxn ang="0">
                    <a:pos x="162" y="12"/>
                  </a:cxn>
                  <a:cxn ang="0">
                    <a:pos x="168" y="18"/>
                  </a:cxn>
                  <a:cxn ang="0">
                    <a:pos x="168" y="102"/>
                  </a:cxn>
                  <a:cxn ang="0">
                    <a:pos x="162" y="106"/>
                  </a:cxn>
                  <a:cxn ang="0">
                    <a:pos x="22" y="106"/>
                  </a:cxn>
                  <a:cxn ang="0">
                    <a:pos x="16" y="102"/>
                  </a:cxn>
                  <a:cxn ang="0">
                    <a:pos x="160" y="132"/>
                  </a:cxn>
                  <a:cxn ang="0">
                    <a:pos x="24" y="132"/>
                  </a:cxn>
                  <a:cxn ang="0">
                    <a:pos x="8" y="138"/>
                  </a:cxn>
                  <a:cxn ang="0">
                    <a:pos x="0" y="152"/>
                  </a:cxn>
                  <a:cxn ang="0">
                    <a:pos x="0" y="160"/>
                  </a:cxn>
                  <a:cxn ang="0">
                    <a:pos x="8" y="174"/>
                  </a:cxn>
                  <a:cxn ang="0">
                    <a:pos x="24" y="180"/>
                  </a:cxn>
                  <a:cxn ang="0">
                    <a:pos x="160" y="180"/>
                  </a:cxn>
                  <a:cxn ang="0">
                    <a:pos x="178" y="174"/>
                  </a:cxn>
                  <a:cxn ang="0">
                    <a:pos x="184" y="160"/>
                  </a:cxn>
                  <a:cxn ang="0">
                    <a:pos x="184" y="152"/>
                  </a:cxn>
                  <a:cxn ang="0">
                    <a:pos x="178" y="138"/>
                  </a:cxn>
                  <a:cxn ang="0">
                    <a:pos x="160" y="132"/>
                  </a:cxn>
                  <a:cxn ang="0">
                    <a:pos x="156" y="164"/>
                  </a:cxn>
                  <a:cxn ang="0">
                    <a:pos x="152" y="164"/>
                  </a:cxn>
                  <a:cxn ang="0">
                    <a:pos x="146" y="158"/>
                  </a:cxn>
                  <a:cxn ang="0">
                    <a:pos x="146" y="154"/>
                  </a:cxn>
                  <a:cxn ang="0">
                    <a:pos x="148" y="148"/>
                  </a:cxn>
                  <a:cxn ang="0">
                    <a:pos x="156" y="144"/>
                  </a:cxn>
                  <a:cxn ang="0">
                    <a:pos x="160" y="146"/>
                  </a:cxn>
                  <a:cxn ang="0">
                    <a:pos x="164" y="152"/>
                  </a:cxn>
                  <a:cxn ang="0">
                    <a:pos x="166" y="154"/>
                  </a:cxn>
                  <a:cxn ang="0">
                    <a:pos x="162" y="162"/>
                  </a:cxn>
                  <a:cxn ang="0">
                    <a:pos x="156" y="164"/>
                  </a:cxn>
                </a:cxnLst>
                <a:rect l="0" t="0" r="r" b="b"/>
                <a:pathLst>
                  <a:path w="184" h="180">
                    <a:moveTo>
                      <a:pt x="18" y="120"/>
                    </a:moveTo>
                    <a:lnTo>
                      <a:pt x="168" y="120"/>
                    </a:lnTo>
                    <a:lnTo>
                      <a:pt x="168" y="120"/>
                    </a:lnTo>
                    <a:lnTo>
                      <a:pt x="172" y="120"/>
                    </a:lnTo>
                    <a:lnTo>
                      <a:pt x="176" y="118"/>
                    </a:lnTo>
                    <a:lnTo>
                      <a:pt x="180" y="114"/>
                    </a:lnTo>
                    <a:lnTo>
                      <a:pt x="180" y="108"/>
                    </a:lnTo>
                    <a:lnTo>
                      <a:pt x="180" y="14"/>
                    </a:lnTo>
                    <a:lnTo>
                      <a:pt x="180" y="14"/>
                    </a:lnTo>
                    <a:lnTo>
                      <a:pt x="180" y="8"/>
                    </a:lnTo>
                    <a:lnTo>
                      <a:pt x="176" y="4"/>
                    </a:lnTo>
                    <a:lnTo>
                      <a:pt x="172" y="2"/>
                    </a:lnTo>
                    <a:lnTo>
                      <a:pt x="168" y="0"/>
                    </a:lnTo>
                    <a:lnTo>
                      <a:pt x="18" y="0"/>
                    </a:lnTo>
                    <a:lnTo>
                      <a:pt x="18" y="0"/>
                    </a:lnTo>
                    <a:lnTo>
                      <a:pt x="14" y="2"/>
                    </a:lnTo>
                    <a:lnTo>
                      <a:pt x="8" y="4"/>
                    </a:lnTo>
                    <a:lnTo>
                      <a:pt x="6" y="8"/>
                    </a:lnTo>
                    <a:lnTo>
                      <a:pt x="6" y="14"/>
                    </a:lnTo>
                    <a:lnTo>
                      <a:pt x="6" y="108"/>
                    </a:lnTo>
                    <a:lnTo>
                      <a:pt x="6" y="108"/>
                    </a:lnTo>
                    <a:lnTo>
                      <a:pt x="6" y="114"/>
                    </a:lnTo>
                    <a:lnTo>
                      <a:pt x="8" y="118"/>
                    </a:lnTo>
                    <a:lnTo>
                      <a:pt x="14" y="120"/>
                    </a:lnTo>
                    <a:lnTo>
                      <a:pt x="18" y="120"/>
                    </a:lnTo>
                    <a:lnTo>
                      <a:pt x="18" y="120"/>
                    </a:lnTo>
                    <a:close/>
                    <a:moveTo>
                      <a:pt x="16" y="18"/>
                    </a:moveTo>
                    <a:lnTo>
                      <a:pt x="16" y="18"/>
                    </a:lnTo>
                    <a:lnTo>
                      <a:pt x="18" y="14"/>
                    </a:lnTo>
                    <a:lnTo>
                      <a:pt x="22" y="12"/>
                    </a:lnTo>
                    <a:lnTo>
                      <a:pt x="162" y="12"/>
                    </a:lnTo>
                    <a:lnTo>
                      <a:pt x="162" y="12"/>
                    </a:lnTo>
                    <a:lnTo>
                      <a:pt x="166" y="14"/>
                    </a:lnTo>
                    <a:lnTo>
                      <a:pt x="168" y="18"/>
                    </a:lnTo>
                    <a:lnTo>
                      <a:pt x="168" y="102"/>
                    </a:lnTo>
                    <a:lnTo>
                      <a:pt x="168" y="102"/>
                    </a:lnTo>
                    <a:lnTo>
                      <a:pt x="166" y="106"/>
                    </a:lnTo>
                    <a:lnTo>
                      <a:pt x="162" y="106"/>
                    </a:lnTo>
                    <a:lnTo>
                      <a:pt x="22" y="106"/>
                    </a:lnTo>
                    <a:lnTo>
                      <a:pt x="22" y="106"/>
                    </a:lnTo>
                    <a:lnTo>
                      <a:pt x="18" y="106"/>
                    </a:lnTo>
                    <a:lnTo>
                      <a:pt x="16" y="102"/>
                    </a:lnTo>
                    <a:lnTo>
                      <a:pt x="16" y="18"/>
                    </a:lnTo>
                    <a:close/>
                    <a:moveTo>
                      <a:pt x="160" y="132"/>
                    </a:moveTo>
                    <a:lnTo>
                      <a:pt x="24" y="132"/>
                    </a:lnTo>
                    <a:lnTo>
                      <a:pt x="24" y="132"/>
                    </a:lnTo>
                    <a:lnTo>
                      <a:pt x="16" y="132"/>
                    </a:lnTo>
                    <a:lnTo>
                      <a:pt x="8" y="138"/>
                    </a:lnTo>
                    <a:lnTo>
                      <a:pt x="2" y="144"/>
                    </a:lnTo>
                    <a:lnTo>
                      <a:pt x="0" y="152"/>
                    </a:lnTo>
                    <a:lnTo>
                      <a:pt x="0" y="160"/>
                    </a:lnTo>
                    <a:lnTo>
                      <a:pt x="0" y="160"/>
                    </a:lnTo>
                    <a:lnTo>
                      <a:pt x="2" y="168"/>
                    </a:lnTo>
                    <a:lnTo>
                      <a:pt x="8" y="174"/>
                    </a:lnTo>
                    <a:lnTo>
                      <a:pt x="16" y="178"/>
                    </a:lnTo>
                    <a:lnTo>
                      <a:pt x="24" y="180"/>
                    </a:lnTo>
                    <a:lnTo>
                      <a:pt x="160" y="180"/>
                    </a:lnTo>
                    <a:lnTo>
                      <a:pt x="160" y="180"/>
                    </a:lnTo>
                    <a:lnTo>
                      <a:pt x="170" y="178"/>
                    </a:lnTo>
                    <a:lnTo>
                      <a:pt x="178" y="174"/>
                    </a:lnTo>
                    <a:lnTo>
                      <a:pt x="184" y="168"/>
                    </a:lnTo>
                    <a:lnTo>
                      <a:pt x="184" y="160"/>
                    </a:lnTo>
                    <a:lnTo>
                      <a:pt x="184" y="152"/>
                    </a:lnTo>
                    <a:lnTo>
                      <a:pt x="184" y="152"/>
                    </a:lnTo>
                    <a:lnTo>
                      <a:pt x="184" y="144"/>
                    </a:lnTo>
                    <a:lnTo>
                      <a:pt x="178" y="138"/>
                    </a:lnTo>
                    <a:lnTo>
                      <a:pt x="170" y="132"/>
                    </a:lnTo>
                    <a:lnTo>
                      <a:pt x="160" y="132"/>
                    </a:lnTo>
                    <a:lnTo>
                      <a:pt x="160" y="132"/>
                    </a:lnTo>
                    <a:close/>
                    <a:moveTo>
                      <a:pt x="156" y="164"/>
                    </a:moveTo>
                    <a:lnTo>
                      <a:pt x="156" y="164"/>
                    </a:lnTo>
                    <a:lnTo>
                      <a:pt x="152" y="164"/>
                    </a:lnTo>
                    <a:lnTo>
                      <a:pt x="148" y="162"/>
                    </a:lnTo>
                    <a:lnTo>
                      <a:pt x="146" y="158"/>
                    </a:lnTo>
                    <a:lnTo>
                      <a:pt x="146" y="154"/>
                    </a:lnTo>
                    <a:lnTo>
                      <a:pt x="146" y="154"/>
                    </a:lnTo>
                    <a:lnTo>
                      <a:pt x="146" y="152"/>
                    </a:lnTo>
                    <a:lnTo>
                      <a:pt x="148" y="148"/>
                    </a:lnTo>
                    <a:lnTo>
                      <a:pt x="152" y="146"/>
                    </a:lnTo>
                    <a:lnTo>
                      <a:pt x="156" y="144"/>
                    </a:lnTo>
                    <a:lnTo>
                      <a:pt x="156" y="144"/>
                    </a:lnTo>
                    <a:lnTo>
                      <a:pt x="160" y="146"/>
                    </a:lnTo>
                    <a:lnTo>
                      <a:pt x="162" y="148"/>
                    </a:lnTo>
                    <a:lnTo>
                      <a:pt x="164" y="152"/>
                    </a:lnTo>
                    <a:lnTo>
                      <a:pt x="166" y="154"/>
                    </a:lnTo>
                    <a:lnTo>
                      <a:pt x="166" y="154"/>
                    </a:lnTo>
                    <a:lnTo>
                      <a:pt x="164" y="158"/>
                    </a:lnTo>
                    <a:lnTo>
                      <a:pt x="162" y="162"/>
                    </a:lnTo>
                    <a:lnTo>
                      <a:pt x="160" y="164"/>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91" name="Freeform 68"/>
              <p:cNvSpPr>
                <a:spLocks/>
              </p:cNvSpPr>
              <p:nvPr/>
            </p:nvSpPr>
            <p:spPr bwMode="auto">
              <a:xfrm>
                <a:off x="2435564" y="5493718"/>
                <a:ext cx="69562" cy="36269"/>
              </a:xfrm>
              <a:custGeom>
                <a:avLst/>
                <a:gdLst/>
                <a:ahLst/>
                <a:cxnLst>
                  <a:cxn ang="0">
                    <a:pos x="0" y="78"/>
                  </a:cxn>
                  <a:cxn ang="0">
                    <a:pos x="0" y="78"/>
                  </a:cxn>
                  <a:cxn ang="0">
                    <a:pos x="0" y="80"/>
                  </a:cxn>
                  <a:cxn ang="0">
                    <a:pos x="2" y="80"/>
                  </a:cxn>
                  <a:cxn ang="0">
                    <a:pos x="134" y="80"/>
                  </a:cxn>
                  <a:cxn ang="0">
                    <a:pos x="134" y="80"/>
                  </a:cxn>
                  <a:cxn ang="0">
                    <a:pos x="136" y="80"/>
                  </a:cxn>
                  <a:cxn ang="0">
                    <a:pos x="136" y="78"/>
                  </a:cxn>
                  <a:cxn ang="0">
                    <a:pos x="136" y="2"/>
                  </a:cxn>
                  <a:cxn ang="0">
                    <a:pos x="136" y="2"/>
                  </a:cxn>
                  <a:cxn ang="0">
                    <a:pos x="136" y="0"/>
                  </a:cxn>
                  <a:cxn ang="0">
                    <a:pos x="134" y="0"/>
                  </a:cxn>
                  <a:cxn ang="0">
                    <a:pos x="2" y="0"/>
                  </a:cxn>
                  <a:cxn ang="0">
                    <a:pos x="2" y="0"/>
                  </a:cxn>
                  <a:cxn ang="0">
                    <a:pos x="0" y="0"/>
                  </a:cxn>
                  <a:cxn ang="0">
                    <a:pos x="0" y="2"/>
                  </a:cxn>
                  <a:cxn ang="0">
                    <a:pos x="0" y="78"/>
                  </a:cxn>
                </a:cxnLst>
                <a:rect l="0" t="0" r="r" b="b"/>
                <a:pathLst>
                  <a:path w="136" h="80">
                    <a:moveTo>
                      <a:pt x="0" y="78"/>
                    </a:moveTo>
                    <a:lnTo>
                      <a:pt x="0" y="78"/>
                    </a:lnTo>
                    <a:lnTo>
                      <a:pt x="0" y="80"/>
                    </a:lnTo>
                    <a:lnTo>
                      <a:pt x="2" y="80"/>
                    </a:lnTo>
                    <a:lnTo>
                      <a:pt x="134" y="80"/>
                    </a:lnTo>
                    <a:lnTo>
                      <a:pt x="134" y="80"/>
                    </a:lnTo>
                    <a:lnTo>
                      <a:pt x="136" y="80"/>
                    </a:lnTo>
                    <a:lnTo>
                      <a:pt x="136" y="78"/>
                    </a:lnTo>
                    <a:lnTo>
                      <a:pt x="136" y="2"/>
                    </a:lnTo>
                    <a:lnTo>
                      <a:pt x="136" y="2"/>
                    </a:lnTo>
                    <a:lnTo>
                      <a:pt x="136" y="0"/>
                    </a:lnTo>
                    <a:lnTo>
                      <a:pt x="134" y="0"/>
                    </a:lnTo>
                    <a:lnTo>
                      <a:pt x="2" y="0"/>
                    </a:lnTo>
                    <a:lnTo>
                      <a:pt x="2" y="0"/>
                    </a:lnTo>
                    <a:lnTo>
                      <a:pt x="0" y="0"/>
                    </a:lnTo>
                    <a:lnTo>
                      <a:pt x="0" y="2"/>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92" name="Freeform 69"/>
              <p:cNvSpPr>
                <a:spLocks noEditPoints="1"/>
              </p:cNvSpPr>
              <p:nvPr/>
            </p:nvSpPr>
            <p:spPr bwMode="auto">
              <a:xfrm>
                <a:off x="2423289" y="5485557"/>
                <a:ext cx="94113" cy="80699"/>
              </a:xfrm>
              <a:custGeom>
                <a:avLst/>
                <a:gdLst/>
                <a:ahLst/>
                <a:cxnLst>
                  <a:cxn ang="0">
                    <a:pos x="168" y="120"/>
                  </a:cxn>
                  <a:cxn ang="0">
                    <a:pos x="172" y="118"/>
                  </a:cxn>
                  <a:cxn ang="0">
                    <a:pos x="180" y="112"/>
                  </a:cxn>
                  <a:cxn ang="0">
                    <a:pos x="180" y="12"/>
                  </a:cxn>
                  <a:cxn ang="0">
                    <a:pos x="180" y="8"/>
                  </a:cxn>
                  <a:cxn ang="0">
                    <a:pos x="172" y="0"/>
                  </a:cxn>
                  <a:cxn ang="0">
                    <a:pos x="18" y="0"/>
                  </a:cxn>
                  <a:cxn ang="0">
                    <a:pos x="12" y="0"/>
                  </a:cxn>
                  <a:cxn ang="0">
                    <a:pos x="6" y="8"/>
                  </a:cxn>
                  <a:cxn ang="0">
                    <a:pos x="4" y="106"/>
                  </a:cxn>
                  <a:cxn ang="0">
                    <a:pos x="6" y="112"/>
                  </a:cxn>
                  <a:cxn ang="0">
                    <a:pos x="12" y="118"/>
                  </a:cxn>
                  <a:cxn ang="0">
                    <a:pos x="18" y="120"/>
                  </a:cxn>
                  <a:cxn ang="0">
                    <a:pos x="16" y="16"/>
                  </a:cxn>
                  <a:cxn ang="0">
                    <a:pos x="22" y="10"/>
                  </a:cxn>
                  <a:cxn ang="0">
                    <a:pos x="162" y="10"/>
                  </a:cxn>
                  <a:cxn ang="0">
                    <a:pos x="168" y="16"/>
                  </a:cxn>
                  <a:cxn ang="0">
                    <a:pos x="168" y="100"/>
                  </a:cxn>
                  <a:cxn ang="0">
                    <a:pos x="162" y="106"/>
                  </a:cxn>
                  <a:cxn ang="0">
                    <a:pos x="22" y="106"/>
                  </a:cxn>
                  <a:cxn ang="0">
                    <a:pos x="16" y="100"/>
                  </a:cxn>
                  <a:cxn ang="0">
                    <a:pos x="160" y="130"/>
                  </a:cxn>
                  <a:cxn ang="0">
                    <a:pos x="24" y="130"/>
                  </a:cxn>
                  <a:cxn ang="0">
                    <a:pos x="8" y="136"/>
                  </a:cxn>
                  <a:cxn ang="0">
                    <a:pos x="0" y="150"/>
                  </a:cxn>
                  <a:cxn ang="0">
                    <a:pos x="0" y="158"/>
                  </a:cxn>
                  <a:cxn ang="0">
                    <a:pos x="8" y="172"/>
                  </a:cxn>
                  <a:cxn ang="0">
                    <a:pos x="24" y="178"/>
                  </a:cxn>
                  <a:cxn ang="0">
                    <a:pos x="160" y="178"/>
                  </a:cxn>
                  <a:cxn ang="0">
                    <a:pos x="178" y="172"/>
                  </a:cxn>
                  <a:cxn ang="0">
                    <a:pos x="184" y="158"/>
                  </a:cxn>
                  <a:cxn ang="0">
                    <a:pos x="184" y="150"/>
                  </a:cxn>
                  <a:cxn ang="0">
                    <a:pos x="178" y="136"/>
                  </a:cxn>
                  <a:cxn ang="0">
                    <a:pos x="160" y="130"/>
                  </a:cxn>
                  <a:cxn ang="0">
                    <a:pos x="156" y="164"/>
                  </a:cxn>
                  <a:cxn ang="0">
                    <a:pos x="152" y="162"/>
                  </a:cxn>
                  <a:cxn ang="0">
                    <a:pos x="146" y="158"/>
                  </a:cxn>
                  <a:cxn ang="0">
                    <a:pos x="146" y="154"/>
                  </a:cxn>
                  <a:cxn ang="0">
                    <a:pos x="148" y="146"/>
                  </a:cxn>
                  <a:cxn ang="0">
                    <a:pos x="156" y="144"/>
                  </a:cxn>
                  <a:cxn ang="0">
                    <a:pos x="158" y="144"/>
                  </a:cxn>
                  <a:cxn ang="0">
                    <a:pos x="164" y="150"/>
                  </a:cxn>
                  <a:cxn ang="0">
                    <a:pos x="164" y="154"/>
                  </a:cxn>
                  <a:cxn ang="0">
                    <a:pos x="162" y="160"/>
                  </a:cxn>
                  <a:cxn ang="0">
                    <a:pos x="156" y="164"/>
                  </a:cxn>
                </a:cxnLst>
                <a:rect l="0" t="0" r="r" b="b"/>
                <a:pathLst>
                  <a:path w="184" h="178">
                    <a:moveTo>
                      <a:pt x="18" y="120"/>
                    </a:moveTo>
                    <a:lnTo>
                      <a:pt x="168" y="120"/>
                    </a:lnTo>
                    <a:lnTo>
                      <a:pt x="168" y="120"/>
                    </a:lnTo>
                    <a:lnTo>
                      <a:pt x="172" y="118"/>
                    </a:lnTo>
                    <a:lnTo>
                      <a:pt x="176" y="116"/>
                    </a:lnTo>
                    <a:lnTo>
                      <a:pt x="180" y="112"/>
                    </a:lnTo>
                    <a:lnTo>
                      <a:pt x="180" y="106"/>
                    </a:lnTo>
                    <a:lnTo>
                      <a:pt x="180" y="12"/>
                    </a:lnTo>
                    <a:lnTo>
                      <a:pt x="180" y="12"/>
                    </a:lnTo>
                    <a:lnTo>
                      <a:pt x="180" y="8"/>
                    </a:lnTo>
                    <a:lnTo>
                      <a:pt x="176" y="4"/>
                    </a:lnTo>
                    <a:lnTo>
                      <a:pt x="172" y="0"/>
                    </a:lnTo>
                    <a:lnTo>
                      <a:pt x="168" y="0"/>
                    </a:lnTo>
                    <a:lnTo>
                      <a:pt x="18" y="0"/>
                    </a:lnTo>
                    <a:lnTo>
                      <a:pt x="18" y="0"/>
                    </a:lnTo>
                    <a:lnTo>
                      <a:pt x="12" y="0"/>
                    </a:lnTo>
                    <a:lnTo>
                      <a:pt x="8" y="4"/>
                    </a:lnTo>
                    <a:lnTo>
                      <a:pt x="6" y="8"/>
                    </a:lnTo>
                    <a:lnTo>
                      <a:pt x="4" y="12"/>
                    </a:lnTo>
                    <a:lnTo>
                      <a:pt x="4" y="106"/>
                    </a:lnTo>
                    <a:lnTo>
                      <a:pt x="4" y="106"/>
                    </a:lnTo>
                    <a:lnTo>
                      <a:pt x="6" y="112"/>
                    </a:lnTo>
                    <a:lnTo>
                      <a:pt x="8" y="116"/>
                    </a:lnTo>
                    <a:lnTo>
                      <a:pt x="12" y="118"/>
                    </a:lnTo>
                    <a:lnTo>
                      <a:pt x="18" y="120"/>
                    </a:lnTo>
                    <a:lnTo>
                      <a:pt x="18" y="120"/>
                    </a:lnTo>
                    <a:close/>
                    <a:moveTo>
                      <a:pt x="16" y="16"/>
                    </a:moveTo>
                    <a:lnTo>
                      <a:pt x="16" y="16"/>
                    </a:lnTo>
                    <a:lnTo>
                      <a:pt x="18" y="12"/>
                    </a:lnTo>
                    <a:lnTo>
                      <a:pt x="22" y="10"/>
                    </a:lnTo>
                    <a:lnTo>
                      <a:pt x="162" y="10"/>
                    </a:lnTo>
                    <a:lnTo>
                      <a:pt x="162" y="10"/>
                    </a:lnTo>
                    <a:lnTo>
                      <a:pt x="166" y="12"/>
                    </a:lnTo>
                    <a:lnTo>
                      <a:pt x="168" y="16"/>
                    </a:lnTo>
                    <a:lnTo>
                      <a:pt x="168" y="100"/>
                    </a:lnTo>
                    <a:lnTo>
                      <a:pt x="168" y="100"/>
                    </a:lnTo>
                    <a:lnTo>
                      <a:pt x="166" y="104"/>
                    </a:lnTo>
                    <a:lnTo>
                      <a:pt x="162" y="106"/>
                    </a:lnTo>
                    <a:lnTo>
                      <a:pt x="22" y="106"/>
                    </a:lnTo>
                    <a:lnTo>
                      <a:pt x="22" y="106"/>
                    </a:lnTo>
                    <a:lnTo>
                      <a:pt x="18" y="104"/>
                    </a:lnTo>
                    <a:lnTo>
                      <a:pt x="16" y="100"/>
                    </a:lnTo>
                    <a:lnTo>
                      <a:pt x="16" y="16"/>
                    </a:lnTo>
                    <a:close/>
                    <a:moveTo>
                      <a:pt x="160" y="130"/>
                    </a:moveTo>
                    <a:lnTo>
                      <a:pt x="24" y="130"/>
                    </a:lnTo>
                    <a:lnTo>
                      <a:pt x="24" y="130"/>
                    </a:lnTo>
                    <a:lnTo>
                      <a:pt x="16" y="132"/>
                    </a:lnTo>
                    <a:lnTo>
                      <a:pt x="8" y="136"/>
                    </a:lnTo>
                    <a:lnTo>
                      <a:pt x="2" y="142"/>
                    </a:lnTo>
                    <a:lnTo>
                      <a:pt x="0" y="150"/>
                    </a:lnTo>
                    <a:lnTo>
                      <a:pt x="0" y="158"/>
                    </a:lnTo>
                    <a:lnTo>
                      <a:pt x="0" y="158"/>
                    </a:lnTo>
                    <a:lnTo>
                      <a:pt x="2" y="166"/>
                    </a:lnTo>
                    <a:lnTo>
                      <a:pt x="8" y="172"/>
                    </a:lnTo>
                    <a:lnTo>
                      <a:pt x="16" y="176"/>
                    </a:lnTo>
                    <a:lnTo>
                      <a:pt x="24" y="178"/>
                    </a:lnTo>
                    <a:lnTo>
                      <a:pt x="160" y="178"/>
                    </a:lnTo>
                    <a:lnTo>
                      <a:pt x="160" y="178"/>
                    </a:lnTo>
                    <a:lnTo>
                      <a:pt x="170" y="176"/>
                    </a:lnTo>
                    <a:lnTo>
                      <a:pt x="178" y="172"/>
                    </a:lnTo>
                    <a:lnTo>
                      <a:pt x="182" y="166"/>
                    </a:lnTo>
                    <a:lnTo>
                      <a:pt x="184" y="158"/>
                    </a:lnTo>
                    <a:lnTo>
                      <a:pt x="184" y="150"/>
                    </a:lnTo>
                    <a:lnTo>
                      <a:pt x="184" y="150"/>
                    </a:lnTo>
                    <a:lnTo>
                      <a:pt x="182" y="142"/>
                    </a:lnTo>
                    <a:lnTo>
                      <a:pt x="178" y="136"/>
                    </a:lnTo>
                    <a:lnTo>
                      <a:pt x="170" y="132"/>
                    </a:lnTo>
                    <a:lnTo>
                      <a:pt x="160" y="130"/>
                    </a:lnTo>
                    <a:lnTo>
                      <a:pt x="160" y="130"/>
                    </a:lnTo>
                    <a:close/>
                    <a:moveTo>
                      <a:pt x="156" y="164"/>
                    </a:moveTo>
                    <a:lnTo>
                      <a:pt x="156" y="164"/>
                    </a:lnTo>
                    <a:lnTo>
                      <a:pt x="152" y="162"/>
                    </a:lnTo>
                    <a:lnTo>
                      <a:pt x="148" y="160"/>
                    </a:lnTo>
                    <a:lnTo>
                      <a:pt x="146" y="158"/>
                    </a:lnTo>
                    <a:lnTo>
                      <a:pt x="146" y="154"/>
                    </a:lnTo>
                    <a:lnTo>
                      <a:pt x="146" y="154"/>
                    </a:lnTo>
                    <a:lnTo>
                      <a:pt x="146" y="150"/>
                    </a:lnTo>
                    <a:lnTo>
                      <a:pt x="148" y="146"/>
                    </a:lnTo>
                    <a:lnTo>
                      <a:pt x="152" y="144"/>
                    </a:lnTo>
                    <a:lnTo>
                      <a:pt x="156" y="144"/>
                    </a:lnTo>
                    <a:lnTo>
                      <a:pt x="156" y="144"/>
                    </a:lnTo>
                    <a:lnTo>
                      <a:pt x="158" y="144"/>
                    </a:lnTo>
                    <a:lnTo>
                      <a:pt x="162" y="146"/>
                    </a:lnTo>
                    <a:lnTo>
                      <a:pt x="164" y="150"/>
                    </a:lnTo>
                    <a:lnTo>
                      <a:pt x="164" y="154"/>
                    </a:lnTo>
                    <a:lnTo>
                      <a:pt x="164" y="154"/>
                    </a:lnTo>
                    <a:lnTo>
                      <a:pt x="164" y="158"/>
                    </a:lnTo>
                    <a:lnTo>
                      <a:pt x="162" y="160"/>
                    </a:lnTo>
                    <a:lnTo>
                      <a:pt x="158" y="162"/>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93" name="Freeform 67"/>
              <p:cNvSpPr>
                <a:spLocks noEditPoints="1"/>
              </p:cNvSpPr>
              <p:nvPr/>
            </p:nvSpPr>
            <p:spPr bwMode="auto">
              <a:xfrm>
                <a:off x="2423288" y="5434120"/>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94" name="Freeform 65"/>
              <p:cNvSpPr>
                <a:spLocks/>
              </p:cNvSpPr>
              <p:nvPr/>
            </p:nvSpPr>
            <p:spPr bwMode="auto">
              <a:xfrm>
                <a:off x="2084264" y="5492811"/>
                <a:ext cx="70585" cy="37176"/>
              </a:xfrm>
              <a:custGeom>
                <a:avLst/>
                <a:gdLst/>
                <a:ahLst/>
                <a:cxnLst>
                  <a:cxn ang="0">
                    <a:pos x="0" y="78"/>
                  </a:cxn>
                  <a:cxn ang="0">
                    <a:pos x="0" y="78"/>
                  </a:cxn>
                  <a:cxn ang="0">
                    <a:pos x="0" y="82"/>
                  </a:cxn>
                  <a:cxn ang="0">
                    <a:pos x="2" y="82"/>
                  </a:cxn>
                  <a:cxn ang="0">
                    <a:pos x="134" y="82"/>
                  </a:cxn>
                  <a:cxn ang="0">
                    <a:pos x="134" y="82"/>
                  </a:cxn>
                  <a:cxn ang="0">
                    <a:pos x="136" y="82"/>
                  </a:cxn>
                  <a:cxn ang="0">
                    <a:pos x="138" y="78"/>
                  </a:cxn>
                  <a:cxn ang="0">
                    <a:pos x="138" y="4"/>
                  </a:cxn>
                  <a:cxn ang="0">
                    <a:pos x="138" y="4"/>
                  </a:cxn>
                  <a:cxn ang="0">
                    <a:pos x="136" y="2"/>
                  </a:cxn>
                  <a:cxn ang="0">
                    <a:pos x="134" y="0"/>
                  </a:cxn>
                  <a:cxn ang="0">
                    <a:pos x="2" y="0"/>
                  </a:cxn>
                  <a:cxn ang="0">
                    <a:pos x="2" y="0"/>
                  </a:cxn>
                  <a:cxn ang="0">
                    <a:pos x="0" y="2"/>
                  </a:cxn>
                  <a:cxn ang="0">
                    <a:pos x="0" y="4"/>
                  </a:cxn>
                  <a:cxn ang="0">
                    <a:pos x="0" y="78"/>
                  </a:cxn>
                </a:cxnLst>
                <a:rect l="0" t="0" r="r" b="b"/>
                <a:pathLst>
                  <a:path w="138" h="82">
                    <a:moveTo>
                      <a:pt x="0" y="78"/>
                    </a:moveTo>
                    <a:lnTo>
                      <a:pt x="0" y="78"/>
                    </a:lnTo>
                    <a:lnTo>
                      <a:pt x="0" y="82"/>
                    </a:lnTo>
                    <a:lnTo>
                      <a:pt x="2" y="82"/>
                    </a:lnTo>
                    <a:lnTo>
                      <a:pt x="134" y="82"/>
                    </a:lnTo>
                    <a:lnTo>
                      <a:pt x="134" y="82"/>
                    </a:lnTo>
                    <a:lnTo>
                      <a:pt x="136" y="82"/>
                    </a:lnTo>
                    <a:lnTo>
                      <a:pt x="138" y="78"/>
                    </a:lnTo>
                    <a:lnTo>
                      <a:pt x="138" y="4"/>
                    </a:lnTo>
                    <a:lnTo>
                      <a:pt x="138" y="4"/>
                    </a:lnTo>
                    <a:lnTo>
                      <a:pt x="136" y="2"/>
                    </a:lnTo>
                    <a:lnTo>
                      <a:pt x="134" y="0"/>
                    </a:lnTo>
                    <a:lnTo>
                      <a:pt x="2" y="0"/>
                    </a:lnTo>
                    <a:lnTo>
                      <a:pt x="2" y="0"/>
                    </a:lnTo>
                    <a:lnTo>
                      <a:pt x="0" y="2"/>
                    </a:lnTo>
                    <a:lnTo>
                      <a:pt x="0" y="4"/>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sp>
          <p:nvSpPr>
            <p:cNvPr id="295" name="椭圆 294"/>
            <p:cNvSpPr/>
            <p:nvPr/>
          </p:nvSpPr>
          <p:spPr bwMode="auto">
            <a:xfrm>
              <a:off x="4834241" y="4552420"/>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296" name="椭圆 295"/>
            <p:cNvSpPr/>
            <p:nvPr/>
          </p:nvSpPr>
          <p:spPr bwMode="auto">
            <a:xfrm>
              <a:off x="3491974" y="4959459"/>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grpSp>
          <p:nvGrpSpPr>
            <p:cNvPr id="21" name="组合 208"/>
            <p:cNvGrpSpPr/>
            <p:nvPr/>
          </p:nvGrpSpPr>
          <p:grpSpPr>
            <a:xfrm>
              <a:off x="4069776" y="4967229"/>
              <a:ext cx="165283" cy="203377"/>
              <a:chOff x="-5919788" y="1187814"/>
              <a:chExt cx="689824" cy="754749"/>
            </a:xfrm>
            <a:solidFill>
              <a:schemeClr val="tx1">
                <a:lumMod val="50000"/>
                <a:lumOff val="50000"/>
              </a:schemeClr>
            </a:solidFill>
          </p:grpSpPr>
          <p:sp>
            <p:nvSpPr>
              <p:cNvPr id="298" name="Freeform 100"/>
              <p:cNvSpPr>
                <a:spLocks noEditPoints="1"/>
              </p:cNvSpPr>
              <p:nvPr/>
            </p:nvSpPr>
            <p:spPr bwMode="auto">
              <a:xfrm>
                <a:off x="-5862979" y="1187814"/>
                <a:ext cx="584321" cy="568090"/>
              </a:xfrm>
              <a:custGeom>
                <a:avLst/>
                <a:gdLst/>
                <a:ahLst/>
                <a:cxnLst>
                  <a:cxn ang="0">
                    <a:pos x="260" y="192"/>
                  </a:cxn>
                  <a:cxn ang="0">
                    <a:pos x="268" y="190"/>
                  </a:cxn>
                  <a:cxn ang="0">
                    <a:pos x="278" y="180"/>
                  </a:cxn>
                  <a:cxn ang="0">
                    <a:pos x="280" y="22"/>
                  </a:cxn>
                  <a:cxn ang="0">
                    <a:pos x="278" y="12"/>
                  </a:cxn>
                  <a:cxn ang="0">
                    <a:pos x="268" y="2"/>
                  </a:cxn>
                  <a:cxn ang="0">
                    <a:pos x="28" y="0"/>
                  </a:cxn>
                  <a:cxn ang="0">
                    <a:pos x="20" y="2"/>
                  </a:cxn>
                  <a:cxn ang="0">
                    <a:pos x="8" y="12"/>
                  </a:cxn>
                  <a:cxn ang="0">
                    <a:pos x="8" y="172"/>
                  </a:cxn>
                  <a:cxn ang="0">
                    <a:pos x="8" y="180"/>
                  </a:cxn>
                  <a:cxn ang="0">
                    <a:pos x="20" y="190"/>
                  </a:cxn>
                  <a:cxn ang="0">
                    <a:pos x="28" y="192"/>
                  </a:cxn>
                  <a:cxn ang="0">
                    <a:pos x="22" y="26"/>
                  </a:cxn>
                  <a:cxn ang="0">
                    <a:pos x="26" y="18"/>
                  </a:cxn>
                  <a:cxn ang="0">
                    <a:pos x="32" y="16"/>
                  </a:cxn>
                  <a:cxn ang="0">
                    <a:pos x="256" y="16"/>
                  </a:cxn>
                  <a:cxn ang="0">
                    <a:pos x="262" y="18"/>
                  </a:cxn>
                  <a:cxn ang="0">
                    <a:pos x="264" y="26"/>
                  </a:cxn>
                  <a:cxn ang="0">
                    <a:pos x="264" y="166"/>
                  </a:cxn>
                  <a:cxn ang="0">
                    <a:pos x="262" y="172"/>
                  </a:cxn>
                  <a:cxn ang="0">
                    <a:pos x="256" y="174"/>
                  </a:cxn>
                  <a:cxn ang="0">
                    <a:pos x="32" y="174"/>
                  </a:cxn>
                  <a:cxn ang="0">
                    <a:pos x="26" y="172"/>
                  </a:cxn>
                  <a:cxn ang="0">
                    <a:pos x="22" y="166"/>
                  </a:cxn>
                  <a:cxn ang="0">
                    <a:pos x="250" y="208"/>
                  </a:cxn>
                  <a:cxn ang="0">
                    <a:pos x="38" y="208"/>
                  </a:cxn>
                  <a:cxn ang="0">
                    <a:pos x="22" y="210"/>
                  </a:cxn>
                  <a:cxn ang="0">
                    <a:pos x="10" y="216"/>
                  </a:cxn>
                  <a:cxn ang="0">
                    <a:pos x="2" y="226"/>
                  </a:cxn>
                  <a:cxn ang="0">
                    <a:pos x="0" y="238"/>
                  </a:cxn>
                  <a:cxn ang="0">
                    <a:pos x="0" y="250"/>
                  </a:cxn>
                  <a:cxn ang="0">
                    <a:pos x="2" y="262"/>
                  </a:cxn>
                  <a:cxn ang="0">
                    <a:pos x="10" y="272"/>
                  </a:cxn>
                  <a:cxn ang="0">
                    <a:pos x="22" y="278"/>
                  </a:cxn>
                  <a:cxn ang="0">
                    <a:pos x="38" y="280"/>
                  </a:cxn>
                  <a:cxn ang="0">
                    <a:pos x="250" y="280"/>
                  </a:cxn>
                  <a:cxn ang="0">
                    <a:pos x="266" y="278"/>
                  </a:cxn>
                  <a:cxn ang="0">
                    <a:pos x="278" y="272"/>
                  </a:cxn>
                  <a:cxn ang="0">
                    <a:pos x="286" y="262"/>
                  </a:cxn>
                  <a:cxn ang="0">
                    <a:pos x="288" y="250"/>
                  </a:cxn>
                  <a:cxn ang="0">
                    <a:pos x="288" y="238"/>
                  </a:cxn>
                  <a:cxn ang="0">
                    <a:pos x="286" y="226"/>
                  </a:cxn>
                  <a:cxn ang="0">
                    <a:pos x="278" y="216"/>
                  </a:cxn>
                  <a:cxn ang="0">
                    <a:pos x="266" y="210"/>
                  </a:cxn>
                  <a:cxn ang="0">
                    <a:pos x="250" y="208"/>
                  </a:cxn>
                  <a:cxn ang="0">
                    <a:pos x="248" y="258"/>
                  </a:cxn>
                  <a:cxn ang="0">
                    <a:pos x="242" y="256"/>
                  </a:cxn>
                  <a:cxn ang="0">
                    <a:pos x="234" y="248"/>
                  </a:cxn>
                  <a:cxn ang="0">
                    <a:pos x="234" y="244"/>
                  </a:cxn>
                  <a:cxn ang="0">
                    <a:pos x="238" y="234"/>
                  </a:cxn>
                  <a:cxn ang="0">
                    <a:pos x="248" y="230"/>
                  </a:cxn>
                  <a:cxn ang="0">
                    <a:pos x="252" y="230"/>
                  </a:cxn>
                  <a:cxn ang="0">
                    <a:pos x="260" y="238"/>
                  </a:cxn>
                  <a:cxn ang="0">
                    <a:pos x="262" y="244"/>
                  </a:cxn>
                  <a:cxn ang="0">
                    <a:pos x="258" y="254"/>
                  </a:cxn>
                  <a:cxn ang="0">
                    <a:pos x="248" y="258"/>
                  </a:cxn>
                </a:cxnLst>
                <a:rect l="0" t="0" r="r" b="b"/>
                <a:pathLst>
                  <a:path w="288" h="280">
                    <a:moveTo>
                      <a:pt x="28" y="192"/>
                    </a:moveTo>
                    <a:lnTo>
                      <a:pt x="260" y="192"/>
                    </a:lnTo>
                    <a:lnTo>
                      <a:pt x="260" y="192"/>
                    </a:lnTo>
                    <a:lnTo>
                      <a:pt x="268" y="190"/>
                    </a:lnTo>
                    <a:lnTo>
                      <a:pt x="274" y="186"/>
                    </a:lnTo>
                    <a:lnTo>
                      <a:pt x="278" y="180"/>
                    </a:lnTo>
                    <a:lnTo>
                      <a:pt x="280" y="172"/>
                    </a:lnTo>
                    <a:lnTo>
                      <a:pt x="280" y="22"/>
                    </a:lnTo>
                    <a:lnTo>
                      <a:pt x="280" y="22"/>
                    </a:lnTo>
                    <a:lnTo>
                      <a:pt x="278" y="12"/>
                    </a:lnTo>
                    <a:lnTo>
                      <a:pt x="274" y="6"/>
                    </a:lnTo>
                    <a:lnTo>
                      <a:pt x="268" y="2"/>
                    </a:lnTo>
                    <a:lnTo>
                      <a:pt x="260" y="0"/>
                    </a:lnTo>
                    <a:lnTo>
                      <a:pt x="28" y="0"/>
                    </a:lnTo>
                    <a:lnTo>
                      <a:pt x="28" y="0"/>
                    </a:lnTo>
                    <a:lnTo>
                      <a:pt x="20" y="2"/>
                    </a:lnTo>
                    <a:lnTo>
                      <a:pt x="14" y="6"/>
                    </a:lnTo>
                    <a:lnTo>
                      <a:pt x="8" y="12"/>
                    </a:lnTo>
                    <a:lnTo>
                      <a:pt x="8" y="22"/>
                    </a:lnTo>
                    <a:lnTo>
                      <a:pt x="8" y="172"/>
                    </a:lnTo>
                    <a:lnTo>
                      <a:pt x="8" y="172"/>
                    </a:lnTo>
                    <a:lnTo>
                      <a:pt x="8" y="180"/>
                    </a:lnTo>
                    <a:lnTo>
                      <a:pt x="14" y="186"/>
                    </a:lnTo>
                    <a:lnTo>
                      <a:pt x="20" y="190"/>
                    </a:lnTo>
                    <a:lnTo>
                      <a:pt x="28" y="192"/>
                    </a:lnTo>
                    <a:lnTo>
                      <a:pt x="28" y="192"/>
                    </a:lnTo>
                    <a:close/>
                    <a:moveTo>
                      <a:pt x="22" y="26"/>
                    </a:moveTo>
                    <a:lnTo>
                      <a:pt x="22" y="26"/>
                    </a:lnTo>
                    <a:lnTo>
                      <a:pt x="24" y="22"/>
                    </a:lnTo>
                    <a:lnTo>
                      <a:pt x="26" y="18"/>
                    </a:lnTo>
                    <a:lnTo>
                      <a:pt x="28" y="16"/>
                    </a:lnTo>
                    <a:lnTo>
                      <a:pt x="32" y="16"/>
                    </a:lnTo>
                    <a:lnTo>
                      <a:pt x="256" y="16"/>
                    </a:lnTo>
                    <a:lnTo>
                      <a:pt x="256" y="16"/>
                    </a:lnTo>
                    <a:lnTo>
                      <a:pt x="258" y="16"/>
                    </a:lnTo>
                    <a:lnTo>
                      <a:pt x="262" y="18"/>
                    </a:lnTo>
                    <a:lnTo>
                      <a:pt x="264" y="22"/>
                    </a:lnTo>
                    <a:lnTo>
                      <a:pt x="264" y="26"/>
                    </a:lnTo>
                    <a:lnTo>
                      <a:pt x="264" y="166"/>
                    </a:lnTo>
                    <a:lnTo>
                      <a:pt x="264" y="166"/>
                    </a:lnTo>
                    <a:lnTo>
                      <a:pt x="264" y="168"/>
                    </a:lnTo>
                    <a:lnTo>
                      <a:pt x="262" y="172"/>
                    </a:lnTo>
                    <a:lnTo>
                      <a:pt x="258" y="174"/>
                    </a:lnTo>
                    <a:lnTo>
                      <a:pt x="256" y="174"/>
                    </a:lnTo>
                    <a:lnTo>
                      <a:pt x="32" y="174"/>
                    </a:lnTo>
                    <a:lnTo>
                      <a:pt x="32" y="174"/>
                    </a:lnTo>
                    <a:lnTo>
                      <a:pt x="28" y="174"/>
                    </a:lnTo>
                    <a:lnTo>
                      <a:pt x="26" y="172"/>
                    </a:lnTo>
                    <a:lnTo>
                      <a:pt x="24" y="168"/>
                    </a:lnTo>
                    <a:lnTo>
                      <a:pt x="22" y="166"/>
                    </a:lnTo>
                    <a:lnTo>
                      <a:pt x="22" y="26"/>
                    </a:lnTo>
                    <a:close/>
                    <a:moveTo>
                      <a:pt x="250" y="208"/>
                    </a:moveTo>
                    <a:lnTo>
                      <a:pt x="38" y="208"/>
                    </a:lnTo>
                    <a:lnTo>
                      <a:pt x="38" y="208"/>
                    </a:lnTo>
                    <a:lnTo>
                      <a:pt x="30" y="208"/>
                    </a:lnTo>
                    <a:lnTo>
                      <a:pt x="22" y="210"/>
                    </a:lnTo>
                    <a:lnTo>
                      <a:pt x="16" y="212"/>
                    </a:lnTo>
                    <a:lnTo>
                      <a:pt x="10" y="216"/>
                    </a:lnTo>
                    <a:lnTo>
                      <a:pt x="6" y="222"/>
                    </a:lnTo>
                    <a:lnTo>
                      <a:pt x="2" y="226"/>
                    </a:lnTo>
                    <a:lnTo>
                      <a:pt x="0" y="232"/>
                    </a:lnTo>
                    <a:lnTo>
                      <a:pt x="0" y="238"/>
                    </a:lnTo>
                    <a:lnTo>
                      <a:pt x="0" y="250"/>
                    </a:lnTo>
                    <a:lnTo>
                      <a:pt x="0" y="250"/>
                    </a:lnTo>
                    <a:lnTo>
                      <a:pt x="0" y="256"/>
                    </a:lnTo>
                    <a:lnTo>
                      <a:pt x="2" y="262"/>
                    </a:lnTo>
                    <a:lnTo>
                      <a:pt x="6" y="266"/>
                    </a:lnTo>
                    <a:lnTo>
                      <a:pt x="10" y="272"/>
                    </a:lnTo>
                    <a:lnTo>
                      <a:pt x="16" y="276"/>
                    </a:lnTo>
                    <a:lnTo>
                      <a:pt x="22" y="278"/>
                    </a:lnTo>
                    <a:lnTo>
                      <a:pt x="30" y="280"/>
                    </a:lnTo>
                    <a:lnTo>
                      <a:pt x="38" y="280"/>
                    </a:lnTo>
                    <a:lnTo>
                      <a:pt x="250" y="280"/>
                    </a:lnTo>
                    <a:lnTo>
                      <a:pt x="250" y="280"/>
                    </a:lnTo>
                    <a:lnTo>
                      <a:pt x="258" y="280"/>
                    </a:lnTo>
                    <a:lnTo>
                      <a:pt x="266" y="278"/>
                    </a:lnTo>
                    <a:lnTo>
                      <a:pt x="272" y="276"/>
                    </a:lnTo>
                    <a:lnTo>
                      <a:pt x="278" y="272"/>
                    </a:lnTo>
                    <a:lnTo>
                      <a:pt x="282" y="266"/>
                    </a:lnTo>
                    <a:lnTo>
                      <a:pt x="286" y="262"/>
                    </a:lnTo>
                    <a:lnTo>
                      <a:pt x="288" y="256"/>
                    </a:lnTo>
                    <a:lnTo>
                      <a:pt x="288" y="250"/>
                    </a:lnTo>
                    <a:lnTo>
                      <a:pt x="288" y="238"/>
                    </a:lnTo>
                    <a:lnTo>
                      <a:pt x="288" y="238"/>
                    </a:lnTo>
                    <a:lnTo>
                      <a:pt x="288" y="232"/>
                    </a:lnTo>
                    <a:lnTo>
                      <a:pt x="286" y="226"/>
                    </a:lnTo>
                    <a:lnTo>
                      <a:pt x="282" y="222"/>
                    </a:lnTo>
                    <a:lnTo>
                      <a:pt x="278" y="216"/>
                    </a:lnTo>
                    <a:lnTo>
                      <a:pt x="272" y="212"/>
                    </a:lnTo>
                    <a:lnTo>
                      <a:pt x="266" y="210"/>
                    </a:lnTo>
                    <a:lnTo>
                      <a:pt x="258" y="208"/>
                    </a:lnTo>
                    <a:lnTo>
                      <a:pt x="250" y="208"/>
                    </a:lnTo>
                    <a:lnTo>
                      <a:pt x="250" y="208"/>
                    </a:lnTo>
                    <a:close/>
                    <a:moveTo>
                      <a:pt x="248" y="258"/>
                    </a:moveTo>
                    <a:lnTo>
                      <a:pt x="248" y="258"/>
                    </a:lnTo>
                    <a:lnTo>
                      <a:pt x="242" y="256"/>
                    </a:lnTo>
                    <a:lnTo>
                      <a:pt x="238" y="254"/>
                    </a:lnTo>
                    <a:lnTo>
                      <a:pt x="234" y="248"/>
                    </a:lnTo>
                    <a:lnTo>
                      <a:pt x="234" y="244"/>
                    </a:lnTo>
                    <a:lnTo>
                      <a:pt x="234" y="244"/>
                    </a:lnTo>
                    <a:lnTo>
                      <a:pt x="234" y="238"/>
                    </a:lnTo>
                    <a:lnTo>
                      <a:pt x="238" y="234"/>
                    </a:lnTo>
                    <a:lnTo>
                      <a:pt x="242" y="230"/>
                    </a:lnTo>
                    <a:lnTo>
                      <a:pt x="248" y="230"/>
                    </a:lnTo>
                    <a:lnTo>
                      <a:pt x="248" y="230"/>
                    </a:lnTo>
                    <a:lnTo>
                      <a:pt x="252" y="230"/>
                    </a:lnTo>
                    <a:lnTo>
                      <a:pt x="258" y="234"/>
                    </a:lnTo>
                    <a:lnTo>
                      <a:pt x="260" y="238"/>
                    </a:lnTo>
                    <a:lnTo>
                      <a:pt x="262" y="244"/>
                    </a:lnTo>
                    <a:lnTo>
                      <a:pt x="262" y="244"/>
                    </a:lnTo>
                    <a:lnTo>
                      <a:pt x="260" y="248"/>
                    </a:lnTo>
                    <a:lnTo>
                      <a:pt x="258" y="254"/>
                    </a:lnTo>
                    <a:lnTo>
                      <a:pt x="252" y="256"/>
                    </a:lnTo>
                    <a:lnTo>
                      <a:pt x="248" y="258"/>
                    </a:lnTo>
                    <a:lnTo>
                      <a:pt x="248" y="2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299" name="Freeform 101"/>
              <p:cNvSpPr>
                <a:spLocks/>
              </p:cNvSpPr>
              <p:nvPr/>
            </p:nvSpPr>
            <p:spPr bwMode="auto">
              <a:xfrm>
                <a:off x="-5793997" y="1244623"/>
                <a:ext cx="442299" cy="275929"/>
              </a:xfrm>
              <a:custGeom>
                <a:avLst/>
                <a:gdLst/>
                <a:ahLst/>
                <a:cxnLst>
                  <a:cxn ang="0">
                    <a:pos x="0" y="130"/>
                  </a:cxn>
                  <a:cxn ang="0">
                    <a:pos x="0" y="130"/>
                  </a:cxn>
                  <a:cxn ang="0">
                    <a:pos x="2" y="134"/>
                  </a:cxn>
                  <a:cxn ang="0">
                    <a:pos x="6" y="136"/>
                  </a:cxn>
                  <a:cxn ang="0">
                    <a:pos x="212" y="136"/>
                  </a:cxn>
                  <a:cxn ang="0">
                    <a:pos x="212" y="136"/>
                  </a:cxn>
                  <a:cxn ang="0">
                    <a:pos x="216" y="134"/>
                  </a:cxn>
                  <a:cxn ang="0">
                    <a:pos x="218" y="130"/>
                  </a:cxn>
                  <a:cxn ang="0">
                    <a:pos x="218" y="6"/>
                  </a:cxn>
                  <a:cxn ang="0">
                    <a:pos x="218" y="6"/>
                  </a:cxn>
                  <a:cxn ang="0">
                    <a:pos x="216" y="2"/>
                  </a:cxn>
                  <a:cxn ang="0">
                    <a:pos x="212" y="0"/>
                  </a:cxn>
                  <a:cxn ang="0">
                    <a:pos x="6" y="0"/>
                  </a:cxn>
                  <a:cxn ang="0">
                    <a:pos x="6" y="0"/>
                  </a:cxn>
                  <a:cxn ang="0">
                    <a:pos x="2" y="2"/>
                  </a:cxn>
                  <a:cxn ang="0">
                    <a:pos x="0" y="6"/>
                  </a:cxn>
                  <a:cxn ang="0">
                    <a:pos x="0" y="130"/>
                  </a:cxn>
                </a:cxnLst>
                <a:rect l="0" t="0" r="r" b="b"/>
                <a:pathLst>
                  <a:path w="218" h="136">
                    <a:moveTo>
                      <a:pt x="0" y="130"/>
                    </a:moveTo>
                    <a:lnTo>
                      <a:pt x="0" y="130"/>
                    </a:lnTo>
                    <a:lnTo>
                      <a:pt x="2" y="134"/>
                    </a:lnTo>
                    <a:lnTo>
                      <a:pt x="6" y="136"/>
                    </a:lnTo>
                    <a:lnTo>
                      <a:pt x="212" y="136"/>
                    </a:lnTo>
                    <a:lnTo>
                      <a:pt x="212" y="136"/>
                    </a:lnTo>
                    <a:lnTo>
                      <a:pt x="216" y="134"/>
                    </a:lnTo>
                    <a:lnTo>
                      <a:pt x="218" y="130"/>
                    </a:lnTo>
                    <a:lnTo>
                      <a:pt x="218" y="6"/>
                    </a:lnTo>
                    <a:lnTo>
                      <a:pt x="218" y="6"/>
                    </a:lnTo>
                    <a:lnTo>
                      <a:pt x="216" y="2"/>
                    </a:lnTo>
                    <a:lnTo>
                      <a:pt x="212" y="0"/>
                    </a:lnTo>
                    <a:lnTo>
                      <a:pt x="6" y="0"/>
                    </a:lnTo>
                    <a:lnTo>
                      <a:pt x="6" y="0"/>
                    </a:lnTo>
                    <a:lnTo>
                      <a:pt x="2" y="2"/>
                    </a:lnTo>
                    <a:lnTo>
                      <a:pt x="0" y="6"/>
                    </a:lnTo>
                    <a:lnTo>
                      <a:pt x="0" y="13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00" name="Freeform 102"/>
              <p:cNvSpPr>
                <a:spLocks/>
              </p:cNvSpPr>
              <p:nvPr/>
            </p:nvSpPr>
            <p:spPr bwMode="auto">
              <a:xfrm>
                <a:off x="-5672263" y="1784309"/>
                <a:ext cx="190716" cy="158254"/>
              </a:xfrm>
              <a:custGeom>
                <a:avLst/>
                <a:gdLst/>
                <a:ahLst/>
                <a:cxnLst>
                  <a:cxn ang="0">
                    <a:pos x="86" y="36"/>
                  </a:cxn>
                  <a:cxn ang="0">
                    <a:pos x="56" y="36"/>
                  </a:cxn>
                  <a:cxn ang="0">
                    <a:pos x="56" y="0"/>
                  </a:cxn>
                  <a:cxn ang="0">
                    <a:pos x="38" y="0"/>
                  </a:cxn>
                  <a:cxn ang="0">
                    <a:pos x="38" y="36"/>
                  </a:cxn>
                  <a:cxn ang="0">
                    <a:pos x="8" y="36"/>
                  </a:cxn>
                  <a:cxn ang="0">
                    <a:pos x="8" y="36"/>
                  </a:cxn>
                  <a:cxn ang="0">
                    <a:pos x="6" y="38"/>
                  </a:cxn>
                  <a:cxn ang="0">
                    <a:pos x="4" y="38"/>
                  </a:cxn>
                  <a:cxn ang="0">
                    <a:pos x="2" y="42"/>
                  </a:cxn>
                  <a:cxn ang="0">
                    <a:pos x="0" y="44"/>
                  </a:cxn>
                  <a:cxn ang="0">
                    <a:pos x="0" y="70"/>
                  </a:cxn>
                  <a:cxn ang="0">
                    <a:pos x="0" y="70"/>
                  </a:cxn>
                  <a:cxn ang="0">
                    <a:pos x="2" y="72"/>
                  </a:cxn>
                  <a:cxn ang="0">
                    <a:pos x="4" y="76"/>
                  </a:cxn>
                  <a:cxn ang="0">
                    <a:pos x="6" y="78"/>
                  </a:cxn>
                  <a:cxn ang="0">
                    <a:pos x="8" y="78"/>
                  </a:cxn>
                  <a:cxn ang="0">
                    <a:pos x="86" y="78"/>
                  </a:cxn>
                  <a:cxn ang="0">
                    <a:pos x="86" y="78"/>
                  </a:cxn>
                  <a:cxn ang="0">
                    <a:pos x="88" y="78"/>
                  </a:cxn>
                  <a:cxn ang="0">
                    <a:pos x="92" y="76"/>
                  </a:cxn>
                  <a:cxn ang="0">
                    <a:pos x="94" y="72"/>
                  </a:cxn>
                  <a:cxn ang="0">
                    <a:pos x="94" y="70"/>
                  </a:cxn>
                  <a:cxn ang="0">
                    <a:pos x="94" y="44"/>
                  </a:cxn>
                  <a:cxn ang="0">
                    <a:pos x="94" y="44"/>
                  </a:cxn>
                  <a:cxn ang="0">
                    <a:pos x="94" y="42"/>
                  </a:cxn>
                  <a:cxn ang="0">
                    <a:pos x="92" y="38"/>
                  </a:cxn>
                  <a:cxn ang="0">
                    <a:pos x="88" y="38"/>
                  </a:cxn>
                  <a:cxn ang="0">
                    <a:pos x="86" y="36"/>
                  </a:cxn>
                  <a:cxn ang="0">
                    <a:pos x="86" y="36"/>
                  </a:cxn>
                </a:cxnLst>
                <a:rect l="0" t="0" r="r" b="b"/>
                <a:pathLst>
                  <a:path w="94" h="78">
                    <a:moveTo>
                      <a:pt x="86" y="36"/>
                    </a:moveTo>
                    <a:lnTo>
                      <a:pt x="56" y="36"/>
                    </a:lnTo>
                    <a:lnTo>
                      <a:pt x="56" y="0"/>
                    </a:lnTo>
                    <a:lnTo>
                      <a:pt x="38" y="0"/>
                    </a:lnTo>
                    <a:lnTo>
                      <a:pt x="38" y="36"/>
                    </a:lnTo>
                    <a:lnTo>
                      <a:pt x="8" y="36"/>
                    </a:lnTo>
                    <a:lnTo>
                      <a:pt x="8" y="36"/>
                    </a:lnTo>
                    <a:lnTo>
                      <a:pt x="6" y="38"/>
                    </a:lnTo>
                    <a:lnTo>
                      <a:pt x="4" y="38"/>
                    </a:lnTo>
                    <a:lnTo>
                      <a:pt x="2" y="42"/>
                    </a:lnTo>
                    <a:lnTo>
                      <a:pt x="0" y="44"/>
                    </a:lnTo>
                    <a:lnTo>
                      <a:pt x="0" y="70"/>
                    </a:lnTo>
                    <a:lnTo>
                      <a:pt x="0" y="70"/>
                    </a:lnTo>
                    <a:lnTo>
                      <a:pt x="2" y="72"/>
                    </a:lnTo>
                    <a:lnTo>
                      <a:pt x="4" y="76"/>
                    </a:lnTo>
                    <a:lnTo>
                      <a:pt x="6" y="78"/>
                    </a:lnTo>
                    <a:lnTo>
                      <a:pt x="8" y="78"/>
                    </a:lnTo>
                    <a:lnTo>
                      <a:pt x="86" y="78"/>
                    </a:lnTo>
                    <a:lnTo>
                      <a:pt x="86" y="78"/>
                    </a:lnTo>
                    <a:lnTo>
                      <a:pt x="88" y="78"/>
                    </a:lnTo>
                    <a:lnTo>
                      <a:pt x="92" y="76"/>
                    </a:lnTo>
                    <a:lnTo>
                      <a:pt x="94" y="72"/>
                    </a:lnTo>
                    <a:lnTo>
                      <a:pt x="94" y="70"/>
                    </a:lnTo>
                    <a:lnTo>
                      <a:pt x="94" y="44"/>
                    </a:lnTo>
                    <a:lnTo>
                      <a:pt x="94" y="44"/>
                    </a:lnTo>
                    <a:lnTo>
                      <a:pt x="94" y="42"/>
                    </a:lnTo>
                    <a:lnTo>
                      <a:pt x="92" y="38"/>
                    </a:lnTo>
                    <a:lnTo>
                      <a:pt x="88" y="38"/>
                    </a:lnTo>
                    <a:lnTo>
                      <a:pt x="86" y="36"/>
                    </a:lnTo>
                    <a:lnTo>
                      <a:pt x="86"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01" name="Freeform 103"/>
              <p:cNvSpPr>
                <a:spLocks noEditPoints="1"/>
              </p:cNvSpPr>
              <p:nvPr/>
            </p:nvSpPr>
            <p:spPr bwMode="auto">
              <a:xfrm>
                <a:off x="-5919788" y="1881696"/>
                <a:ext cx="689824" cy="36520"/>
              </a:xfrm>
              <a:custGeom>
                <a:avLst/>
                <a:gdLst/>
                <a:ahLst/>
                <a:cxnLst>
                  <a:cxn ang="0">
                    <a:pos x="0" y="10"/>
                  </a:cxn>
                  <a:cxn ang="0">
                    <a:pos x="0" y="10"/>
                  </a:cxn>
                  <a:cxn ang="0">
                    <a:pos x="0" y="12"/>
                  </a:cxn>
                  <a:cxn ang="0">
                    <a:pos x="2" y="16"/>
                  </a:cxn>
                  <a:cxn ang="0">
                    <a:pos x="4" y="18"/>
                  </a:cxn>
                  <a:cxn ang="0">
                    <a:pos x="8" y="18"/>
                  </a:cxn>
                  <a:cxn ang="0">
                    <a:pos x="108" y="18"/>
                  </a:cxn>
                  <a:cxn ang="0">
                    <a:pos x="108" y="0"/>
                  </a:cxn>
                  <a:cxn ang="0">
                    <a:pos x="8" y="0"/>
                  </a:cxn>
                  <a:cxn ang="0">
                    <a:pos x="8" y="0"/>
                  </a:cxn>
                  <a:cxn ang="0">
                    <a:pos x="4" y="0"/>
                  </a:cxn>
                  <a:cxn ang="0">
                    <a:pos x="2" y="2"/>
                  </a:cxn>
                  <a:cxn ang="0">
                    <a:pos x="0" y="6"/>
                  </a:cxn>
                  <a:cxn ang="0">
                    <a:pos x="0" y="10"/>
                  </a:cxn>
                  <a:cxn ang="0">
                    <a:pos x="0" y="10"/>
                  </a:cxn>
                  <a:cxn ang="0">
                    <a:pos x="330" y="0"/>
                  </a:cxn>
                  <a:cxn ang="0">
                    <a:pos x="230" y="0"/>
                  </a:cxn>
                  <a:cxn ang="0">
                    <a:pos x="230" y="18"/>
                  </a:cxn>
                  <a:cxn ang="0">
                    <a:pos x="330" y="18"/>
                  </a:cxn>
                  <a:cxn ang="0">
                    <a:pos x="330" y="18"/>
                  </a:cxn>
                  <a:cxn ang="0">
                    <a:pos x="334" y="18"/>
                  </a:cxn>
                  <a:cxn ang="0">
                    <a:pos x="336" y="16"/>
                  </a:cxn>
                  <a:cxn ang="0">
                    <a:pos x="338" y="12"/>
                  </a:cxn>
                  <a:cxn ang="0">
                    <a:pos x="340" y="10"/>
                  </a:cxn>
                  <a:cxn ang="0">
                    <a:pos x="340" y="10"/>
                  </a:cxn>
                  <a:cxn ang="0">
                    <a:pos x="338" y="6"/>
                  </a:cxn>
                  <a:cxn ang="0">
                    <a:pos x="336" y="2"/>
                  </a:cxn>
                  <a:cxn ang="0">
                    <a:pos x="334" y="0"/>
                  </a:cxn>
                  <a:cxn ang="0">
                    <a:pos x="330" y="0"/>
                  </a:cxn>
                  <a:cxn ang="0">
                    <a:pos x="330" y="0"/>
                  </a:cxn>
                </a:cxnLst>
                <a:rect l="0" t="0" r="r" b="b"/>
                <a:pathLst>
                  <a:path w="340" h="18">
                    <a:moveTo>
                      <a:pt x="0" y="10"/>
                    </a:moveTo>
                    <a:lnTo>
                      <a:pt x="0" y="10"/>
                    </a:lnTo>
                    <a:lnTo>
                      <a:pt x="0" y="12"/>
                    </a:lnTo>
                    <a:lnTo>
                      <a:pt x="2" y="16"/>
                    </a:lnTo>
                    <a:lnTo>
                      <a:pt x="4" y="18"/>
                    </a:lnTo>
                    <a:lnTo>
                      <a:pt x="8" y="18"/>
                    </a:lnTo>
                    <a:lnTo>
                      <a:pt x="108" y="18"/>
                    </a:lnTo>
                    <a:lnTo>
                      <a:pt x="108" y="0"/>
                    </a:lnTo>
                    <a:lnTo>
                      <a:pt x="8" y="0"/>
                    </a:lnTo>
                    <a:lnTo>
                      <a:pt x="8" y="0"/>
                    </a:lnTo>
                    <a:lnTo>
                      <a:pt x="4" y="0"/>
                    </a:lnTo>
                    <a:lnTo>
                      <a:pt x="2" y="2"/>
                    </a:lnTo>
                    <a:lnTo>
                      <a:pt x="0" y="6"/>
                    </a:lnTo>
                    <a:lnTo>
                      <a:pt x="0" y="10"/>
                    </a:lnTo>
                    <a:lnTo>
                      <a:pt x="0" y="10"/>
                    </a:lnTo>
                    <a:close/>
                    <a:moveTo>
                      <a:pt x="330" y="0"/>
                    </a:moveTo>
                    <a:lnTo>
                      <a:pt x="230" y="0"/>
                    </a:lnTo>
                    <a:lnTo>
                      <a:pt x="230" y="18"/>
                    </a:lnTo>
                    <a:lnTo>
                      <a:pt x="330" y="18"/>
                    </a:lnTo>
                    <a:lnTo>
                      <a:pt x="330" y="18"/>
                    </a:lnTo>
                    <a:lnTo>
                      <a:pt x="334" y="18"/>
                    </a:lnTo>
                    <a:lnTo>
                      <a:pt x="336" y="16"/>
                    </a:lnTo>
                    <a:lnTo>
                      <a:pt x="338" y="12"/>
                    </a:lnTo>
                    <a:lnTo>
                      <a:pt x="340" y="10"/>
                    </a:lnTo>
                    <a:lnTo>
                      <a:pt x="340" y="10"/>
                    </a:lnTo>
                    <a:lnTo>
                      <a:pt x="338" y="6"/>
                    </a:lnTo>
                    <a:lnTo>
                      <a:pt x="336" y="2"/>
                    </a:lnTo>
                    <a:lnTo>
                      <a:pt x="334" y="0"/>
                    </a:lnTo>
                    <a:lnTo>
                      <a:pt x="330" y="0"/>
                    </a:lnTo>
                    <a:lnTo>
                      <a:pt x="33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sp>
          <p:nvSpPr>
            <p:cNvPr id="302" name="文本框 301"/>
            <p:cNvSpPr txBox="1"/>
            <p:nvPr/>
          </p:nvSpPr>
          <p:spPr>
            <a:xfrm>
              <a:off x="4185238" y="4959459"/>
              <a:ext cx="474386" cy="212085"/>
            </a:xfrm>
            <a:prstGeom prst="rect">
              <a:avLst/>
            </a:prstGeom>
            <a:noFill/>
          </p:spPr>
          <p:txBody>
            <a:bodyPr wrap="none" lIns="91414" tIns="45708" rIns="91414" bIns="45708" rtlCol="0">
              <a:spAutoFit/>
            </a:bodyPr>
            <a:lstStyle/>
            <a:p>
              <a:r>
                <a:rPr lang="en-US" altLang="zh-CN" sz="1200" dirty="0">
                  <a:solidFill>
                    <a:srgbClr val="0070C0"/>
                  </a:solidFill>
                  <a:latin typeface="+mn-lt"/>
                  <a:ea typeface="+mn-ea"/>
                </a:rPr>
                <a:t>vSwitch</a:t>
              </a:r>
              <a:endParaRPr lang="zh-CN" altLang="en-US" sz="1200" dirty="0">
                <a:solidFill>
                  <a:srgbClr val="0070C0"/>
                </a:solidFill>
                <a:latin typeface="+mn-lt"/>
                <a:ea typeface="+mn-ea"/>
              </a:endParaRPr>
            </a:p>
          </p:txBody>
        </p:sp>
        <p:grpSp>
          <p:nvGrpSpPr>
            <p:cNvPr id="22" name="组合 235"/>
            <p:cNvGrpSpPr/>
            <p:nvPr/>
          </p:nvGrpSpPr>
          <p:grpSpPr>
            <a:xfrm>
              <a:off x="4229469" y="5111892"/>
              <a:ext cx="362166" cy="170962"/>
              <a:chOff x="2058658" y="5338306"/>
              <a:chExt cx="482888" cy="227950"/>
            </a:xfrm>
          </p:grpSpPr>
          <p:sp>
            <p:nvSpPr>
              <p:cNvPr id="304" name="Freeform 67"/>
              <p:cNvSpPr>
                <a:spLocks noEditPoints="1"/>
              </p:cNvSpPr>
              <p:nvPr/>
            </p:nvSpPr>
            <p:spPr bwMode="auto">
              <a:xfrm>
                <a:off x="2076592" y="5430648"/>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05" name="Freeform 13"/>
              <p:cNvSpPr>
                <a:spLocks noEditPoints="1"/>
              </p:cNvSpPr>
              <p:nvPr/>
            </p:nvSpPr>
            <p:spPr bwMode="auto">
              <a:xfrm>
                <a:off x="2058658" y="5338306"/>
                <a:ext cx="482888" cy="91285"/>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dirty="0">
                  <a:solidFill>
                    <a:srgbClr val="000000"/>
                  </a:solidFill>
                  <a:latin typeface="+mn-lt"/>
                  <a:ea typeface="+mn-ea"/>
                </a:endParaRPr>
              </a:p>
            </p:txBody>
          </p:sp>
          <p:sp>
            <p:nvSpPr>
              <p:cNvPr id="306" name="Freeform 66"/>
              <p:cNvSpPr>
                <a:spLocks noEditPoints="1"/>
              </p:cNvSpPr>
              <p:nvPr/>
            </p:nvSpPr>
            <p:spPr bwMode="auto">
              <a:xfrm>
                <a:off x="2071988" y="5484650"/>
                <a:ext cx="94113" cy="81605"/>
              </a:xfrm>
              <a:custGeom>
                <a:avLst/>
                <a:gdLst/>
                <a:ahLst/>
                <a:cxnLst>
                  <a:cxn ang="0">
                    <a:pos x="168" y="120"/>
                  </a:cxn>
                  <a:cxn ang="0">
                    <a:pos x="172" y="120"/>
                  </a:cxn>
                  <a:cxn ang="0">
                    <a:pos x="180" y="114"/>
                  </a:cxn>
                  <a:cxn ang="0">
                    <a:pos x="180" y="14"/>
                  </a:cxn>
                  <a:cxn ang="0">
                    <a:pos x="180" y="8"/>
                  </a:cxn>
                  <a:cxn ang="0">
                    <a:pos x="172" y="2"/>
                  </a:cxn>
                  <a:cxn ang="0">
                    <a:pos x="18" y="0"/>
                  </a:cxn>
                  <a:cxn ang="0">
                    <a:pos x="14" y="2"/>
                  </a:cxn>
                  <a:cxn ang="0">
                    <a:pos x="6" y="8"/>
                  </a:cxn>
                  <a:cxn ang="0">
                    <a:pos x="6" y="108"/>
                  </a:cxn>
                  <a:cxn ang="0">
                    <a:pos x="6" y="114"/>
                  </a:cxn>
                  <a:cxn ang="0">
                    <a:pos x="14" y="120"/>
                  </a:cxn>
                  <a:cxn ang="0">
                    <a:pos x="18" y="120"/>
                  </a:cxn>
                  <a:cxn ang="0">
                    <a:pos x="16" y="18"/>
                  </a:cxn>
                  <a:cxn ang="0">
                    <a:pos x="22" y="12"/>
                  </a:cxn>
                  <a:cxn ang="0">
                    <a:pos x="162" y="12"/>
                  </a:cxn>
                  <a:cxn ang="0">
                    <a:pos x="168" y="18"/>
                  </a:cxn>
                  <a:cxn ang="0">
                    <a:pos x="168" y="102"/>
                  </a:cxn>
                  <a:cxn ang="0">
                    <a:pos x="162" y="106"/>
                  </a:cxn>
                  <a:cxn ang="0">
                    <a:pos x="22" y="106"/>
                  </a:cxn>
                  <a:cxn ang="0">
                    <a:pos x="16" y="102"/>
                  </a:cxn>
                  <a:cxn ang="0">
                    <a:pos x="160" y="132"/>
                  </a:cxn>
                  <a:cxn ang="0">
                    <a:pos x="24" y="132"/>
                  </a:cxn>
                  <a:cxn ang="0">
                    <a:pos x="8" y="138"/>
                  </a:cxn>
                  <a:cxn ang="0">
                    <a:pos x="0" y="152"/>
                  </a:cxn>
                  <a:cxn ang="0">
                    <a:pos x="0" y="160"/>
                  </a:cxn>
                  <a:cxn ang="0">
                    <a:pos x="8" y="174"/>
                  </a:cxn>
                  <a:cxn ang="0">
                    <a:pos x="24" y="180"/>
                  </a:cxn>
                  <a:cxn ang="0">
                    <a:pos x="160" y="180"/>
                  </a:cxn>
                  <a:cxn ang="0">
                    <a:pos x="178" y="174"/>
                  </a:cxn>
                  <a:cxn ang="0">
                    <a:pos x="184" y="160"/>
                  </a:cxn>
                  <a:cxn ang="0">
                    <a:pos x="184" y="152"/>
                  </a:cxn>
                  <a:cxn ang="0">
                    <a:pos x="178" y="138"/>
                  </a:cxn>
                  <a:cxn ang="0">
                    <a:pos x="160" y="132"/>
                  </a:cxn>
                  <a:cxn ang="0">
                    <a:pos x="156" y="164"/>
                  </a:cxn>
                  <a:cxn ang="0">
                    <a:pos x="152" y="164"/>
                  </a:cxn>
                  <a:cxn ang="0">
                    <a:pos x="146" y="158"/>
                  </a:cxn>
                  <a:cxn ang="0">
                    <a:pos x="146" y="154"/>
                  </a:cxn>
                  <a:cxn ang="0">
                    <a:pos x="148" y="148"/>
                  </a:cxn>
                  <a:cxn ang="0">
                    <a:pos x="156" y="144"/>
                  </a:cxn>
                  <a:cxn ang="0">
                    <a:pos x="160" y="146"/>
                  </a:cxn>
                  <a:cxn ang="0">
                    <a:pos x="164" y="152"/>
                  </a:cxn>
                  <a:cxn ang="0">
                    <a:pos x="166" y="154"/>
                  </a:cxn>
                  <a:cxn ang="0">
                    <a:pos x="162" y="162"/>
                  </a:cxn>
                  <a:cxn ang="0">
                    <a:pos x="156" y="164"/>
                  </a:cxn>
                </a:cxnLst>
                <a:rect l="0" t="0" r="r" b="b"/>
                <a:pathLst>
                  <a:path w="184" h="180">
                    <a:moveTo>
                      <a:pt x="18" y="120"/>
                    </a:moveTo>
                    <a:lnTo>
                      <a:pt x="168" y="120"/>
                    </a:lnTo>
                    <a:lnTo>
                      <a:pt x="168" y="120"/>
                    </a:lnTo>
                    <a:lnTo>
                      <a:pt x="172" y="120"/>
                    </a:lnTo>
                    <a:lnTo>
                      <a:pt x="176" y="118"/>
                    </a:lnTo>
                    <a:lnTo>
                      <a:pt x="180" y="114"/>
                    </a:lnTo>
                    <a:lnTo>
                      <a:pt x="180" y="108"/>
                    </a:lnTo>
                    <a:lnTo>
                      <a:pt x="180" y="14"/>
                    </a:lnTo>
                    <a:lnTo>
                      <a:pt x="180" y="14"/>
                    </a:lnTo>
                    <a:lnTo>
                      <a:pt x="180" y="8"/>
                    </a:lnTo>
                    <a:lnTo>
                      <a:pt x="176" y="4"/>
                    </a:lnTo>
                    <a:lnTo>
                      <a:pt x="172" y="2"/>
                    </a:lnTo>
                    <a:lnTo>
                      <a:pt x="168" y="0"/>
                    </a:lnTo>
                    <a:lnTo>
                      <a:pt x="18" y="0"/>
                    </a:lnTo>
                    <a:lnTo>
                      <a:pt x="18" y="0"/>
                    </a:lnTo>
                    <a:lnTo>
                      <a:pt x="14" y="2"/>
                    </a:lnTo>
                    <a:lnTo>
                      <a:pt x="8" y="4"/>
                    </a:lnTo>
                    <a:lnTo>
                      <a:pt x="6" y="8"/>
                    </a:lnTo>
                    <a:lnTo>
                      <a:pt x="6" y="14"/>
                    </a:lnTo>
                    <a:lnTo>
                      <a:pt x="6" y="108"/>
                    </a:lnTo>
                    <a:lnTo>
                      <a:pt x="6" y="108"/>
                    </a:lnTo>
                    <a:lnTo>
                      <a:pt x="6" y="114"/>
                    </a:lnTo>
                    <a:lnTo>
                      <a:pt x="8" y="118"/>
                    </a:lnTo>
                    <a:lnTo>
                      <a:pt x="14" y="120"/>
                    </a:lnTo>
                    <a:lnTo>
                      <a:pt x="18" y="120"/>
                    </a:lnTo>
                    <a:lnTo>
                      <a:pt x="18" y="120"/>
                    </a:lnTo>
                    <a:close/>
                    <a:moveTo>
                      <a:pt x="16" y="18"/>
                    </a:moveTo>
                    <a:lnTo>
                      <a:pt x="16" y="18"/>
                    </a:lnTo>
                    <a:lnTo>
                      <a:pt x="18" y="14"/>
                    </a:lnTo>
                    <a:lnTo>
                      <a:pt x="22" y="12"/>
                    </a:lnTo>
                    <a:lnTo>
                      <a:pt x="162" y="12"/>
                    </a:lnTo>
                    <a:lnTo>
                      <a:pt x="162" y="12"/>
                    </a:lnTo>
                    <a:lnTo>
                      <a:pt x="166" y="14"/>
                    </a:lnTo>
                    <a:lnTo>
                      <a:pt x="168" y="18"/>
                    </a:lnTo>
                    <a:lnTo>
                      <a:pt x="168" y="102"/>
                    </a:lnTo>
                    <a:lnTo>
                      <a:pt x="168" y="102"/>
                    </a:lnTo>
                    <a:lnTo>
                      <a:pt x="166" y="106"/>
                    </a:lnTo>
                    <a:lnTo>
                      <a:pt x="162" y="106"/>
                    </a:lnTo>
                    <a:lnTo>
                      <a:pt x="22" y="106"/>
                    </a:lnTo>
                    <a:lnTo>
                      <a:pt x="22" y="106"/>
                    </a:lnTo>
                    <a:lnTo>
                      <a:pt x="18" y="106"/>
                    </a:lnTo>
                    <a:lnTo>
                      <a:pt x="16" y="102"/>
                    </a:lnTo>
                    <a:lnTo>
                      <a:pt x="16" y="18"/>
                    </a:lnTo>
                    <a:close/>
                    <a:moveTo>
                      <a:pt x="160" y="132"/>
                    </a:moveTo>
                    <a:lnTo>
                      <a:pt x="24" y="132"/>
                    </a:lnTo>
                    <a:lnTo>
                      <a:pt x="24" y="132"/>
                    </a:lnTo>
                    <a:lnTo>
                      <a:pt x="16" y="132"/>
                    </a:lnTo>
                    <a:lnTo>
                      <a:pt x="8" y="138"/>
                    </a:lnTo>
                    <a:lnTo>
                      <a:pt x="2" y="144"/>
                    </a:lnTo>
                    <a:lnTo>
                      <a:pt x="0" y="152"/>
                    </a:lnTo>
                    <a:lnTo>
                      <a:pt x="0" y="160"/>
                    </a:lnTo>
                    <a:lnTo>
                      <a:pt x="0" y="160"/>
                    </a:lnTo>
                    <a:lnTo>
                      <a:pt x="2" y="168"/>
                    </a:lnTo>
                    <a:lnTo>
                      <a:pt x="8" y="174"/>
                    </a:lnTo>
                    <a:lnTo>
                      <a:pt x="16" y="178"/>
                    </a:lnTo>
                    <a:lnTo>
                      <a:pt x="24" y="180"/>
                    </a:lnTo>
                    <a:lnTo>
                      <a:pt x="160" y="180"/>
                    </a:lnTo>
                    <a:lnTo>
                      <a:pt x="160" y="180"/>
                    </a:lnTo>
                    <a:lnTo>
                      <a:pt x="170" y="178"/>
                    </a:lnTo>
                    <a:lnTo>
                      <a:pt x="178" y="174"/>
                    </a:lnTo>
                    <a:lnTo>
                      <a:pt x="184" y="168"/>
                    </a:lnTo>
                    <a:lnTo>
                      <a:pt x="184" y="160"/>
                    </a:lnTo>
                    <a:lnTo>
                      <a:pt x="184" y="152"/>
                    </a:lnTo>
                    <a:lnTo>
                      <a:pt x="184" y="152"/>
                    </a:lnTo>
                    <a:lnTo>
                      <a:pt x="184" y="144"/>
                    </a:lnTo>
                    <a:lnTo>
                      <a:pt x="178" y="138"/>
                    </a:lnTo>
                    <a:lnTo>
                      <a:pt x="170" y="132"/>
                    </a:lnTo>
                    <a:lnTo>
                      <a:pt x="160" y="132"/>
                    </a:lnTo>
                    <a:lnTo>
                      <a:pt x="160" y="132"/>
                    </a:lnTo>
                    <a:close/>
                    <a:moveTo>
                      <a:pt x="156" y="164"/>
                    </a:moveTo>
                    <a:lnTo>
                      <a:pt x="156" y="164"/>
                    </a:lnTo>
                    <a:lnTo>
                      <a:pt x="152" y="164"/>
                    </a:lnTo>
                    <a:lnTo>
                      <a:pt x="148" y="162"/>
                    </a:lnTo>
                    <a:lnTo>
                      <a:pt x="146" y="158"/>
                    </a:lnTo>
                    <a:lnTo>
                      <a:pt x="146" y="154"/>
                    </a:lnTo>
                    <a:lnTo>
                      <a:pt x="146" y="154"/>
                    </a:lnTo>
                    <a:lnTo>
                      <a:pt x="146" y="152"/>
                    </a:lnTo>
                    <a:lnTo>
                      <a:pt x="148" y="148"/>
                    </a:lnTo>
                    <a:lnTo>
                      <a:pt x="152" y="146"/>
                    </a:lnTo>
                    <a:lnTo>
                      <a:pt x="156" y="144"/>
                    </a:lnTo>
                    <a:lnTo>
                      <a:pt x="156" y="144"/>
                    </a:lnTo>
                    <a:lnTo>
                      <a:pt x="160" y="146"/>
                    </a:lnTo>
                    <a:lnTo>
                      <a:pt x="162" y="148"/>
                    </a:lnTo>
                    <a:lnTo>
                      <a:pt x="164" y="152"/>
                    </a:lnTo>
                    <a:lnTo>
                      <a:pt x="166" y="154"/>
                    </a:lnTo>
                    <a:lnTo>
                      <a:pt x="166" y="154"/>
                    </a:lnTo>
                    <a:lnTo>
                      <a:pt x="164" y="158"/>
                    </a:lnTo>
                    <a:lnTo>
                      <a:pt x="162" y="162"/>
                    </a:lnTo>
                    <a:lnTo>
                      <a:pt x="160" y="164"/>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07" name="Freeform 68"/>
              <p:cNvSpPr>
                <a:spLocks/>
              </p:cNvSpPr>
              <p:nvPr/>
            </p:nvSpPr>
            <p:spPr bwMode="auto">
              <a:xfrm>
                <a:off x="2205315" y="5493718"/>
                <a:ext cx="69562" cy="36269"/>
              </a:xfrm>
              <a:custGeom>
                <a:avLst/>
                <a:gdLst/>
                <a:ahLst/>
                <a:cxnLst>
                  <a:cxn ang="0">
                    <a:pos x="0" y="78"/>
                  </a:cxn>
                  <a:cxn ang="0">
                    <a:pos x="0" y="78"/>
                  </a:cxn>
                  <a:cxn ang="0">
                    <a:pos x="0" y="80"/>
                  </a:cxn>
                  <a:cxn ang="0">
                    <a:pos x="2" y="80"/>
                  </a:cxn>
                  <a:cxn ang="0">
                    <a:pos x="134" y="80"/>
                  </a:cxn>
                  <a:cxn ang="0">
                    <a:pos x="134" y="80"/>
                  </a:cxn>
                  <a:cxn ang="0">
                    <a:pos x="136" y="80"/>
                  </a:cxn>
                  <a:cxn ang="0">
                    <a:pos x="136" y="78"/>
                  </a:cxn>
                  <a:cxn ang="0">
                    <a:pos x="136" y="2"/>
                  </a:cxn>
                  <a:cxn ang="0">
                    <a:pos x="136" y="2"/>
                  </a:cxn>
                  <a:cxn ang="0">
                    <a:pos x="136" y="0"/>
                  </a:cxn>
                  <a:cxn ang="0">
                    <a:pos x="134" y="0"/>
                  </a:cxn>
                  <a:cxn ang="0">
                    <a:pos x="2" y="0"/>
                  </a:cxn>
                  <a:cxn ang="0">
                    <a:pos x="2" y="0"/>
                  </a:cxn>
                  <a:cxn ang="0">
                    <a:pos x="0" y="0"/>
                  </a:cxn>
                  <a:cxn ang="0">
                    <a:pos x="0" y="2"/>
                  </a:cxn>
                  <a:cxn ang="0">
                    <a:pos x="0" y="78"/>
                  </a:cxn>
                </a:cxnLst>
                <a:rect l="0" t="0" r="r" b="b"/>
                <a:pathLst>
                  <a:path w="136" h="80">
                    <a:moveTo>
                      <a:pt x="0" y="78"/>
                    </a:moveTo>
                    <a:lnTo>
                      <a:pt x="0" y="78"/>
                    </a:lnTo>
                    <a:lnTo>
                      <a:pt x="0" y="80"/>
                    </a:lnTo>
                    <a:lnTo>
                      <a:pt x="2" y="80"/>
                    </a:lnTo>
                    <a:lnTo>
                      <a:pt x="134" y="80"/>
                    </a:lnTo>
                    <a:lnTo>
                      <a:pt x="134" y="80"/>
                    </a:lnTo>
                    <a:lnTo>
                      <a:pt x="136" y="80"/>
                    </a:lnTo>
                    <a:lnTo>
                      <a:pt x="136" y="78"/>
                    </a:lnTo>
                    <a:lnTo>
                      <a:pt x="136" y="2"/>
                    </a:lnTo>
                    <a:lnTo>
                      <a:pt x="136" y="2"/>
                    </a:lnTo>
                    <a:lnTo>
                      <a:pt x="136" y="0"/>
                    </a:lnTo>
                    <a:lnTo>
                      <a:pt x="134" y="0"/>
                    </a:lnTo>
                    <a:lnTo>
                      <a:pt x="2" y="0"/>
                    </a:lnTo>
                    <a:lnTo>
                      <a:pt x="2" y="0"/>
                    </a:lnTo>
                    <a:lnTo>
                      <a:pt x="0" y="0"/>
                    </a:lnTo>
                    <a:lnTo>
                      <a:pt x="0" y="2"/>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08" name="Freeform 69"/>
              <p:cNvSpPr>
                <a:spLocks noEditPoints="1"/>
              </p:cNvSpPr>
              <p:nvPr/>
            </p:nvSpPr>
            <p:spPr bwMode="auto">
              <a:xfrm>
                <a:off x="2193040" y="5485557"/>
                <a:ext cx="94113" cy="80699"/>
              </a:xfrm>
              <a:custGeom>
                <a:avLst/>
                <a:gdLst/>
                <a:ahLst/>
                <a:cxnLst>
                  <a:cxn ang="0">
                    <a:pos x="168" y="120"/>
                  </a:cxn>
                  <a:cxn ang="0">
                    <a:pos x="172" y="118"/>
                  </a:cxn>
                  <a:cxn ang="0">
                    <a:pos x="180" y="112"/>
                  </a:cxn>
                  <a:cxn ang="0">
                    <a:pos x="180" y="12"/>
                  </a:cxn>
                  <a:cxn ang="0">
                    <a:pos x="180" y="8"/>
                  </a:cxn>
                  <a:cxn ang="0">
                    <a:pos x="172" y="0"/>
                  </a:cxn>
                  <a:cxn ang="0">
                    <a:pos x="18" y="0"/>
                  </a:cxn>
                  <a:cxn ang="0">
                    <a:pos x="12" y="0"/>
                  </a:cxn>
                  <a:cxn ang="0">
                    <a:pos x="6" y="8"/>
                  </a:cxn>
                  <a:cxn ang="0">
                    <a:pos x="4" y="106"/>
                  </a:cxn>
                  <a:cxn ang="0">
                    <a:pos x="6" y="112"/>
                  </a:cxn>
                  <a:cxn ang="0">
                    <a:pos x="12" y="118"/>
                  </a:cxn>
                  <a:cxn ang="0">
                    <a:pos x="18" y="120"/>
                  </a:cxn>
                  <a:cxn ang="0">
                    <a:pos x="16" y="16"/>
                  </a:cxn>
                  <a:cxn ang="0">
                    <a:pos x="22" y="10"/>
                  </a:cxn>
                  <a:cxn ang="0">
                    <a:pos x="162" y="10"/>
                  </a:cxn>
                  <a:cxn ang="0">
                    <a:pos x="168" y="16"/>
                  </a:cxn>
                  <a:cxn ang="0">
                    <a:pos x="168" y="100"/>
                  </a:cxn>
                  <a:cxn ang="0">
                    <a:pos x="162" y="106"/>
                  </a:cxn>
                  <a:cxn ang="0">
                    <a:pos x="22" y="106"/>
                  </a:cxn>
                  <a:cxn ang="0">
                    <a:pos x="16" y="100"/>
                  </a:cxn>
                  <a:cxn ang="0">
                    <a:pos x="160" y="130"/>
                  </a:cxn>
                  <a:cxn ang="0">
                    <a:pos x="24" y="130"/>
                  </a:cxn>
                  <a:cxn ang="0">
                    <a:pos x="8" y="136"/>
                  </a:cxn>
                  <a:cxn ang="0">
                    <a:pos x="0" y="150"/>
                  </a:cxn>
                  <a:cxn ang="0">
                    <a:pos x="0" y="158"/>
                  </a:cxn>
                  <a:cxn ang="0">
                    <a:pos x="8" y="172"/>
                  </a:cxn>
                  <a:cxn ang="0">
                    <a:pos x="24" y="178"/>
                  </a:cxn>
                  <a:cxn ang="0">
                    <a:pos x="160" y="178"/>
                  </a:cxn>
                  <a:cxn ang="0">
                    <a:pos x="178" y="172"/>
                  </a:cxn>
                  <a:cxn ang="0">
                    <a:pos x="184" y="158"/>
                  </a:cxn>
                  <a:cxn ang="0">
                    <a:pos x="184" y="150"/>
                  </a:cxn>
                  <a:cxn ang="0">
                    <a:pos x="178" y="136"/>
                  </a:cxn>
                  <a:cxn ang="0">
                    <a:pos x="160" y="130"/>
                  </a:cxn>
                  <a:cxn ang="0">
                    <a:pos x="156" y="164"/>
                  </a:cxn>
                  <a:cxn ang="0">
                    <a:pos x="152" y="162"/>
                  </a:cxn>
                  <a:cxn ang="0">
                    <a:pos x="146" y="158"/>
                  </a:cxn>
                  <a:cxn ang="0">
                    <a:pos x="146" y="154"/>
                  </a:cxn>
                  <a:cxn ang="0">
                    <a:pos x="148" y="146"/>
                  </a:cxn>
                  <a:cxn ang="0">
                    <a:pos x="156" y="144"/>
                  </a:cxn>
                  <a:cxn ang="0">
                    <a:pos x="158" y="144"/>
                  </a:cxn>
                  <a:cxn ang="0">
                    <a:pos x="164" y="150"/>
                  </a:cxn>
                  <a:cxn ang="0">
                    <a:pos x="164" y="154"/>
                  </a:cxn>
                  <a:cxn ang="0">
                    <a:pos x="162" y="160"/>
                  </a:cxn>
                  <a:cxn ang="0">
                    <a:pos x="156" y="164"/>
                  </a:cxn>
                </a:cxnLst>
                <a:rect l="0" t="0" r="r" b="b"/>
                <a:pathLst>
                  <a:path w="184" h="178">
                    <a:moveTo>
                      <a:pt x="18" y="120"/>
                    </a:moveTo>
                    <a:lnTo>
                      <a:pt x="168" y="120"/>
                    </a:lnTo>
                    <a:lnTo>
                      <a:pt x="168" y="120"/>
                    </a:lnTo>
                    <a:lnTo>
                      <a:pt x="172" y="118"/>
                    </a:lnTo>
                    <a:lnTo>
                      <a:pt x="176" y="116"/>
                    </a:lnTo>
                    <a:lnTo>
                      <a:pt x="180" y="112"/>
                    </a:lnTo>
                    <a:lnTo>
                      <a:pt x="180" y="106"/>
                    </a:lnTo>
                    <a:lnTo>
                      <a:pt x="180" y="12"/>
                    </a:lnTo>
                    <a:lnTo>
                      <a:pt x="180" y="12"/>
                    </a:lnTo>
                    <a:lnTo>
                      <a:pt x="180" y="8"/>
                    </a:lnTo>
                    <a:lnTo>
                      <a:pt x="176" y="4"/>
                    </a:lnTo>
                    <a:lnTo>
                      <a:pt x="172" y="0"/>
                    </a:lnTo>
                    <a:lnTo>
                      <a:pt x="168" y="0"/>
                    </a:lnTo>
                    <a:lnTo>
                      <a:pt x="18" y="0"/>
                    </a:lnTo>
                    <a:lnTo>
                      <a:pt x="18" y="0"/>
                    </a:lnTo>
                    <a:lnTo>
                      <a:pt x="12" y="0"/>
                    </a:lnTo>
                    <a:lnTo>
                      <a:pt x="8" y="4"/>
                    </a:lnTo>
                    <a:lnTo>
                      <a:pt x="6" y="8"/>
                    </a:lnTo>
                    <a:lnTo>
                      <a:pt x="4" y="12"/>
                    </a:lnTo>
                    <a:lnTo>
                      <a:pt x="4" y="106"/>
                    </a:lnTo>
                    <a:lnTo>
                      <a:pt x="4" y="106"/>
                    </a:lnTo>
                    <a:lnTo>
                      <a:pt x="6" y="112"/>
                    </a:lnTo>
                    <a:lnTo>
                      <a:pt x="8" y="116"/>
                    </a:lnTo>
                    <a:lnTo>
                      <a:pt x="12" y="118"/>
                    </a:lnTo>
                    <a:lnTo>
                      <a:pt x="18" y="120"/>
                    </a:lnTo>
                    <a:lnTo>
                      <a:pt x="18" y="120"/>
                    </a:lnTo>
                    <a:close/>
                    <a:moveTo>
                      <a:pt x="16" y="16"/>
                    </a:moveTo>
                    <a:lnTo>
                      <a:pt x="16" y="16"/>
                    </a:lnTo>
                    <a:lnTo>
                      <a:pt x="18" y="12"/>
                    </a:lnTo>
                    <a:lnTo>
                      <a:pt x="22" y="10"/>
                    </a:lnTo>
                    <a:lnTo>
                      <a:pt x="162" y="10"/>
                    </a:lnTo>
                    <a:lnTo>
                      <a:pt x="162" y="10"/>
                    </a:lnTo>
                    <a:lnTo>
                      <a:pt x="166" y="12"/>
                    </a:lnTo>
                    <a:lnTo>
                      <a:pt x="168" y="16"/>
                    </a:lnTo>
                    <a:lnTo>
                      <a:pt x="168" y="100"/>
                    </a:lnTo>
                    <a:lnTo>
                      <a:pt x="168" y="100"/>
                    </a:lnTo>
                    <a:lnTo>
                      <a:pt x="166" y="104"/>
                    </a:lnTo>
                    <a:lnTo>
                      <a:pt x="162" y="106"/>
                    </a:lnTo>
                    <a:lnTo>
                      <a:pt x="22" y="106"/>
                    </a:lnTo>
                    <a:lnTo>
                      <a:pt x="22" y="106"/>
                    </a:lnTo>
                    <a:lnTo>
                      <a:pt x="18" y="104"/>
                    </a:lnTo>
                    <a:lnTo>
                      <a:pt x="16" y="100"/>
                    </a:lnTo>
                    <a:lnTo>
                      <a:pt x="16" y="16"/>
                    </a:lnTo>
                    <a:close/>
                    <a:moveTo>
                      <a:pt x="160" y="130"/>
                    </a:moveTo>
                    <a:lnTo>
                      <a:pt x="24" y="130"/>
                    </a:lnTo>
                    <a:lnTo>
                      <a:pt x="24" y="130"/>
                    </a:lnTo>
                    <a:lnTo>
                      <a:pt x="16" y="132"/>
                    </a:lnTo>
                    <a:lnTo>
                      <a:pt x="8" y="136"/>
                    </a:lnTo>
                    <a:lnTo>
                      <a:pt x="2" y="142"/>
                    </a:lnTo>
                    <a:lnTo>
                      <a:pt x="0" y="150"/>
                    </a:lnTo>
                    <a:lnTo>
                      <a:pt x="0" y="158"/>
                    </a:lnTo>
                    <a:lnTo>
                      <a:pt x="0" y="158"/>
                    </a:lnTo>
                    <a:lnTo>
                      <a:pt x="2" y="166"/>
                    </a:lnTo>
                    <a:lnTo>
                      <a:pt x="8" y="172"/>
                    </a:lnTo>
                    <a:lnTo>
                      <a:pt x="16" y="176"/>
                    </a:lnTo>
                    <a:lnTo>
                      <a:pt x="24" y="178"/>
                    </a:lnTo>
                    <a:lnTo>
                      <a:pt x="160" y="178"/>
                    </a:lnTo>
                    <a:lnTo>
                      <a:pt x="160" y="178"/>
                    </a:lnTo>
                    <a:lnTo>
                      <a:pt x="170" y="176"/>
                    </a:lnTo>
                    <a:lnTo>
                      <a:pt x="178" y="172"/>
                    </a:lnTo>
                    <a:lnTo>
                      <a:pt x="182" y="166"/>
                    </a:lnTo>
                    <a:lnTo>
                      <a:pt x="184" y="158"/>
                    </a:lnTo>
                    <a:lnTo>
                      <a:pt x="184" y="150"/>
                    </a:lnTo>
                    <a:lnTo>
                      <a:pt x="184" y="150"/>
                    </a:lnTo>
                    <a:lnTo>
                      <a:pt x="182" y="142"/>
                    </a:lnTo>
                    <a:lnTo>
                      <a:pt x="178" y="136"/>
                    </a:lnTo>
                    <a:lnTo>
                      <a:pt x="170" y="132"/>
                    </a:lnTo>
                    <a:lnTo>
                      <a:pt x="160" y="130"/>
                    </a:lnTo>
                    <a:lnTo>
                      <a:pt x="160" y="130"/>
                    </a:lnTo>
                    <a:close/>
                    <a:moveTo>
                      <a:pt x="156" y="164"/>
                    </a:moveTo>
                    <a:lnTo>
                      <a:pt x="156" y="164"/>
                    </a:lnTo>
                    <a:lnTo>
                      <a:pt x="152" y="162"/>
                    </a:lnTo>
                    <a:lnTo>
                      <a:pt x="148" y="160"/>
                    </a:lnTo>
                    <a:lnTo>
                      <a:pt x="146" y="158"/>
                    </a:lnTo>
                    <a:lnTo>
                      <a:pt x="146" y="154"/>
                    </a:lnTo>
                    <a:lnTo>
                      <a:pt x="146" y="154"/>
                    </a:lnTo>
                    <a:lnTo>
                      <a:pt x="146" y="150"/>
                    </a:lnTo>
                    <a:lnTo>
                      <a:pt x="148" y="146"/>
                    </a:lnTo>
                    <a:lnTo>
                      <a:pt x="152" y="144"/>
                    </a:lnTo>
                    <a:lnTo>
                      <a:pt x="156" y="144"/>
                    </a:lnTo>
                    <a:lnTo>
                      <a:pt x="156" y="144"/>
                    </a:lnTo>
                    <a:lnTo>
                      <a:pt x="158" y="144"/>
                    </a:lnTo>
                    <a:lnTo>
                      <a:pt x="162" y="146"/>
                    </a:lnTo>
                    <a:lnTo>
                      <a:pt x="164" y="150"/>
                    </a:lnTo>
                    <a:lnTo>
                      <a:pt x="164" y="154"/>
                    </a:lnTo>
                    <a:lnTo>
                      <a:pt x="164" y="154"/>
                    </a:lnTo>
                    <a:lnTo>
                      <a:pt x="164" y="158"/>
                    </a:lnTo>
                    <a:lnTo>
                      <a:pt x="162" y="160"/>
                    </a:lnTo>
                    <a:lnTo>
                      <a:pt x="158" y="162"/>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09" name="Freeform 67"/>
              <p:cNvSpPr>
                <a:spLocks noEditPoints="1"/>
              </p:cNvSpPr>
              <p:nvPr/>
            </p:nvSpPr>
            <p:spPr bwMode="auto">
              <a:xfrm>
                <a:off x="2193039" y="5436786"/>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10" name="Freeform 67"/>
              <p:cNvSpPr>
                <a:spLocks noEditPoints="1"/>
              </p:cNvSpPr>
              <p:nvPr/>
            </p:nvSpPr>
            <p:spPr bwMode="auto">
              <a:xfrm>
                <a:off x="2306841" y="5430648"/>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11" name="Freeform 65"/>
              <p:cNvSpPr>
                <a:spLocks/>
              </p:cNvSpPr>
              <p:nvPr/>
            </p:nvSpPr>
            <p:spPr bwMode="auto">
              <a:xfrm>
                <a:off x="2314513" y="5492811"/>
                <a:ext cx="70585" cy="37176"/>
              </a:xfrm>
              <a:custGeom>
                <a:avLst/>
                <a:gdLst/>
                <a:ahLst/>
                <a:cxnLst>
                  <a:cxn ang="0">
                    <a:pos x="0" y="78"/>
                  </a:cxn>
                  <a:cxn ang="0">
                    <a:pos x="0" y="78"/>
                  </a:cxn>
                  <a:cxn ang="0">
                    <a:pos x="0" y="82"/>
                  </a:cxn>
                  <a:cxn ang="0">
                    <a:pos x="2" y="82"/>
                  </a:cxn>
                  <a:cxn ang="0">
                    <a:pos x="134" y="82"/>
                  </a:cxn>
                  <a:cxn ang="0">
                    <a:pos x="134" y="82"/>
                  </a:cxn>
                  <a:cxn ang="0">
                    <a:pos x="136" y="82"/>
                  </a:cxn>
                  <a:cxn ang="0">
                    <a:pos x="138" y="78"/>
                  </a:cxn>
                  <a:cxn ang="0">
                    <a:pos x="138" y="4"/>
                  </a:cxn>
                  <a:cxn ang="0">
                    <a:pos x="138" y="4"/>
                  </a:cxn>
                  <a:cxn ang="0">
                    <a:pos x="136" y="2"/>
                  </a:cxn>
                  <a:cxn ang="0">
                    <a:pos x="134" y="0"/>
                  </a:cxn>
                  <a:cxn ang="0">
                    <a:pos x="2" y="0"/>
                  </a:cxn>
                  <a:cxn ang="0">
                    <a:pos x="2" y="0"/>
                  </a:cxn>
                  <a:cxn ang="0">
                    <a:pos x="0" y="2"/>
                  </a:cxn>
                  <a:cxn ang="0">
                    <a:pos x="0" y="4"/>
                  </a:cxn>
                  <a:cxn ang="0">
                    <a:pos x="0" y="78"/>
                  </a:cxn>
                </a:cxnLst>
                <a:rect l="0" t="0" r="r" b="b"/>
                <a:pathLst>
                  <a:path w="138" h="82">
                    <a:moveTo>
                      <a:pt x="0" y="78"/>
                    </a:moveTo>
                    <a:lnTo>
                      <a:pt x="0" y="78"/>
                    </a:lnTo>
                    <a:lnTo>
                      <a:pt x="0" y="82"/>
                    </a:lnTo>
                    <a:lnTo>
                      <a:pt x="2" y="82"/>
                    </a:lnTo>
                    <a:lnTo>
                      <a:pt x="134" y="82"/>
                    </a:lnTo>
                    <a:lnTo>
                      <a:pt x="134" y="82"/>
                    </a:lnTo>
                    <a:lnTo>
                      <a:pt x="136" y="82"/>
                    </a:lnTo>
                    <a:lnTo>
                      <a:pt x="138" y="78"/>
                    </a:lnTo>
                    <a:lnTo>
                      <a:pt x="138" y="4"/>
                    </a:lnTo>
                    <a:lnTo>
                      <a:pt x="138" y="4"/>
                    </a:lnTo>
                    <a:lnTo>
                      <a:pt x="136" y="2"/>
                    </a:lnTo>
                    <a:lnTo>
                      <a:pt x="134" y="0"/>
                    </a:lnTo>
                    <a:lnTo>
                      <a:pt x="2" y="0"/>
                    </a:lnTo>
                    <a:lnTo>
                      <a:pt x="2" y="0"/>
                    </a:lnTo>
                    <a:lnTo>
                      <a:pt x="0" y="2"/>
                    </a:lnTo>
                    <a:lnTo>
                      <a:pt x="0" y="4"/>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12" name="Freeform 66"/>
              <p:cNvSpPr>
                <a:spLocks noEditPoints="1"/>
              </p:cNvSpPr>
              <p:nvPr/>
            </p:nvSpPr>
            <p:spPr bwMode="auto">
              <a:xfrm>
                <a:off x="2302237" y="5484650"/>
                <a:ext cx="94113" cy="81605"/>
              </a:xfrm>
              <a:custGeom>
                <a:avLst/>
                <a:gdLst/>
                <a:ahLst/>
                <a:cxnLst>
                  <a:cxn ang="0">
                    <a:pos x="168" y="120"/>
                  </a:cxn>
                  <a:cxn ang="0">
                    <a:pos x="172" y="120"/>
                  </a:cxn>
                  <a:cxn ang="0">
                    <a:pos x="180" y="114"/>
                  </a:cxn>
                  <a:cxn ang="0">
                    <a:pos x="180" y="14"/>
                  </a:cxn>
                  <a:cxn ang="0">
                    <a:pos x="180" y="8"/>
                  </a:cxn>
                  <a:cxn ang="0">
                    <a:pos x="172" y="2"/>
                  </a:cxn>
                  <a:cxn ang="0">
                    <a:pos x="18" y="0"/>
                  </a:cxn>
                  <a:cxn ang="0">
                    <a:pos x="14" y="2"/>
                  </a:cxn>
                  <a:cxn ang="0">
                    <a:pos x="6" y="8"/>
                  </a:cxn>
                  <a:cxn ang="0">
                    <a:pos x="6" y="108"/>
                  </a:cxn>
                  <a:cxn ang="0">
                    <a:pos x="6" y="114"/>
                  </a:cxn>
                  <a:cxn ang="0">
                    <a:pos x="14" y="120"/>
                  </a:cxn>
                  <a:cxn ang="0">
                    <a:pos x="18" y="120"/>
                  </a:cxn>
                  <a:cxn ang="0">
                    <a:pos x="16" y="18"/>
                  </a:cxn>
                  <a:cxn ang="0">
                    <a:pos x="22" y="12"/>
                  </a:cxn>
                  <a:cxn ang="0">
                    <a:pos x="162" y="12"/>
                  </a:cxn>
                  <a:cxn ang="0">
                    <a:pos x="168" y="18"/>
                  </a:cxn>
                  <a:cxn ang="0">
                    <a:pos x="168" y="102"/>
                  </a:cxn>
                  <a:cxn ang="0">
                    <a:pos x="162" y="106"/>
                  </a:cxn>
                  <a:cxn ang="0">
                    <a:pos x="22" y="106"/>
                  </a:cxn>
                  <a:cxn ang="0">
                    <a:pos x="16" y="102"/>
                  </a:cxn>
                  <a:cxn ang="0">
                    <a:pos x="160" y="132"/>
                  </a:cxn>
                  <a:cxn ang="0">
                    <a:pos x="24" y="132"/>
                  </a:cxn>
                  <a:cxn ang="0">
                    <a:pos x="8" y="138"/>
                  </a:cxn>
                  <a:cxn ang="0">
                    <a:pos x="0" y="152"/>
                  </a:cxn>
                  <a:cxn ang="0">
                    <a:pos x="0" y="160"/>
                  </a:cxn>
                  <a:cxn ang="0">
                    <a:pos x="8" y="174"/>
                  </a:cxn>
                  <a:cxn ang="0">
                    <a:pos x="24" y="180"/>
                  </a:cxn>
                  <a:cxn ang="0">
                    <a:pos x="160" y="180"/>
                  </a:cxn>
                  <a:cxn ang="0">
                    <a:pos x="178" y="174"/>
                  </a:cxn>
                  <a:cxn ang="0">
                    <a:pos x="184" y="160"/>
                  </a:cxn>
                  <a:cxn ang="0">
                    <a:pos x="184" y="152"/>
                  </a:cxn>
                  <a:cxn ang="0">
                    <a:pos x="178" y="138"/>
                  </a:cxn>
                  <a:cxn ang="0">
                    <a:pos x="160" y="132"/>
                  </a:cxn>
                  <a:cxn ang="0">
                    <a:pos x="156" y="164"/>
                  </a:cxn>
                  <a:cxn ang="0">
                    <a:pos x="152" y="164"/>
                  </a:cxn>
                  <a:cxn ang="0">
                    <a:pos x="146" y="158"/>
                  </a:cxn>
                  <a:cxn ang="0">
                    <a:pos x="146" y="154"/>
                  </a:cxn>
                  <a:cxn ang="0">
                    <a:pos x="148" y="148"/>
                  </a:cxn>
                  <a:cxn ang="0">
                    <a:pos x="156" y="144"/>
                  </a:cxn>
                  <a:cxn ang="0">
                    <a:pos x="160" y="146"/>
                  </a:cxn>
                  <a:cxn ang="0">
                    <a:pos x="164" y="152"/>
                  </a:cxn>
                  <a:cxn ang="0">
                    <a:pos x="166" y="154"/>
                  </a:cxn>
                  <a:cxn ang="0">
                    <a:pos x="162" y="162"/>
                  </a:cxn>
                  <a:cxn ang="0">
                    <a:pos x="156" y="164"/>
                  </a:cxn>
                </a:cxnLst>
                <a:rect l="0" t="0" r="r" b="b"/>
                <a:pathLst>
                  <a:path w="184" h="180">
                    <a:moveTo>
                      <a:pt x="18" y="120"/>
                    </a:moveTo>
                    <a:lnTo>
                      <a:pt x="168" y="120"/>
                    </a:lnTo>
                    <a:lnTo>
                      <a:pt x="168" y="120"/>
                    </a:lnTo>
                    <a:lnTo>
                      <a:pt x="172" y="120"/>
                    </a:lnTo>
                    <a:lnTo>
                      <a:pt x="176" y="118"/>
                    </a:lnTo>
                    <a:lnTo>
                      <a:pt x="180" y="114"/>
                    </a:lnTo>
                    <a:lnTo>
                      <a:pt x="180" y="108"/>
                    </a:lnTo>
                    <a:lnTo>
                      <a:pt x="180" y="14"/>
                    </a:lnTo>
                    <a:lnTo>
                      <a:pt x="180" y="14"/>
                    </a:lnTo>
                    <a:lnTo>
                      <a:pt x="180" y="8"/>
                    </a:lnTo>
                    <a:lnTo>
                      <a:pt x="176" y="4"/>
                    </a:lnTo>
                    <a:lnTo>
                      <a:pt x="172" y="2"/>
                    </a:lnTo>
                    <a:lnTo>
                      <a:pt x="168" y="0"/>
                    </a:lnTo>
                    <a:lnTo>
                      <a:pt x="18" y="0"/>
                    </a:lnTo>
                    <a:lnTo>
                      <a:pt x="18" y="0"/>
                    </a:lnTo>
                    <a:lnTo>
                      <a:pt x="14" y="2"/>
                    </a:lnTo>
                    <a:lnTo>
                      <a:pt x="8" y="4"/>
                    </a:lnTo>
                    <a:lnTo>
                      <a:pt x="6" y="8"/>
                    </a:lnTo>
                    <a:lnTo>
                      <a:pt x="6" y="14"/>
                    </a:lnTo>
                    <a:lnTo>
                      <a:pt x="6" y="108"/>
                    </a:lnTo>
                    <a:lnTo>
                      <a:pt x="6" y="108"/>
                    </a:lnTo>
                    <a:lnTo>
                      <a:pt x="6" y="114"/>
                    </a:lnTo>
                    <a:lnTo>
                      <a:pt x="8" y="118"/>
                    </a:lnTo>
                    <a:lnTo>
                      <a:pt x="14" y="120"/>
                    </a:lnTo>
                    <a:lnTo>
                      <a:pt x="18" y="120"/>
                    </a:lnTo>
                    <a:lnTo>
                      <a:pt x="18" y="120"/>
                    </a:lnTo>
                    <a:close/>
                    <a:moveTo>
                      <a:pt x="16" y="18"/>
                    </a:moveTo>
                    <a:lnTo>
                      <a:pt x="16" y="18"/>
                    </a:lnTo>
                    <a:lnTo>
                      <a:pt x="18" y="14"/>
                    </a:lnTo>
                    <a:lnTo>
                      <a:pt x="22" y="12"/>
                    </a:lnTo>
                    <a:lnTo>
                      <a:pt x="162" y="12"/>
                    </a:lnTo>
                    <a:lnTo>
                      <a:pt x="162" y="12"/>
                    </a:lnTo>
                    <a:lnTo>
                      <a:pt x="166" y="14"/>
                    </a:lnTo>
                    <a:lnTo>
                      <a:pt x="168" y="18"/>
                    </a:lnTo>
                    <a:lnTo>
                      <a:pt x="168" y="102"/>
                    </a:lnTo>
                    <a:lnTo>
                      <a:pt x="168" y="102"/>
                    </a:lnTo>
                    <a:lnTo>
                      <a:pt x="166" y="106"/>
                    </a:lnTo>
                    <a:lnTo>
                      <a:pt x="162" y="106"/>
                    </a:lnTo>
                    <a:lnTo>
                      <a:pt x="22" y="106"/>
                    </a:lnTo>
                    <a:lnTo>
                      <a:pt x="22" y="106"/>
                    </a:lnTo>
                    <a:lnTo>
                      <a:pt x="18" y="106"/>
                    </a:lnTo>
                    <a:lnTo>
                      <a:pt x="16" y="102"/>
                    </a:lnTo>
                    <a:lnTo>
                      <a:pt x="16" y="18"/>
                    </a:lnTo>
                    <a:close/>
                    <a:moveTo>
                      <a:pt x="160" y="132"/>
                    </a:moveTo>
                    <a:lnTo>
                      <a:pt x="24" y="132"/>
                    </a:lnTo>
                    <a:lnTo>
                      <a:pt x="24" y="132"/>
                    </a:lnTo>
                    <a:lnTo>
                      <a:pt x="16" y="132"/>
                    </a:lnTo>
                    <a:lnTo>
                      <a:pt x="8" y="138"/>
                    </a:lnTo>
                    <a:lnTo>
                      <a:pt x="2" y="144"/>
                    </a:lnTo>
                    <a:lnTo>
                      <a:pt x="0" y="152"/>
                    </a:lnTo>
                    <a:lnTo>
                      <a:pt x="0" y="160"/>
                    </a:lnTo>
                    <a:lnTo>
                      <a:pt x="0" y="160"/>
                    </a:lnTo>
                    <a:lnTo>
                      <a:pt x="2" y="168"/>
                    </a:lnTo>
                    <a:lnTo>
                      <a:pt x="8" y="174"/>
                    </a:lnTo>
                    <a:lnTo>
                      <a:pt x="16" y="178"/>
                    </a:lnTo>
                    <a:lnTo>
                      <a:pt x="24" y="180"/>
                    </a:lnTo>
                    <a:lnTo>
                      <a:pt x="160" y="180"/>
                    </a:lnTo>
                    <a:lnTo>
                      <a:pt x="160" y="180"/>
                    </a:lnTo>
                    <a:lnTo>
                      <a:pt x="170" y="178"/>
                    </a:lnTo>
                    <a:lnTo>
                      <a:pt x="178" y="174"/>
                    </a:lnTo>
                    <a:lnTo>
                      <a:pt x="184" y="168"/>
                    </a:lnTo>
                    <a:lnTo>
                      <a:pt x="184" y="160"/>
                    </a:lnTo>
                    <a:lnTo>
                      <a:pt x="184" y="152"/>
                    </a:lnTo>
                    <a:lnTo>
                      <a:pt x="184" y="152"/>
                    </a:lnTo>
                    <a:lnTo>
                      <a:pt x="184" y="144"/>
                    </a:lnTo>
                    <a:lnTo>
                      <a:pt x="178" y="138"/>
                    </a:lnTo>
                    <a:lnTo>
                      <a:pt x="170" y="132"/>
                    </a:lnTo>
                    <a:lnTo>
                      <a:pt x="160" y="132"/>
                    </a:lnTo>
                    <a:lnTo>
                      <a:pt x="160" y="132"/>
                    </a:lnTo>
                    <a:close/>
                    <a:moveTo>
                      <a:pt x="156" y="164"/>
                    </a:moveTo>
                    <a:lnTo>
                      <a:pt x="156" y="164"/>
                    </a:lnTo>
                    <a:lnTo>
                      <a:pt x="152" y="164"/>
                    </a:lnTo>
                    <a:lnTo>
                      <a:pt x="148" y="162"/>
                    </a:lnTo>
                    <a:lnTo>
                      <a:pt x="146" y="158"/>
                    </a:lnTo>
                    <a:lnTo>
                      <a:pt x="146" y="154"/>
                    </a:lnTo>
                    <a:lnTo>
                      <a:pt x="146" y="154"/>
                    </a:lnTo>
                    <a:lnTo>
                      <a:pt x="146" y="152"/>
                    </a:lnTo>
                    <a:lnTo>
                      <a:pt x="148" y="148"/>
                    </a:lnTo>
                    <a:lnTo>
                      <a:pt x="152" y="146"/>
                    </a:lnTo>
                    <a:lnTo>
                      <a:pt x="156" y="144"/>
                    </a:lnTo>
                    <a:lnTo>
                      <a:pt x="156" y="144"/>
                    </a:lnTo>
                    <a:lnTo>
                      <a:pt x="160" y="146"/>
                    </a:lnTo>
                    <a:lnTo>
                      <a:pt x="162" y="148"/>
                    </a:lnTo>
                    <a:lnTo>
                      <a:pt x="164" y="152"/>
                    </a:lnTo>
                    <a:lnTo>
                      <a:pt x="166" y="154"/>
                    </a:lnTo>
                    <a:lnTo>
                      <a:pt x="166" y="154"/>
                    </a:lnTo>
                    <a:lnTo>
                      <a:pt x="164" y="158"/>
                    </a:lnTo>
                    <a:lnTo>
                      <a:pt x="162" y="162"/>
                    </a:lnTo>
                    <a:lnTo>
                      <a:pt x="160" y="164"/>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13" name="Freeform 68"/>
              <p:cNvSpPr>
                <a:spLocks/>
              </p:cNvSpPr>
              <p:nvPr/>
            </p:nvSpPr>
            <p:spPr bwMode="auto">
              <a:xfrm>
                <a:off x="2435564" y="5493718"/>
                <a:ext cx="69562" cy="36269"/>
              </a:xfrm>
              <a:custGeom>
                <a:avLst/>
                <a:gdLst/>
                <a:ahLst/>
                <a:cxnLst>
                  <a:cxn ang="0">
                    <a:pos x="0" y="78"/>
                  </a:cxn>
                  <a:cxn ang="0">
                    <a:pos x="0" y="78"/>
                  </a:cxn>
                  <a:cxn ang="0">
                    <a:pos x="0" y="80"/>
                  </a:cxn>
                  <a:cxn ang="0">
                    <a:pos x="2" y="80"/>
                  </a:cxn>
                  <a:cxn ang="0">
                    <a:pos x="134" y="80"/>
                  </a:cxn>
                  <a:cxn ang="0">
                    <a:pos x="134" y="80"/>
                  </a:cxn>
                  <a:cxn ang="0">
                    <a:pos x="136" y="80"/>
                  </a:cxn>
                  <a:cxn ang="0">
                    <a:pos x="136" y="78"/>
                  </a:cxn>
                  <a:cxn ang="0">
                    <a:pos x="136" y="2"/>
                  </a:cxn>
                  <a:cxn ang="0">
                    <a:pos x="136" y="2"/>
                  </a:cxn>
                  <a:cxn ang="0">
                    <a:pos x="136" y="0"/>
                  </a:cxn>
                  <a:cxn ang="0">
                    <a:pos x="134" y="0"/>
                  </a:cxn>
                  <a:cxn ang="0">
                    <a:pos x="2" y="0"/>
                  </a:cxn>
                  <a:cxn ang="0">
                    <a:pos x="2" y="0"/>
                  </a:cxn>
                  <a:cxn ang="0">
                    <a:pos x="0" y="0"/>
                  </a:cxn>
                  <a:cxn ang="0">
                    <a:pos x="0" y="2"/>
                  </a:cxn>
                  <a:cxn ang="0">
                    <a:pos x="0" y="78"/>
                  </a:cxn>
                </a:cxnLst>
                <a:rect l="0" t="0" r="r" b="b"/>
                <a:pathLst>
                  <a:path w="136" h="80">
                    <a:moveTo>
                      <a:pt x="0" y="78"/>
                    </a:moveTo>
                    <a:lnTo>
                      <a:pt x="0" y="78"/>
                    </a:lnTo>
                    <a:lnTo>
                      <a:pt x="0" y="80"/>
                    </a:lnTo>
                    <a:lnTo>
                      <a:pt x="2" y="80"/>
                    </a:lnTo>
                    <a:lnTo>
                      <a:pt x="134" y="80"/>
                    </a:lnTo>
                    <a:lnTo>
                      <a:pt x="134" y="80"/>
                    </a:lnTo>
                    <a:lnTo>
                      <a:pt x="136" y="80"/>
                    </a:lnTo>
                    <a:lnTo>
                      <a:pt x="136" y="78"/>
                    </a:lnTo>
                    <a:lnTo>
                      <a:pt x="136" y="2"/>
                    </a:lnTo>
                    <a:lnTo>
                      <a:pt x="136" y="2"/>
                    </a:lnTo>
                    <a:lnTo>
                      <a:pt x="136" y="0"/>
                    </a:lnTo>
                    <a:lnTo>
                      <a:pt x="134" y="0"/>
                    </a:lnTo>
                    <a:lnTo>
                      <a:pt x="2" y="0"/>
                    </a:lnTo>
                    <a:lnTo>
                      <a:pt x="2" y="0"/>
                    </a:lnTo>
                    <a:lnTo>
                      <a:pt x="0" y="0"/>
                    </a:lnTo>
                    <a:lnTo>
                      <a:pt x="0" y="2"/>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14" name="Freeform 69"/>
              <p:cNvSpPr>
                <a:spLocks noEditPoints="1"/>
              </p:cNvSpPr>
              <p:nvPr/>
            </p:nvSpPr>
            <p:spPr bwMode="auto">
              <a:xfrm>
                <a:off x="2423289" y="5485557"/>
                <a:ext cx="94113" cy="80699"/>
              </a:xfrm>
              <a:custGeom>
                <a:avLst/>
                <a:gdLst/>
                <a:ahLst/>
                <a:cxnLst>
                  <a:cxn ang="0">
                    <a:pos x="168" y="120"/>
                  </a:cxn>
                  <a:cxn ang="0">
                    <a:pos x="172" y="118"/>
                  </a:cxn>
                  <a:cxn ang="0">
                    <a:pos x="180" y="112"/>
                  </a:cxn>
                  <a:cxn ang="0">
                    <a:pos x="180" y="12"/>
                  </a:cxn>
                  <a:cxn ang="0">
                    <a:pos x="180" y="8"/>
                  </a:cxn>
                  <a:cxn ang="0">
                    <a:pos x="172" y="0"/>
                  </a:cxn>
                  <a:cxn ang="0">
                    <a:pos x="18" y="0"/>
                  </a:cxn>
                  <a:cxn ang="0">
                    <a:pos x="12" y="0"/>
                  </a:cxn>
                  <a:cxn ang="0">
                    <a:pos x="6" y="8"/>
                  </a:cxn>
                  <a:cxn ang="0">
                    <a:pos x="4" y="106"/>
                  </a:cxn>
                  <a:cxn ang="0">
                    <a:pos x="6" y="112"/>
                  </a:cxn>
                  <a:cxn ang="0">
                    <a:pos x="12" y="118"/>
                  </a:cxn>
                  <a:cxn ang="0">
                    <a:pos x="18" y="120"/>
                  </a:cxn>
                  <a:cxn ang="0">
                    <a:pos x="16" y="16"/>
                  </a:cxn>
                  <a:cxn ang="0">
                    <a:pos x="22" y="10"/>
                  </a:cxn>
                  <a:cxn ang="0">
                    <a:pos x="162" y="10"/>
                  </a:cxn>
                  <a:cxn ang="0">
                    <a:pos x="168" y="16"/>
                  </a:cxn>
                  <a:cxn ang="0">
                    <a:pos x="168" y="100"/>
                  </a:cxn>
                  <a:cxn ang="0">
                    <a:pos x="162" y="106"/>
                  </a:cxn>
                  <a:cxn ang="0">
                    <a:pos x="22" y="106"/>
                  </a:cxn>
                  <a:cxn ang="0">
                    <a:pos x="16" y="100"/>
                  </a:cxn>
                  <a:cxn ang="0">
                    <a:pos x="160" y="130"/>
                  </a:cxn>
                  <a:cxn ang="0">
                    <a:pos x="24" y="130"/>
                  </a:cxn>
                  <a:cxn ang="0">
                    <a:pos x="8" y="136"/>
                  </a:cxn>
                  <a:cxn ang="0">
                    <a:pos x="0" y="150"/>
                  </a:cxn>
                  <a:cxn ang="0">
                    <a:pos x="0" y="158"/>
                  </a:cxn>
                  <a:cxn ang="0">
                    <a:pos x="8" y="172"/>
                  </a:cxn>
                  <a:cxn ang="0">
                    <a:pos x="24" y="178"/>
                  </a:cxn>
                  <a:cxn ang="0">
                    <a:pos x="160" y="178"/>
                  </a:cxn>
                  <a:cxn ang="0">
                    <a:pos x="178" y="172"/>
                  </a:cxn>
                  <a:cxn ang="0">
                    <a:pos x="184" y="158"/>
                  </a:cxn>
                  <a:cxn ang="0">
                    <a:pos x="184" y="150"/>
                  </a:cxn>
                  <a:cxn ang="0">
                    <a:pos x="178" y="136"/>
                  </a:cxn>
                  <a:cxn ang="0">
                    <a:pos x="160" y="130"/>
                  </a:cxn>
                  <a:cxn ang="0">
                    <a:pos x="156" y="164"/>
                  </a:cxn>
                  <a:cxn ang="0">
                    <a:pos x="152" y="162"/>
                  </a:cxn>
                  <a:cxn ang="0">
                    <a:pos x="146" y="158"/>
                  </a:cxn>
                  <a:cxn ang="0">
                    <a:pos x="146" y="154"/>
                  </a:cxn>
                  <a:cxn ang="0">
                    <a:pos x="148" y="146"/>
                  </a:cxn>
                  <a:cxn ang="0">
                    <a:pos x="156" y="144"/>
                  </a:cxn>
                  <a:cxn ang="0">
                    <a:pos x="158" y="144"/>
                  </a:cxn>
                  <a:cxn ang="0">
                    <a:pos x="164" y="150"/>
                  </a:cxn>
                  <a:cxn ang="0">
                    <a:pos x="164" y="154"/>
                  </a:cxn>
                  <a:cxn ang="0">
                    <a:pos x="162" y="160"/>
                  </a:cxn>
                  <a:cxn ang="0">
                    <a:pos x="156" y="164"/>
                  </a:cxn>
                </a:cxnLst>
                <a:rect l="0" t="0" r="r" b="b"/>
                <a:pathLst>
                  <a:path w="184" h="178">
                    <a:moveTo>
                      <a:pt x="18" y="120"/>
                    </a:moveTo>
                    <a:lnTo>
                      <a:pt x="168" y="120"/>
                    </a:lnTo>
                    <a:lnTo>
                      <a:pt x="168" y="120"/>
                    </a:lnTo>
                    <a:lnTo>
                      <a:pt x="172" y="118"/>
                    </a:lnTo>
                    <a:lnTo>
                      <a:pt x="176" y="116"/>
                    </a:lnTo>
                    <a:lnTo>
                      <a:pt x="180" y="112"/>
                    </a:lnTo>
                    <a:lnTo>
                      <a:pt x="180" y="106"/>
                    </a:lnTo>
                    <a:lnTo>
                      <a:pt x="180" y="12"/>
                    </a:lnTo>
                    <a:lnTo>
                      <a:pt x="180" y="12"/>
                    </a:lnTo>
                    <a:lnTo>
                      <a:pt x="180" y="8"/>
                    </a:lnTo>
                    <a:lnTo>
                      <a:pt x="176" y="4"/>
                    </a:lnTo>
                    <a:lnTo>
                      <a:pt x="172" y="0"/>
                    </a:lnTo>
                    <a:lnTo>
                      <a:pt x="168" y="0"/>
                    </a:lnTo>
                    <a:lnTo>
                      <a:pt x="18" y="0"/>
                    </a:lnTo>
                    <a:lnTo>
                      <a:pt x="18" y="0"/>
                    </a:lnTo>
                    <a:lnTo>
                      <a:pt x="12" y="0"/>
                    </a:lnTo>
                    <a:lnTo>
                      <a:pt x="8" y="4"/>
                    </a:lnTo>
                    <a:lnTo>
                      <a:pt x="6" y="8"/>
                    </a:lnTo>
                    <a:lnTo>
                      <a:pt x="4" y="12"/>
                    </a:lnTo>
                    <a:lnTo>
                      <a:pt x="4" y="106"/>
                    </a:lnTo>
                    <a:lnTo>
                      <a:pt x="4" y="106"/>
                    </a:lnTo>
                    <a:lnTo>
                      <a:pt x="6" y="112"/>
                    </a:lnTo>
                    <a:lnTo>
                      <a:pt x="8" y="116"/>
                    </a:lnTo>
                    <a:lnTo>
                      <a:pt x="12" y="118"/>
                    </a:lnTo>
                    <a:lnTo>
                      <a:pt x="18" y="120"/>
                    </a:lnTo>
                    <a:lnTo>
                      <a:pt x="18" y="120"/>
                    </a:lnTo>
                    <a:close/>
                    <a:moveTo>
                      <a:pt x="16" y="16"/>
                    </a:moveTo>
                    <a:lnTo>
                      <a:pt x="16" y="16"/>
                    </a:lnTo>
                    <a:lnTo>
                      <a:pt x="18" y="12"/>
                    </a:lnTo>
                    <a:lnTo>
                      <a:pt x="22" y="10"/>
                    </a:lnTo>
                    <a:lnTo>
                      <a:pt x="162" y="10"/>
                    </a:lnTo>
                    <a:lnTo>
                      <a:pt x="162" y="10"/>
                    </a:lnTo>
                    <a:lnTo>
                      <a:pt x="166" y="12"/>
                    </a:lnTo>
                    <a:lnTo>
                      <a:pt x="168" y="16"/>
                    </a:lnTo>
                    <a:lnTo>
                      <a:pt x="168" y="100"/>
                    </a:lnTo>
                    <a:lnTo>
                      <a:pt x="168" y="100"/>
                    </a:lnTo>
                    <a:lnTo>
                      <a:pt x="166" y="104"/>
                    </a:lnTo>
                    <a:lnTo>
                      <a:pt x="162" y="106"/>
                    </a:lnTo>
                    <a:lnTo>
                      <a:pt x="22" y="106"/>
                    </a:lnTo>
                    <a:lnTo>
                      <a:pt x="22" y="106"/>
                    </a:lnTo>
                    <a:lnTo>
                      <a:pt x="18" y="104"/>
                    </a:lnTo>
                    <a:lnTo>
                      <a:pt x="16" y="100"/>
                    </a:lnTo>
                    <a:lnTo>
                      <a:pt x="16" y="16"/>
                    </a:lnTo>
                    <a:close/>
                    <a:moveTo>
                      <a:pt x="160" y="130"/>
                    </a:moveTo>
                    <a:lnTo>
                      <a:pt x="24" y="130"/>
                    </a:lnTo>
                    <a:lnTo>
                      <a:pt x="24" y="130"/>
                    </a:lnTo>
                    <a:lnTo>
                      <a:pt x="16" y="132"/>
                    </a:lnTo>
                    <a:lnTo>
                      <a:pt x="8" y="136"/>
                    </a:lnTo>
                    <a:lnTo>
                      <a:pt x="2" y="142"/>
                    </a:lnTo>
                    <a:lnTo>
                      <a:pt x="0" y="150"/>
                    </a:lnTo>
                    <a:lnTo>
                      <a:pt x="0" y="158"/>
                    </a:lnTo>
                    <a:lnTo>
                      <a:pt x="0" y="158"/>
                    </a:lnTo>
                    <a:lnTo>
                      <a:pt x="2" y="166"/>
                    </a:lnTo>
                    <a:lnTo>
                      <a:pt x="8" y="172"/>
                    </a:lnTo>
                    <a:lnTo>
                      <a:pt x="16" y="176"/>
                    </a:lnTo>
                    <a:lnTo>
                      <a:pt x="24" y="178"/>
                    </a:lnTo>
                    <a:lnTo>
                      <a:pt x="160" y="178"/>
                    </a:lnTo>
                    <a:lnTo>
                      <a:pt x="160" y="178"/>
                    </a:lnTo>
                    <a:lnTo>
                      <a:pt x="170" y="176"/>
                    </a:lnTo>
                    <a:lnTo>
                      <a:pt x="178" y="172"/>
                    </a:lnTo>
                    <a:lnTo>
                      <a:pt x="182" y="166"/>
                    </a:lnTo>
                    <a:lnTo>
                      <a:pt x="184" y="158"/>
                    </a:lnTo>
                    <a:lnTo>
                      <a:pt x="184" y="150"/>
                    </a:lnTo>
                    <a:lnTo>
                      <a:pt x="184" y="150"/>
                    </a:lnTo>
                    <a:lnTo>
                      <a:pt x="182" y="142"/>
                    </a:lnTo>
                    <a:lnTo>
                      <a:pt x="178" y="136"/>
                    </a:lnTo>
                    <a:lnTo>
                      <a:pt x="170" y="132"/>
                    </a:lnTo>
                    <a:lnTo>
                      <a:pt x="160" y="130"/>
                    </a:lnTo>
                    <a:lnTo>
                      <a:pt x="160" y="130"/>
                    </a:lnTo>
                    <a:close/>
                    <a:moveTo>
                      <a:pt x="156" y="164"/>
                    </a:moveTo>
                    <a:lnTo>
                      <a:pt x="156" y="164"/>
                    </a:lnTo>
                    <a:lnTo>
                      <a:pt x="152" y="162"/>
                    </a:lnTo>
                    <a:lnTo>
                      <a:pt x="148" y="160"/>
                    </a:lnTo>
                    <a:lnTo>
                      <a:pt x="146" y="158"/>
                    </a:lnTo>
                    <a:lnTo>
                      <a:pt x="146" y="154"/>
                    </a:lnTo>
                    <a:lnTo>
                      <a:pt x="146" y="154"/>
                    </a:lnTo>
                    <a:lnTo>
                      <a:pt x="146" y="150"/>
                    </a:lnTo>
                    <a:lnTo>
                      <a:pt x="148" y="146"/>
                    </a:lnTo>
                    <a:lnTo>
                      <a:pt x="152" y="144"/>
                    </a:lnTo>
                    <a:lnTo>
                      <a:pt x="156" y="144"/>
                    </a:lnTo>
                    <a:lnTo>
                      <a:pt x="156" y="144"/>
                    </a:lnTo>
                    <a:lnTo>
                      <a:pt x="158" y="144"/>
                    </a:lnTo>
                    <a:lnTo>
                      <a:pt x="162" y="146"/>
                    </a:lnTo>
                    <a:lnTo>
                      <a:pt x="164" y="150"/>
                    </a:lnTo>
                    <a:lnTo>
                      <a:pt x="164" y="154"/>
                    </a:lnTo>
                    <a:lnTo>
                      <a:pt x="164" y="154"/>
                    </a:lnTo>
                    <a:lnTo>
                      <a:pt x="164" y="158"/>
                    </a:lnTo>
                    <a:lnTo>
                      <a:pt x="162" y="160"/>
                    </a:lnTo>
                    <a:lnTo>
                      <a:pt x="158" y="162"/>
                    </a:lnTo>
                    <a:lnTo>
                      <a:pt x="156" y="164"/>
                    </a:lnTo>
                    <a:lnTo>
                      <a:pt x="156" y="16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15" name="Freeform 67"/>
              <p:cNvSpPr>
                <a:spLocks noEditPoints="1"/>
              </p:cNvSpPr>
              <p:nvPr/>
            </p:nvSpPr>
            <p:spPr bwMode="auto">
              <a:xfrm>
                <a:off x="2423288" y="5434120"/>
                <a:ext cx="69562" cy="60751"/>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16" name="Freeform 65"/>
              <p:cNvSpPr>
                <a:spLocks/>
              </p:cNvSpPr>
              <p:nvPr/>
            </p:nvSpPr>
            <p:spPr bwMode="auto">
              <a:xfrm>
                <a:off x="2084264" y="5492811"/>
                <a:ext cx="70585" cy="37176"/>
              </a:xfrm>
              <a:custGeom>
                <a:avLst/>
                <a:gdLst/>
                <a:ahLst/>
                <a:cxnLst>
                  <a:cxn ang="0">
                    <a:pos x="0" y="78"/>
                  </a:cxn>
                  <a:cxn ang="0">
                    <a:pos x="0" y="78"/>
                  </a:cxn>
                  <a:cxn ang="0">
                    <a:pos x="0" y="82"/>
                  </a:cxn>
                  <a:cxn ang="0">
                    <a:pos x="2" y="82"/>
                  </a:cxn>
                  <a:cxn ang="0">
                    <a:pos x="134" y="82"/>
                  </a:cxn>
                  <a:cxn ang="0">
                    <a:pos x="134" y="82"/>
                  </a:cxn>
                  <a:cxn ang="0">
                    <a:pos x="136" y="82"/>
                  </a:cxn>
                  <a:cxn ang="0">
                    <a:pos x="138" y="78"/>
                  </a:cxn>
                  <a:cxn ang="0">
                    <a:pos x="138" y="4"/>
                  </a:cxn>
                  <a:cxn ang="0">
                    <a:pos x="138" y="4"/>
                  </a:cxn>
                  <a:cxn ang="0">
                    <a:pos x="136" y="2"/>
                  </a:cxn>
                  <a:cxn ang="0">
                    <a:pos x="134" y="0"/>
                  </a:cxn>
                  <a:cxn ang="0">
                    <a:pos x="2" y="0"/>
                  </a:cxn>
                  <a:cxn ang="0">
                    <a:pos x="2" y="0"/>
                  </a:cxn>
                  <a:cxn ang="0">
                    <a:pos x="0" y="2"/>
                  </a:cxn>
                  <a:cxn ang="0">
                    <a:pos x="0" y="4"/>
                  </a:cxn>
                  <a:cxn ang="0">
                    <a:pos x="0" y="78"/>
                  </a:cxn>
                </a:cxnLst>
                <a:rect l="0" t="0" r="r" b="b"/>
                <a:pathLst>
                  <a:path w="138" h="82">
                    <a:moveTo>
                      <a:pt x="0" y="78"/>
                    </a:moveTo>
                    <a:lnTo>
                      <a:pt x="0" y="78"/>
                    </a:lnTo>
                    <a:lnTo>
                      <a:pt x="0" y="82"/>
                    </a:lnTo>
                    <a:lnTo>
                      <a:pt x="2" y="82"/>
                    </a:lnTo>
                    <a:lnTo>
                      <a:pt x="134" y="82"/>
                    </a:lnTo>
                    <a:lnTo>
                      <a:pt x="134" y="82"/>
                    </a:lnTo>
                    <a:lnTo>
                      <a:pt x="136" y="82"/>
                    </a:lnTo>
                    <a:lnTo>
                      <a:pt x="138" y="78"/>
                    </a:lnTo>
                    <a:lnTo>
                      <a:pt x="138" y="4"/>
                    </a:lnTo>
                    <a:lnTo>
                      <a:pt x="138" y="4"/>
                    </a:lnTo>
                    <a:lnTo>
                      <a:pt x="136" y="2"/>
                    </a:lnTo>
                    <a:lnTo>
                      <a:pt x="134" y="0"/>
                    </a:lnTo>
                    <a:lnTo>
                      <a:pt x="2" y="0"/>
                    </a:lnTo>
                    <a:lnTo>
                      <a:pt x="2" y="0"/>
                    </a:lnTo>
                    <a:lnTo>
                      <a:pt x="0" y="2"/>
                    </a:lnTo>
                    <a:lnTo>
                      <a:pt x="0" y="4"/>
                    </a:lnTo>
                    <a:lnTo>
                      <a:pt x="0" y="78"/>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sp>
          <p:nvSpPr>
            <p:cNvPr id="317" name="椭圆 316"/>
            <p:cNvSpPr/>
            <p:nvPr/>
          </p:nvSpPr>
          <p:spPr bwMode="auto">
            <a:xfrm>
              <a:off x="5416765" y="4547833"/>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318" name="椭圆 317"/>
            <p:cNvSpPr/>
            <p:nvPr/>
          </p:nvSpPr>
          <p:spPr bwMode="auto">
            <a:xfrm>
              <a:off x="4134786" y="4954871"/>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319" name="椭圆 318"/>
            <p:cNvSpPr/>
            <p:nvPr/>
          </p:nvSpPr>
          <p:spPr bwMode="auto">
            <a:xfrm>
              <a:off x="5996386" y="4552420"/>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grpSp>
          <p:nvGrpSpPr>
            <p:cNvPr id="23" name="组合 573"/>
            <p:cNvGrpSpPr/>
            <p:nvPr/>
          </p:nvGrpSpPr>
          <p:grpSpPr>
            <a:xfrm>
              <a:off x="5546014" y="3754152"/>
              <a:ext cx="351251" cy="186308"/>
              <a:chOff x="-2159781" y="1401455"/>
              <a:chExt cx="1176337" cy="700088"/>
            </a:xfrm>
            <a:solidFill>
              <a:schemeClr val="tx1">
                <a:lumMod val="50000"/>
                <a:lumOff val="50000"/>
              </a:schemeClr>
            </a:solidFill>
          </p:grpSpPr>
          <p:sp>
            <p:nvSpPr>
              <p:cNvPr id="321" name="Freeform 5"/>
              <p:cNvSpPr>
                <a:spLocks/>
              </p:cNvSpPr>
              <p:nvPr/>
            </p:nvSpPr>
            <p:spPr bwMode="auto">
              <a:xfrm>
                <a:off x="-2159781" y="1547505"/>
                <a:ext cx="217487" cy="117475"/>
              </a:xfrm>
              <a:custGeom>
                <a:avLst/>
                <a:gdLst/>
                <a:ahLst/>
                <a:cxnLst>
                  <a:cxn ang="0">
                    <a:pos x="2757" y="0"/>
                  </a:cxn>
                  <a:cxn ang="0">
                    <a:pos x="2797" y="5"/>
                  </a:cxn>
                  <a:cxn ang="0">
                    <a:pos x="2836" y="17"/>
                  </a:cxn>
                  <a:cxn ang="0">
                    <a:pos x="2871" y="33"/>
                  </a:cxn>
                  <a:cxn ang="0">
                    <a:pos x="2904" y="54"/>
                  </a:cxn>
                  <a:cxn ang="0">
                    <a:pos x="2933" y="80"/>
                  </a:cxn>
                  <a:cxn ang="0">
                    <a:pos x="2959" y="109"/>
                  </a:cxn>
                  <a:cxn ang="0">
                    <a:pos x="2980" y="142"/>
                  </a:cxn>
                  <a:cxn ang="0">
                    <a:pos x="2997" y="177"/>
                  </a:cxn>
                  <a:cxn ang="0">
                    <a:pos x="3008" y="216"/>
                  </a:cxn>
                  <a:cxn ang="0">
                    <a:pos x="3013" y="257"/>
                  </a:cxn>
                  <a:cxn ang="0">
                    <a:pos x="3013" y="1366"/>
                  </a:cxn>
                  <a:cxn ang="0">
                    <a:pos x="3008" y="1405"/>
                  </a:cxn>
                  <a:cxn ang="0">
                    <a:pos x="2997" y="1444"/>
                  </a:cxn>
                  <a:cxn ang="0">
                    <a:pos x="2980" y="1480"/>
                  </a:cxn>
                  <a:cxn ang="0">
                    <a:pos x="2959" y="1512"/>
                  </a:cxn>
                  <a:cxn ang="0">
                    <a:pos x="2933" y="1542"/>
                  </a:cxn>
                  <a:cxn ang="0">
                    <a:pos x="2904" y="1567"/>
                  </a:cxn>
                  <a:cxn ang="0">
                    <a:pos x="2871" y="1589"/>
                  </a:cxn>
                  <a:cxn ang="0">
                    <a:pos x="2836" y="1605"/>
                  </a:cxn>
                  <a:cxn ang="0">
                    <a:pos x="2797" y="1616"/>
                  </a:cxn>
                  <a:cxn ang="0">
                    <a:pos x="2757" y="1621"/>
                  </a:cxn>
                  <a:cxn ang="0">
                    <a:pos x="257" y="1621"/>
                  </a:cxn>
                  <a:cxn ang="0">
                    <a:pos x="216" y="1616"/>
                  </a:cxn>
                  <a:cxn ang="0">
                    <a:pos x="177" y="1605"/>
                  </a:cxn>
                  <a:cxn ang="0">
                    <a:pos x="142" y="1589"/>
                  </a:cxn>
                  <a:cxn ang="0">
                    <a:pos x="109" y="1567"/>
                  </a:cxn>
                  <a:cxn ang="0">
                    <a:pos x="79" y="1542"/>
                  </a:cxn>
                  <a:cxn ang="0">
                    <a:pos x="54" y="1512"/>
                  </a:cxn>
                  <a:cxn ang="0">
                    <a:pos x="33" y="1480"/>
                  </a:cxn>
                  <a:cxn ang="0">
                    <a:pos x="16" y="1444"/>
                  </a:cxn>
                  <a:cxn ang="0">
                    <a:pos x="5" y="1405"/>
                  </a:cxn>
                  <a:cxn ang="0">
                    <a:pos x="0" y="1366"/>
                  </a:cxn>
                  <a:cxn ang="0">
                    <a:pos x="0" y="257"/>
                  </a:cxn>
                  <a:cxn ang="0">
                    <a:pos x="5" y="216"/>
                  </a:cxn>
                  <a:cxn ang="0">
                    <a:pos x="16" y="177"/>
                  </a:cxn>
                  <a:cxn ang="0">
                    <a:pos x="33" y="142"/>
                  </a:cxn>
                  <a:cxn ang="0">
                    <a:pos x="54" y="109"/>
                  </a:cxn>
                  <a:cxn ang="0">
                    <a:pos x="79" y="80"/>
                  </a:cxn>
                  <a:cxn ang="0">
                    <a:pos x="109" y="54"/>
                  </a:cxn>
                  <a:cxn ang="0">
                    <a:pos x="142" y="33"/>
                  </a:cxn>
                  <a:cxn ang="0">
                    <a:pos x="177" y="17"/>
                  </a:cxn>
                  <a:cxn ang="0">
                    <a:pos x="216" y="5"/>
                  </a:cxn>
                  <a:cxn ang="0">
                    <a:pos x="257" y="0"/>
                  </a:cxn>
                </a:cxnLst>
                <a:rect l="0" t="0" r="r" b="b"/>
                <a:pathLst>
                  <a:path w="3013" h="1621">
                    <a:moveTo>
                      <a:pt x="270" y="0"/>
                    </a:moveTo>
                    <a:lnTo>
                      <a:pt x="2743" y="0"/>
                    </a:lnTo>
                    <a:lnTo>
                      <a:pt x="2757" y="0"/>
                    </a:lnTo>
                    <a:lnTo>
                      <a:pt x="2770" y="1"/>
                    </a:lnTo>
                    <a:lnTo>
                      <a:pt x="2784" y="3"/>
                    </a:lnTo>
                    <a:lnTo>
                      <a:pt x="2797" y="5"/>
                    </a:lnTo>
                    <a:lnTo>
                      <a:pt x="2810" y="8"/>
                    </a:lnTo>
                    <a:lnTo>
                      <a:pt x="2823" y="12"/>
                    </a:lnTo>
                    <a:lnTo>
                      <a:pt x="2836" y="17"/>
                    </a:lnTo>
                    <a:lnTo>
                      <a:pt x="2848" y="22"/>
                    </a:lnTo>
                    <a:lnTo>
                      <a:pt x="2860" y="27"/>
                    </a:lnTo>
                    <a:lnTo>
                      <a:pt x="2871" y="33"/>
                    </a:lnTo>
                    <a:lnTo>
                      <a:pt x="2882" y="40"/>
                    </a:lnTo>
                    <a:lnTo>
                      <a:pt x="2894" y="46"/>
                    </a:lnTo>
                    <a:lnTo>
                      <a:pt x="2904" y="54"/>
                    </a:lnTo>
                    <a:lnTo>
                      <a:pt x="2914" y="62"/>
                    </a:lnTo>
                    <a:lnTo>
                      <a:pt x="2924" y="70"/>
                    </a:lnTo>
                    <a:lnTo>
                      <a:pt x="2933" y="80"/>
                    </a:lnTo>
                    <a:lnTo>
                      <a:pt x="2943" y="89"/>
                    </a:lnTo>
                    <a:lnTo>
                      <a:pt x="2951" y="99"/>
                    </a:lnTo>
                    <a:lnTo>
                      <a:pt x="2959" y="109"/>
                    </a:lnTo>
                    <a:lnTo>
                      <a:pt x="2967" y="119"/>
                    </a:lnTo>
                    <a:lnTo>
                      <a:pt x="2974" y="131"/>
                    </a:lnTo>
                    <a:lnTo>
                      <a:pt x="2980" y="142"/>
                    </a:lnTo>
                    <a:lnTo>
                      <a:pt x="2986" y="154"/>
                    </a:lnTo>
                    <a:lnTo>
                      <a:pt x="2991" y="165"/>
                    </a:lnTo>
                    <a:lnTo>
                      <a:pt x="2997" y="177"/>
                    </a:lnTo>
                    <a:lnTo>
                      <a:pt x="3001" y="191"/>
                    </a:lnTo>
                    <a:lnTo>
                      <a:pt x="3005" y="203"/>
                    </a:lnTo>
                    <a:lnTo>
                      <a:pt x="3008" y="216"/>
                    </a:lnTo>
                    <a:lnTo>
                      <a:pt x="3010" y="229"/>
                    </a:lnTo>
                    <a:lnTo>
                      <a:pt x="3012" y="243"/>
                    </a:lnTo>
                    <a:lnTo>
                      <a:pt x="3013" y="257"/>
                    </a:lnTo>
                    <a:lnTo>
                      <a:pt x="3013" y="270"/>
                    </a:lnTo>
                    <a:lnTo>
                      <a:pt x="3013" y="1351"/>
                    </a:lnTo>
                    <a:lnTo>
                      <a:pt x="3013" y="1366"/>
                    </a:lnTo>
                    <a:lnTo>
                      <a:pt x="3012" y="1379"/>
                    </a:lnTo>
                    <a:lnTo>
                      <a:pt x="3010" y="1392"/>
                    </a:lnTo>
                    <a:lnTo>
                      <a:pt x="3008" y="1405"/>
                    </a:lnTo>
                    <a:lnTo>
                      <a:pt x="3005" y="1419"/>
                    </a:lnTo>
                    <a:lnTo>
                      <a:pt x="3001" y="1432"/>
                    </a:lnTo>
                    <a:lnTo>
                      <a:pt x="2997" y="1444"/>
                    </a:lnTo>
                    <a:lnTo>
                      <a:pt x="2991" y="1456"/>
                    </a:lnTo>
                    <a:lnTo>
                      <a:pt x="2986" y="1469"/>
                    </a:lnTo>
                    <a:lnTo>
                      <a:pt x="2980" y="1480"/>
                    </a:lnTo>
                    <a:lnTo>
                      <a:pt x="2974" y="1491"/>
                    </a:lnTo>
                    <a:lnTo>
                      <a:pt x="2967" y="1502"/>
                    </a:lnTo>
                    <a:lnTo>
                      <a:pt x="2959" y="1512"/>
                    </a:lnTo>
                    <a:lnTo>
                      <a:pt x="2951" y="1523"/>
                    </a:lnTo>
                    <a:lnTo>
                      <a:pt x="2943" y="1533"/>
                    </a:lnTo>
                    <a:lnTo>
                      <a:pt x="2933" y="1542"/>
                    </a:lnTo>
                    <a:lnTo>
                      <a:pt x="2924" y="1551"/>
                    </a:lnTo>
                    <a:lnTo>
                      <a:pt x="2914" y="1560"/>
                    </a:lnTo>
                    <a:lnTo>
                      <a:pt x="2904" y="1567"/>
                    </a:lnTo>
                    <a:lnTo>
                      <a:pt x="2894" y="1575"/>
                    </a:lnTo>
                    <a:lnTo>
                      <a:pt x="2882" y="1583"/>
                    </a:lnTo>
                    <a:lnTo>
                      <a:pt x="2871" y="1589"/>
                    </a:lnTo>
                    <a:lnTo>
                      <a:pt x="2860" y="1595"/>
                    </a:lnTo>
                    <a:lnTo>
                      <a:pt x="2848" y="1600"/>
                    </a:lnTo>
                    <a:lnTo>
                      <a:pt x="2836" y="1605"/>
                    </a:lnTo>
                    <a:lnTo>
                      <a:pt x="2823" y="1609"/>
                    </a:lnTo>
                    <a:lnTo>
                      <a:pt x="2810" y="1613"/>
                    </a:lnTo>
                    <a:lnTo>
                      <a:pt x="2797" y="1616"/>
                    </a:lnTo>
                    <a:lnTo>
                      <a:pt x="2784" y="1618"/>
                    </a:lnTo>
                    <a:lnTo>
                      <a:pt x="2770" y="1620"/>
                    </a:lnTo>
                    <a:lnTo>
                      <a:pt x="2757" y="1621"/>
                    </a:lnTo>
                    <a:lnTo>
                      <a:pt x="2743" y="1621"/>
                    </a:lnTo>
                    <a:lnTo>
                      <a:pt x="270" y="1621"/>
                    </a:lnTo>
                    <a:lnTo>
                      <a:pt x="257" y="1621"/>
                    </a:lnTo>
                    <a:lnTo>
                      <a:pt x="242" y="1620"/>
                    </a:lnTo>
                    <a:lnTo>
                      <a:pt x="229" y="1618"/>
                    </a:lnTo>
                    <a:lnTo>
                      <a:pt x="216" y="1616"/>
                    </a:lnTo>
                    <a:lnTo>
                      <a:pt x="203" y="1613"/>
                    </a:lnTo>
                    <a:lnTo>
                      <a:pt x="191" y="1609"/>
                    </a:lnTo>
                    <a:lnTo>
                      <a:pt x="177" y="1605"/>
                    </a:lnTo>
                    <a:lnTo>
                      <a:pt x="165" y="1600"/>
                    </a:lnTo>
                    <a:lnTo>
                      <a:pt x="154" y="1595"/>
                    </a:lnTo>
                    <a:lnTo>
                      <a:pt x="142" y="1589"/>
                    </a:lnTo>
                    <a:lnTo>
                      <a:pt x="130" y="1583"/>
                    </a:lnTo>
                    <a:lnTo>
                      <a:pt x="119" y="1575"/>
                    </a:lnTo>
                    <a:lnTo>
                      <a:pt x="109" y="1567"/>
                    </a:lnTo>
                    <a:lnTo>
                      <a:pt x="99" y="1560"/>
                    </a:lnTo>
                    <a:lnTo>
                      <a:pt x="89" y="1551"/>
                    </a:lnTo>
                    <a:lnTo>
                      <a:pt x="79" y="1542"/>
                    </a:lnTo>
                    <a:lnTo>
                      <a:pt x="70" y="1533"/>
                    </a:lnTo>
                    <a:lnTo>
                      <a:pt x="62" y="1523"/>
                    </a:lnTo>
                    <a:lnTo>
                      <a:pt x="54" y="1512"/>
                    </a:lnTo>
                    <a:lnTo>
                      <a:pt x="46" y="1502"/>
                    </a:lnTo>
                    <a:lnTo>
                      <a:pt x="40" y="1491"/>
                    </a:lnTo>
                    <a:lnTo>
                      <a:pt x="33" y="1480"/>
                    </a:lnTo>
                    <a:lnTo>
                      <a:pt x="26" y="1469"/>
                    </a:lnTo>
                    <a:lnTo>
                      <a:pt x="21" y="1456"/>
                    </a:lnTo>
                    <a:lnTo>
                      <a:pt x="16" y="1444"/>
                    </a:lnTo>
                    <a:lnTo>
                      <a:pt x="12" y="1432"/>
                    </a:lnTo>
                    <a:lnTo>
                      <a:pt x="8" y="1419"/>
                    </a:lnTo>
                    <a:lnTo>
                      <a:pt x="5" y="1405"/>
                    </a:lnTo>
                    <a:lnTo>
                      <a:pt x="3" y="1392"/>
                    </a:lnTo>
                    <a:lnTo>
                      <a:pt x="1" y="1379"/>
                    </a:lnTo>
                    <a:lnTo>
                      <a:pt x="0" y="1366"/>
                    </a:lnTo>
                    <a:lnTo>
                      <a:pt x="0" y="1351"/>
                    </a:lnTo>
                    <a:lnTo>
                      <a:pt x="0" y="270"/>
                    </a:lnTo>
                    <a:lnTo>
                      <a:pt x="0" y="257"/>
                    </a:lnTo>
                    <a:lnTo>
                      <a:pt x="1" y="243"/>
                    </a:lnTo>
                    <a:lnTo>
                      <a:pt x="3" y="229"/>
                    </a:lnTo>
                    <a:lnTo>
                      <a:pt x="5" y="216"/>
                    </a:lnTo>
                    <a:lnTo>
                      <a:pt x="8" y="203"/>
                    </a:lnTo>
                    <a:lnTo>
                      <a:pt x="12" y="191"/>
                    </a:lnTo>
                    <a:lnTo>
                      <a:pt x="16" y="177"/>
                    </a:lnTo>
                    <a:lnTo>
                      <a:pt x="21" y="165"/>
                    </a:lnTo>
                    <a:lnTo>
                      <a:pt x="26" y="154"/>
                    </a:lnTo>
                    <a:lnTo>
                      <a:pt x="33" y="142"/>
                    </a:lnTo>
                    <a:lnTo>
                      <a:pt x="40" y="131"/>
                    </a:lnTo>
                    <a:lnTo>
                      <a:pt x="46" y="119"/>
                    </a:lnTo>
                    <a:lnTo>
                      <a:pt x="54" y="109"/>
                    </a:lnTo>
                    <a:lnTo>
                      <a:pt x="62" y="99"/>
                    </a:lnTo>
                    <a:lnTo>
                      <a:pt x="70" y="89"/>
                    </a:lnTo>
                    <a:lnTo>
                      <a:pt x="79" y="80"/>
                    </a:lnTo>
                    <a:lnTo>
                      <a:pt x="89" y="70"/>
                    </a:lnTo>
                    <a:lnTo>
                      <a:pt x="99" y="62"/>
                    </a:lnTo>
                    <a:lnTo>
                      <a:pt x="109" y="54"/>
                    </a:lnTo>
                    <a:lnTo>
                      <a:pt x="119" y="46"/>
                    </a:lnTo>
                    <a:lnTo>
                      <a:pt x="130" y="40"/>
                    </a:lnTo>
                    <a:lnTo>
                      <a:pt x="142" y="33"/>
                    </a:lnTo>
                    <a:lnTo>
                      <a:pt x="154" y="27"/>
                    </a:lnTo>
                    <a:lnTo>
                      <a:pt x="165" y="22"/>
                    </a:lnTo>
                    <a:lnTo>
                      <a:pt x="177" y="17"/>
                    </a:lnTo>
                    <a:lnTo>
                      <a:pt x="191" y="12"/>
                    </a:lnTo>
                    <a:lnTo>
                      <a:pt x="203" y="8"/>
                    </a:lnTo>
                    <a:lnTo>
                      <a:pt x="216" y="5"/>
                    </a:lnTo>
                    <a:lnTo>
                      <a:pt x="229" y="3"/>
                    </a:lnTo>
                    <a:lnTo>
                      <a:pt x="242" y="1"/>
                    </a:lnTo>
                    <a:lnTo>
                      <a:pt x="257"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22" name="Freeform 6"/>
              <p:cNvSpPr>
                <a:spLocks/>
              </p:cNvSpPr>
              <p:nvPr/>
            </p:nvSpPr>
            <p:spPr bwMode="auto">
              <a:xfrm>
                <a:off x="-1920069" y="1547505"/>
                <a:ext cx="217487" cy="117475"/>
              </a:xfrm>
              <a:custGeom>
                <a:avLst/>
                <a:gdLst/>
                <a:ahLst/>
                <a:cxnLst>
                  <a:cxn ang="0">
                    <a:pos x="2756" y="0"/>
                  </a:cxn>
                  <a:cxn ang="0">
                    <a:pos x="2796" y="5"/>
                  </a:cxn>
                  <a:cxn ang="0">
                    <a:pos x="2835" y="17"/>
                  </a:cxn>
                  <a:cxn ang="0">
                    <a:pos x="2871" y="33"/>
                  </a:cxn>
                  <a:cxn ang="0">
                    <a:pos x="2903" y="54"/>
                  </a:cxn>
                  <a:cxn ang="0">
                    <a:pos x="2933" y="80"/>
                  </a:cxn>
                  <a:cxn ang="0">
                    <a:pos x="2958" y="109"/>
                  </a:cxn>
                  <a:cxn ang="0">
                    <a:pos x="2980" y="142"/>
                  </a:cxn>
                  <a:cxn ang="0">
                    <a:pos x="2996" y="177"/>
                  </a:cxn>
                  <a:cxn ang="0">
                    <a:pos x="3007" y="216"/>
                  </a:cxn>
                  <a:cxn ang="0">
                    <a:pos x="3012" y="257"/>
                  </a:cxn>
                  <a:cxn ang="0">
                    <a:pos x="3012" y="1366"/>
                  </a:cxn>
                  <a:cxn ang="0">
                    <a:pos x="3007" y="1405"/>
                  </a:cxn>
                  <a:cxn ang="0">
                    <a:pos x="2996" y="1444"/>
                  </a:cxn>
                  <a:cxn ang="0">
                    <a:pos x="2980" y="1480"/>
                  </a:cxn>
                  <a:cxn ang="0">
                    <a:pos x="2958" y="1512"/>
                  </a:cxn>
                  <a:cxn ang="0">
                    <a:pos x="2933" y="1542"/>
                  </a:cxn>
                  <a:cxn ang="0">
                    <a:pos x="2903" y="1567"/>
                  </a:cxn>
                  <a:cxn ang="0">
                    <a:pos x="2871" y="1589"/>
                  </a:cxn>
                  <a:cxn ang="0">
                    <a:pos x="2835" y="1605"/>
                  </a:cxn>
                  <a:cxn ang="0">
                    <a:pos x="2796" y="1616"/>
                  </a:cxn>
                  <a:cxn ang="0">
                    <a:pos x="2756" y="1621"/>
                  </a:cxn>
                  <a:cxn ang="0">
                    <a:pos x="255" y="1621"/>
                  </a:cxn>
                  <a:cxn ang="0">
                    <a:pos x="216" y="1616"/>
                  </a:cxn>
                  <a:cxn ang="0">
                    <a:pos x="177" y="1605"/>
                  </a:cxn>
                  <a:cxn ang="0">
                    <a:pos x="141" y="1589"/>
                  </a:cxn>
                  <a:cxn ang="0">
                    <a:pos x="108" y="1567"/>
                  </a:cxn>
                  <a:cxn ang="0">
                    <a:pos x="79" y="1542"/>
                  </a:cxn>
                  <a:cxn ang="0">
                    <a:pos x="54" y="1512"/>
                  </a:cxn>
                  <a:cxn ang="0">
                    <a:pos x="32" y="1480"/>
                  </a:cxn>
                  <a:cxn ang="0">
                    <a:pos x="16" y="1444"/>
                  </a:cxn>
                  <a:cxn ang="0">
                    <a:pos x="5" y="1405"/>
                  </a:cxn>
                  <a:cxn ang="0">
                    <a:pos x="0" y="1366"/>
                  </a:cxn>
                  <a:cxn ang="0">
                    <a:pos x="0" y="257"/>
                  </a:cxn>
                  <a:cxn ang="0">
                    <a:pos x="5" y="216"/>
                  </a:cxn>
                  <a:cxn ang="0">
                    <a:pos x="16" y="177"/>
                  </a:cxn>
                  <a:cxn ang="0">
                    <a:pos x="32" y="142"/>
                  </a:cxn>
                  <a:cxn ang="0">
                    <a:pos x="54" y="109"/>
                  </a:cxn>
                  <a:cxn ang="0">
                    <a:pos x="79" y="80"/>
                  </a:cxn>
                  <a:cxn ang="0">
                    <a:pos x="108" y="54"/>
                  </a:cxn>
                  <a:cxn ang="0">
                    <a:pos x="141" y="33"/>
                  </a:cxn>
                  <a:cxn ang="0">
                    <a:pos x="177" y="17"/>
                  </a:cxn>
                  <a:cxn ang="0">
                    <a:pos x="216" y="5"/>
                  </a:cxn>
                  <a:cxn ang="0">
                    <a:pos x="255" y="0"/>
                  </a:cxn>
                </a:cxnLst>
                <a:rect l="0" t="0" r="r" b="b"/>
                <a:pathLst>
                  <a:path w="3012" h="1621">
                    <a:moveTo>
                      <a:pt x="270" y="0"/>
                    </a:moveTo>
                    <a:lnTo>
                      <a:pt x="2742" y="0"/>
                    </a:lnTo>
                    <a:lnTo>
                      <a:pt x="2756" y="0"/>
                    </a:lnTo>
                    <a:lnTo>
                      <a:pt x="2770" y="1"/>
                    </a:lnTo>
                    <a:lnTo>
                      <a:pt x="2783" y="3"/>
                    </a:lnTo>
                    <a:lnTo>
                      <a:pt x="2796" y="5"/>
                    </a:lnTo>
                    <a:lnTo>
                      <a:pt x="2810" y="8"/>
                    </a:lnTo>
                    <a:lnTo>
                      <a:pt x="2822" y="12"/>
                    </a:lnTo>
                    <a:lnTo>
                      <a:pt x="2835" y="17"/>
                    </a:lnTo>
                    <a:lnTo>
                      <a:pt x="2847" y="22"/>
                    </a:lnTo>
                    <a:lnTo>
                      <a:pt x="2859" y="27"/>
                    </a:lnTo>
                    <a:lnTo>
                      <a:pt x="2871" y="33"/>
                    </a:lnTo>
                    <a:lnTo>
                      <a:pt x="2882" y="40"/>
                    </a:lnTo>
                    <a:lnTo>
                      <a:pt x="2893" y="46"/>
                    </a:lnTo>
                    <a:lnTo>
                      <a:pt x="2903" y="54"/>
                    </a:lnTo>
                    <a:lnTo>
                      <a:pt x="2914" y="62"/>
                    </a:lnTo>
                    <a:lnTo>
                      <a:pt x="2924" y="70"/>
                    </a:lnTo>
                    <a:lnTo>
                      <a:pt x="2933" y="80"/>
                    </a:lnTo>
                    <a:lnTo>
                      <a:pt x="2942" y="89"/>
                    </a:lnTo>
                    <a:lnTo>
                      <a:pt x="2950" y="99"/>
                    </a:lnTo>
                    <a:lnTo>
                      <a:pt x="2958" y="109"/>
                    </a:lnTo>
                    <a:lnTo>
                      <a:pt x="2965" y="119"/>
                    </a:lnTo>
                    <a:lnTo>
                      <a:pt x="2973" y="131"/>
                    </a:lnTo>
                    <a:lnTo>
                      <a:pt x="2980" y="142"/>
                    </a:lnTo>
                    <a:lnTo>
                      <a:pt x="2986" y="154"/>
                    </a:lnTo>
                    <a:lnTo>
                      <a:pt x="2991" y="165"/>
                    </a:lnTo>
                    <a:lnTo>
                      <a:pt x="2996" y="177"/>
                    </a:lnTo>
                    <a:lnTo>
                      <a:pt x="3000" y="191"/>
                    </a:lnTo>
                    <a:lnTo>
                      <a:pt x="3004" y="203"/>
                    </a:lnTo>
                    <a:lnTo>
                      <a:pt x="3007" y="216"/>
                    </a:lnTo>
                    <a:lnTo>
                      <a:pt x="3009" y="229"/>
                    </a:lnTo>
                    <a:lnTo>
                      <a:pt x="3011" y="243"/>
                    </a:lnTo>
                    <a:lnTo>
                      <a:pt x="3012" y="257"/>
                    </a:lnTo>
                    <a:lnTo>
                      <a:pt x="3012" y="270"/>
                    </a:lnTo>
                    <a:lnTo>
                      <a:pt x="3012" y="1351"/>
                    </a:lnTo>
                    <a:lnTo>
                      <a:pt x="3012" y="1366"/>
                    </a:lnTo>
                    <a:lnTo>
                      <a:pt x="3011" y="1379"/>
                    </a:lnTo>
                    <a:lnTo>
                      <a:pt x="3009" y="1392"/>
                    </a:lnTo>
                    <a:lnTo>
                      <a:pt x="3007" y="1405"/>
                    </a:lnTo>
                    <a:lnTo>
                      <a:pt x="3004" y="1419"/>
                    </a:lnTo>
                    <a:lnTo>
                      <a:pt x="3000" y="1432"/>
                    </a:lnTo>
                    <a:lnTo>
                      <a:pt x="2996" y="1444"/>
                    </a:lnTo>
                    <a:lnTo>
                      <a:pt x="2991" y="1456"/>
                    </a:lnTo>
                    <a:lnTo>
                      <a:pt x="2986" y="1469"/>
                    </a:lnTo>
                    <a:lnTo>
                      <a:pt x="2980" y="1480"/>
                    </a:lnTo>
                    <a:lnTo>
                      <a:pt x="2973" y="1491"/>
                    </a:lnTo>
                    <a:lnTo>
                      <a:pt x="2965" y="1502"/>
                    </a:lnTo>
                    <a:lnTo>
                      <a:pt x="2958" y="1512"/>
                    </a:lnTo>
                    <a:lnTo>
                      <a:pt x="2950" y="1523"/>
                    </a:lnTo>
                    <a:lnTo>
                      <a:pt x="2942" y="1533"/>
                    </a:lnTo>
                    <a:lnTo>
                      <a:pt x="2933" y="1542"/>
                    </a:lnTo>
                    <a:lnTo>
                      <a:pt x="2924" y="1551"/>
                    </a:lnTo>
                    <a:lnTo>
                      <a:pt x="2914" y="1560"/>
                    </a:lnTo>
                    <a:lnTo>
                      <a:pt x="2903" y="1567"/>
                    </a:lnTo>
                    <a:lnTo>
                      <a:pt x="2893" y="1575"/>
                    </a:lnTo>
                    <a:lnTo>
                      <a:pt x="2882" y="1583"/>
                    </a:lnTo>
                    <a:lnTo>
                      <a:pt x="2871" y="1589"/>
                    </a:lnTo>
                    <a:lnTo>
                      <a:pt x="2859" y="1595"/>
                    </a:lnTo>
                    <a:lnTo>
                      <a:pt x="2847" y="1600"/>
                    </a:lnTo>
                    <a:lnTo>
                      <a:pt x="2835" y="1605"/>
                    </a:lnTo>
                    <a:lnTo>
                      <a:pt x="2822" y="1609"/>
                    </a:lnTo>
                    <a:lnTo>
                      <a:pt x="2810" y="1613"/>
                    </a:lnTo>
                    <a:lnTo>
                      <a:pt x="2796" y="1616"/>
                    </a:lnTo>
                    <a:lnTo>
                      <a:pt x="2783" y="1618"/>
                    </a:lnTo>
                    <a:lnTo>
                      <a:pt x="2770" y="1620"/>
                    </a:lnTo>
                    <a:lnTo>
                      <a:pt x="2756" y="1621"/>
                    </a:lnTo>
                    <a:lnTo>
                      <a:pt x="2742" y="1621"/>
                    </a:lnTo>
                    <a:lnTo>
                      <a:pt x="270" y="1621"/>
                    </a:lnTo>
                    <a:lnTo>
                      <a:pt x="255" y="1621"/>
                    </a:lnTo>
                    <a:lnTo>
                      <a:pt x="242" y="1620"/>
                    </a:lnTo>
                    <a:lnTo>
                      <a:pt x="229" y="1618"/>
                    </a:lnTo>
                    <a:lnTo>
                      <a:pt x="216" y="1616"/>
                    </a:lnTo>
                    <a:lnTo>
                      <a:pt x="202" y="1613"/>
                    </a:lnTo>
                    <a:lnTo>
                      <a:pt x="189" y="1609"/>
                    </a:lnTo>
                    <a:lnTo>
                      <a:pt x="177" y="1605"/>
                    </a:lnTo>
                    <a:lnTo>
                      <a:pt x="165" y="1600"/>
                    </a:lnTo>
                    <a:lnTo>
                      <a:pt x="152" y="1595"/>
                    </a:lnTo>
                    <a:lnTo>
                      <a:pt x="141" y="1589"/>
                    </a:lnTo>
                    <a:lnTo>
                      <a:pt x="130" y="1583"/>
                    </a:lnTo>
                    <a:lnTo>
                      <a:pt x="119" y="1575"/>
                    </a:lnTo>
                    <a:lnTo>
                      <a:pt x="108" y="1567"/>
                    </a:lnTo>
                    <a:lnTo>
                      <a:pt x="97" y="1560"/>
                    </a:lnTo>
                    <a:lnTo>
                      <a:pt x="88" y="1551"/>
                    </a:lnTo>
                    <a:lnTo>
                      <a:pt x="79" y="1542"/>
                    </a:lnTo>
                    <a:lnTo>
                      <a:pt x="70" y="1533"/>
                    </a:lnTo>
                    <a:lnTo>
                      <a:pt x="61" y="1523"/>
                    </a:lnTo>
                    <a:lnTo>
                      <a:pt x="54" y="1512"/>
                    </a:lnTo>
                    <a:lnTo>
                      <a:pt x="45" y="1502"/>
                    </a:lnTo>
                    <a:lnTo>
                      <a:pt x="38" y="1491"/>
                    </a:lnTo>
                    <a:lnTo>
                      <a:pt x="32" y="1480"/>
                    </a:lnTo>
                    <a:lnTo>
                      <a:pt x="26" y="1469"/>
                    </a:lnTo>
                    <a:lnTo>
                      <a:pt x="21" y="1456"/>
                    </a:lnTo>
                    <a:lnTo>
                      <a:pt x="16" y="1444"/>
                    </a:lnTo>
                    <a:lnTo>
                      <a:pt x="12" y="1432"/>
                    </a:lnTo>
                    <a:lnTo>
                      <a:pt x="8" y="1419"/>
                    </a:lnTo>
                    <a:lnTo>
                      <a:pt x="5" y="1405"/>
                    </a:lnTo>
                    <a:lnTo>
                      <a:pt x="3" y="1392"/>
                    </a:lnTo>
                    <a:lnTo>
                      <a:pt x="1" y="1379"/>
                    </a:lnTo>
                    <a:lnTo>
                      <a:pt x="0" y="1366"/>
                    </a:lnTo>
                    <a:lnTo>
                      <a:pt x="0" y="1351"/>
                    </a:lnTo>
                    <a:lnTo>
                      <a:pt x="0" y="270"/>
                    </a:lnTo>
                    <a:lnTo>
                      <a:pt x="0" y="257"/>
                    </a:lnTo>
                    <a:lnTo>
                      <a:pt x="1" y="243"/>
                    </a:lnTo>
                    <a:lnTo>
                      <a:pt x="3" y="229"/>
                    </a:lnTo>
                    <a:lnTo>
                      <a:pt x="5" y="216"/>
                    </a:lnTo>
                    <a:lnTo>
                      <a:pt x="8" y="203"/>
                    </a:lnTo>
                    <a:lnTo>
                      <a:pt x="12" y="191"/>
                    </a:lnTo>
                    <a:lnTo>
                      <a:pt x="16" y="177"/>
                    </a:lnTo>
                    <a:lnTo>
                      <a:pt x="21" y="165"/>
                    </a:lnTo>
                    <a:lnTo>
                      <a:pt x="26" y="154"/>
                    </a:lnTo>
                    <a:lnTo>
                      <a:pt x="32" y="142"/>
                    </a:lnTo>
                    <a:lnTo>
                      <a:pt x="38" y="131"/>
                    </a:lnTo>
                    <a:lnTo>
                      <a:pt x="45" y="119"/>
                    </a:lnTo>
                    <a:lnTo>
                      <a:pt x="54" y="109"/>
                    </a:lnTo>
                    <a:lnTo>
                      <a:pt x="61" y="99"/>
                    </a:lnTo>
                    <a:lnTo>
                      <a:pt x="70" y="89"/>
                    </a:lnTo>
                    <a:lnTo>
                      <a:pt x="79" y="80"/>
                    </a:lnTo>
                    <a:lnTo>
                      <a:pt x="88" y="70"/>
                    </a:lnTo>
                    <a:lnTo>
                      <a:pt x="97" y="62"/>
                    </a:lnTo>
                    <a:lnTo>
                      <a:pt x="108" y="54"/>
                    </a:lnTo>
                    <a:lnTo>
                      <a:pt x="119" y="46"/>
                    </a:lnTo>
                    <a:lnTo>
                      <a:pt x="130" y="40"/>
                    </a:lnTo>
                    <a:lnTo>
                      <a:pt x="141" y="33"/>
                    </a:lnTo>
                    <a:lnTo>
                      <a:pt x="152" y="27"/>
                    </a:lnTo>
                    <a:lnTo>
                      <a:pt x="165" y="22"/>
                    </a:lnTo>
                    <a:lnTo>
                      <a:pt x="177" y="17"/>
                    </a:lnTo>
                    <a:lnTo>
                      <a:pt x="189" y="12"/>
                    </a:lnTo>
                    <a:lnTo>
                      <a:pt x="202" y="8"/>
                    </a:lnTo>
                    <a:lnTo>
                      <a:pt x="216" y="5"/>
                    </a:lnTo>
                    <a:lnTo>
                      <a:pt x="229" y="3"/>
                    </a:lnTo>
                    <a:lnTo>
                      <a:pt x="242" y="1"/>
                    </a:lnTo>
                    <a:lnTo>
                      <a:pt x="255"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23" name="Freeform 7"/>
              <p:cNvSpPr>
                <a:spLocks/>
              </p:cNvSpPr>
              <p:nvPr/>
            </p:nvSpPr>
            <p:spPr bwMode="auto">
              <a:xfrm>
                <a:off x="-1680356" y="1547505"/>
                <a:ext cx="217487" cy="117475"/>
              </a:xfrm>
              <a:custGeom>
                <a:avLst/>
                <a:gdLst/>
                <a:ahLst/>
                <a:cxnLst>
                  <a:cxn ang="0">
                    <a:pos x="2757" y="0"/>
                  </a:cxn>
                  <a:cxn ang="0">
                    <a:pos x="2798" y="5"/>
                  </a:cxn>
                  <a:cxn ang="0">
                    <a:pos x="2836" y="17"/>
                  </a:cxn>
                  <a:cxn ang="0">
                    <a:pos x="2871" y="33"/>
                  </a:cxn>
                  <a:cxn ang="0">
                    <a:pos x="2905" y="54"/>
                  </a:cxn>
                  <a:cxn ang="0">
                    <a:pos x="2934" y="80"/>
                  </a:cxn>
                  <a:cxn ang="0">
                    <a:pos x="2960" y="109"/>
                  </a:cxn>
                  <a:cxn ang="0">
                    <a:pos x="2980" y="142"/>
                  </a:cxn>
                  <a:cxn ang="0">
                    <a:pos x="2997" y="177"/>
                  </a:cxn>
                  <a:cxn ang="0">
                    <a:pos x="3008" y="216"/>
                  </a:cxn>
                  <a:cxn ang="0">
                    <a:pos x="3013" y="257"/>
                  </a:cxn>
                  <a:cxn ang="0">
                    <a:pos x="3013" y="1366"/>
                  </a:cxn>
                  <a:cxn ang="0">
                    <a:pos x="3008" y="1405"/>
                  </a:cxn>
                  <a:cxn ang="0">
                    <a:pos x="2997" y="1444"/>
                  </a:cxn>
                  <a:cxn ang="0">
                    <a:pos x="2980" y="1480"/>
                  </a:cxn>
                  <a:cxn ang="0">
                    <a:pos x="2960" y="1512"/>
                  </a:cxn>
                  <a:cxn ang="0">
                    <a:pos x="2934" y="1542"/>
                  </a:cxn>
                  <a:cxn ang="0">
                    <a:pos x="2905" y="1567"/>
                  </a:cxn>
                  <a:cxn ang="0">
                    <a:pos x="2871" y="1589"/>
                  </a:cxn>
                  <a:cxn ang="0">
                    <a:pos x="2836" y="1605"/>
                  </a:cxn>
                  <a:cxn ang="0">
                    <a:pos x="2798" y="1616"/>
                  </a:cxn>
                  <a:cxn ang="0">
                    <a:pos x="2757" y="1621"/>
                  </a:cxn>
                  <a:cxn ang="0">
                    <a:pos x="257" y="1621"/>
                  </a:cxn>
                  <a:cxn ang="0">
                    <a:pos x="216" y="1616"/>
                  </a:cxn>
                  <a:cxn ang="0">
                    <a:pos x="178" y="1605"/>
                  </a:cxn>
                  <a:cxn ang="0">
                    <a:pos x="142" y="1589"/>
                  </a:cxn>
                  <a:cxn ang="0">
                    <a:pos x="109" y="1567"/>
                  </a:cxn>
                  <a:cxn ang="0">
                    <a:pos x="80" y="1542"/>
                  </a:cxn>
                  <a:cxn ang="0">
                    <a:pos x="54" y="1512"/>
                  </a:cxn>
                  <a:cxn ang="0">
                    <a:pos x="33" y="1480"/>
                  </a:cxn>
                  <a:cxn ang="0">
                    <a:pos x="16" y="1444"/>
                  </a:cxn>
                  <a:cxn ang="0">
                    <a:pos x="6" y="1405"/>
                  </a:cxn>
                  <a:cxn ang="0">
                    <a:pos x="1" y="1366"/>
                  </a:cxn>
                  <a:cxn ang="0">
                    <a:pos x="1" y="257"/>
                  </a:cxn>
                  <a:cxn ang="0">
                    <a:pos x="6" y="216"/>
                  </a:cxn>
                  <a:cxn ang="0">
                    <a:pos x="16" y="177"/>
                  </a:cxn>
                  <a:cxn ang="0">
                    <a:pos x="33" y="142"/>
                  </a:cxn>
                  <a:cxn ang="0">
                    <a:pos x="54" y="109"/>
                  </a:cxn>
                  <a:cxn ang="0">
                    <a:pos x="80" y="80"/>
                  </a:cxn>
                  <a:cxn ang="0">
                    <a:pos x="109" y="54"/>
                  </a:cxn>
                  <a:cxn ang="0">
                    <a:pos x="142" y="33"/>
                  </a:cxn>
                  <a:cxn ang="0">
                    <a:pos x="178" y="17"/>
                  </a:cxn>
                  <a:cxn ang="0">
                    <a:pos x="216" y="5"/>
                  </a:cxn>
                  <a:cxn ang="0">
                    <a:pos x="257" y="0"/>
                  </a:cxn>
                </a:cxnLst>
                <a:rect l="0" t="0" r="r" b="b"/>
                <a:pathLst>
                  <a:path w="3014" h="1621">
                    <a:moveTo>
                      <a:pt x="271" y="0"/>
                    </a:moveTo>
                    <a:lnTo>
                      <a:pt x="2743" y="0"/>
                    </a:lnTo>
                    <a:lnTo>
                      <a:pt x="2757" y="0"/>
                    </a:lnTo>
                    <a:lnTo>
                      <a:pt x="2770" y="1"/>
                    </a:lnTo>
                    <a:lnTo>
                      <a:pt x="2784" y="3"/>
                    </a:lnTo>
                    <a:lnTo>
                      <a:pt x="2798" y="5"/>
                    </a:lnTo>
                    <a:lnTo>
                      <a:pt x="2810" y="8"/>
                    </a:lnTo>
                    <a:lnTo>
                      <a:pt x="2823" y="12"/>
                    </a:lnTo>
                    <a:lnTo>
                      <a:pt x="2836" y="17"/>
                    </a:lnTo>
                    <a:lnTo>
                      <a:pt x="2848" y="22"/>
                    </a:lnTo>
                    <a:lnTo>
                      <a:pt x="2860" y="27"/>
                    </a:lnTo>
                    <a:lnTo>
                      <a:pt x="2871" y="33"/>
                    </a:lnTo>
                    <a:lnTo>
                      <a:pt x="2884" y="40"/>
                    </a:lnTo>
                    <a:lnTo>
                      <a:pt x="2894" y="46"/>
                    </a:lnTo>
                    <a:lnTo>
                      <a:pt x="2905" y="54"/>
                    </a:lnTo>
                    <a:lnTo>
                      <a:pt x="2915" y="62"/>
                    </a:lnTo>
                    <a:lnTo>
                      <a:pt x="2924" y="70"/>
                    </a:lnTo>
                    <a:lnTo>
                      <a:pt x="2934" y="80"/>
                    </a:lnTo>
                    <a:lnTo>
                      <a:pt x="2943" y="89"/>
                    </a:lnTo>
                    <a:lnTo>
                      <a:pt x="2952" y="99"/>
                    </a:lnTo>
                    <a:lnTo>
                      <a:pt x="2960" y="109"/>
                    </a:lnTo>
                    <a:lnTo>
                      <a:pt x="2967" y="119"/>
                    </a:lnTo>
                    <a:lnTo>
                      <a:pt x="2974" y="131"/>
                    </a:lnTo>
                    <a:lnTo>
                      <a:pt x="2980" y="142"/>
                    </a:lnTo>
                    <a:lnTo>
                      <a:pt x="2986" y="154"/>
                    </a:lnTo>
                    <a:lnTo>
                      <a:pt x="2993" y="165"/>
                    </a:lnTo>
                    <a:lnTo>
                      <a:pt x="2997" y="177"/>
                    </a:lnTo>
                    <a:lnTo>
                      <a:pt x="3002" y="191"/>
                    </a:lnTo>
                    <a:lnTo>
                      <a:pt x="3005" y="203"/>
                    </a:lnTo>
                    <a:lnTo>
                      <a:pt x="3008" y="216"/>
                    </a:lnTo>
                    <a:lnTo>
                      <a:pt x="3011" y="229"/>
                    </a:lnTo>
                    <a:lnTo>
                      <a:pt x="3012" y="243"/>
                    </a:lnTo>
                    <a:lnTo>
                      <a:pt x="3013" y="257"/>
                    </a:lnTo>
                    <a:lnTo>
                      <a:pt x="3014" y="270"/>
                    </a:lnTo>
                    <a:lnTo>
                      <a:pt x="3014" y="1351"/>
                    </a:lnTo>
                    <a:lnTo>
                      <a:pt x="3013" y="1366"/>
                    </a:lnTo>
                    <a:lnTo>
                      <a:pt x="3012" y="1379"/>
                    </a:lnTo>
                    <a:lnTo>
                      <a:pt x="3011" y="1392"/>
                    </a:lnTo>
                    <a:lnTo>
                      <a:pt x="3008" y="1405"/>
                    </a:lnTo>
                    <a:lnTo>
                      <a:pt x="3005" y="1419"/>
                    </a:lnTo>
                    <a:lnTo>
                      <a:pt x="3002" y="1432"/>
                    </a:lnTo>
                    <a:lnTo>
                      <a:pt x="2997" y="1444"/>
                    </a:lnTo>
                    <a:lnTo>
                      <a:pt x="2993" y="1456"/>
                    </a:lnTo>
                    <a:lnTo>
                      <a:pt x="2986" y="1469"/>
                    </a:lnTo>
                    <a:lnTo>
                      <a:pt x="2980" y="1480"/>
                    </a:lnTo>
                    <a:lnTo>
                      <a:pt x="2974" y="1491"/>
                    </a:lnTo>
                    <a:lnTo>
                      <a:pt x="2967" y="1502"/>
                    </a:lnTo>
                    <a:lnTo>
                      <a:pt x="2960" y="1512"/>
                    </a:lnTo>
                    <a:lnTo>
                      <a:pt x="2952" y="1523"/>
                    </a:lnTo>
                    <a:lnTo>
                      <a:pt x="2943" y="1533"/>
                    </a:lnTo>
                    <a:lnTo>
                      <a:pt x="2934" y="1542"/>
                    </a:lnTo>
                    <a:lnTo>
                      <a:pt x="2924" y="1551"/>
                    </a:lnTo>
                    <a:lnTo>
                      <a:pt x="2915" y="1560"/>
                    </a:lnTo>
                    <a:lnTo>
                      <a:pt x="2905" y="1567"/>
                    </a:lnTo>
                    <a:lnTo>
                      <a:pt x="2894" y="1575"/>
                    </a:lnTo>
                    <a:lnTo>
                      <a:pt x="2884" y="1583"/>
                    </a:lnTo>
                    <a:lnTo>
                      <a:pt x="2871" y="1589"/>
                    </a:lnTo>
                    <a:lnTo>
                      <a:pt x="2860" y="1595"/>
                    </a:lnTo>
                    <a:lnTo>
                      <a:pt x="2848" y="1600"/>
                    </a:lnTo>
                    <a:lnTo>
                      <a:pt x="2836" y="1605"/>
                    </a:lnTo>
                    <a:lnTo>
                      <a:pt x="2823" y="1609"/>
                    </a:lnTo>
                    <a:lnTo>
                      <a:pt x="2810" y="1613"/>
                    </a:lnTo>
                    <a:lnTo>
                      <a:pt x="2798" y="1616"/>
                    </a:lnTo>
                    <a:lnTo>
                      <a:pt x="2784" y="1618"/>
                    </a:lnTo>
                    <a:lnTo>
                      <a:pt x="2770" y="1620"/>
                    </a:lnTo>
                    <a:lnTo>
                      <a:pt x="2757" y="1621"/>
                    </a:lnTo>
                    <a:lnTo>
                      <a:pt x="2743" y="1621"/>
                    </a:lnTo>
                    <a:lnTo>
                      <a:pt x="271" y="1621"/>
                    </a:lnTo>
                    <a:lnTo>
                      <a:pt x="257" y="1621"/>
                    </a:lnTo>
                    <a:lnTo>
                      <a:pt x="244" y="1620"/>
                    </a:lnTo>
                    <a:lnTo>
                      <a:pt x="229" y="1618"/>
                    </a:lnTo>
                    <a:lnTo>
                      <a:pt x="216" y="1616"/>
                    </a:lnTo>
                    <a:lnTo>
                      <a:pt x="204" y="1613"/>
                    </a:lnTo>
                    <a:lnTo>
                      <a:pt x="191" y="1609"/>
                    </a:lnTo>
                    <a:lnTo>
                      <a:pt x="178" y="1605"/>
                    </a:lnTo>
                    <a:lnTo>
                      <a:pt x="166" y="1600"/>
                    </a:lnTo>
                    <a:lnTo>
                      <a:pt x="154" y="1595"/>
                    </a:lnTo>
                    <a:lnTo>
                      <a:pt x="142" y="1589"/>
                    </a:lnTo>
                    <a:lnTo>
                      <a:pt x="130" y="1583"/>
                    </a:lnTo>
                    <a:lnTo>
                      <a:pt x="120" y="1575"/>
                    </a:lnTo>
                    <a:lnTo>
                      <a:pt x="109" y="1567"/>
                    </a:lnTo>
                    <a:lnTo>
                      <a:pt x="99" y="1560"/>
                    </a:lnTo>
                    <a:lnTo>
                      <a:pt x="89" y="1551"/>
                    </a:lnTo>
                    <a:lnTo>
                      <a:pt x="80" y="1542"/>
                    </a:lnTo>
                    <a:lnTo>
                      <a:pt x="70" y="1533"/>
                    </a:lnTo>
                    <a:lnTo>
                      <a:pt x="62" y="1523"/>
                    </a:lnTo>
                    <a:lnTo>
                      <a:pt x="54" y="1512"/>
                    </a:lnTo>
                    <a:lnTo>
                      <a:pt x="47" y="1502"/>
                    </a:lnTo>
                    <a:lnTo>
                      <a:pt x="40" y="1491"/>
                    </a:lnTo>
                    <a:lnTo>
                      <a:pt x="33" y="1480"/>
                    </a:lnTo>
                    <a:lnTo>
                      <a:pt x="28" y="1469"/>
                    </a:lnTo>
                    <a:lnTo>
                      <a:pt x="21" y="1456"/>
                    </a:lnTo>
                    <a:lnTo>
                      <a:pt x="16" y="1444"/>
                    </a:lnTo>
                    <a:lnTo>
                      <a:pt x="12" y="1432"/>
                    </a:lnTo>
                    <a:lnTo>
                      <a:pt x="9" y="1419"/>
                    </a:lnTo>
                    <a:lnTo>
                      <a:pt x="6" y="1405"/>
                    </a:lnTo>
                    <a:lnTo>
                      <a:pt x="3" y="1392"/>
                    </a:lnTo>
                    <a:lnTo>
                      <a:pt x="2" y="1379"/>
                    </a:lnTo>
                    <a:lnTo>
                      <a:pt x="1" y="1366"/>
                    </a:lnTo>
                    <a:lnTo>
                      <a:pt x="0" y="1351"/>
                    </a:lnTo>
                    <a:lnTo>
                      <a:pt x="0" y="270"/>
                    </a:lnTo>
                    <a:lnTo>
                      <a:pt x="1" y="257"/>
                    </a:lnTo>
                    <a:lnTo>
                      <a:pt x="2" y="243"/>
                    </a:lnTo>
                    <a:lnTo>
                      <a:pt x="3" y="229"/>
                    </a:lnTo>
                    <a:lnTo>
                      <a:pt x="6" y="216"/>
                    </a:lnTo>
                    <a:lnTo>
                      <a:pt x="9" y="203"/>
                    </a:lnTo>
                    <a:lnTo>
                      <a:pt x="12" y="191"/>
                    </a:lnTo>
                    <a:lnTo>
                      <a:pt x="16" y="177"/>
                    </a:lnTo>
                    <a:lnTo>
                      <a:pt x="21" y="165"/>
                    </a:lnTo>
                    <a:lnTo>
                      <a:pt x="28" y="154"/>
                    </a:lnTo>
                    <a:lnTo>
                      <a:pt x="33" y="142"/>
                    </a:lnTo>
                    <a:lnTo>
                      <a:pt x="40" y="131"/>
                    </a:lnTo>
                    <a:lnTo>
                      <a:pt x="47" y="119"/>
                    </a:lnTo>
                    <a:lnTo>
                      <a:pt x="54" y="109"/>
                    </a:lnTo>
                    <a:lnTo>
                      <a:pt x="62" y="99"/>
                    </a:lnTo>
                    <a:lnTo>
                      <a:pt x="70" y="89"/>
                    </a:lnTo>
                    <a:lnTo>
                      <a:pt x="80" y="80"/>
                    </a:lnTo>
                    <a:lnTo>
                      <a:pt x="89" y="70"/>
                    </a:lnTo>
                    <a:lnTo>
                      <a:pt x="99" y="62"/>
                    </a:lnTo>
                    <a:lnTo>
                      <a:pt x="109" y="54"/>
                    </a:lnTo>
                    <a:lnTo>
                      <a:pt x="120" y="46"/>
                    </a:lnTo>
                    <a:lnTo>
                      <a:pt x="130" y="40"/>
                    </a:lnTo>
                    <a:lnTo>
                      <a:pt x="142" y="33"/>
                    </a:lnTo>
                    <a:lnTo>
                      <a:pt x="154" y="27"/>
                    </a:lnTo>
                    <a:lnTo>
                      <a:pt x="166" y="22"/>
                    </a:lnTo>
                    <a:lnTo>
                      <a:pt x="178" y="17"/>
                    </a:lnTo>
                    <a:lnTo>
                      <a:pt x="191" y="12"/>
                    </a:lnTo>
                    <a:lnTo>
                      <a:pt x="204" y="8"/>
                    </a:lnTo>
                    <a:lnTo>
                      <a:pt x="216" y="5"/>
                    </a:lnTo>
                    <a:lnTo>
                      <a:pt x="229" y="3"/>
                    </a:lnTo>
                    <a:lnTo>
                      <a:pt x="244"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24" name="Freeform 8"/>
              <p:cNvSpPr>
                <a:spLocks/>
              </p:cNvSpPr>
              <p:nvPr/>
            </p:nvSpPr>
            <p:spPr bwMode="auto">
              <a:xfrm>
                <a:off x="-1440644" y="1547505"/>
                <a:ext cx="217487" cy="117475"/>
              </a:xfrm>
              <a:custGeom>
                <a:avLst/>
                <a:gdLst/>
                <a:ahLst/>
                <a:cxnLst>
                  <a:cxn ang="0">
                    <a:pos x="2757" y="0"/>
                  </a:cxn>
                  <a:cxn ang="0">
                    <a:pos x="2796" y="5"/>
                  </a:cxn>
                  <a:cxn ang="0">
                    <a:pos x="2835" y="17"/>
                  </a:cxn>
                  <a:cxn ang="0">
                    <a:pos x="2871" y="33"/>
                  </a:cxn>
                  <a:cxn ang="0">
                    <a:pos x="2903" y="54"/>
                  </a:cxn>
                  <a:cxn ang="0">
                    <a:pos x="2933" y="80"/>
                  </a:cxn>
                  <a:cxn ang="0">
                    <a:pos x="2958" y="109"/>
                  </a:cxn>
                  <a:cxn ang="0">
                    <a:pos x="2980" y="142"/>
                  </a:cxn>
                  <a:cxn ang="0">
                    <a:pos x="2996" y="177"/>
                  </a:cxn>
                  <a:cxn ang="0">
                    <a:pos x="3007" y="216"/>
                  </a:cxn>
                  <a:cxn ang="0">
                    <a:pos x="3012" y="257"/>
                  </a:cxn>
                  <a:cxn ang="0">
                    <a:pos x="3012" y="1366"/>
                  </a:cxn>
                  <a:cxn ang="0">
                    <a:pos x="3007" y="1405"/>
                  </a:cxn>
                  <a:cxn ang="0">
                    <a:pos x="2996" y="1444"/>
                  </a:cxn>
                  <a:cxn ang="0">
                    <a:pos x="2980" y="1480"/>
                  </a:cxn>
                  <a:cxn ang="0">
                    <a:pos x="2958" y="1512"/>
                  </a:cxn>
                  <a:cxn ang="0">
                    <a:pos x="2933" y="1542"/>
                  </a:cxn>
                  <a:cxn ang="0">
                    <a:pos x="2903" y="1567"/>
                  </a:cxn>
                  <a:cxn ang="0">
                    <a:pos x="2871" y="1589"/>
                  </a:cxn>
                  <a:cxn ang="0">
                    <a:pos x="2835" y="1605"/>
                  </a:cxn>
                  <a:cxn ang="0">
                    <a:pos x="2796" y="1616"/>
                  </a:cxn>
                  <a:cxn ang="0">
                    <a:pos x="2757" y="1621"/>
                  </a:cxn>
                  <a:cxn ang="0">
                    <a:pos x="256" y="1621"/>
                  </a:cxn>
                  <a:cxn ang="0">
                    <a:pos x="216" y="1616"/>
                  </a:cxn>
                  <a:cxn ang="0">
                    <a:pos x="177" y="1605"/>
                  </a:cxn>
                  <a:cxn ang="0">
                    <a:pos x="141" y="1589"/>
                  </a:cxn>
                  <a:cxn ang="0">
                    <a:pos x="109" y="1567"/>
                  </a:cxn>
                  <a:cxn ang="0">
                    <a:pos x="79" y="1542"/>
                  </a:cxn>
                  <a:cxn ang="0">
                    <a:pos x="54" y="1512"/>
                  </a:cxn>
                  <a:cxn ang="0">
                    <a:pos x="32" y="1480"/>
                  </a:cxn>
                  <a:cxn ang="0">
                    <a:pos x="16" y="1444"/>
                  </a:cxn>
                  <a:cxn ang="0">
                    <a:pos x="5" y="1405"/>
                  </a:cxn>
                  <a:cxn ang="0">
                    <a:pos x="0" y="1366"/>
                  </a:cxn>
                  <a:cxn ang="0">
                    <a:pos x="0" y="257"/>
                  </a:cxn>
                  <a:cxn ang="0">
                    <a:pos x="5" y="216"/>
                  </a:cxn>
                  <a:cxn ang="0">
                    <a:pos x="16" y="177"/>
                  </a:cxn>
                  <a:cxn ang="0">
                    <a:pos x="32" y="142"/>
                  </a:cxn>
                  <a:cxn ang="0">
                    <a:pos x="54" y="109"/>
                  </a:cxn>
                  <a:cxn ang="0">
                    <a:pos x="79" y="80"/>
                  </a:cxn>
                  <a:cxn ang="0">
                    <a:pos x="109" y="54"/>
                  </a:cxn>
                  <a:cxn ang="0">
                    <a:pos x="141" y="33"/>
                  </a:cxn>
                  <a:cxn ang="0">
                    <a:pos x="177" y="17"/>
                  </a:cxn>
                  <a:cxn ang="0">
                    <a:pos x="216" y="5"/>
                  </a:cxn>
                  <a:cxn ang="0">
                    <a:pos x="256" y="0"/>
                  </a:cxn>
                </a:cxnLst>
                <a:rect l="0" t="0" r="r" b="b"/>
                <a:pathLst>
                  <a:path w="3012" h="1621">
                    <a:moveTo>
                      <a:pt x="270" y="0"/>
                    </a:moveTo>
                    <a:lnTo>
                      <a:pt x="2742" y="0"/>
                    </a:lnTo>
                    <a:lnTo>
                      <a:pt x="2757" y="0"/>
                    </a:lnTo>
                    <a:lnTo>
                      <a:pt x="2770" y="1"/>
                    </a:lnTo>
                    <a:lnTo>
                      <a:pt x="2783" y="3"/>
                    </a:lnTo>
                    <a:lnTo>
                      <a:pt x="2796" y="5"/>
                    </a:lnTo>
                    <a:lnTo>
                      <a:pt x="2810" y="8"/>
                    </a:lnTo>
                    <a:lnTo>
                      <a:pt x="2823" y="12"/>
                    </a:lnTo>
                    <a:lnTo>
                      <a:pt x="2835" y="17"/>
                    </a:lnTo>
                    <a:lnTo>
                      <a:pt x="2847" y="22"/>
                    </a:lnTo>
                    <a:lnTo>
                      <a:pt x="2860" y="27"/>
                    </a:lnTo>
                    <a:lnTo>
                      <a:pt x="2871" y="33"/>
                    </a:lnTo>
                    <a:lnTo>
                      <a:pt x="2882" y="40"/>
                    </a:lnTo>
                    <a:lnTo>
                      <a:pt x="2893" y="46"/>
                    </a:lnTo>
                    <a:lnTo>
                      <a:pt x="2903" y="54"/>
                    </a:lnTo>
                    <a:lnTo>
                      <a:pt x="2914" y="62"/>
                    </a:lnTo>
                    <a:lnTo>
                      <a:pt x="2924" y="70"/>
                    </a:lnTo>
                    <a:lnTo>
                      <a:pt x="2933" y="80"/>
                    </a:lnTo>
                    <a:lnTo>
                      <a:pt x="2942" y="89"/>
                    </a:lnTo>
                    <a:lnTo>
                      <a:pt x="2950" y="99"/>
                    </a:lnTo>
                    <a:lnTo>
                      <a:pt x="2958" y="109"/>
                    </a:lnTo>
                    <a:lnTo>
                      <a:pt x="2967" y="119"/>
                    </a:lnTo>
                    <a:lnTo>
                      <a:pt x="2974" y="131"/>
                    </a:lnTo>
                    <a:lnTo>
                      <a:pt x="2980" y="142"/>
                    </a:lnTo>
                    <a:lnTo>
                      <a:pt x="2986" y="154"/>
                    </a:lnTo>
                    <a:lnTo>
                      <a:pt x="2991" y="165"/>
                    </a:lnTo>
                    <a:lnTo>
                      <a:pt x="2996" y="177"/>
                    </a:lnTo>
                    <a:lnTo>
                      <a:pt x="3000" y="191"/>
                    </a:lnTo>
                    <a:lnTo>
                      <a:pt x="3004" y="203"/>
                    </a:lnTo>
                    <a:lnTo>
                      <a:pt x="3007" y="216"/>
                    </a:lnTo>
                    <a:lnTo>
                      <a:pt x="3009" y="229"/>
                    </a:lnTo>
                    <a:lnTo>
                      <a:pt x="3011" y="243"/>
                    </a:lnTo>
                    <a:lnTo>
                      <a:pt x="3012" y="257"/>
                    </a:lnTo>
                    <a:lnTo>
                      <a:pt x="3012" y="270"/>
                    </a:lnTo>
                    <a:lnTo>
                      <a:pt x="3012" y="1351"/>
                    </a:lnTo>
                    <a:lnTo>
                      <a:pt x="3012" y="1366"/>
                    </a:lnTo>
                    <a:lnTo>
                      <a:pt x="3011" y="1379"/>
                    </a:lnTo>
                    <a:lnTo>
                      <a:pt x="3009" y="1392"/>
                    </a:lnTo>
                    <a:lnTo>
                      <a:pt x="3007" y="1405"/>
                    </a:lnTo>
                    <a:lnTo>
                      <a:pt x="3004" y="1419"/>
                    </a:lnTo>
                    <a:lnTo>
                      <a:pt x="3000" y="1432"/>
                    </a:lnTo>
                    <a:lnTo>
                      <a:pt x="2996" y="1444"/>
                    </a:lnTo>
                    <a:lnTo>
                      <a:pt x="2991" y="1456"/>
                    </a:lnTo>
                    <a:lnTo>
                      <a:pt x="2986" y="1469"/>
                    </a:lnTo>
                    <a:lnTo>
                      <a:pt x="2980" y="1480"/>
                    </a:lnTo>
                    <a:lnTo>
                      <a:pt x="2974" y="1491"/>
                    </a:lnTo>
                    <a:lnTo>
                      <a:pt x="2967" y="1502"/>
                    </a:lnTo>
                    <a:lnTo>
                      <a:pt x="2958" y="1512"/>
                    </a:lnTo>
                    <a:lnTo>
                      <a:pt x="2950" y="1523"/>
                    </a:lnTo>
                    <a:lnTo>
                      <a:pt x="2942" y="1533"/>
                    </a:lnTo>
                    <a:lnTo>
                      <a:pt x="2933" y="1542"/>
                    </a:lnTo>
                    <a:lnTo>
                      <a:pt x="2924" y="1551"/>
                    </a:lnTo>
                    <a:lnTo>
                      <a:pt x="2914" y="1560"/>
                    </a:lnTo>
                    <a:lnTo>
                      <a:pt x="2903" y="1567"/>
                    </a:lnTo>
                    <a:lnTo>
                      <a:pt x="2893" y="1575"/>
                    </a:lnTo>
                    <a:lnTo>
                      <a:pt x="2882" y="1583"/>
                    </a:lnTo>
                    <a:lnTo>
                      <a:pt x="2871" y="1589"/>
                    </a:lnTo>
                    <a:lnTo>
                      <a:pt x="2860" y="1595"/>
                    </a:lnTo>
                    <a:lnTo>
                      <a:pt x="2847" y="1600"/>
                    </a:lnTo>
                    <a:lnTo>
                      <a:pt x="2835" y="1605"/>
                    </a:lnTo>
                    <a:lnTo>
                      <a:pt x="2823" y="1609"/>
                    </a:lnTo>
                    <a:lnTo>
                      <a:pt x="2810" y="1613"/>
                    </a:lnTo>
                    <a:lnTo>
                      <a:pt x="2796" y="1616"/>
                    </a:lnTo>
                    <a:lnTo>
                      <a:pt x="2783" y="1618"/>
                    </a:lnTo>
                    <a:lnTo>
                      <a:pt x="2770" y="1620"/>
                    </a:lnTo>
                    <a:lnTo>
                      <a:pt x="2757" y="1621"/>
                    </a:lnTo>
                    <a:lnTo>
                      <a:pt x="2742" y="1621"/>
                    </a:lnTo>
                    <a:lnTo>
                      <a:pt x="270" y="1621"/>
                    </a:lnTo>
                    <a:lnTo>
                      <a:pt x="256" y="1621"/>
                    </a:lnTo>
                    <a:lnTo>
                      <a:pt x="242" y="1620"/>
                    </a:lnTo>
                    <a:lnTo>
                      <a:pt x="229" y="1618"/>
                    </a:lnTo>
                    <a:lnTo>
                      <a:pt x="216" y="1616"/>
                    </a:lnTo>
                    <a:lnTo>
                      <a:pt x="202" y="1613"/>
                    </a:lnTo>
                    <a:lnTo>
                      <a:pt x="190" y="1609"/>
                    </a:lnTo>
                    <a:lnTo>
                      <a:pt x="177" y="1605"/>
                    </a:lnTo>
                    <a:lnTo>
                      <a:pt x="165" y="1600"/>
                    </a:lnTo>
                    <a:lnTo>
                      <a:pt x="153" y="1595"/>
                    </a:lnTo>
                    <a:lnTo>
                      <a:pt x="141" y="1589"/>
                    </a:lnTo>
                    <a:lnTo>
                      <a:pt x="130" y="1583"/>
                    </a:lnTo>
                    <a:lnTo>
                      <a:pt x="119" y="1575"/>
                    </a:lnTo>
                    <a:lnTo>
                      <a:pt x="109" y="1567"/>
                    </a:lnTo>
                    <a:lnTo>
                      <a:pt x="98" y="1560"/>
                    </a:lnTo>
                    <a:lnTo>
                      <a:pt x="88" y="1551"/>
                    </a:lnTo>
                    <a:lnTo>
                      <a:pt x="79" y="1542"/>
                    </a:lnTo>
                    <a:lnTo>
                      <a:pt x="70" y="1533"/>
                    </a:lnTo>
                    <a:lnTo>
                      <a:pt x="62" y="1523"/>
                    </a:lnTo>
                    <a:lnTo>
                      <a:pt x="54" y="1512"/>
                    </a:lnTo>
                    <a:lnTo>
                      <a:pt x="45" y="1502"/>
                    </a:lnTo>
                    <a:lnTo>
                      <a:pt x="39" y="1491"/>
                    </a:lnTo>
                    <a:lnTo>
                      <a:pt x="32" y="1480"/>
                    </a:lnTo>
                    <a:lnTo>
                      <a:pt x="26" y="1469"/>
                    </a:lnTo>
                    <a:lnTo>
                      <a:pt x="21" y="1456"/>
                    </a:lnTo>
                    <a:lnTo>
                      <a:pt x="16" y="1444"/>
                    </a:lnTo>
                    <a:lnTo>
                      <a:pt x="12" y="1432"/>
                    </a:lnTo>
                    <a:lnTo>
                      <a:pt x="8" y="1419"/>
                    </a:lnTo>
                    <a:lnTo>
                      <a:pt x="5" y="1405"/>
                    </a:lnTo>
                    <a:lnTo>
                      <a:pt x="3" y="1392"/>
                    </a:lnTo>
                    <a:lnTo>
                      <a:pt x="1" y="1379"/>
                    </a:lnTo>
                    <a:lnTo>
                      <a:pt x="0" y="1366"/>
                    </a:lnTo>
                    <a:lnTo>
                      <a:pt x="0" y="1351"/>
                    </a:lnTo>
                    <a:lnTo>
                      <a:pt x="0" y="270"/>
                    </a:lnTo>
                    <a:lnTo>
                      <a:pt x="0" y="257"/>
                    </a:lnTo>
                    <a:lnTo>
                      <a:pt x="1" y="243"/>
                    </a:lnTo>
                    <a:lnTo>
                      <a:pt x="3" y="229"/>
                    </a:lnTo>
                    <a:lnTo>
                      <a:pt x="5" y="216"/>
                    </a:lnTo>
                    <a:lnTo>
                      <a:pt x="8" y="203"/>
                    </a:lnTo>
                    <a:lnTo>
                      <a:pt x="12" y="191"/>
                    </a:lnTo>
                    <a:lnTo>
                      <a:pt x="16" y="177"/>
                    </a:lnTo>
                    <a:lnTo>
                      <a:pt x="21" y="165"/>
                    </a:lnTo>
                    <a:lnTo>
                      <a:pt x="26" y="154"/>
                    </a:lnTo>
                    <a:lnTo>
                      <a:pt x="32" y="142"/>
                    </a:lnTo>
                    <a:lnTo>
                      <a:pt x="39" y="131"/>
                    </a:lnTo>
                    <a:lnTo>
                      <a:pt x="45" y="119"/>
                    </a:lnTo>
                    <a:lnTo>
                      <a:pt x="54" y="109"/>
                    </a:lnTo>
                    <a:lnTo>
                      <a:pt x="62" y="99"/>
                    </a:lnTo>
                    <a:lnTo>
                      <a:pt x="70" y="89"/>
                    </a:lnTo>
                    <a:lnTo>
                      <a:pt x="79" y="80"/>
                    </a:lnTo>
                    <a:lnTo>
                      <a:pt x="88" y="70"/>
                    </a:lnTo>
                    <a:lnTo>
                      <a:pt x="98" y="62"/>
                    </a:lnTo>
                    <a:lnTo>
                      <a:pt x="109" y="54"/>
                    </a:lnTo>
                    <a:lnTo>
                      <a:pt x="119" y="46"/>
                    </a:lnTo>
                    <a:lnTo>
                      <a:pt x="130" y="40"/>
                    </a:lnTo>
                    <a:lnTo>
                      <a:pt x="141" y="33"/>
                    </a:lnTo>
                    <a:lnTo>
                      <a:pt x="153" y="27"/>
                    </a:lnTo>
                    <a:lnTo>
                      <a:pt x="165" y="22"/>
                    </a:lnTo>
                    <a:lnTo>
                      <a:pt x="177" y="17"/>
                    </a:lnTo>
                    <a:lnTo>
                      <a:pt x="190" y="12"/>
                    </a:lnTo>
                    <a:lnTo>
                      <a:pt x="202" y="8"/>
                    </a:lnTo>
                    <a:lnTo>
                      <a:pt x="216" y="5"/>
                    </a:lnTo>
                    <a:lnTo>
                      <a:pt x="229" y="3"/>
                    </a:lnTo>
                    <a:lnTo>
                      <a:pt x="242"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25" name="Freeform 9"/>
              <p:cNvSpPr>
                <a:spLocks/>
              </p:cNvSpPr>
              <p:nvPr/>
            </p:nvSpPr>
            <p:spPr bwMode="auto">
              <a:xfrm>
                <a:off x="-1200931" y="1547505"/>
                <a:ext cx="217487" cy="117475"/>
              </a:xfrm>
              <a:custGeom>
                <a:avLst/>
                <a:gdLst/>
                <a:ahLst/>
                <a:cxnLst>
                  <a:cxn ang="0">
                    <a:pos x="2756" y="0"/>
                  </a:cxn>
                  <a:cxn ang="0">
                    <a:pos x="2797" y="5"/>
                  </a:cxn>
                  <a:cxn ang="0">
                    <a:pos x="2836" y="17"/>
                  </a:cxn>
                  <a:cxn ang="0">
                    <a:pos x="2871" y="33"/>
                  </a:cxn>
                  <a:cxn ang="0">
                    <a:pos x="2904" y="54"/>
                  </a:cxn>
                  <a:cxn ang="0">
                    <a:pos x="2934" y="80"/>
                  </a:cxn>
                  <a:cxn ang="0">
                    <a:pos x="2959" y="109"/>
                  </a:cxn>
                  <a:cxn ang="0">
                    <a:pos x="2980" y="142"/>
                  </a:cxn>
                  <a:cxn ang="0">
                    <a:pos x="2997" y="177"/>
                  </a:cxn>
                  <a:cxn ang="0">
                    <a:pos x="3008" y="216"/>
                  </a:cxn>
                  <a:cxn ang="0">
                    <a:pos x="3013" y="257"/>
                  </a:cxn>
                  <a:cxn ang="0">
                    <a:pos x="3013" y="1366"/>
                  </a:cxn>
                  <a:cxn ang="0">
                    <a:pos x="3008" y="1405"/>
                  </a:cxn>
                  <a:cxn ang="0">
                    <a:pos x="2997" y="1444"/>
                  </a:cxn>
                  <a:cxn ang="0">
                    <a:pos x="2980" y="1480"/>
                  </a:cxn>
                  <a:cxn ang="0">
                    <a:pos x="2959" y="1512"/>
                  </a:cxn>
                  <a:cxn ang="0">
                    <a:pos x="2934" y="1542"/>
                  </a:cxn>
                  <a:cxn ang="0">
                    <a:pos x="2904" y="1567"/>
                  </a:cxn>
                  <a:cxn ang="0">
                    <a:pos x="2871" y="1589"/>
                  </a:cxn>
                  <a:cxn ang="0">
                    <a:pos x="2836" y="1605"/>
                  </a:cxn>
                  <a:cxn ang="0">
                    <a:pos x="2797" y="1616"/>
                  </a:cxn>
                  <a:cxn ang="0">
                    <a:pos x="2756" y="1621"/>
                  </a:cxn>
                  <a:cxn ang="0">
                    <a:pos x="256" y="1621"/>
                  </a:cxn>
                  <a:cxn ang="0">
                    <a:pos x="216" y="1616"/>
                  </a:cxn>
                  <a:cxn ang="0">
                    <a:pos x="177" y="1605"/>
                  </a:cxn>
                  <a:cxn ang="0">
                    <a:pos x="142" y="1589"/>
                  </a:cxn>
                  <a:cxn ang="0">
                    <a:pos x="108" y="1567"/>
                  </a:cxn>
                  <a:cxn ang="0">
                    <a:pos x="80" y="1542"/>
                  </a:cxn>
                  <a:cxn ang="0">
                    <a:pos x="54" y="1512"/>
                  </a:cxn>
                  <a:cxn ang="0">
                    <a:pos x="33" y="1480"/>
                  </a:cxn>
                  <a:cxn ang="0">
                    <a:pos x="16" y="1444"/>
                  </a:cxn>
                  <a:cxn ang="0">
                    <a:pos x="5" y="1405"/>
                  </a:cxn>
                  <a:cxn ang="0">
                    <a:pos x="0" y="1366"/>
                  </a:cxn>
                  <a:cxn ang="0">
                    <a:pos x="0" y="257"/>
                  </a:cxn>
                  <a:cxn ang="0">
                    <a:pos x="5" y="216"/>
                  </a:cxn>
                  <a:cxn ang="0">
                    <a:pos x="16" y="177"/>
                  </a:cxn>
                  <a:cxn ang="0">
                    <a:pos x="33" y="142"/>
                  </a:cxn>
                  <a:cxn ang="0">
                    <a:pos x="54" y="109"/>
                  </a:cxn>
                  <a:cxn ang="0">
                    <a:pos x="80" y="80"/>
                  </a:cxn>
                  <a:cxn ang="0">
                    <a:pos x="108" y="54"/>
                  </a:cxn>
                  <a:cxn ang="0">
                    <a:pos x="142" y="33"/>
                  </a:cxn>
                  <a:cxn ang="0">
                    <a:pos x="177" y="17"/>
                  </a:cxn>
                  <a:cxn ang="0">
                    <a:pos x="216" y="5"/>
                  </a:cxn>
                  <a:cxn ang="0">
                    <a:pos x="256" y="0"/>
                  </a:cxn>
                </a:cxnLst>
                <a:rect l="0" t="0" r="r" b="b"/>
                <a:pathLst>
                  <a:path w="3013" h="1621">
                    <a:moveTo>
                      <a:pt x="270" y="0"/>
                    </a:moveTo>
                    <a:lnTo>
                      <a:pt x="2743" y="0"/>
                    </a:lnTo>
                    <a:lnTo>
                      <a:pt x="2756" y="0"/>
                    </a:lnTo>
                    <a:lnTo>
                      <a:pt x="2771" y="1"/>
                    </a:lnTo>
                    <a:lnTo>
                      <a:pt x="2784" y="3"/>
                    </a:lnTo>
                    <a:lnTo>
                      <a:pt x="2797" y="5"/>
                    </a:lnTo>
                    <a:lnTo>
                      <a:pt x="2810" y="8"/>
                    </a:lnTo>
                    <a:lnTo>
                      <a:pt x="2822" y="12"/>
                    </a:lnTo>
                    <a:lnTo>
                      <a:pt x="2836" y="17"/>
                    </a:lnTo>
                    <a:lnTo>
                      <a:pt x="2848" y="22"/>
                    </a:lnTo>
                    <a:lnTo>
                      <a:pt x="2859" y="27"/>
                    </a:lnTo>
                    <a:lnTo>
                      <a:pt x="2871" y="33"/>
                    </a:lnTo>
                    <a:lnTo>
                      <a:pt x="2883" y="40"/>
                    </a:lnTo>
                    <a:lnTo>
                      <a:pt x="2894" y="46"/>
                    </a:lnTo>
                    <a:lnTo>
                      <a:pt x="2904" y="54"/>
                    </a:lnTo>
                    <a:lnTo>
                      <a:pt x="2914" y="62"/>
                    </a:lnTo>
                    <a:lnTo>
                      <a:pt x="2924" y="70"/>
                    </a:lnTo>
                    <a:lnTo>
                      <a:pt x="2934" y="80"/>
                    </a:lnTo>
                    <a:lnTo>
                      <a:pt x="2943" y="89"/>
                    </a:lnTo>
                    <a:lnTo>
                      <a:pt x="2951" y="99"/>
                    </a:lnTo>
                    <a:lnTo>
                      <a:pt x="2959" y="109"/>
                    </a:lnTo>
                    <a:lnTo>
                      <a:pt x="2966" y="119"/>
                    </a:lnTo>
                    <a:lnTo>
                      <a:pt x="2973" y="131"/>
                    </a:lnTo>
                    <a:lnTo>
                      <a:pt x="2980" y="142"/>
                    </a:lnTo>
                    <a:lnTo>
                      <a:pt x="2987" y="154"/>
                    </a:lnTo>
                    <a:lnTo>
                      <a:pt x="2992" y="165"/>
                    </a:lnTo>
                    <a:lnTo>
                      <a:pt x="2997" y="177"/>
                    </a:lnTo>
                    <a:lnTo>
                      <a:pt x="3001" y="191"/>
                    </a:lnTo>
                    <a:lnTo>
                      <a:pt x="3005" y="203"/>
                    </a:lnTo>
                    <a:lnTo>
                      <a:pt x="3008" y="216"/>
                    </a:lnTo>
                    <a:lnTo>
                      <a:pt x="3010" y="229"/>
                    </a:lnTo>
                    <a:lnTo>
                      <a:pt x="3012" y="243"/>
                    </a:lnTo>
                    <a:lnTo>
                      <a:pt x="3013" y="257"/>
                    </a:lnTo>
                    <a:lnTo>
                      <a:pt x="3013" y="270"/>
                    </a:lnTo>
                    <a:lnTo>
                      <a:pt x="3013" y="1351"/>
                    </a:lnTo>
                    <a:lnTo>
                      <a:pt x="3013" y="1366"/>
                    </a:lnTo>
                    <a:lnTo>
                      <a:pt x="3012" y="1379"/>
                    </a:lnTo>
                    <a:lnTo>
                      <a:pt x="3010" y="1392"/>
                    </a:lnTo>
                    <a:lnTo>
                      <a:pt x="3008" y="1405"/>
                    </a:lnTo>
                    <a:lnTo>
                      <a:pt x="3005" y="1419"/>
                    </a:lnTo>
                    <a:lnTo>
                      <a:pt x="3001" y="1432"/>
                    </a:lnTo>
                    <a:lnTo>
                      <a:pt x="2997" y="1444"/>
                    </a:lnTo>
                    <a:lnTo>
                      <a:pt x="2992" y="1456"/>
                    </a:lnTo>
                    <a:lnTo>
                      <a:pt x="2987" y="1469"/>
                    </a:lnTo>
                    <a:lnTo>
                      <a:pt x="2980" y="1480"/>
                    </a:lnTo>
                    <a:lnTo>
                      <a:pt x="2973" y="1491"/>
                    </a:lnTo>
                    <a:lnTo>
                      <a:pt x="2966" y="1502"/>
                    </a:lnTo>
                    <a:lnTo>
                      <a:pt x="2959" y="1512"/>
                    </a:lnTo>
                    <a:lnTo>
                      <a:pt x="2951" y="1523"/>
                    </a:lnTo>
                    <a:lnTo>
                      <a:pt x="2943" y="1533"/>
                    </a:lnTo>
                    <a:lnTo>
                      <a:pt x="2934" y="1542"/>
                    </a:lnTo>
                    <a:lnTo>
                      <a:pt x="2924" y="1551"/>
                    </a:lnTo>
                    <a:lnTo>
                      <a:pt x="2914" y="1560"/>
                    </a:lnTo>
                    <a:lnTo>
                      <a:pt x="2904" y="1567"/>
                    </a:lnTo>
                    <a:lnTo>
                      <a:pt x="2894" y="1575"/>
                    </a:lnTo>
                    <a:lnTo>
                      <a:pt x="2883" y="1583"/>
                    </a:lnTo>
                    <a:lnTo>
                      <a:pt x="2871" y="1589"/>
                    </a:lnTo>
                    <a:lnTo>
                      <a:pt x="2859" y="1595"/>
                    </a:lnTo>
                    <a:lnTo>
                      <a:pt x="2848" y="1600"/>
                    </a:lnTo>
                    <a:lnTo>
                      <a:pt x="2836" y="1605"/>
                    </a:lnTo>
                    <a:lnTo>
                      <a:pt x="2822" y="1609"/>
                    </a:lnTo>
                    <a:lnTo>
                      <a:pt x="2810" y="1613"/>
                    </a:lnTo>
                    <a:lnTo>
                      <a:pt x="2797" y="1616"/>
                    </a:lnTo>
                    <a:lnTo>
                      <a:pt x="2784" y="1618"/>
                    </a:lnTo>
                    <a:lnTo>
                      <a:pt x="2771" y="1620"/>
                    </a:lnTo>
                    <a:lnTo>
                      <a:pt x="2756" y="1621"/>
                    </a:lnTo>
                    <a:lnTo>
                      <a:pt x="2743" y="1621"/>
                    </a:lnTo>
                    <a:lnTo>
                      <a:pt x="270" y="1621"/>
                    </a:lnTo>
                    <a:lnTo>
                      <a:pt x="256" y="1621"/>
                    </a:lnTo>
                    <a:lnTo>
                      <a:pt x="243" y="1620"/>
                    </a:lnTo>
                    <a:lnTo>
                      <a:pt x="229" y="1618"/>
                    </a:lnTo>
                    <a:lnTo>
                      <a:pt x="216" y="1616"/>
                    </a:lnTo>
                    <a:lnTo>
                      <a:pt x="203" y="1613"/>
                    </a:lnTo>
                    <a:lnTo>
                      <a:pt x="190" y="1609"/>
                    </a:lnTo>
                    <a:lnTo>
                      <a:pt x="177" y="1605"/>
                    </a:lnTo>
                    <a:lnTo>
                      <a:pt x="165" y="1600"/>
                    </a:lnTo>
                    <a:lnTo>
                      <a:pt x="153" y="1595"/>
                    </a:lnTo>
                    <a:lnTo>
                      <a:pt x="142" y="1589"/>
                    </a:lnTo>
                    <a:lnTo>
                      <a:pt x="131" y="1583"/>
                    </a:lnTo>
                    <a:lnTo>
                      <a:pt x="119" y="1575"/>
                    </a:lnTo>
                    <a:lnTo>
                      <a:pt x="108" y="1567"/>
                    </a:lnTo>
                    <a:lnTo>
                      <a:pt x="98" y="1560"/>
                    </a:lnTo>
                    <a:lnTo>
                      <a:pt x="89" y="1551"/>
                    </a:lnTo>
                    <a:lnTo>
                      <a:pt x="80" y="1542"/>
                    </a:lnTo>
                    <a:lnTo>
                      <a:pt x="70" y="1533"/>
                    </a:lnTo>
                    <a:lnTo>
                      <a:pt x="61" y="1523"/>
                    </a:lnTo>
                    <a:lnTo>
                      <a:pt x="54" y="1512"/>
                    </a:lnTo>
                    <a:lnTo>
                      <a:pt x="46" y="1502"/>
                    </a:lnTo>
                    <a:lnTo>
                      <a:pt x="39" y="1491"/>
                    </a:lnTo>
                    <a:lnTo>
                      <a:pt x="33" y="1480"/>
                    </a:lnTo>
                    <a:lnTo>
                      <a:pt x="27" y="1469"/>
                    </a:lnTo>
                    <a:lnTo>
                      <a:pt x="22" y="1456"/>
                    </a:lnTo>
                    <a:lnTo>
                      <a:pt x="16" y="1444"/>
                    </a:lnTo>
                    <a:lnTo>
                      <a:pt x="12" y="1432"/>
                    </a:lnTo>
                    <a:lnTo>
                      <a:pt x="8" y="1419"/>
                    </a:lnTo>
                    <a:lnTo>
                      <a:pt x="5" y="1405"/>
                    </a:lnTo>
                    <a:lnTo>
                      <a:pt x="3" y="1392"/>
                    </a:lnTo>
                    <a:lnTo>
                      <a:pt x="1" y="1379"/>
                    </a:lnTo>
                    <a:lnTo>
                      <a:pt x="0" y="1366"/>
                    </a:lnTo>
                    <a:lnTo>
                      <a:pt x="0" y="1351"/>
                    </a:lnTo>
                    <a:lnTo>
                      <a:pt x="0" y="270"/>
                    </a:lnTo>
                    <a:lnTo>
                      <a:pt x="0" y="257"/>
                    </a:lnTo>
                    <a:lnTo>
                      <a:pt x="1" y="243"/>
                    </a:lnTo>
                    <a:lnTo>
                      <a:pt x="3" y="229"/>
                    </a:lnTo>
                    <a:lnTo>
                      <a:pt x="5" y="216"/>
                    </a:lnTo>
                    <a:lnTo>
                      <a:pt x="8" y="203"/>
                    </a:lnTo>
                    <a:lnTo>
                      <a:pt x="12" y="191"/>
                    </a:lnTo>
                    <a:lnTo>
                      <a:pt x="16" y="177"/>
                    </a:lnTo>
                    <a:lnTo>
                      <a:pt x="22" y="165"/>
                    </a:lnTo>
                    <a:lnTo>
                      <a:pt x="27" y="154"/>
                    </a:lnTo>
                    <a:lnTo>
                      <a:pt x="33" y="142"/>
                    </a:lnTo>
                    <a:lnTo>
                      <a:pt x="39" y="131"/>
                    </a:lnTo>
                    <a:lnTo>
                      <a:pt x="46" y="119"/>
                    </a:lnTo>
                    <a:lnTo>
                      <a:pt x="54" y="109"/>
                    </a:lnTo>
                    <a:lnTo>
                      <a:pt x="61" y="99"/>
                    </a:lnTo>
                    <a:lnTo>
                      <a:pt x="70" y="89"/>
                    </a:lnTo>
                    <a:lnTo>
                      <a:pt x="80" y="80"/>
                    </a:lnTo>
                    <a:lnTo>
                      <a:pt x="89" y="70"/>
                    </a:lnTo>
                    <a:lnTo>
                      <a:pt x="98" y="62"/>
                    </a:lnTo>
                    <a:lnTo>
                      <a:pt x="108" y="54"/>
                    </a:lnTo>
                    <a:lnTo>
                      <a:pt x="119" y="46"/>
                    </a:lnTo>
                    <a:lnTo>
                      <a:pt x="131" y="40"/>
                    </a:lnTo>
                    <a:lnTo>
                      <a:pt x="142" y="33"/>
                    </a:lnTo>
                    <a:lnTo>
                      <a:pt x="153" y="27"/>
                    </a:lnTo>
                    <a:lnTo>
                      <a:pt x="165" y="22"/>
                    </a:lnTo>
                    <a:lnTo>
                      <a:pt x="177" y="17"/>
                    </a:lnTo>
                    <a:lnTo>
                      <a:pt x="190" y="12"/>
                    </a:lnTo>
                    <a:lnTo>
                      <a:pt x="203" y="8"/>
                    </a:lnTo>
                    <a:lnTo>
                      <a:pt x="216" y="5"/>
                    </a:lnTo>
                    <a:lnTo>
                      <a:pt x="229" y="3"/>
                    </a:lnTo>
                    <a:lnTo>
                      <a:pt x="243"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26" name="Freeform 10"/>
              <p:cNvSpPr>
                <a:spLocks/>
              </p:cNvSpPr>
              <p:nvPr/>
            </p:nvSpPr>
            <p:spPr bwMode="auto">
              <a:xfrm>
                <a:off x="-2040719" y="1401455"/>
                <a:ext cx="217487" cy="117475"/>
              </a:xfrm>
              <a:custGeom>
                <a:avLst/>
                <a:gdLst/>
                <a:ahLst/>
                <a:cxnLst>
                  <a:cxn ang="0">
                    <a:pos x="2757" y="0"/>
                  </a:cxn>
                  <a:cxn ang="0">
                    <a:pos x="2798" y="5"/>
                  </a:cxn>
                  <a:cxn ang="0">
                    <a:pos x="2835" y="16"/>
                  </a:cxn>
                  <a:cxn ang="0">
                    <a:pos x="2871" y="33"/>
                  </a:cxn>
                  <a:cxn ang="0">
                    <a:pos x="2905" y="54"/>
                  </a:cxn>
                  <a:cxn ang="0">
                    <a:pos x="2934" y="79"/>
                  </a:cxn>
                  <a:cxn ang="0">
                    <a:pos x="2960" y="109"/>
                  </a:cxn>
                  <a:cxn ang="0">
                    <a:pos x="2980" y="142"/>
                  </a:cxn>
                  <a:cxn ang="0">
                    <a:pos x="2996" y="177"/>
                  </a:cxn>
                  <a:cxn ang="0">
                    <a:pos x="3007" y="216"/>
                  </a:cxn>
                  <a:cxn ang="0">
                    <a:pos x="3013" y="257"/>
                  </a:cxn>
                  <a:cxn ang="0">
                    <a:pos x="3013" y="1365"/>
                  </a:cxn>
                  <a:cxn ang="0">
                    <a:pos x="3007" y="1405"/>
                  </a:cxn>
                  <a:cxn ang="0">
                    <a:pos x="2996" y="1444"/>
                  </a:cxn>
                  <a:cxn ang="0">
                    <a:pos x="2980" y="1480"/>
                  </a:cxn>
                  <a:cxn ang="0">
                    <a:pos x="2960" y="1513"/>
                  </a:cxn>
                  <a:cxn ang="0">
                    <a:pos x="2934" y="1542"/>
                  </a:cxn>
                  <a:cxn ang="0">
                    <a:pos x="2905" y="1568"/>
                  </a:cxn>
                  <a:cxn ang="0">
                    <a:pos x="2871" y="1588"/>
                  </a:cxn>
                  <a:cxn ang="0">
                    <a:pos x="2835" y="1605"/>
                  </a:cxn>
                  <a:cxn ang="0">
                    <a:pos x="2798" y="1616"/>
                  </a:cxn>
                  <a:cxn ang="0">
                    <a:pos x="2757" y="1621"/>
                  </a:cxn>
                  <a:cxn ang="0">
                    <a:pos x="257" y="1621"/>
                  </a:cxn>
                  <a:cxn ang="0">
                    <a:pos x="216" y="1616"/>
                  </a:cxn>
                  <a:cxn ang="0">
                    <a:pos x="178" y="1605"/>
                  </a:cxn>
                  <a:cxn ang="0">
                    <a:pos x="141" y="1588"/>
                  </a:cxn>
                  <a:cxn ang="0">
                    <a:pos x="109" y="1568"/>
                  </a:cxn>
                  <a:cxn ang="0">
                    <a:pos x="79" y="1542"/>
                  </a:cxn>
                  <a:cxn ang="0">
                    <a:pos x="54" y="1513"/>
                  </a:cxn>
                  <a:cxn ang="0">
                    <a:pos x="32" y="1480"/>
                  </a:cxn>
                  <a:cxn ang="0">
                    <a:pos x="16" y="1444"/>
                  </a:cxn>
                  <a:cxn ang="0">
                    <a:pos x="6" y="1405"/>
                  </a:cxn>
                  <a:cxn ang="0">
                    <a:pos x="1" y="1365"/>
                  </a:cxn>
                  <a:cxn ang="0">
                    <a:pos x="1" y="257"/>
                  </a:cxn>
                  <a:cxn ang="0">
                    <a:pos x="6" y="216"/>
                  </a:cxn>
                  <a:cxn ang="0">
                    <a:pos x="16" y="177"/>
                  </a:cxn>
                  <a:cxn ang="0">
                    <a:pos x="32" y="142"/>
                  </a:cxn>
                  <a:cxn ang="0">
                    <a:pos x="54" y="109"/>
                  </a:cxn>
                  <a:cxn ang="0">
                    <a:pos x="79" y="79"/>
                  </a:cxn>
                  <a:cxn ang="0">
                    <a:pos x="109" y="54"/>
                  </a:cxn>
                  <a:cxn ang="0">
                    <a:pos x="141" y="33"/>
                  </a:cxn>
                  <a:cxn ang="0">
                    <a:pos x="178" y="16"/>
                  </a:cxn>
                  <a:cxn ang="0">
                    <a:pos x="216" y="5"/>
                  </a:cxn>
                  <a:cxn ang="0">
                    <a:pos x="257" y="0"/>
                  </a:cxn>
                </a:cxnLst>
                <a:rect l="0" t="0" r="r" b="b"/>
                <a:pathLst>
                  <a:path w="3014" h="1621">
                    <a:moveTo>
                      <a:pt x="271" y="0"/>
                    </a:moveTo>
                    <a:lnTo>
                      <a:pt x="2743" y="0"/>
                    </a:lnTo>
                    <a:lnTo>
                      <a:pt x="2757" y="0"/>
                    </a:lnTo>
                    <a:lnTo>
                      <a:pt x="2770" y="1"/>
                    </a:lnTo>
                    <a:lnTo>
                      <a:pt x="2783" y="3"/>
                    </a:lnTo>
                    <a:lnTo>
                      <a:pt x="2798" y="5"/>
                    </a:lnTo>
                    <a:lnTo>
                      <a:pt x="2810" y="8"/>
                    </a:lnTo>
                    <a:lnTo>
                      <a:pt x="2823" y="12"/>
                    </a:lnTo>
                    <a:lnTo>
                      <a:pt x="2835" y="16"/>
                    </a:lnTo>
                    <a:lnTo>
                      <a:pt x="2848" y="21"/>
                    </a:lnTo>
                    <a:lnTo>
                      <a:pt x="2860" y="26"/>
                    </a:lnTo>
                    <a:lnTo>
                      <a:pt x="2871" y="33"/>
                    </a:lnTo>
                    <a:lnTo>
                      <a:pt x="2883" y="40"/>
                    </a:lnTo>
                    <a:lnTo>
                      <a:pt x="2893" y="47"/>
                    </a:lnTo>
                    <a:lnTo>
                      <a:pt x="2905" y="54"/>
                    </a:lnTo>
                    <a:lnTo>
                      <a:pt x="2915" y="62"/>
                    </a:lnTo>
                    <a:lnTo>
                      <a:pt x="2924" y="70"/>
                    </a:lnTo>
                    <a:lnTo>
                      <a:pt x="2934" y="79"/>
                    </a:lnTo>
                    <a:lnTo>
                      <a:pt x="2942" y="89"/>
                    </a:lnTo>
                    <a:lnTo>
                      <a:pt x="2951" y="99"/>
                    </a:lnTo>
                    <a:lnTo>
                      <a:pt x="2960" y="109"/>
                    </a:lnTo>
                    <a:lnTo>
                      <a:pt x="2967" y="119"/>
                    </a:lnTo>
                    <a:lnTo>
                      <a:pt x="2974" y="130"/>
                    </a:lnTo>
                    <a:lnTo>
                      <a:pt x="2980" y="142"/>
                    </a:lnTo>
                    <a:lnTo>
                      <a:pt x="2986" y="154"/>
                    </a:lnTo>
                    <a:lnTo>
                      <a:pt x="2992" y="165"/>
                    </a:lnTo>
                    <a:lnTo>
                      <a:pt x="2996" y="177"/>
                    </a:lnTo>
                    <a:lnTo>
                      <a:pt x="3001" y="190"/>
                    </a:lnTo>
                    <a:lnTo>
                      <a:pt x="3004" y="203"/>
                    </a:lnTo>
                    <a:lnTo>
                      <a:pt x="3007" y="216"/>
                    </a:lnTo>
                    <a:lnTo>
                      <a:pt x="3011" y="229"/>
                    </a:lnTo>
                    <a:lnTo>
                      <a:pt x="3012" y="242"/>
                    </a:lnTo>
                    <a:lnTo>
                      <a:pt x="3013" y="257"/>
                    </a:lnTo>
                    <a:lnTo>
                      <a:pt x="3014" y="270"/>
                    </a:lnTo>
                    <a:lnTo>
                      <a:pt x="3014" y="1351"/>
                    </a:lnTo>
                    <a:lnTo>
                      <a:pt x="3013" y="1365"/>
                    </a:lnTo>
                    <a:lnTo>
                      <a:pt x="3012" y="1379"/>
                    </a:lnTo>
                    <a:lnTo>
                      <a:pt x="3011" y="1392"/>
                    </a:lnTo>
                    <a:lnTo>
                      <a:pt x="3007" y="1405"/>
                    </a:lnTo>
                    <a:lnTo>
                      <a:pt x="3004" y="1418"/>
                    </a:lnTo>
                    <a:lnTo>
                      <a:pt x="3001" y="1432"/>
                    </a:lnTo>
                    <a:lnTo>
                      <a:pt x="2996" y="1444"/>
                    </a:lnTo>
                    <a:lnTo>
                      <a:pt x="2992" y="1456"/>
                    </a:lnTo>
                    <a:lnTo>
                      <a:pt x="2986" y="1468"/>
                    </a:lnTo>
                    <a:lnTo>
                      <a:pt x="2980" y="1480"/>
                    </a:lnTo>
                    <a:lnTo>
                      <a:pt x="2974" y="1491"/>
                    </a:lnTo>
                    <a:lnTo>
                      <a:pt x="2967" y="1502"/>
                    </a:lnTo>
                    <a:lnTo>
                      <a:pt x="2960" y="1513"/>
                    </a:lnTo>
                    <a:lnTo>
                      <a:pt x="2951" y="1523"/>
                    </a:lnTo>
                    <a:lnTo>
                      <a:pt x="2942" y="1532"/>
                    </a:lnTo>
                    <a:lnTo>
                      <a:pt x="2934" y="1542"/>
                    </a:lnTo>
                    <a:lnTo>
                      <a:pt x="2924" y="1551"/>
                    </a:lnTo>
                    <a:lnTo>
                      <a:pt x="2915" y="1560"/>
                    </a:lnTo>
                    <a:lnTo>
                      <a:pt x="2905" y="1568"/>
                    </a:lnTo>
                    <a:lnTo>
                      <a:pt x="2893" y="1575"/>
                    </a:lnTo>
                    <a:lnTo>
                      <a:pt x="2883" y="1582"/>
                    </a:lnTo>
                    <a:lnTo>
                      <a:pt x="2871" y="1588"/>
                    </a:lnTo>
                    <a:lnTo>
                      <a:pt x="2860" y="1595"/>
                    </a:lnTo>
                    <a:lnTo>
                      <a:pt x="2848" y="1600"/>
                    </a:lnTo>
                    <a:lnTo>
                      <a:pt x="2835" y="1605"/>
                    </a:lnTo>
                    <a:lnTo>
                      <a:pt x="2823" y="1609"/>
                    </a:lnTo>
                    <a:lnTo>
                      <a:pt x="2810" y="1613"/>
                    </a:lnTo>
                    <a:lnTo>
                      <a:pt x="2798" y="1616"/>
                    </a:lnTo>
                    <a:lnTo>
                      <a:pt x="2783" y="1618"/>
                    </a:lnTo>
                    <a:lnTo>
                      <a:pt x="2770" y="1620"/>
                    </a:lnTo>
                    <a:lnTo>
                      <a:pt x="2757" y="1621"/>
                    </a:lnTo>
                    <a:lnTo>
                      <a:pt x="2743" y="1621"/>
                    </a:lnTo>
                    <a:lnTo>
                      <a:pt x="271" y="1621"/>
                    </a:lnTo>
                    <a:lnTo>
                      <a:pt x="257" y="1621"/>
                    </a:lnTo>
                    <a:lnTo>
                      <a:pt x="243" y="1620"/>
                    </a:lnTo>
                    <a:lnTo>
                      <a:pt x="229" y="1618"/>
                    </a:lnTo>
                    <a:lnTo>
                      <a:pt x="216" y="1616"/>
                    </a:lnTo>
                    <a:lnTo>
                      <a:pt x="204" y="1613"/>
                    </a:lnTo>
                    <a:lnTo>
                      <a:pt x="190" y="1609"/>
                    </a:lnTo>
                    <a:lnTo>
                      <a:pt x="178" y="1605"/>
                    </a:lnTo>
                    <a:lnTo>
                      <a:pt x="166" y="1600"/>
                    </a:lnTo>
                    <a:lnTo>
                      <a:pt x="154" y="1595"/>
                    </a:lnTo>
                    <a:lnTo>
                      <a:pt x="141" y="1588"/>
                    </a:lnTo>
                    <a:lnTo>
                      <a:pt x="130" y="1582"/>
                    </a:lnTo>
                    <a:lnTo>
                      <a:pt x="120" y="1575"/>
                    </a:lnTo>
                    <a:lnTo>
                      <a:pt x="109" y="1568"/>
                    </a:lnTo>
                    <a:lnTo>
                      <a:pt x="99" y="1560"/>
                    </a:lnTo>
                    <a:lnTo>
                      <a:pt x="88" y="1551"/>
                    </a:lnTo>
                    <a:lnTo>
                      <a:pt x="79" y="1542"/>
                    </a:lnTo>
                    <a:lnTo>
                      <a:pt x="70" y="1532"/>
                    </a:lnTo>
                    <a:lnTo>
                      <a:pt x="62" y="1523"/>
                    </a:lnTo>
                    <a:lnTo>
                      <a:pt x="54" y="1513"/>
                    </a:lnTo>
                    <a:lnTo>
                      <a:pt x="47" y="1502"/>
                    </a:lnTo>
                    <a:lnTo>
                      <a:pt x="40" y="1491"/>
                    </a:lnTo>
                    <a:lnTo>
                      <a:pt x="32" y="1480"/>
                    </a:lnTo>
                    <a:lnTo>
                      <a:pt x="27" y="1468"/>
                    </a:lnTo>
                    <a:lnTo>
                      <a:pt x="21" y="1456"/>
                    </a:lnTo>
                    <a:lnTo>
                      <a:pt x="16" y="1444"/>
                    </a:lnTo>
                    <a:lnTo>
                      <a:pt x="12" y="1432"/>
                    </a:lnTo>
                    <a:lnTo>
                      <a:pt x="9" y="1418"/>
                    </a:lnTo>
                    <a:lnTo>
                      <a:pt x="6" y="1405"/>
                    </a:lnTo>
                    <a:lnTo>
                      <a:pt x="3" y="1392"/>
                    </a:lnTo>
                    <a:lnTo>
                      <a:pt x="2" y="1379"/>
                    </a:lnTo>
                    <a:lnTo>
                      <a:pt x="1" y="1365"/>
                    </a:lnTo>
                    <a:lnTo>
                      <a:pt x="0" y="1351"/>
                    </a:lnTo>
                    <a:lnTo>
                      <a:pt x="0" y="270"/>
                    </a:lnTo>
                    <a:lnTo>
                      <a:pt x="1" y="257"/>
                    </a:lnTo>
                    <a:lnTo>
                      <a:pt x="2" y="242"/>
                    </a:lnTo>
                    <a:lnTo>
                      <a:pt x="3" y="229"/>
                    </a:lnTo>
                    <a:lnTo>
                      <a:pt x="6" y="216"/>
                    </a:lnTo>
                    <a:lnTo>
                      <a:pt x="9" y="203"/>
                    </a:lnTo>
                    <a:lnTo>
                      <a:pt x="12" y="190"/>
                    </a:lnTo>
                    <a:lnTo>
                      <a:pt x="16" y="177"/>
                    </a:lnTo>
                    <a:lnTo>
                      <a:pt x="21" y="165"/>
                    </a:lnTo>
                    <a:lnTo>
                      <a:pt x="27" y="154"/>
                    </a:lnTo>
                    <a:lnTo>
                      <a:pt x="32" y="142"/>
                    </a:lnTo>
                    <a:lnTo>
                      <a:pt x="40" y="130"/>
                    </a:lnTo>
                    <a:lnTo>
                      <a:pt x="47" y="119"/>
                    </a:lnTo>
                    <a:lnTo>
                      <a:pt x="54" y="109"/>
                    </a:lnTo>
                    <a:lnTo>
                      <a:pt x="62" y="99"/>
                    </a:lnTo>
                    <a:lnTo>
                      <a:pt x="70" y="89"/>
                    </a:lnTo>
                    <a:lnTo>
                      <a:pt x="79" y="79"/>
                    </a:lnTo>
                    <a:lnTo>
                      <a:pt x="88" y="70"/>
                    </a:lnTo>
                    <a:lnTo>
                      <a:pt x="99" y="62"/>
                    </a:lnTo>
                    <a:lnTo>
                      <a:pt x="109" y="54"/>
                    </a:lnTo>
                    <a:lnTo>
                      <a:pt x="120" y="47"/>
                    </a:lnTo>
                    <a:lnTo>
                      <a:pt x="130" y="40"/>
                    </a:lnTo>
                    <a:lnTo>
                      <a:pt x="141" y="33"/>
                    </a:lnTo>
                    <a:lnTo>
                      <a:pt x="154" y="26"/>
                    </a:lnTo>
                    <a:lnTo>
                      <a:pt x="166" y="21"/>
                    </a:lnTo>
                    <a:lnTo>
                      <a:pt x="178" y="16"/>
                    </a:lnTo>
                    <a:lnTo>
                      <a:pt x="190" y="12"/>
                    </a:lnTo>
                    <a:lnTo>
                      <a:pt x="204" y="8"/>
                    </a:lnTo>
                    <a:lnTo>
                      <a:pt x="216" y="5"/>
                    </a:lnTo>
                    <a:lnTo>
                      <a:pt x="229" y="3"/>
                    </a:lnTo>
                    <a:lnTo>
                      <a:pt x="243"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27" name="Freeform 11"/>
              <p:cNvSpPr>
                <a:spLocks/>
              </p:cNvSpPr>
              <p:nvPr/>
            </p:nvSpPr>
            <p:spPr bwMode="auto">
              <a:xfrm>
                <a:off x="-1799419" y="1401455"/>
                <a:ext cx="215900" cy="117475"/>
              </a:xfrm>
              <a:custGeom>
                <a:avLst/>
                <a:gdLst/>
                <a:ahLst/>
                <a:cxnLst>
                  <a:cxn ang="0">
                    <a:pos x="2757" y="0"/>
                  </a:cxn>
                  <a:cxn ang="0">
                    <a:pos x="2797" y="5"/>
                  </a:cxn>
                  <a:cxn ang="0">
                    <a:pos x="2836" y="16"/>
                  </a:cxn>
                  <a:cxn ang="0">
                    <a:pos x="2872" y="33"/>
                  </a:cxn>
                  <a:cxn ang="0">
                    <a:pos x="2904" y="54"/>
                  </a:cxn>
                  <a:cxn ang="0">
                    <a:pos x="2934" y="79"/>
                  </a:cxn>
                  <a:cxn ang="0">
                    <a:pos x="2959" y="109"/>
                  </a:cxn>
                  <a:cxn ang="0">
                    <a:pos x="2981" y="142"/>
                  </a:cxn>
                  <a:cxn ang="0">
                    <a:pos x="2997" y="177"/>
                  </a:cxn>
                  <a:cxn ang="0">
                    <a:pos x="3008" y="216"/>
                  </a:cxn>
                  <a:cxn ang="0">
                    <a:pos x="3013" y="257"/>
                  </a:cxn>
                  <a:cxn ang="0">
                    <a:pos x="3013" y="1365"/>
                  </a:cxn>
                  <a:cxn ang="0">
                    <a:pos x="3008" y="1405"/>
                  </a:cxn>
                  <a:cxn ang="0">
                    <a:pos x="2997" y="1444"/>
                  </a:cxn>
                  <a:cxn ang="0">
                    <a:pos x="2981" y="1480"/>
                  </a:cxn>
                  <a:cxn ang="0">
                    <a:pos x="2959" y="1513"/>
                  </a:cxn>
                  <a:cxn ang="0">
                    <a:pos x="2934" y="1542"/>
                  </a:cxn>
                  <a:cxn ang="0">
                    <a:pos x="2904" y="1568"/>
                  </a:cxn>
                  <a:cxn ang="0">
                    <a:pos x="2872" y="1588"/>
                  </a:cxn>
                  <a:cxn ang="0">
                    <a:pos x="2836" y="1605"/>
                  </a:cxn>
                  <a:cxn ang="0">
                    <a:pos x="2797" y="1616"/>
                  </a:cxn>
                  <a:cxn ang="0">
                    <a:pos x="2757" y="1621"/>
                  </a:cxn>
                  <a:cxn ang="0">
                    <a:pos x="257" y="1621"/>
                  </a:cxn>
                  <a:cxn ang="0">
                    <a:pos x="216" y="1616"/>
                  </a:cxn>
                  <a:cxn ang="0">
                    <a:pos x="178" y="1605"/>
                  </a:cxn>
                  <a:cxn ang="0">
                    <a:pos x="142" y="1588"/>
                  </a:cxn>
                  <a:cxn ang="0">
                    <a:pos x="109" y="1568"/>
                  </a:cxn>
                  <a:cxn ang="0">
                    <a:pos x="80" y="1542"/>
                  </a:cxn>
                  <a:cxn ang="0">
                    <a:pos x="54" y="1513"/>
                  </a:cxn>
                  <a:cxn ang="0">
                    <a:pos x="33" y="1480"/>
                  </a:cxn>
                  <a:cxn ang="0">
                    <a:pos x="17" y="1444"/>
                  </a:cxn>
                  <a:cxn ang="0">
                    <a:pos x="5" y="1405"/>
                  </a:cxn>
                  <a:cxn ang="0">
                    <a:pos x="0" y="1365"/>
                  </a:cxn>
                  <a:cxn ang="0">
                    <a:pos x="0" y="257"/>
                  </a:cxn>
                  <a:cxn ang="0">
                    <a:pos x="5" y="216"/>
                  </a:cxn>
                  <a:cxn ang="0">
                    <a:pos x="17" y="177"/>
                  </a:cxn>
                  <a:cxn ang="0">
                    <a:pos x="33" y="142"/>
                  </a:cxn>
                  <a:cxn ang="0">
                    <a:pos x="54" y="109"/>
                  </a:cxn>
                  <a:cxn ang="0">
                    <a:pos x="80" y="79"/>
                  </a:cxn>
                  <a:cxn ang="0">
                    <a:pos x="109" y="54"/>
                  </a:cxn>
                  <a:cxn ang="0">
                    <a:pos x="142" y="33"/>
                  </a:cxn>
                  <a:cxn ang="0">
                    <a:pos x="178" y="16"/>
                  </a:cxn>
                  <a:cxn ang="0">
                    <a:pos x="216" y="5"/>
                  </a:cxn>
                  <a:cxn ang="0">
                    <a:pos x="257" y="0"/>
                  </a:cxn>
                </a:cxnLst>
                <a:rect l="0" t="0" r="r" b="b"/>
                <a:pathLst>
                  <a:path w="3013" h="1621">
                    <a:moveTo>
                      <a:pt x="270" y="0"/>
                    </a:moveTo>
                    <a:lnTo>
                      <a:pt x="2743" y="0"/>
                    </a:lnTo>
                    <a:lnTo>
                      <a:pt x="2757" y="0"/>
                    </a:lnTo>
                    <a:lnTo>
                      <a:pt x="2771" y="1"/>
                    </a:lnTo>
                    <a:lnTo>
                      <a:pt x="2784" y="3"/>
                    </a:lnTo>
                    <a:lnTo>
                      <a:pt x="2797" y="5"/>
                    </a:lnTo>
                    <a:lnTo>
                      <a:pt x="2810" y="8"/>
                    </a:lnTo>
                    <a:lnTo>
                      <a:pt x="2824" y="12"/>
                    </a:lnTo>
                    <a:lnTo>
                      <a:pt x="2836" y="16"/>
                    </a:lnTo>
                    <a:lnTo>
                      <a:pt x="2848" y="21"/>
                    </a:lnTo>
                    <a:lnTo>
                      <a:pt x="2860" y="26"/>
                    </a:lnTo>
                    <a:lnTo>
                      <a:pt x="2872" y="33"/>
                    </a:lnTo>
                    <a:lnTo>
                      <a:pt x="2883" y="40"/>
                    </a:lnTo>
                    <a:lnTo>
                      <a:pt x="2894" y="47"/>
                    </a:lnTo>
                    <a:lnTo>
                      <a:pt x="2904" y="54"/>
                    </a:lnTo>
                    <a:lnTo>
                      <a:pt x="2914" y="62"/>
                    </a:lnTo>
                    <a:lnTo>
                      <a:pt x="2924" y="70"/>
                    </a:lnTo>
                    <a:lnTo>
                      <a:pt x="2934" y="79"/>
                    </a:lnTo>
                    <a:lnTo>
                      <a:pt x="2943" y="89"/>
                    </a:lnTo>
                    <a:lnTo>
                      <a:pt x="2951" y="99"/>
                    </a:lnTo>
                    <a:lnTo>
                      <a:pt x="2959" y="109"/>
                    </a:lnTo>
                    <a:lnTo>
                      <a:pt x="2967" y="119"/>
                    </a:lnTo>
                    <a:lnTo>
                      <a:pt x="2974" y="130"/>
                    </a:lnTo>
                    <a:lnTo>
                      <a:pt x="2981" y="142"/>
                    </a:lnTo>
                    <a:lnTo>
                      <a:pt x="2987" y="154"/>
                    </a:lnTo>
                    <a:lnTo>
                      <a:pt x="2992" y="165"/>
                    </a:lnTo>
                    <a:lnTo>
                      <a:pt x="2997" y="177"/>
                    </a:lnTo>
                    <a:lnTo>
                      <a:pt x="3001" y="190"/>
                    </a:lnTo>
                    <a:lnTo>
                      <a:pt x="3005" y="203"/>
                    </a:lnTo>
                    <a:lnTo>
                      <a:pt x="3008" y="216"/>
                    </a:lnTo>
                    <a:lnTo>
                      <a:pt x="3010" y="229"/>
                    </a:lnTo>
                    <a:lnTo>
                      <a:pt x="3012" y="242"/>
                    </a:lnTo>
                    <a:lnTo>
                      <a:pt x="3013" y="257"/>
                    </a:lnTo>
                    <a:lnTo>
                      <a:pt x="3013" y="270"/>
                    </a:lnTo>
                    <a:lnTo>
                      <a:pt x="3013" y="1351"/>
                    </a:lnTo>
                    <a:lnTo>
                      <a:pt x="3013" y="1365"/>
                    </a:lnTo>
                    <a:lnTo>
                      <a:pt x="3012" y="1379"/>
                    </a:lnTo>
                    <a:lnTo>
                      <a:pt x="3010" y="1392"/>
                    </a:lnTo>
                    <a:lnTo>
                      <a:pt x="3008" y="1405"/>
                    </a:lnTo>
                    <a:lnTo>
                      <a:pt x="3005" y="1418"/>
                    </a:lnTo>
                    <a:lnTo>
                      <a:pt x="3001" y="1432"/>
                    </a:lnTo>
                    <a:lnTo>
                      <a:pt x="2997" y="1444"/>
                    </a:lnTo>
                    <a:lnTo>
                      <a:pt x="2992" y="1456"/>
                    </a:lnTo>
                    <a:lnTo>
                      <a:pt x="2987" y="1468"/>
                    </a:lnTo>
                    <a:lnTo>
                      <a:pt x="2981" y="1480"/>
                    </a:lnTo>
                    <a:lnTo>
                      <a:pt x="2974" y="1491"/>
                    </a:lnTo>
                    <a:lnTo>
                      <a:pt x="2967" y="1502"/>
                    </a:lnTo>
                    <a:lnTo>
                      <a:pt x="2959" y="1513"/>
                    </a:lnTo>
                    <a:lnTo>
                      <a:pt x="2951" y="1523"/>
                    </a:lnTo>
                    <a:lnTo>
                      <a:pt x="2943" y="1532"/>
                    </a:lnTo>
                    <a:lnTo>
                      <a:pt x="2934" y="1542"/>
                    </a:lnTo>
                    <a:lnTo>
                      <a:pt x="2924" y="1551"/>
                    </a:lnTo>
                    <a:lnTo>
                      <a:pt x="2914" y="1560"/>
                    </a:lnTo>
                    <a:lnTo>
                      <a:pt x="2904" y="1568"/>
                    </a:lnTo>
                    <a:lnTo>
                      <a:pt x="2894" y="1575"/>
                    </a:lnTo>
                    <a:lnTo>
                      <a:pt x="2883" y="1582"/>
                    </a:lnTo>
                    <a:lnTo>
                      <a:pt x="2872" y="1588"/>
                    </a:lnTo>
                    <a:lnTo>
                      <a:pt x="2860" y="1595"/>
                    </a:lnTo>
                    <a:lnTo>
                      <a:pt x="2848" y="1600"/>
                    </a:lnTo>
                    <a:lnTo>
                      <a:pt x="2836" y="1605"/>
                    </a:lnTo>
                    <a:lnTo>
                      <a:pt x="2824" y="1609"/>
                    </a:lnTo>
                    <a:lnTo>
                      <a:pt x="2810" y="1613"/>
                    </a:lnTo>
                    <a:lnTo>
                      <a:pt x="2797" y="1616"/>
                    </a:lnTo>
                    <a:lnTo>
                      <a:pt x="2784" y="1618"/>
                    </a:lnTo>
                    <a:lnTo>
                      <a:pt x="2771" y="1620"/>
                    </a:lnTo>
                    <a:lnTo>
                      <a:pt x="2757" y="1621"/>
                    </a:lnTo>
                    <a:lnTo>
                      <a:pt x="2743" y="1621"/>
                    </a:lnTo>
                    <a:lnTo>
                      <a:pt x="270" y="1621"/>
                    </a:lnTo>
                    <a:lnTo>
                      <a:pt x="257" y="1621"/>
                    </a:lnTo>
                    <a:lnTo>
                      <a:pt x="243" y="1620"/>
                    </a:lnTo>
                    <a:lnTo>
                      <a:pt x="230" y="1618"/>
                    </a:lnTo>
                    <a:lnTo>
                      <a:pt x="216" y="1616"/>
                    </a:lnTo>
                    <a:lnTo>
                      <a:pt x="203" y="1613"/>
                    </a:lnTo>
                    <a:lnTo>
                      <a:pt x="191" y="1609"/>
                    </a:lnTo>
                    <a:lnTo>
                      <a:pt x="178" y="1605"/>
                    </a:lnTo>
                    <a:lnTo>
                      <a:pt x="165" y="1600"/>
                    </a:lnTo>
                    <a:lnTo>
                      <a:pt x="154" y="1595"/>
                    </a:lnTo>
                    <a:lnTo>
                      <a:pt x="142" y="1588"/>
                    </a:lnTo>
                    <a:lnTo>
                      <a:pt x="131" y="1582"/>
                    </a:lnTo>
                    <a:lnTo>
                      <a:pt x="120" y="1575"/>
                    </a:lnTo>
                    <a:lnTo>
                      <a:pt x="109" y="1568"/>
                    </a:lnTo>
                    <a:lnTo>
                      <a:pt x="99" y="1560"/>
                    </a:lnTo>
                    <a:lnTo>
                      <a:pt x="89" y="1551"/>
                    </a:lnTo>
                    <a:lnTo>
                      <a:pt x="80" y="1542"/>
                    </a:lnTo>
                    <a:lnTo>
                      <a:pt x="71" y="1532"/>
                    </a:lnTo>
                    <a:lnTo>
                      <a:pt x="62" y="1523"/>
                    </a:lnTo>
                    <a:lnTo>
                      <a:pt x="54" y="1513"/>
                    </a:lnTo>
                    <a:lnTo>
                      <a:pt x="46" y="1502"/>
                    </a:lnTo>
                    <a:lnTo>
                      <a:pt x="40" y="1491"/>
                    </a:lnTo>
                    <a:lnTo>
                      <a:pt x="33" y="1480"/>
                    </a:lnTo>
                    <a:lnTo>
                      <a:pt x="27" y="1468"/>
                    </a:lnTo>
                    <a:lnTo>
                      <a:pt x="22" y="1456"/>
                    </a:lnTo>
                    <a:lnTo>
                      <a:pt x="17" y="1444"/>
                    </a:lnTo>
                    <a:lnTo>
                      <a:pt x="13" y="1432"/>
                    </a:lnTo>
                    <a:lnTo>
                      <a:pt x="8" y="1418"/>
                    </a:lnTo>
                    <a:lnTo>
                      <a:pt x="5" y="1405"/>
                    </a:lnTo>
                    <a:lnTo>
                      <a:pt x="3" y="1392"/>
                    </a:lnTo>
                    <a:lnTo>
                      <a:pt x="1" y="1379"/>
                    </a:lnTo>
                    <a:lnTo>
                      <a:pt x="0" y="1365"/>
                    </a:lnTo>
                    <a:lnTo>
                      <a:pt x="0" y="1351"/>
                    </a:lnTo>
                    <a:lnTo>
                      <a:pt x="0" y="270"/>
                    </a:lnTo>
                    <a:lnTo>
                      <a:pt x="0" y="257"/>
                    </a:lnTo>
                    <a:lnTo>
                      <a:pt x="1" y="242"/>
                    </a:lnTo>
                    <a:lnTo>
                      <a:pt x="3" y="229"/>
                    </a:lnTo>
                    <a:lnTo>
                      <a:pt x="5" y="216"/>
                    </a:lnTo>
                    <a:lnTo>
                      <a:pt x="8" y="203"/>
                    </a:lnTo>
                    <a:lnTo>
                      <a:pt x="13" y="190"/>
                    </a:lnTo>
                    <a:lnTo>
                      <a:pt x="17" y="177"/>
                    </a:lnTo>
                    <a:lnTo>
                      <a:pt x="22" y="165"/>
                    </a:lnTo>
                    <a:lnTo>
                      <a:pt x="27" y="154"/>
                    </a:lnTo>
                    <a:lnTo>
                      <a:pt x="33" y="142"/>
                    </a:lnTo>
                    <a:lnTo>
                      <a:pt x="40" y="130"/>
                    </a:lnTo>
                    <a:lnTo>
                      <a:pt x="46" y="119"/>
                    </a:lnTo>
                    <a:lnTo>
                      <a:pt x="54" y="109"/>
                    </a:lnTo>
                    <a:lnTo>
                      <a:pt x="62" y="99"/>
                    </a:lnTo>
                    <a:lnTo>
                      <a:pt x="71" y="89"/>
                    </a:lnTo>
                    <a:lnTo>
                      <a:pt x="80" y="79"/>
                    </a:lnTo>
                    <a:lnTo>
                      <a:pt x="89" y="70"/>
                    </a:lnTo>
                    <a:lnTo>
                      <a:pt x="99" y="62"/>
                    </a:lnTo>
                    <a:lnTo>
                      <a:pt x="109" y="54"/>
                    </a:lnTo>
                    <a:lnTo>
                      <a:pt x="120" y="47"/>
                    </a:lnTo>
                    <a:lnTo>
                      <a:pt x="131" y="40"/>
                    </a:lnTo>
                    <a:lnTo>
                      <a:pt x="142" y="33"/>
                    </a:lnTo>
                    <a:lnTo>
                      <a:pt x="154" y="26"/>
                    </a:lnTo>
                    <a:lnTo>
                      <a:pt x="165" y="21"/>
                    </a:lnTo>
                    <a:lnTo>
                      <a:pt x="178" y="16"/>
                    </a:lnTo>
                    <a:lnTo>
                      <a:pt x="191" y="12"/>
                    </a:lnTo>
                    <a:lnTo>
                      <a:pt x="203" y="8"/>
                    </a:lnTo>
                    <a:lnTo>
                      <a:pt x="216" y="5"/>
                    </a:lnTo>
                    <a:lnTo>
                      <a:pt x="230" y="3"/>
                    </a:lnTo>
                    <a:lnTo>
                      <a:pt x="243" y="1"/>
                    </a:lnTo>
                    <a:lnTo>
                      <a:pt x="257"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28" name="Freeform 12"/>
              <p:cNvSpPr>
                <a:spLocks/>
              </p:cNvSpPr>
              <p:nvPr/>
            </p:nvSpPr>
            <p:spPr bwMode="auto">
              <a:xfrm>
                <a:off x="-1559706" y="1401455"/>
                <a:ext cx="215900" cy="117475"/>
              </a:xfrm>
              <a:custGeom>
                <a:avLst/>
                <a:gdLst/>
                <a:ahLst/>
                <a:cxnLst>
                  <a:cxn ang="0">
                    <a:pos x="2756" y="0"/>
                  </a:cxn>
                  <a:cxn ang="0">
                    <a:pos x="2797" y="5"/>
                  </a:cxn>
                  <a:cxn ang="0">
                    <a:pos x="2835" y="16"/>
                  </a:cxn>
                  <a:cxn ang="0">
                    <a:pos x="2871" y="33"/>
                  </a:cxn>
                  <a:cxn ang="0">
                    <a:pos x="2904" y="54"/>
                  </a:cxn>
                  <a:cxn ang="0">
                    <a:pos x="2933" y="79"/>
                  </a:cxn>
                  <a:cxn ang="0">
                    <a:pos x="2959" y="109"/>
                  </a:cxn>
                  <a:cxn ang="0">
                    <a:pos x="2980" y="142"/>
                  </a:cxn>
                  <a:cxn ang="0">
                    <a:pos x="2996" y="177"/>
                  </a:cxn>
                  <a:cxn ang="0">
                    <a:pos x="3008" y="216"/>
                  </a:cxn>
                  <a:cxn ang="0">
                    <a:pos x="3013" y="257"/>
                  </a:cxn>
                  <a:cxn ang="0">
                    <a:pos x="3013" y="1365"/>
                  </a:cxn>
                  <a:cxn ang="0">
                    <a:pos x="3008" y="1405"/>
                  </a:cxn>
                  <a:cxn ang="0">
                    <a:pos x="2996" y="1444"/>
                  </a:cxn>
                  <a:cxn ang="0">
                    <a:pos x="2980" y="1480"/>
                  </a:cxn>
                  <a:cxn ang="0">
                    <a:pos x="2959" y="1513"/>
                  </a:cxn>
                  <a:cxn ang="0">
                    <a:pos x="2933" y="1542"/>
                  </a:cxn>
                  <a:cxn ang="0">
                    <a:pos x="2904" y="1568"/>
                  </a:cxn>
                  <a:cxn ang="0">
                    <a:pos x="2871" y="1588"/>
                  </a:cxn>
                  <a:cxn ang="0">
                    <a:pos x="2835" y="1605"/>
                  </a:cxn>
                  <a:cxn ang="0">
                    <a:pos x="2797" y="1616"/>
                  </a:cxn>
                  <a:cxn ang="0">
                    <a:pos x="2756" y="1621"/>
                  </a:cxn>
                  <a:cxn ang="0">
                    <a:pos x="256" y="1621"/>
                  </a:cxn>
                  <a:cxn ang="0">
                    <a:pos x="216" y="1616"/>
                  </a:cxn>
                  <a:cxn ang="0">
                    <a:pos x="177" y="1605"/>
                  </a:cxn>
                  <a:cxn ang="0">
                    <a:pos x="141" y="1588"/>
                  </a:cxn>
                  <a:cxn ang="0">
                    <a:pos x="108" y="1568"/>
                  </a:cxn>
                  <a:cxn ang="0">
                    <a:pos x="79" y="1542"/>
                  </a:cxn>
                  <a:cxn ang="0">
                    <a:pos x="54" y="1513"/>
                  </a:cxn>
                  <a:cxn ang="0">
                    <a:pos x="32" y="1480"/>
                  </a:cxn>
                  <a:cxn ang="0">
                    <a:pos x="16" y="1444"/>
                  </a:cxn>
                  <a:cxn ang="0">
                    <a:pos x="5" y="1405"/>
                  </a:cxn>
                  <a:cxn ang="0">
                    <a:pos x="0" y="1365"/>
                  </a:cxn>
                  <a:cxn ang="0">
                    <a:pos x="0" y="257"/>
                  </a:cxn>
                  <a:cxn ang="0">
                    <a:pos x="5" y="216"/>
                  </a:cxn>
                  <a:cxn ang="0">
                    <a:pos x="16" y="177"/>
                  </a:cxn>
                  <a:cxn ang="0">
                    <a:pos x="32" y="142"/>
                  </a:cxn>
                  <a:cxn ang="0">
                    <a:pos x="54" y="109"/>
                  </a:cxn>
                  <a:cxn ang="0">
                    <a:pos x="79" y="79"/>
                  </a:cxn>
                  <a:cxn ang="0">
                    <a:pos x="108" y="54"/>
                  </a:cxn>
                  <a:cxn ang="0">
                    <a:pos x="141" y="33"/>
                  </a:cxn>
                  <a:cxn ang="0">
                    <a:pos x="177" y="16"/>
                  </a:cxn>
                  <a:cxn ang="0">
                    <a:pos x="216" y="5"/>
                  </a:cxn>
                  <a:cxn ang="0">
                    <a:pos x="256" y="0"/>
                  </a:cxn>
                </a:cxnLst>
                <a:rect l="0" t="0" r="r" b="b"/>
                <a:pathLst>
                  <a:path w="3013" h="1621">
                    <a:moveTo>
                      <a:pt x="270" y="0"/>
                    </a:moveTo>
                    <a:lnTo>
                      <a:pt x="2743" y="0"/>
                    </a:lnTo>
                    <a:lnTo>
                      <a:pt x="2756" y="0"/>
                    </a:lnTo>
                    <a:lnTo>
                      <a:pt x="2770" y="1"/>
                    </a:lnTo>
                    <a:lnTo>
                      <a:pt x="2783" y="3"/>
                    </a:lnTo>
                    <a:lnTo>
                      <a:pt x="2797" y="5"/>
                    </a:lnTo>
                    <a:lnTo>
                      <a:pt x="2810" y="8"/>
                    </a:lnTo>
                    <a:lnTo>
                      <a:pt x="2822" y="12"/>
                    </a:lnTo>
                    <a:lnTo>
                      <a:pt x="2835" y="16"/>
                    </a:lnTo>
                    <a:lnTo>
                      <a:pt x="2848" y="21"/>
                    </a:lnTo>
                    <a:lnTo>
                      <a:pt x="2859" y="26"/>
                    </a:lnTo>
                    <a:lnTo>
                      <a:pt x="2871" y="33"/>
                    </a:lnTo>
                    <a:lnTo>
                      <a:pt x="2882" y="40"/>
                    </a:lnTo>
                    <a:lnTo>
                      <a:pt x="2893" y="47"/>
                    </a:lnTo>
                    <a:lnTo>
                      <a:pt x="2904" y="54"/>
                    </a:lnTo>
                    <a:lnTo>
                      <a:pt x="2914" y="62"/>
                    </a:lnTo>
                    <a:lnTo>
                      <a:pt x="2924" y="70"/>
                    </a:lnTo>
                    <a:lnTo>
                      <a:pt x="2933" y="79"/>
                    </a:lnTo>
                    <a:lnTo>
                      <a:pt x="2942" y="89"/>
                    </a:lnTo>
                    <a:lnTo>
                      <a:pt x="2951" y="99"/>
                    </a:lnTo>
                    <a:lnTo>
                      <a:pt x="2959" y="109"/>
                    </a:lnTo>
                    <a:lnTo>
                      <a:pt x="2966" y="119"/>
                    </a:lnTo>
                    <a:lnTo>
                      <a:pt x="2973" y="130"/>
                    </a:lnTo>
                    <a:lnTo>
                      <a:pt x="2980" y="142"/>
                    </a:lnTo>
                    <a:lnTo>
                      <a:pt x="2986" y="154"/>
                    </a:lnTo>
                    <a:lnTo>
                      <a:pt x="2991" y="165"/>
                    </a:lnTo>
                    <a:lnTo>
                      <a:pt x="2996" y="177"/>
                    </a:lnTo>
                    <a:lnTo>
                      <a:pt x="3000" y="190"/>
                    </a:lnTo>
                    <a:lnTo>
                      <a:pt x="3005" y="203"/>
                    </a:lnTo>
                    <a:lnTo>
                      <a:pt x="3008" y="216"/>
                    </a:lnTo>
                    <a:lnTo>
                      <a:pt x="3010" y="229"/>
                    </a:lnTo>
                    <a:lnTo>
                      <a:pt x="3012" y="242"/>
                    </a:lnTo>
                    <a:lnTo>
                      <a:pt x="3013" y="257"/>
                    </a:lnTo>
                    <a:lnTo>
                      <a:pt x="3013" y="270"/>
                    </a:lnTo>
                    <a:lnTo>
                      <a:pt x="3013" y="1351"/>
                    </a:lnTo>
                    <a:lnTo>
                      <a:pt x="3013" y="1365"/>
                    </a:lnTo>
                    <a:lnTo>
                      <a:pt x="3012" y="1379"/>
                    </a:lnTo>
                    <a:lnTo>
                      <a:pt x="3010" y="1392"/>
                    </a:lnTo>
                    <a:lnTo>
                      <a:pt x="3008" y="1405"/>
                    </a:lnTo>
                    <a:lnTo>
                      <a:pt x="3005" y="1418"/>
                    </a:lnTo>
                    <a:lnTo>
                      <a:pt x="3000" y="1432"/>
                    </a:lnTo>
                    <a:lnTo>
                      <a:pt x="2996" y="1444"/>
                    </a:lnTo>
                    <a:lnTo>
                      <a:pt x="2991" y="1456"/>
                    </a:lnTo>
                    <a:lnTo>
                      <a:pt x="2986" y="1468"/>
                    </a:lnTo>
                    <a:lnTo>
                      <a:pt x="2980" y="1480"/>
                    </a:lnTo>
                    <a:lnTo>
                      <a:pt x="2973" y="1491"/>
                    </a:lnTo>
                    <a:lnTo>
                      <a:pt x="2966" y="1502"/>
                    </a:lnTo>
                    <a:lnTo>
                      <a:pt x="2959" y="1513"/>
                    </a:lnTo>
                    <a:lnTo>
                      <a:pt x="2951" y="1523"/>
                    </a:lnTo>
                    <a:lnTo>
                      <a:pt x="2942" y="1532"/>
                    </a:lnTo>
                    <a:lnTo>
                      <a:pt x="2933" y="1542"/>
                    </a:lnTo>
                    <a:lnTo>
                      <a:pt x="2924" y="1551"/>
                    </a:lnTo>
                    <a:lnTo>
                      <a:pt x="2914" y="1560"/>
                    </a:lnTo>
                    <a:lnTo>
                      <a:pt x="2904" y="1568"/>
                    </a:lnTo>
                    <a:lnTo>
                      <a:pt x="2893" y="1575"/>
                    </a:lnTo>
                    <a:lnTo>
                      <a:pt x="2882" y="1582"/>
                    </a:lnTo>
                    <a:lnTo>
                      <a:pt x="2871" y="1588"/>
                    </a:lnTo>
                    <a:lnTo>
                      <a:pt x="2859" y="1595"/>
                    </a:lnTo>
                    <a:lnTo>
                      <a:pt x="2848" y="1600"/>
                    </a:lnTo>
                    <a:lnTo>
                      <a:pt x="2835" y="1605"/>
                    </a:lnTo>
                    <a:lnTo>
                      <a:pt x="2822" y="1609"/>
                    </a:lnTo>
                    <a:lnTo>
                      <a:pt x="2810" y="1613"/>
                    </a:lnTo>
                    <a:lnTo>
                      <a:pt x="2797" y="1616"/>
                    </a:lnTo>
                    <a:lnTo>
                      <a:pt x="2783" y="1618"/>
                    </a:lnTo>
                    <a:lnTo>
                      <a:pt x="2770" y="1620"/>
                    </a:lnTo>
                    <a:lnTo>
                      <a:pt x="2756" y="1621"/>
                    </a:lnTo>
                    <a:lnTo>
                      <a:pt x="2743" y="1621"/>
                    </a:lnTo>
                    <a:lnTo>
                      <a:pt x="270" y="1621"/>
                    </a:lnTo>
                    <a:lnTo>
                      <a:pt x="256" y="1621"/>
                    </a:lnTo>
                    <a:lnTo>
                      <a:pt x="242" y="1620"/>
                    </a:lnTo>
                    <a:lnTo>
                      <a:pt x="229" y="1618"/>
                    </a:lnTo>
                    <a:lnTo>
                      <a:pt x="216" y="1616"/>
                    </a:lnTo>
                    <a:lnTo>
                      <a:pt x="203" y="1613"/>
                    </a:lnTo>
                    <a:lnTo>
                      <a:pt x="189" y="1609"/>
                    </a:lnTo>
                    <a:lnTo>
                      <a:pt x="177" y="1605"/>
                    </a:lnTo>
                    <a:lnTo>
                      <a:pt x="165" y="1600"/>
                    </a:lnTo>
                    <a:lnTo>
                      <a:pt x="153" y="1595"/>
                    </a:lnTo>
                    <a:lnTo>
                      <a:pt x="141" y="1588"/>
                    </a:lnTo>
                    <a:lnTo>
                      <a:pt x="130" y="1582"/>
                    </a:lnTo>
                    <a:lnTo>
                      <a:pt x="119" y="1575"/>
                    </a:lnTo>
                    <a:lnTo>
                      <a:pt x="108" y="1568"/>
                    </a:lnTo>
                    <a:lnTo>
                      <a:pt x="98" y="1560"/>
                    </a:lnTo>
                    <a:lnTo>
                      <a:pt x="89" y="1551"/>
                    </a:lnTo>
                    <a:lnTo>
                      <a:pt x="79" y="1542"/>
                    </a:lnTo>
                    <a:lnTo>
                      <a:pt x="70" y="1532"/>
                    </a:lnTo>
                    <a:lnTo>
                      <a:pt x="61" y="1523"/>
                    </a:lnTo>
                    <a:lnTo>
                      <a:pt x="54" y="1513"/>
                    </a:lnTo>
                    <a:lnTo>
                      <a:pt x="46" y="1502"/>
                    </a:lnTo>
                    <a:lnTo>
                      <a:pt x="39" y="1491"/>
                    </a:lnTo>
                    <a:lnTo>
                      <a:pt x="32" y="1480"/>
                    </a:lnTo>
                    <a:lnTo>
                      <a:pt x="26" y="1468"/>
                    </a:lnTo>
                    <a:lnTo>
                      <a:pt x="21" y="1456"/>
                    </a:lnTo>
                    <a:lnTo>
                      <a:pt x="16" y="1444"/>
                    </a:lnTo>
                    <a:lnTo>
                      <a:pt x="12" y="1432"/>
                    </a:lnTo>
                    <a:lnTo>
                      <a:pt x="8" y="1418"/>
                    </a:lnTo>
                    <a:lnTo>
                      <a:pt x="5" y="1405"/>
                    </a:lnTo>
                    <a:lnTo>
                      <a:pt x="3" y="1392"/>
                    </a:lnTo>
                    <a:lnTo>
                      <a:pt x="1" y="1379"/>
                    </a:lnTo>
                    <a:lnTo>
                      <a:pt x="0" y="1365"/>
                    </a:lnTo>
                    <a:lnTo>
                      <a:pt x="0" y="1351"/>
                    </a:lnTo>
                    <a:lnTo>
                      <a:pt x="0" y="270"/>
                    </a:lnTo>
                    <a:lnTo>
                      <a:pt x="0" y="257"/>
                    </a:lnTo>
                    <a:lnTo>
                      <a:pt x="1" y="242"/>
                    </a:lnTo>
                    <a:lnTo>
                      <a:pt x="3" y="229"/>
                    </a:lnTo>
                    <a:lnTo>
                      <a:pt x="5" y="216"/>
                    </a:lnTo>
                    <a:lnTo>
                      <a:pt x="8" y="203"/>
                    </a:lnTo>
                    <a:lnTo>
                      <a:pt x="12" y="190"/>
                    </a:lnTo>
                    <a:lnTo>
                      <a:pt x="16" y="177"/>
                    </a:lnTo>
                    <a:lnTo>
                      <a:pt x="21" y="165"/>
                    </a:lnTo>
                    <a:lnTo>
                      <a:pt x="26" y="154"/>
                    </a:lnTo>
                    <a:lnTo>
                      <a:pt x="32" y="142"/>
                    </a:lnTo>
                    <a:lnTo>
                      <a:pt x="39" y="130"/>
                    </a:lnTo>
                    <a:lnTo>
                      <a:pt x="46" y="119"/>
                    </a:lnTo>
                    <a:lnTo>
                      <a:pt x="54" y="109"/>
                    </a:lnTo>
                    <a:lnTo>
                      <a:pt x="61" y="99"/>
                    </a:lnTo>
                    <a:lnTo>
                      <a:pt x="70" y="89"/>
                    </a:lnTo>
                    <a:lnTo>
                      <a:pt x="79" y="79"/>
                    </a:lnTo>
                    <a:lnTo>
                      <a:pt x="89" y="70"/>
                    </a:lnTo>
                    <a:lnTo>
                      <a:pt x="98" y="62"/>
                    </a:lnTo>
                    <a:lnTo>
                      <a:pt x="108" y="54"/>
                    </a:lnTo>
                    <a:lnTo>
                      <a:pt x="119" y="47"/>
                    </a:lnTo>
                    <a:lnTo>
                      <a:pt x="130" y="40"/>
                    </a:lnTo>
                    <a:lnTo>
                      <a:pt x="141" y="33"/>
                    </a:lnTo>
                    <a:lnTo>
                      <a:pt x="153" y="26"/>
                    </a:lnTo>
                    <a:lnTo>
                      <a:pt x="165" y="21"/>
                    </a:lnTo>
                    <a:lnTo>
                      <a:pt x="177" y="16"/>
                    </a:lnTo>
                    <a:lnTo>
                      <a:pt x="189" y="12"/>
                    </a:lnTo>
                    <a:lnTo>
                      <a:pt x="203" y="8"/>
                    </a:lnTo>
                    <a:lnTo>
                      <a:pt x="216" y="5"/>
                    </a:lnTo>
                    <a:lnTo>
                      <a:pt x="229" y="3"/>
                    </a:lnTo>
                    <a:lnTo>
                      <a:pt x="242"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29" name="Freeform 13"/>
              <p:cNvSpPr>
                <a:spLocks/>
              </p:cNvSpPr>
              <p:nvPr/>
            </p:nvSpPr>
            <p:spPr bwMode="auto">
              <a:xfrm>
                <a:off x="-1319994" y="1401455"/>
                <a:ext cx="217487" cy="117475"/>
              </a:xfrm>
              <a:custGeom>
                <a:avLst/>
                <a:gdLst/>
                <a:ahLst/>
                <a:cxnLst>
                  <a:cxn ang="0">
                    <a:pos x="2757" y="0"/>
                  </a:cxn>
                  <a:cxn ang="0">
                    <a:pos x="2798" y="5"/>
                  </a:cxn>
                  <a:cxn ang="0">
                    <a:pos x="2836" y="16"/>
                  </a:cxn>
                  <a:cxn ang="0">
                    <a:pos x="2872" y="33"/>
                  </a:cxn>
                  <a:cxn ang="0">
                    <a:pos x="2905" y="54"/>
                  </a:cxn>
                  <a:cxn ang="0">
                    <a:pos x="2935" y="79"/>
                  </a:cxn>
                  <a:cxn ang="0">
                    <a:pos x="2960" y="109"/>
                  </a:cxn>
                  <a:cxn ang="0">
                    <a:pos x="2981" y="142"/>
                  </a:cxn>
                  <a:cxn ang="0">
                    <a:pos x="2997" y="177"/>
                  </a:cxn>
                  <a:cxn ang="0">
                    <a:pos x="3008" y="216"/>
                  </a:cxn>
                  <a:cxn ang="0">
                    <a:pos x="3013" y="257"/>
                  </a:cxn>
                  <a:cxn ang="0">
                    <a:pos x="3013" y="1365"/>
                  </a:cxn>
                  <a:cxn ang="0">
                    <a:pos x="3008" y="1405"/>
                  </a:cxn>
                  <a:cxn ang="0">
                    <a:pos x="2997" y="1444"/>
                  </a:cxn>
                  <a:cxn ang="0">
                    <a:pos x="2981" y="1480"/>
                  </a:cxn>
                  <a:cxn ang="0">
                    <a:pos x="2960" y="1513"/>
                  </a:cxn>
                  <a:cxn ang="0">
                    <a:pos x="2935" y="1542"/>
                  </a:cxn>
                  <a:cxn ang="0">
                    <a:pos x="2905" y="1568"/>
                  </a:cxn>
                  <a:cxn ang="0">
                    <a:pos x="2872" y="1588"/>
                  </a:cxn>
                  <a:cxn ang="0">
                    <a:pos x="2836" y="1605"/>
                  </a:cxn>
                  <a:cxn ang="0">
                    <a:pos x="2798" y="1616"/>
                  </a:cxn>
                  <a:cxn ang="0">
                    <a:pos x="2757" y="1621"/>
                  </a:cxn>
                  <a:cxn ang="0">
                    <a:pos x="257" y="1621"/>
                  </a:cxn>
                  <a:cxn ang="0">
                    <a:pos x="216" y="1616"/>
                  </a:cxn>
                  <a:cxn ang="0">
                    <a:pos x="179" y="1605"/>
                  </a:cxn>
                  <a:cxn ang="0">
                    <a:pos x="142" y="1588"/>
                  </a:cxn>
                  <a:cxn ang="0">
                    <a:pos x="109" y="1568"/>
                  </a:cxn>
                  <a:cxn ang="0">
                    <a:pos x="80" y="1542"/>
                  </a:cxn>
                  <a:cxn ang="0">
                    <a:pos x="54" y="1513"/>
                  </a:cxn>
                  <a:cxn ang="0">
                    <a:pos x="33" y="1480"/>
                  </a:cxn>
                  <a:cxn ang="0">
                    <a:pos x="17" y="1444"/>
                  </a:cxn>
                  <a:cxn ang="0">
                    <a:pos x="7" y="1405"/>
                  </a:cxn>
                  <a:cxn ang="0">
                    <a:pos x="1" y="1365"/>
                  </a:cxn>
                  <a:cxn ang="0">
                    <a:pos x="1" y="257"/>
                  </a:cxn>
                  <a:cxn ang="0">
                    <a:pos x="7" y="216"/>
                  </a:cxn>
                  <a:cxn ang="0">
                    <a:pos x="17" y="177"/>
                  </a:cxn>
                  <a:cxn ang="0">
                    <a:pos x="33" y="142"/>
                  </a:cxn>
                  <a:cxn ang="0">
                    <a:pos x="54" y="109"/>
                  </a:cxn>
                  <a:cxn ang="0">
                    <a:pos x="80" y="79"/>
                  </a:cxn>
                  <a:cxn ang="0">
                    <a:pos x="109" y="54"/>
                  </a:cxn>
                  <a:cxn ang="0">
                    <a:pos x="142" y="33"/>
                  </a:cxn>
                  <a:cxn ang="0">
                    <a:pos x="179" y="16"/>
                  </a:cxn>
                  <a:cxn ang="0">
                    <a:pos x="216" y="5"/>
                  </a:cxn>
                  <a:cxn ang="0">
                    <a:pos x="257" y="0"/>
                  </a:cxn>
                </a:cxnLst>
                <a:rect l="0" t="0" r="r" b="b"/>
                <a:pathLst>
                  <a:path w="3014" h="1621">
                    <a:moveTo>
                      <a:pt x="271" y="0"/>
                    </a:moveTo>
                    <a:lnTo>
                      <a:pt x="2743" y="0"/>
                    </a:lnTo>
                    <a:lnTo>
                      <a:pt x="2757" y="0"/>
                    </a:lnTo>
                    <a:lnTo>
                      <a:pt x="2771" y="1"/>
                    </a:lnTo>
                    <a:lnTo>
                      <a:pt x="2784" y="3"/>
                    </a:lnTo>
                    <a:lnTo>
                      <a:pt x="2798" y="5"/>
                    </a:lnTo>
                    <a:lnTo>
                      <a:pt x="2810" y="8"/>
                    </a:lnTo>
                    <a:lnTo>
                      <a:pt x="2824" y="12"/>
                    </a:lnTo>
                    <a:lnTo>
                      <a:pt x="2836" y="16"/>
                    </a:lnTo>
                    <a:lnTo>
                      <a:pt x="2848" y="21"/>
                    </a:lnTo>
                    <a:lnTo>
                      <a:pt x="2860" y="26"/>
                    </a:lnTo>
                    <a:lnTo>
                      <a:pt x="2872" y="33"/>
                    </a:lnTo>
                    <a:lnTo>
                      <a:pt x="2884" y="40"/>
                    </a:lnTo>
                    <a:lnTo>
                      <a:pt x="2894" y="47"/>
                    </a:lnTo>
                    <a:lnTo>
                      <a:pt x="2905" y="54"/>
                    </a:lnTo>
                    <a:lnTo>
                      <a:pt x="2915" y="62"/>
                    </a:lnTo>
                    <a:lnTo>
                      <a:pt x="2925" y="70"/>
                    </a:lnTo>
                    <a:lnTo>
                      <a:pt x="2935" y="79"/>
                    </a:lnTo>
                    <a:lnTo>
                      <a:pt x="2943" y="89"/>
                    </a:lnTo>
                    <a:lnTo>
                      <a:pt x="2952" y="99"/>
                    </a:lnTo>
                    <a:lnTo>
                      <a:pt x="2960" y="109"/>
                    </a:lnTo>
                    <a:lnTo>
                      <a:pt x="2967" y="119"/>
                    </a:lnTo>
                    <a:lnTo>
                      <a:pt x="2974" y="130"/>
                    </a:lnTo>
                    <a:lnTo>
                      <a:pt x="2981" y="142"/>
                    </a:lnTo>
                    <a:lnTo>
                      <a:pt x="2987" y="154"/>
                    </a:lnTo>
                    <a:lnTo>
                      <a:pt x="2993" y="165"/>
                    </a:lnTo>
                    <a:lnTo>
                      <a:pt x="2997" y="177"/>
                    </a:lnTo>
                    <a:lnTo>
                      <a:pt x="3002" y="190"/>
                    </a:lnTo>
                    <a:lnTo>
                      <a:pt x="3005" y="203"/>
                    </a:lnTo>
                    <a:lnTo>
                      <a:pt x="3008" y="216"/>
                    </a:lnTo>
                    <a:lnTo>
                      <a:pt x="3011" y="229"/>
                    </a:lnTo>
                    <a:lnTo>
                      <a:pt x="3012" y="242"/>
                    </a:lnTo>
                    <a:lnTo>
                      <a:pt x="3013" y="257"/>
                    </a:lnTo>
                    <a:lnTo>
                      <a:pt x="3014" y="270"/>
                    </a:lnTo>
                    <a:lnTo>
                      <a:pt x="3014" y="1351"/>
                    </a:lnTo>
                    <a:lnTo>
                      <a:pt x="3013" y="1365"/>
                    </a:lnTo>
                    <a:lnTo>
                      <a:pt x="3012" y="1379"/>
                    </a:lnTo>
                    <a:lnTo>
                      <a:pt x="3011" y="1392"/>
                    </a:lnTo>
                    <a:lnTo>
                      <a:pt x="3008" y="1405"/>
                    </a:lnTo>
                    <a:lnTo>
                      <a:pt x="3005" y="1418"/>
                    </a:lnTo>
                    <a:lnTo>
                      <a:pt x="3002" y="1432"/>
                    </a:lnTo>
                    <a:lnTo>
                      <a:pt x="2997" y="1444"/>
                    </a:lnTo>
                    <a:lnTo>
                      <a:pt x="2993" y="1456"/>
                    </a:lnTo>
                    <a:lnTo>
                      <a:pt x="2987" y="1468"/>
                    </a:lnTo>
                    <a:lnTo>
                      <a:pt x="2981" y="1480"/>
                    </a:lnTo>
                    <a:lnTo>
                      <a:pt x="2974" y="1491"/>
                    </a:lnTo>
                    <a:lnTo>
                      <a:pt x="2967" y="1502"/>
                    </a:lnTo>
                    <a:lnTo>
                      <a:pt x="2960" y="1513"/>
                    </a:lnTo>
                    <a:lnTo>
                      <a:pt x="2952" y="1523"/>
                    </a:lnTo>
                    <a:lnTo>
                      <a:pt x="2943" y="1532"/>
                    </a:lnTo>
                    <a:lnTo>
                      <a:pt x="2935" y="1542"/>
                    </a:lnTo>
                    <a:lnTo>
                      <a:pt x="2925" y="1551"/>
                    </a:lnTo>
                    <a:lnTo>
                      <a:pt x="2915" y="1560"/>
                    </a:lnTo>
                    <a:lnTo>
                      <a:pt x="2905" y="1568"/>
                    </a:lnTo>
                    <a:lnTo>
                      <a:pt x="2894" y="1575"/>
                    </a:lnTo>
                    <a:lnTo>
                      <a:pt x="2884" y="1582"/>
                    </a:lnTo>
                    <a:lnTo>
                      <a:pt x="2872" y="1588"/>
                    </a:lnTo>
                    <a:lnTo>
                      <a:pt x="2860" y="1595"/>
                    </a:lnTo>
                    <a:lnTo>
                      <a:pt x="2848" y="1600"/>
                    </a:lnTo>
                    <a:lnTo>
                      <a:pt x="2836" y="1605"/>
                    </a:lnTo>
                    <a:lnTo>
                      <a:pt x="2824" y="1609"/>
                    </a:lnTo>
                    <a:lnTo>
                      <a:pt x="2810" y="1613"/>
                    </a:lnTo>
                    <a:lnTo>
                      <a:pt x="2798" y="1616"/>
                    </a:lnTo>
                    <a:lnTo>
                      <a:pt x="2784" y="1618"/>
                    </a:lnTo>
                    <a:lnTo>
                      <a:pt x="2771" y="1620"/>
                    </a:lnTo>
                    <a:lnTo>
                      <a:pt x="2757" y="1621"/>
                    </a:lnTo>
                    <a:lnTo>
                      <a:pt x="2743" y="1621"/>
                    </a:lnTo>
                    <a:lnTo>
                      <a:pt x="271" y="1621"/>
                    </a:lnTo>
                    <a:lnTo>
                      <a:pt x="257" y="1621"/>
                    </a:lnTo>
                    <a:lnTo>
                      <a:pt x="244" y="1620"/>
                    </a:lnTo>
                    <a:lnTo>
                      <a:pt x="230" y="1618"/>
                    </a:lnTo>
                    <a:lnTo>
                      <a:pt x="216" y="1616"/>
                    </a:lnTo>
                    <a:lnTo>
                      <a:pt x="204" y="1613"/>
                    </a:lnTo>
                    <a:lnTo>
                      <a:pt x="191" y="1609"/>
                    </a:lnTo>
                    <a:lnTo>
                      <a:pt x="179" y="1605"/>
                    </a:lnTo>
                    <a:lnTo>
                      <a:pt x="166" y="1600"/>
                    </a:lnTo>
                    <a:lnTo>
                      <a:pt x="154" y="1595"/>
                    </a:lnTo>
                    <a:lnTo>
                      <a:pt x="142" y="1588"/>
                    </a:lnTo>
                    <a:lnTo>
                      <a:pt x="131" y="1582"/>
                    </a:lnTo>
                    <a:lnTo>
                      <a:pt x="121" y="1575"/>
                    </a:lnTo>
                    <a:lnTo>
                      <a:pt x="109" y="1568"/>
                    </a:lnTo>
                    <a:lnTo>
                      <a:pt x="99" y="1560"/>
                    </a:lnTo>
                    <a:lnTo>
                      <a:pt x="89" y="1551"/>
                    </a:lnTo>
                    <a:lnTo>
                      <a:pt x="80" y="1542"/>
                    </a:lnTo>
                    <a:lnTo>
                      <a:pt x="71" y="1532"/>
                    </a:lnTo>
                    <a:lnTo>
                      <a:pt x="63" y="1523"/>
                    </a:lnTo>
                    <a:lnTo>
                      <a:pt x="54" y="1513"/>
                    </a:lnTo>
                    <a:lnTo>
                      <a:pt x="47" y="1502"/>
                    </a:lnTo>
                    <a:lnTo>
                      <a:pt x="40" y="1491"/>
                    </a:lnTo>
                    <a:lnTo>
                      <a:pt x="33" y="1480"/>
                    </a:lnTo>
                    <a:lnTo>
                      <a:pt x="28" y="1468"/>
                    </a:lnTo>
                    <a:lnTo>
                      <a:pt x="22" y="1456"/>
                    </a:lnTo>
                    <a:lnTo>
                      <a:pt x="17" y="1444"/>
                    </a:lnTo>
                    <a:lnTo>
                      <a:pt x="13" y="1432"/>
                    </a:lnTo>
                    <a:lnTo>
                      <a:pt x="10" y="1418"/>
                    </a:lnTo>
                    <a:lnTo>
                      <a:pt x="7" y="1405"/>
                    </a:lnTo>
                    <a:lnTo>
                      <a:pt x="3" y="1392"/>
                    </a:lnTo>
                    <a:lnTo>
                      <a:pt x="2" y="1379"/>
                    </a:lnTo>
                    <a:lnTo>
                      <a:pt x="1" y="1365"/>
                    </a:lnTo>
                    <a:lnTo>
                      <a:pt x="0" y="1351"/>
                    </a:lnTo>
                    <a:lnTo>
                      <a:pt x="0" y="270"/>
                    </a:lnTo>
                    <a:lnTo>
                      <a:pt x="1" y="257"/>
                    </a:lnTo>
                    <a:lnTo>
                      <a:pt x="2" y="242"/>
                    </a:lnTo>
                    <a:lnTo>
                      <a:pt x="3" y="229"/>
                    </a:lnTo>
                    <a:lnTo>
                      <a:pt x="7" y="216"/>
                    </a:lnTo>
                    <a:lnTo>
                      <a:pt x="10" y="203"/>
                    </a:lnTo>
                    <a:lnTo>
                      <a:pt x="13" y="190"/>
                    </a:lnTo>
                    <a:lnTo>
                      <a:pt x="17" y="177"/>
                    </a:lnTo>
                    <a:lnTo>
                      <a:pt x="22" y="165"/>
                    </a:lnTo>
                    <a:lnTo>
                      <a:pt x="28" y="154"/>
                    </a:lnTo>
                    <a:lnTo>
                      <a:pt x="33" y="142"/>
                    </a:lnTo>
                    <a:lnTo>
                      <a:pt x="40" y="130"/>
                    </a:lnTo>
                    <a:lnTo>
                      <a:pt x="47" y="119"/>
                    </a:lnTo>
                    <a:lnTo>
                      <a:pt x="54" y="109"/>
                    </a:lnTo>
                    <a:lnTo>
                      <a:pt x="63" y="99"/>
                    </a:lnTo>
                    <a:lnTo>
                      <a:pt x="71" y="89"/>
                    </a:lnTo>
                    <a:lnTo>
                      <a:pt x="80" y="79"/>
                    </a:lnTo>
                    <a:lnTo>
                      <a:pt x="89" y="70"/>
                    </a:lnTo>
                    <a:lnTo>
                      <a:pt x="99" y="62"/>
                    </a:lnTo>
                    <a:lnTo>
                      <a:pt x="109" y="54"/>
                    </a:lnTo>
                    <a:lnTo>
                      <a:pt x="121" y="47"/>
                    </a:lnTo>
                    <a:lnTo>
                      <a:pt x="131" y="40"/>
                    </a:lnTo>
                    <a:lnTo>
                      <a:pt x="142" y="33"/>
                    </a:lnTo>
                    <a:lnTo>
                      <a:pt x="154" y="26"/>
                    </a:lnTo>
                    <a:lnTo>
                      <a:pt x="166" y="21"/>
                    </a:lnTo>
                    <a:lnTo>
                      <a:pt x="179" y="16"/>
                    </a:lnTo>
                    <a:lnTo>
                      <a:pt x="191" y="12"/>
                    </a:lnTo>
                    <a:lnTo>
                      <a:pt x="204" y="8"/>
                    </a:lnTo>
                    <a:lnTo>
                      <a:pt x="216" y="5"/>
                    </a:lnTo>
                    <a:lnTo>
                      <a:pt x="230" y="3"/>
                    </a:lnTo>
                    <a:lnTo>
                      <a:pt x="244"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30" name="Freeform 14"/>
              <p:cNvSpPr>
                <a:spLocks/>
              </p:cNvSpPr>
              <p:nvPr/>
            </p:nvSpPr>
            <p:spPr bwMode="auto">
              <a:xfrm>
                <a:off x="-2159781" y="1838018"/>
                <a:ext cx="217487" cy="117475"/>
              </a:xfrm>
              <a:custGeom>
                <a:avLst/>
                <a:gdLst/>
                <a:ahLst/>
                <a:cxnLst>
                  <a:cxn ang="0">
                    <a:pos x="2757" y="0"/>
                  </a:cxn>
                  <a:cxn ang="0">
                    <a:pos x="2797" y="5"/>
                  </a:cxn>
                  <a:cxn ang="0">
                    <a:pos x="2836" y="16"/>
                  </a:cxn>
                  <a:cxn ang="0">
                    <a:pos x="2871" y="32"/>
                  </a:cxn>
                  <a:cxn ang="0">
                    <a:pos x="2904" y="54"/>
                  </a:cxn>
                  <a:cxn ang="0">
                    <a:pos x="2933" y="79"/>
                  </a:cxn>
                  <a:cxn ang="0">
                    <a:pos x="2959" y="109"/>
                  </a:cxn>
                  <a:cxn ang="0">
                    <a:pos x="2980" y="141"/>
                  </a:cxn>
                  <a:cxn ang="0">
                    <a:pos x="2997" y="177"/>
                  </a:cxn>
                  <a:cxn ang="0">
                    <a:pos x="3008" y="216"/>
                  </a:cxn>
                  <a:cxn ang="0">
                    <a:pos x="3013" y="256"/>
                  </a:cxn>
                  <a:cxn ang="0">
                    <a:pos x="3013" y="1364"/>
                  </a:cxn>
                  <a:cxn ang="0">
                    <a:pos x="3008" y="1405"/>
                  </a:cxn>
                  <a:cxn ang="0">
                    <a:pos x="2997" y="1444"/>
                  </a:cxn>
                  <a:cxn ang="0">
                    <a:pos x="2980" y="1479"/>
                  </a:cxn>
                  <a:cxn ang="0">
                    <a:pos x="2959" y="1512"/>
                  </a:cxn>
                  <a:cxn ang="0">
                    <a:pos x="2933" y="1541"/>
                  </a:cxn>
                  <a:cxn ang="0">
                    <a:pos x="2904" y="1567"/>
                  </a:cxn>
                  <a:cxn ang="0">
                    <a:pos x="2871" y="1588"/>
                  </a:cxn>
                  <a:cxn ang="0">
                    <a:pos x="2836" y="1604"/>
                  </a:cxn>
                  <a:cxn ang="0">
                    <a:pos x="2797" y="1616"/>
                  </a:cxn>
                  <a:cxn ang="0">
                    <a:pos x="2757" y="1621"/>
                  </a:cxn>
                  <a:cxn ang="0">
                    <a:pos x="257" y="1621"/>
                  </a:cxn>
                  <a:cxn ang="0">
                    <a:pos x="216" y="1616"/>
                  </a:cxn>
                  <a:cxn ang="0">
                    <a:pos x="177" y="1604"/>
                  </a:cxn>
                  <a:cxn ang="0">
                    <a:pos x="142" y="1588"/>
                  </a:cxn>
                  <a:cxn ang="0">
                    <a:pos x="109" y="1567"/>
                  </a:cxn>
                  <a:cxn ang="0">
                    <a:pos x="79" y="1541"/>
                  </a:cxn>
                  <a:cxn ang="0">
                    <a:pos x="54" y="1512"/>
                  </a:cxn>
                  <a:cxn ang="0">
                    <a:pos x="33" y="1479"/>
                  </a:cxn>
                  <a:cxn ang="0">
                    <a:pos x="16" y="1444"/>
                  </a:cxn>
                  <a:cxn ang="0">
                    <a:pos x="5" y="1405"/>
                  </a:cxn>
                  <a:cxn ang="0">
                    <a:pos x="0" y="1364"/>
                  </a:cxn>
                  <a:cxn ang="0">
                    <a:pos x="0" y="256"/>
                  </a:cxn>
                  <a:cxn ang="0">
                    <a:pos x="5" y="216"/>
                  </a:cxn>
                  <a:cxn ang="0">
                    <a:pos x="16" y="177"/>
                  </a:cxn>
                  <a:cxn ang="0">
                    <a:pos x="33" y="141"/>
                  </a:cxn>
                  <a:cxn ang="0">
                    <a:pos x="54" y="109"/>
                  </a:cxn>
                  <a:cxn ang="0">
                    <a:pos x="79" y="79"/>
                  </a:cxn>
                  <a:cxn ang="0">
                    <a:pos x="109" y="54"/>
                  </a:cxn>
                  <a:cxn ang="0">
                    <a:pos x="142" y="32"/>
                  </a:cxn>
                  <a:cxn ang="0">
                    <a:pos x="177" y="16"/>
                  </a:cxn>
                  <a:cxn ang="0">
                    <a:pos x="216" y="5"/>
                  </a:cxn>
                  <a:cxn ang="0">
                    <a:pos x="257" y="0"/>
                  </a:cxn>
                </a:cxnLst>
                <a:rect l="0" t="0" r="r" b="b"/>
                <a:pathLst>
                  <a:path w="3013" h="1621">
                    <a:moveTo>
                      <a:pt x="270" y="0"/>
                    </a:moveTo>
                    <a:lnTo>
                      <a:pt x="2743" y="0"/>
                    </a:lnTo>
                    <a:lnTo>
                      <a:pt x="2757" y="0"/>
                    </a:lnTo>
                    <a:lnTo>
                      <a:pt x="2770" y="1"/>
                    </a:lnTo>
                    <a:lnTo>
                      <a:pt x="2784" y="3"/>
                    </a:lnTo>
                    <a:lnTo>
                      <a:pt x="2797" y="5"/>
                    </a:lnTo>
                    <a:lnTo>
                      <a:pt x="2810" y="8"/>
                    </a:lnTo>
                    <a:lnTo>
                      <a:pt x="2823" y="12"/>
                    </a:lnTo>
                    <a:lnTo>
                      <a:pt x="2836" y="16"/>
                    </a:lnTo>
                    <a:lnTo>
                      <a:pt x="2848" y="21"/>
                    </a:lnTo>
                    <a:lnTo>
                      <a:pt x="2860" y="26"/>
                    </a:lnTo>
                    <a:lnTo>
                      <a:pt x="2871" y="32"/>
                    </a:lnTo>
                    <a:lnTo>
                      <a:pt x="2882" y="38"/>
                    </a:lnTo>
                    <a:lnTo>
                      <a:pt x="2894" y="46"/>
                    </a:lnTo>
                    <a:lnTo>
                      <a:pt x="2904" y="54"/>
                    </a:lnTo>
                    <a:lnTo>
                      <a:pt x="2914" y="62"/>
                    </a:lnTo>
                    <a:lnTo>
                      <a:pt x="2924" y="70"/>
                    </a:lnTo>
                    <a:lnTo>
                      <a:pt x="2933" y="79"/>
                    </a:lnTo>
                    <a:lnTo>
                      <a:pt x="2943" y="88"/>
                    </a:lnTo>
                    <a:lnTo>
                      <a:pt x="2951" y="98"/>
                    </a:lnTo>
                    <a:lnTo>
                      <a:pt x="2959" y="109"/>
                    </a:lnTo>
                    <a:lnTo>
                      <a:pt x="2967" y="119"/>
                    </a:lnTo>
                    <a:lnTo>
                      <a:pt x="2974" y="130"/>
                    </a:lnTo>
                    <a:lnTo>
                      <a:pt x="2980" y="141"/>
                    </a:lnTo>
                    <a:lnTo>
                      <a:pt x="2986" y="152"/>
                    </a:lnTo>
                    <a:lnTo>
                      <a:pt x="2991" y="165"/>
                    </a:lnTo>
                    <a:lnTo>
                      <a:pt x="2997" y="177"/>
                    </a:lnTo>
                    <a:lnTo>
                      <a:pt x="3001" y="189"/>
                    </a:lnTo>
                    <a:lnTo>
                      <a:pt x="3005" y="202"/>
                    </a:lnTo>
                    <a:lnTo>
                      <a:pt x="3008" y="216"/>
                    </a:lnTo>
                    <a:lnTo>
                      <a:pt x="3010" y="229"/>
                    </a:lnTo>
                    <a:lnTo>
                      <a:pt x="3012" y="242"/>
                    </a:lnTo>
                    <a:lnTo>
                      <a:pt x="3013" y="256"/>
                    </a:lnTo>
                    <a:lnTo>
                      <a:pt x="3013" y="270"/>
                    </a:lnTo>
                    <a:lnTo>
                      <a:pt x="3013" y="1351"/>
                    </a:lnTo>
                    <a:lnTo>
                      <a:pt x="3013" y="1364"/>
                    </a:lnTo>
                    <a:lnTo>
                      <a:pt x="3012" y="1378"/>
                    </a:lnTo>
                    <a:lnTo>
                      <a:pt x="3010" y="1392"/>
                    </a:lnTo>
                    <a:lnTo>
                      <a:pt x="3008" y="1405"/>
                    </a:lnTo>
                    <a:lnTo>
                      <a:pt x="3005" y="1418"/>
                    </a:lnTo>
                    <a:lnTo>
                      <a:pt x="3001" y="1430"/>
                    </a:lnTo>
                    <a:lnTo>
                      <a:pt x="2997" y="1444"/>
                    </a:lnTo>
                    <a:lnTo>
                      <a:pt x="2991" y="1456"/>
                    </a:lnTo>
                    <a:lnTo>
                      <a:pt x="2986" y="1468"/>
                    </a:lnTo>
                    <a:lnTo>
                      <a:pt x="2980" y="1479"/>
                    </a:lnTo>
                    <a:lnTo>
                      <a:pt x="2974" y="1490"/>
                    </a:lnTo>
                    <a:lnTo>
                      <a:pt x="2967" y="1502"/>
                    </a:lnTo>
                    <a:lnTo>
                      <a:pt x="2959" y="1512"/>
                    </a:lnTo>
                    <a:lnTo>
                      <a:pt x="2951" y="1522"/>
                    </a:lnTo>
                    <a:lnTo>
                      <a:pt x="2943" y="1532"/>
                    </a:lnTo>
                    <a:lnTo>
                      <a:pt x="2933" y="1541"/>
                    </a:lnTo>
                    <a:lnTo>
                      <a:pt x="2924" y="1551"/>
                    </a:lnTo>
                    <a:lnTo>
                      <a:pt x="2914" y="1559"/>
                    </a:lnTo>
                    <a:lnTo>
                      <a:pt x="2904" y="1567"/>
                    </a:lnTo>
                    <a:lnTo>
                      <a:pt x="2894" y="1575"/>
                    </a:lnTo>
                    <a:lnTo>
                      <a:pt x="2882" y="1582"/>
                    </a:lnTo>
                    <a:lnTo>
                      <a:pt x="2871" y="1588"/>
                    </a:lnTo>
                    <a:lnTo>
                      <a:pt x="2860" y="1594"/>
                    </a:lnTo>
                    <a:lnTo>
                      <a:pt x="2848" y="1599"/>
                    </a:lnTo>
                    <a:lnTo>
                      <a:pt x="2836" y="1604"/>
                    </a:lnTo>
                    <a:lnTo>
                      <a:pt x="2823" y="1609"/>
                    </a:lnTo>
                    <a:lnTo>
                      <a:pt x="2810" y="1613"/>
                    </a:lnTo>
                    <a:lnTo>
                      <a:pt x="2797" y="1616"/>
                    </a:lnTo>
                    <a:lnTo>
                      <a:pt x="2784" y="1618"/>
                    </a:lnTo>
                    <a:lnTo>
                      <a:pt x="2770" y="1620"/>
                    </a:lnTo>
                    <a:lnTo>
                      <a:pt x="2757" y="1621"/>
                    </a:lnTo>
                    <a:lnTo>
                      <a:pt x="2743" y="1621"/>
                    </a:lnTo>
                    <a:lnTo>
                      <a:pt x="270" y="1621"/>
                    </a:lnTo>
                    <a:lnTo>
                      <a:pt x="257" y="1621"/>
                    </a:lnTo>
                    <a:lnTo>
                      <a:pt x="242" y="1620"/>
                    </a:lnTo>
                    <a:lnTo>
                      <a:pt x="229" y="1618"/>
                    </a:lnTo>
                    <a:lnTo>
                      <a:pt x="216" y="1616"/>
                    </a:lnTo>
                    <a:lnTo>
                      <a:pt x="203" y="1613"/>
                    </a:lnTo>
                    <a:lnTo>
                      <a:pt x="191" y="1609"/>
                    </a:lnTo>
                    <a:lnTo>
                      <a:pt x="177" y="1604"/>
                    </a:lnTo>
                    <a:lnTo>
                      <a:pt x="165" y="1599"/>
                    </a:lnTo>
                    <a:lnTo>
                      <a:pt x="154" y="1594"/>
                    </a:lnTo>
                    <a:lnTo>
                      <a:pt x="142" y="1588"/>
                    </a:lnTo>
                    <a:lnTo>
                      <a:pt x="130" y="1582"/>
                    </a:lnTo>
                    <a:lnTo>
                      <a:pt x="119" y="1575"/>
                    </a:lnTo>
                    <a:lnTo>
                      <a:pt x="109" y="1567"/>
                    </a:lnTo>
                    <a:lnTo>
                      <a:pt x="99" y="1559"/>
                    </a:lnTo>
                    <a:lnTo>
                      <a:pt x="89" y="1551"/>
                    </a:lnTo>
                    <a:lnTo>
                      <a:pt x="79" y="1541"/>
                    </a:lnTo>
                    <a:lnTo>
                      <a:pt x="70" y="1532"/>
                    </a:lnTo>
                    <a:lnTo>
                      <a:pt x="62" y="1522"/>
                    </a:lnTo>
                    <a:lnTo>
                      <a:pt x="54" y="1512"/>
                    </a:lnTo>
                    <a:lnTo>
                      <a:pt x="46" y="1502"/>
                    </a:lnTo>
                    <a:lnTo>
                      <a:pt x="40" y="1490"/>
                    </a:lnTo>
                    <a:lnTo>
                      <a:pt x="33" y="1479"/>
                    </a:lnTo>
                    <a:lnTo>
                      <a:pt x="26" y="1468"/>
                    </a:lnTo>
                    <a:lnTo>
                      <a:pt x="21" y="1456"/>
                    </a:lnTo>
                    <a:lnTo>
                      <a:pt x="16" y="1444"/>
                    </a:lnTo>
                    <a:lnTo>
                      <a:pt x="12" y="1430"/>
                    </a:lnTo>
                    <a:lnTo>
                      <a:pt x="8" y="1418"/>
                    </a:lnTo>
                    <a:lnTo>
                      <a:pt x="5" y="1405"/>
                    </a:lnTo>
                    <a:lnTo>
                      <a:pt x="3" y="1392"/>
                    </a:lnTo>
                    <a:lnTo>
                      <a:pt x="1" y="1378"/>
                    </a:lnTo>
                    <a:lnTo>
                      <a:pt x="0" y="1364"/>
                    </a:lnTo>
                    <a:lnTo>
                      <a:pt x="0" y="1351"/>
                    </a:lnTo>
                    <a:lnTo>
                      <a:pt x="0" y="270"/>
                    </a:lnTo>
                    <a:lnTo>
                      <a:pt x="0" y="256"/>
                    </a:lnTo>
                    <a:lnTo>
                      <a:pt x="1" y="242"/>
                    </a:lnTo>
                    <a:lnTo>
                      <a:pt x="3" y="229"/>
                    </a:lnTo>
                    <a:lnTo>
                      <a:pt x="5" y="216"/>
                    </a:lnTo>
                    <a:lnTo>
                      <a:pt x="8" y="202"/>
                    </a:lnTo>
                    <a:lnTo>
                      <a:pt x="12" y="189"/>
                    </a:lnTo>
                    <a:lnTo>
                      <a:pt x="16" y="177"/>
                    </a:lnTo>
                    <a:lnTo>
                      <a:pt x="21" y="165"/>
                    </a:lnTo>
                    <a:lnTo>
                      <a:pt x="26" y="152"/>
                    </a:lnTo>
                    <a:lnTo>
                      <a:pt x="33" y="141"/>
                    </a:lnTo>
                    <a:lnTo>
                      <a:pt x="40" y="130"/>
                    </a:lnTo>
                    <a:lnTo>
                      <a:pt x="46" y="119"/>
                    </a:lnTo>
                    <a:lnTo>
                      <a:pt x="54" y="109"/>
                    </a:lnTo>
                    <a:lnTo>
                      <a:pt x="62" y="98"/>
                    </a:lnTo>
                    <a:lnTo>
                      <a:pt x="70" y="88"/>
                    </a:lnTo>
                    <a:lnTo>
                      <a:pt x="79" y="79"/>
                    </a:lnTo>
                    <a:lnTo>
                      <a:pt x="89" y="70"/>
                    </a:lnTo>
                    <a:lnTo>
                      <a:pt x="99" y="62"/>
                    </a:lnTo>
                    <a:lnTo>
                      <a:pt x="109" y="54"/>
                    </a:lnTo>
                    <a:lnTo>
                      <a:pt x="119" y="46"/>
                    </a:lnTo>
                    <a:lnTo>
                      <a:pt x="130" y="38"/>
                    </a:lnTo>
                    <a:lnTo>
                      <a:pt x="142" y="32"/>
                    </a:lnTo>
                    <a:lnTo>
                      <a:pt x="154" y="26"/>
                    </a:lnTo>
                    <a:lnTo>
                      <a:pt x="165" y="21"/>
                    </a:lnTo>
                    <a:lnTo>
                      <a:pt x="177" y="16"/>
                    </a:lnTo>
                    <a:lnTo>
                      <a:pt x="191" y="12"/>
                    </a:lnTo>
                    <a:lnTo>
                      <a:pt x="203" y="8"/>
                    </a:lnTo>
                    <a:lnTo>
                      <a:pt x="216" y="5"/>
                    </a:lnTo>
                    <a:lnTo>
                      <a:pt x="229" y="3"/>
                    </a:lnTo>
                    <a:lnTo>
                      <a:pt x="242" y="1"/>
                    </a:lnTo>
                    <a:lnTo>
                      <a:pt x="257"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31" name="Freeform 15"/>
              <p:cNvSpPr>
                <a:spLocks/>
              </p:cNvSpPr>
              <p:nvPr/>
            </p:nvSpPr>
            <p:spPr bwMode="auto">
              <a:xfrm>
                <a:off x="-1920069" y="1838018"/>
                <a:ext cx="217487" cy="117475"/>
              </a:xfrm>
              <a:custGeom>
                <a:avLst/>
                <a:gdLst/>
                <a:ahLst/>
                <a:cxnLst>
                  <a:cxn ang="0">
                    <a:pos x="2756" y="0"/>
                  </a:cxn>
                  <a:cxn ang="0">
                    <a:pos x="2796" y="5"/>
                  </a:cxn>
                  <a:cxn ang="0">
                    <a:pos x="2835" y="16"/>
                  </a:cxn>
                  <a:cxn ang="0">
                    <a:pos x="2871" y="32"/>
                  </a:cxn>
                  <a:cxn ang="0">
                    <a:pos x="2903" y="54"/>
                  </a:cxn>
                  <a:cxn ang="0">
                    <a:pos x="2933" y="79"/>
                  </a:cxn>
                  <a:cxn ang="0">
                    <a:pos x="2958" y="109"/>
                  </a:cxn>
                  <a:cxn ang="0">
                    <a:pos x="2980" y="141"/>
                  </a:cxn>
                  <a:cxn ang="0">
                    <a:pos x="2996" y="177"/>
                  </a:cxn>
                  <a:cxn ang="0">
                    <a:pos x="3007" y="216"/>
                  </a:cxn>
                  <a:cxn ang="0">
                    <a:pos x="3012" y="256"/>
                  </a:cxn>
                  <a:cxn ang="0">
                    <a:pos x="3012" y="1364"/>
                  </a:cxn>
                  <a:cxn ang="0">
                    <a:pos x="3007" y="1405"/>
                  </a:cxn>
                  <a:cxn ang="0">
                    <a:pos x="2996" y="1444"/>
                  </a:cxn>
                  <a:cxn ang="0">
                    <a:pos x="2980" y="1479"/>
                  </a:cxn>
                  <a:cxn ang="0">
                    <a:pos x="2958" y="1512"/>
                  </a:cxn>
                  <a:cxn ang="0">
                    <a:pos x="2933" y="1541"/>
                  </a:cxn>
                  <a:cxn ang="0">
                    <a:pos x="2903" y="1567"/>
                  </a:cxn>
                  <a:cxn ang="0">
                    <a:pos x="2871" y="1588"/>
                  </a:cxn>
                  <a:cxn ang="0">
                    <a:pos x="2835" y="1604"/>
                  </a:cxn>
                  <a:cxn ang="0">
                    <a:pos x="2796" y="1616"/>
                  </a:cxn>
                  <a:cxn ang="0">
                    <a:pos x="2756" y="1621"/>
                  </a:cxn>
                  <a:cxn ang="0">
                    <a:pos x="255" y="1621"/>
                  </a:cxn>
                  <a:cxn ang="0">
                    <a:pos x="216" y="1616"/>
                  </a:cxn>
                  <a:cxn ang="0">
                    <a:pos x="177" y="1604"/>
                  </a:cxn>
                  <a:cxn ang="0">
                    <a:pos x="141" y="1588"/>
                  </a:cxn>
                  <a:cxn ang="0">
                    <a:pos x="108" y="1567"/>
                  </a:cxn>
                  <a:cxn ang="0">
                    <a:pos x="79" y="1541"/>
                  </a:cxn>
                  <a:cxn ang="0">
                    <a:pos x="54" y="1512"/>
                  </a:cxn>
                  <a:cxn ang="0">
                    <a:pos x="32" y="1479"/>
                  </a:cxn>
                  <a:cxn ang="0">
                    <a:pos x="16" y="1444"/>
                  </a:cxn>
                  <a:cxn ang="0">
                    <a:pos x="5" y="1405"/>
                  </a:cxn>
                  <a:cxn ang="0">
                    <a:pos x="0" y="1364"/>
                  </a:cxn>
                  <a:cxn ang="0">
                    <a:pos x="0" y="256"/>
                  </a:cxn>
                  <a:cxn ang="0">
                    <a:pos x="5" y="216"/>
                  </a:cxn>
                  <a:cxn ang="0">
                    <a:pos x="16" y="177"/>
                  </a:cxn>
                  <a:cxn ang="0">
                    <a:pos x="32" y="141"/>
                  </a:cxn>
                  <a:cxn ang="0">
                    <a:pos x="54" y="109"/>
                  </a:cxn>
                  <a:cxn ang="0">
                    <a:pos x="79" y="79"/>
                  </a:cxn>
                  <a:cxn ang="0">
                    <a:pos x="108" y="54"/>
                  </a:cxn>
                  <a:cxn ang="0">
                    <a:pos x="141" y="32"/>
                  </a:cxn>
                  <a:cxn ang="0">
                    <a:pos x="177" y="16"/>
                  </a:cxn>
                  <a:cxn ang="0">
                    <a:pos x="216" y="5"/>
                  </a:cxn>
                  <a:cxn ang="0">
                    <a:pos x="255" y="0"/>
                  </a:cxn>
                </a:cxnLst>
                <a:rect l="0" t="0" r="r" b="b"/>
                <a:pathLst>
                  <a:path w="3012" h="1621">
                    <a:moveTo>
                      <a:pt x="270" y="0"/>
                    </a:moveTo>
                    <a:lnTo>
                      <a:pt x="2742" y="0"/>
                    </a:lnTo>
                    <a:lnTo>
                      <a:pt x="2756" y="0"/>
                    </a:lnTo>
                    <a:lnTo>
                      <a:pt x="2770" y="1"/>
                    </a:lnTo>
                    <a:lnTo>
                      <a:pt x="2783" y="3"/>
                    </a:lnTo>
                    <a:lnTo>
                      <a:pt x="2796" y="5"/>
                    </a:lnTo>
                    <a:lnTo>
                      <a:pt x="2810" y="8"/>
                    </a:lnTo>
                    <a:lnTo>
                      <a:pt x="2822" y="12"/>
                    </a:lnTo>
                    <a:lnTo>
                      <a:pt x="2835" y="16"/>
                    </a:lnTo>
                    <a:lnTo>
                      <a:pt x="2847" y="21"/>
                    </a:lnTo>
                    <a:lnTo>
                      <a:pt x="2859" y="26"/>
                    </a:lnTo>
                    <a:lnTo>
                      <a:pt x="2871" y="32"/>
                    </a:lnTo>
                    <a:lnTo>
                      <a:pt x="2882" y="38"/>
                    </a:lnTo>
                    <a:lnTo>
                      <a:pt x="2893" y="46"/>
                    </a:lnTo>
                    <a:lnTo>
                      <a:pt x="2903" y="54"/>
                    </a:lnTo>
                    <a:lnTo>
                      <a:pt x="2914" y="62"/>
                    </a:lnTo>
                    <a:lnTo>
                      <a:pt x="2924" y="70"/>
                    </a:lnTo>
                    <a:lnTo>
                      <a:pt x="2933" y="79"/>
                    </a:lnTo>
                    <a:lnTo>
                      <a:pt x="2942" y="88"/>
                    </a:lnTo>
                    <a:lnTo>
                      <a:pt x="2950" y="98"/>
                    </a:lnTo>
                    <a:lnTo>
                      <a:pt x="2958" y="109"/>
                    </a:lnTo>
                    <a:lnTo>
                      <a:pt x="2965" y="119"/>
                    </a:lnTo>
                    <a:lnTo>
                      <a:pt x="2973" y="130"/>
                    </a:lnTo>
                    <a:lnTo>
                      <a:pt x="2980" y="141"/>
                    </a:lnTo>
                    <a:lnTo>
                      <a:pt x="2986" y="152"/>
                    </a:lnTo>
                    <a:lnTo>
                      <a:pt x="2991" y="165"/>
                    </a:lnTo>
                    <a:lnTo>
                      <a:pt x="2996" y="177"/>
                    </a:lnTo>
                    <a:lnTo>
                      <a:pt x="3000" y="189"/>
                    </a:lnTo>
                    <a:lnTo>
                      <a:pt x="3004" y="202"/>
                    </a:lnTo>
                    <a:lnTo>
                      <a:pt x="3007" y="216"/>
                    </a:lnTo>
                    <a:lnTo>
                      <a:pt x="3009" y="229"/>
                    </a:lnTo>
                    <a:lnTo>
                      <a:pt x="3011" y="242"/>
                    </a:lnTo>
                    <a:lnTo>
                      <a:pt x="3012" y="256"/>
                    </a:lnTo>
                    <a:lnTo>
                      <a:pt x="3012" y="270"/>
                    </a:lnTo>
                    <a:lnTo>
                      <a:pt x="3012" y="1351"/>
                    </a:lnTo>
                    <a:lnTo>
                      <a:pt x="3012" y="1364"/>
                    </a:lnTo>
                    <a:lnTo>
                      <a:pt x="3011" y="1378"/>
                    </a:lnTo>
                    <a:lnTo>
                      <a:pt x="3009" y="1392"/>
                    </a:lnTo>
                    <a:lnTo>
                      <a:pt x="3007" y="1405"/>
                    </a:lnTo>
                    <a:lnTo>
                      <a:pt x="3004" y="1418"/>
                    </a:lnTo>
                    <a:lnTo>
                      <a:pt x="3000" y="1430"/>
                    </a:lnTo>
                    <a:lnTo>
                      <a:pt x="2996" y="1444"/>
                    </a:lnTo>
                    <a:lnTo>
                      <a:pt x="2991" y="1456"/>
                    </a:lnTo>
                    <a:lnTo>
                      <a:pt x="2986" y="1468"/>
                    </a:lnTo>
                    <a:lnTo>
                      <a:pt x="2980" y="1479"/>
                    </a:lnTo>
                    <a:lnTo>
                      <a:pt x="2973" y="1490"/>
                    </a:lnTo>
                    <a:lnTo>
                      <a:pt x="2965" y="1502"/>
                    </a:lnTo>
                    <a:lnTo>
                      <a:pt x="2958" y="1512"/>
                    </a:lnTo>
                    <a:lnTo>
                      <a:pt x="2950" y="1522"/>
                    </a:lnTo>
                    <a:lnTo>
                      <a:pt x="2942" y="1532"/>
                    </a:lnTo>
                    <a:lnTo>
                      <a:pt x="2933" y="1541"/>
                    </a:lnTo>
                    <a:lnTo>
                      <a:pt x="2924" y="1551"/>
                    </a:lnTo>
                    <a:lnTo>
                      <a:pt x="2914" y="1559"/>
                    </a:lnTo>
                    <a:lnTo>
                      <a:pt x="2903" y="1567"/>
                    </a:lnTo>
                    <a:lnTo>
                      <a:pt x="2893" y="1575"/>
                    </a:lnTo>
                    <a:lnTo>
                      <a:pt x="2882" y="1582"/>
                    </a:lnTo>
                    <a:lnTo>
                      <a:pt x="2871" y="1588"/>
                    </a:lnTo>
                    <a:lnTo>
                      <a:pt x="2859" y="1594"/>
                    </a:lnTo>
                    <a:lnTo>
                      <a:pt x="2847" y="1599"/>
                    </a:lnTo>
                    <a:lnTo>
                      <a:pt x="2835" y="1604"/>
                    </a:lnTo>
                    <a:lnTo>
                      <a:pt x="2822" y="1609"/>
                    </a:lnTo>
                    <a:lnTo>
                      <a:pt x="2810" y="1613"/>
                    </a:lnTo>
                    <a:lnTo>
                      <a:pt x="2796" y="1616"/>
                    </a:lnTo>
                    <a:lnTo>
                      <a:pt x="2783" y="1618"/>
                    </a:lnTo>
                    <a:lnTo>
                      <a:pt x="2770" y="1620"/>
                    </a:lnTo>
                    <a:lnTo>
                      <a:pt x="2756" y="1621"/>
                    </a:lnTo>
                    <a:lnTo>
                      <a:pt x="2742" y="1621"/>
                    </a:lnTo>
                    <a:lnTo>
                      <a:pt x="270" y="1621"/>
                    </a:lnTo>
                    <a:lnTo>
                      <a:pt x="255" y="1621"/>
                    </a:lnTo>
                    <a:lnTo>
                      <a:pt x="242" y="1620"/>
                    </a:lnTo>
                    <a:lnTo>
                      <a:pt x="229" y="1618"/>
                    </a:lnTo>
                    <a:lnTo>
                      <a:pt x="216" y="1616"/>
                    </a:lnTo>
                    <a:lnTo>
                      <a:pt x="202" y="1613"/>
                    </a:lnTo>
                    <a:lnTo>
                      <a:pt x="189" y="1609"/>
                    </a:lnTo>
                    <a:lnTo>
                      <a:pt x="177" y="1604"/>
                    </a:lnTo>
                    <a:lnTo>
                      <a:pt x="165" y="1599"/>
                    </a:lnTo>
                    <a:lnTo>
                      <a:pt x="152" y="1594"/>
                    </a:lnTo>
                    <a:lnTo>
                      <a:pt x="141" y="1588"/>
                    </a:lnTo>
                    <a:lnTo>
                      <a:pt x="130" y="1582"/>
                    </a:lnTo>
                    <a:lnTo>
                      <a:pt x="119" y="1575"/>
                    </a:lnTo>
                    <a:lnTo>
                      <a:pt x="108" y="1567"/>
                    </a:lnTo>
                    <a:lnTo>
                      <a:pt x="97" y="1559"/>
                    </a:lnTo>
                    <a:lnTo>
                      <a:pt x="88" y="1551"/>
                    </a:lnTo>
                    <a:lnTo>
                      <a:pt x="79" y="1541"/>
                    </a:lnTo>
                    <a:lnTo>
                      <a:pt x="70" y="1532"/>
                    </a:lnTo>
                    <a:lnTo>
                      <a:pt x="61" y="1522"/>
                    </a:lnTo>
                    <a:lnTo>
                      <a:pt x="54" y="1512"/>
                    </a:lnTo>
                    <a:lnTo>
                      <a:pt x="45" y="1502"/>
                    </a:lnTo>
                    <a:lnTo>
                      <a:pt x="38" y="1490"/>
                    </a:lnTo>
                    <a:lnTo>
                      <a:pt x="32" y="1479"/>
                    </a:lnTo>
                    <a:lnTo>
                      <a:pt x="26" y="1468"/>
                    </a:lnTo>
                    <a:lnTo>
                      <a:pt x="21" y="1456"/>
                    </a:lnTo>
                    <a:lnTo>
                      <a:pt x="16" y="1444"/>
                    </a:lnTo>
                    <a:lnTo>
                      <a:pt x="12" y="1430"/>
                    </a:lnTo>
                    <a:lnTo>
                      <a:pt x="8" y="1418"/>
                    </a:lnTo>
                    <a:lnTo>
                      <a:pt x="5" y="1405"/>
                    </a:lnTo>
                    <a:lnTo>
                      <a:pt x="3" y="1392"/>
                    </a:lnTo>
                    <a:lnTo>
                      <a:pt x="1" y="1378"/>
                    </a:lnTo>
                    <a:lnTo>
                      <a:pt x="0" y="1364"/>
                    </a:lnTo>
                    <a:lnTo>
                      <a:pt x="0" y="1351"/>
                    </a:lnTo>
                    <a:lnTo>
                      <a:pt x="0" y="270"/>
                    </a:lnTo>
                    <a:lnTo>
                      <a:pt x="0" y="256"/>
                    </a:lnTo>
                    <a:lnTo>
                      <a:pt x="1" y="242"/>
                    </a:lnTo>
                    <a:lnTo>
                      <a:pt x="3" y="229"/>
                    </a:lnTo>
                    <a:lnTo>
                      <a:pt x="5" y="216"/>
                    </a:lnTo>
                    <a:lnTo>
                      <a:pt x="8" y="202"/>
                    </a:lnTo>
                    <a:lnTo>
                      <a:pt x="12" y="189"/>
                    </a:lnTo>
                    <a:lnTo>
                      <a:pt x="16" y="177"/>
                    </a:lnTo>
                    <a:lnTo>
                      <a:pt x="21" y="165"/>
                    </a:lnTo>
                    <a:lnTo>
                      <a:pt x="26" y="152"/>
                    </a:lnTo>
                    <a:lnTo>
                      <a:pt x="32" y="141"/>
                    </a:lnTo>
                    <a:lnTo>
                      <a:pt x="38" y="130"/>
                    </a:lnTo>
                    <a:lnTo>
                      <a:pt x="45" y="119"/>
                    </a:lnTo>
                    <a:lnTo>
                      <a:pt x="54" y="109"/>
                    </a:lnTo>
                    <a:lnTo>
                      <a:pt x="61" y="98"/>
                    </a:lnTo>
                    <a:lnTo>
                      <a:pt x="70" y="88"/>
                    </a:lnTo>
                    <a:lnTo>
                      <a:pt x="79" y="79"/>
                    </a:lnTo>
                    <a:lnTo>
                      <a:pt x="88" y="70"/>
                    </a:lnTo>
                    <a:lnTo>
                      <a:pt x="97" y="62"/>
                    </a:lnTo>
                    <a:lnTo>
                      <a:pt x="108" y="54"/>
                    </a:lnTo>
                    <a:lnTo>
                      <a:pt x="119" y="46"/>
                    </a:lnTo>
                    <a:lnTo>
                      <a:pt x="130" y="38"/>
                    </a:lnTo>
                    <a:lnTo>
                      <a:pt x="141" y="32"/>
                    </a:lnTo>
                    <a:lnTo>
                      <a:pt x="152" y="26"/>
                    </a:lnTo>
                    <a:lnTo>
                      <a:pt x="165" y="21"/>
                    </a:lnTo>
                    <a:lnTo>
                      <a:pt x="177" y="16"/>
                    </a:lnTo>
                    <a:lnTo>
                      <a:pt x="189" y="12"/>
                    </a:lnTo>
                    <a:lnTo>
                      <a:pt x="202" y="8"/>
                    </a:lnTo>
                    <a:lnTo>
                      <a:pt x="216" y="5"/>
                    </a:lnTo>
                    <a:lnTo>
                      <a:pt x="229" y="3"/>
                    </a:lnTo>
                    <a:lnTo>
                      <a:pt x="242" y="1"/>
                    </a:lnTo>
                    <a:lnTo>
                      <a:pt x="255"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32" name="Freeform 16"/>
              <p:cNvSpPr>
                <a:spLocks/>
              </p:cNvSpPr>
              <p:nvPr/>
            </p:nvSpPr>
            <p:spPr bwMode="auto">
              <a:xfrm>
                <a:off x="-1680356" y="1838018"/>
                <a:ext cx="217487" cy="117475"/>
              </a:xfrm>
              <a:custGeom>
                <a:avLst/>
                <a:gdLst/>
                <a:ahLst/>
                <a:cxnLst>
                  <a:cxn ang="0">
                    <a:pos x="2757" y="0"/>
                  </a:cxn>
                  <a:cxn ang="0">
                    <a:pos x="2798" y="5"/>
                  </a:cxn>
                  <a:cxn ang="0">
                    <a:pos x="2836" y="16"/>
                  </a:cxn>
                  <a:cxn ang="0">
                    <a:pos x="2871" y="32"/>
                  </a:cxn>
                  <a:cxn ang="0">
                    <a:pos x="2905" y="54"/>
                  </a:cxn>
                  <a:cxn ang="0">
                    <a:pos x="2934" y="79"/>
                  </a:cxn>
                  <a:cxn ang="0">
                    <a:pos x="2960" y="109"/>
                  </a:cxn>
                  <a:cxn ang="0">
                    <a:pos x="2980" y="141"/>
                  </a:cxn>
                  <a:cxn ang="0">
                    <a:pos x="2997" y="177"/>
                  </a:cxn>
                  <a:cxn ang="0">
                    <a:pos x="3008" y="216"/>
                  </a:cxn>
                  <a:cxn ang="0">
                    <a:pos x="3013" y="256"/>
                  </a:cxn>
                  <a:cxn ang="0">
                    <a:pos x="3013" y="1364"/>
                  </a:cxn>
                  <a:cxn ang="0">
                    <a:pos x="3008" y="1405"/>
                  </a:cxn>
                  <a:cxn ang="0">
                    <a:pos x="2997" y="1444"/>
                  </a:cxn>
                  <a:cxn ang="0">
                    <a:pos x="2980" y="1479"/>
                  </a:cxn>
                  <a:cxn ang="0">
                    <a:pos x="2960" y="1512"/>
                  </a:cxn>
                  <a:cxn ang="0">
                    <a:pos x="2934" y="1541"/>
                  </a:cxn>
                  <a:cxn ang="0">
                    <a:pos x="2905" y="1567"/>
                  </a:cxn>
                  <a:cxn ang="0">
                    <a:pos x="2871" y="1588"/>
                  </a:cxn>
                  <a:cxn ang="0">
                    <a:pos x="2836" y="1604"/>
                  </a:cxn>
                  <a:cxn ang="0">
                    <a:pos x="2798" y="1616"/>
                  </a:cxn>
                  <a:cxn ang="0">
                    <a:pos x="2757" y="1621"/>
                  </a:cxn>
                  <a:cxn ang="0">
                    <a:pos x="257" y="1621"/>
                  </a:cxn>
                  <a:cxn ang="0">
                    <a:pos x="216" y="1616"/>
                  </a:cxn>
                  <a:cxn ang="0">
                    <a:pos x="178" y="1604"/>
                  </a:cxn>
                  <a:cxn ang="0">
                    <a:pos x="142" y="1588"/>
                  </a:cxn>
                  <a:cxn ang="0">
                    <a:pos x="109" y="1567"/>
                  </a:cxn>
                  <a:cxn ang="0">
                    <a:pos x="80" y="1541"/>
                  </a:cxn>
                  <a:cxn ang="0">
                    <a:pos x="54" y="1512"/>
                  </a:cxn>
                  <a:cxn ang="0">
                    <a:pos x="33" y="1479"/>
                  </a:cxn>
                  <a:cxn ang="0">
                    <a:pos x="16" y="1444"/>
                  </a:cxn>
                  <a:cxn ang="0">
                    <a:pos x="6" y="1405"/>
                  </a:cxn>
                  <a:cxn ang="0">
                    <a:pos x="1" y="1364"/>
                  </a:cxn>
                  <a:cxn ang="0">
                    <a:pos x="1" y="256"/>
                  </a:cxn>
                  <a:cxn ang="0">
                    <a:pos x="6" y="216"/>
                  </a:cxn>
                  <a:cxn ang="0">
                    <a:pos x="16" y="177"/>
                  </a:cxn>
                  <a:cxn ang="0">
                    <a:pos x="33" y="141"/>
                  </a:cxn>
                  <a:cxn ang="0">
                    <a:pos x="54" y="109"/>
                  </a:cxn>
                  <a:cxn ang="0">
                    <a:pos x="80" y="79"/>
                  </a:cxn>
                  <a:cxn ang="0">
                    <a:pos x="109" y="54"/>
                  </a:cxn>
                  <a:cxn ang="0">
                    <a:pos x="142" y="32"/>
                  </a:cxn>
                  <a:cxn ang="0">
                    <a:pos x="178" y="16"/>
                  </a:cxn>
                  <a:cxn ang="0">
                    <a:pos x="216" y="5"/>
                  </a:cxn>
                  <a:cxn ang="0">
                    <a:pos x="257" y="0"/>
                  </a:cxn>
                </a:cxnLst>
                <a:rect l="0" t="0" r="r" b="b"/>
                <a:pathLst>
                  <a:path w="3014" h="1621">
                    <a:moveTo>
                      <a:pt x="271" y="0"/>
                    </a:moveTo>
                    <a:lnTo>
                      <a:pt x="2743" y="0"/>
                    </a:lnTo>
                    <a:lnTo>
                      <a:pt x="2757" y="0"/>
                    </a:lnTo>
                    <a:lnTo>
                      <a:pt x="2770" y="1"/>
                    </a:lnTo>
                    <a:lnTo>
                      <a:pt x="2784" y="3"/>
                    </a:lnTo>
                    <a:lnTo>
                      <a:pt x="2798" y="5"/>
                    </a:lnTo>
                    <a:lnTo>
                      <a:pt x="2810" y="8"/>
                    </a:lnTo>
                    <a:lnTo>
                      <a:pt x="2823" y="12"/>
                    </a:lnTo>
                    <a:lnTo>
                      <a:pt x="2836" y="16"/>
                    </a:lnTo>
                    <a:lnTo>
                      <a:pt x="2848" y="21"/>
                    </a:lnTo>
                    <a:lnTo>
                      <a:pt x="2860" y="26"/>
                    </a:lnTo>
                    <a:lnTo>
                      <a:pt x="2871" y="32"/>
                    </a:lnTo>
                    <a:lnTo>
                      <a:pt x="2884" y="38"/>
                    </a:lnTo>
                    <a:lnTo>
                      <a:pt x="2894" y="46"/>
                    </a:lnTo>
                    <a:lnTo>
                      <a:pt x="2905" y="54"/>
                    </a:lnTo>
                    <a:lnTo>
                      <a:pt x="2915" y="62"/>
                    </a:lnTo>
                    <a:lnTo>
                      <a:pt x="2924" y="70"/>
                    </a:lnTo>
                    <a:lnTo>
                      <a:pt x="2934" y="79"/>
                    </a:lnTo>
                    <a:lnTo>
                      <a:pt x="2943" y="88"/>
                    </a:lnTo>
                    <a:lnTo>
                      <a:pt x="2952" y="98"/>
                    </a:lnTo>
                    <a:lnTo>
                      <a:pt x="2960" y="109"/>
                    </a:lnTo>
                    <a:lnTo>
                      <a:pt x="2967" y="119"/>
                    </a:lnTo>
                    <a:lnTo>
                      <a:pt x="2974" y="130"/>
                    </a:lnTo>
                    <a:lnTo>
                      <a:pt x="2980" y="141"/>
                    </a:lnTo>
                    <a:lnTo>
                      <a:pt x="2986" y="152"/>
                    </a:lnTo>
                    <a:lnTo>
                      <a:pt x="2993" y="165"/>
                    </a:lnTo>
                    <a:lnTo>
                      <a:pt x="2997" y="177"/>
                    </a:lnTo>
                    <a:lnTo>
                      <a:pt x="3002" y="189"/>
                    </a:lnTo>
                    <a:lnTo>
                      <a:pt x="3005" y="202"/>
                    </a:lnTo>
                    <a:lnTo>
                      <a:pt x="3008" y="216"/>
                    </a:lnTo>
                    <a:lnTo>
                      <a:pt x="3011" y="229"/>
                    </a:lnTo>
                    <a:lnTo>
                      <a:pt x="3012" y="242"/>
                    </a:lnTo>
                    <a:lnTo>
                      <a:pt x="3013" y="256"/>
                    </a:lnTo>
                    <a:lnTo>
                      <a:pt x="3014" y="270"/>
                    </a:lnTo>
                    <a:lnTo>
                      <a:pt x="3014" y="1351"/>
                    </a:lnTo>
                    <a:lnTo>
                      <a:pt x="3013" y="1364"/>
                    </a:lnTo>
                    <a:lnTo>
                      <a:pt x="3012" y="1378"/>
                    </a:lnTo>
                    <a:lnTo>
                      <a:pt x="3011" y="1392"/>
                    </a:lnTo>
                    <a:lnTo>
                      <a:pt x="3008" y="1405"/>
                    </a:lnTo>
                    <a:lnTo>
                      <a:pt x="3005" y="1418"/>
                    </a:lnTo>
                    <a:lnTo>
                      <a:pt x="3002" y="1430"/>
                    </a:lnTo>
                    <a:lnTo>
                      <a:pt x="2997" y="1444"/>
                    </a:lnTo>
                    <a:lnTo>
                      <a:pt x="2993" y="1456"/>
                    </a:lnTo>
                    <a:lnTo>
                      <a:pt x="2986" y="1468"/>
                    </a:lnTo>
                    <a:lnTo>
                      <a:pt x="2980" y="1479"/>
                    </a:lnTo>
                    <a:lnTo>
                      <a:pt x="2974" y="1490"/>
                    </a:lnTo>
                    <a:lnTo>
                      <a:pt x="2967" y="1502"/>
                    </a:lnTo>
                    <a:lnTo>
                      <a:pt x="2960" y="1512"/>
                    </a:lnTo>
                    <a:lnTo>
                      <a:pt x="2952" y="1522"/>
                    </a:lnTo>
                    <a:lnTo>
                      <a:pt x="2943" y="1532"/>
                    </a:lnTo>
                    <a:lnTo>
                      <a:pt x="2934" y="1541"/>
                    </a:lnTo>
                    <a:lnTo>
                      <a:pt x="2924" y="1551"/>
                    </a:lnTo>
                    <a:lnTo>
                      <a:pt x="2915" y="1559"/>
                    </a:lnTo>
                    <a:lnTo>
                      <a:pt x="2905" y="1567"/>
                    </a:lnTo>
                    <a:lnTo>
                      <a:pt x="2894" y="1575"/>
                    </a:lnTo>
                    <a:lnTo>
                      <a:pt x="2884" y="1582"/>
                    </a:lnTo>
                    <a:lnTo>
                      <a:pt x="2871" y="1588"/>
                    </a:lnTo>
                    <a:lnTo>
                      <a:pt x="2860" y="1594"/>
                    </a:lnTo>
                    <a:lnTo>
                      <a:pt x="2848" y="1599"/>
                    </a:lnTo>
                    <a:lnTo>
                      <a:pt x="2836" y="1604"/>
                    </a:lnTo>
                    <a:lnTo>
                      <a:pt x="2823" y="1609"/>
                    </a:lnTo>
                    <a:lnTo>
                      <a:pt x="2810" y="1613"/>
                    </a:lnTo>
                    <a:lnTo>
                      <a:pt x="2798" y="1616"/>
                    </a:lnTo>
                    <a:lnTo>
                      <a:pt x="2784" y="1618"/>
                    </a:lnTo>
                    <a:lnTo>
                      <a:pt x="2770" y="1620"/>
                    </a:lnTo>
                    <a:lnTo>
                      <a:pt x="2757" y="1621"/>
                    </a:lnTo>
                    <a:lnTo>
                      <a:pt x="2743" y="1621"/>
                    </a:lnTo>
                    <a:lnTo>
                      <a:pt x="271" y="1621"/>
                    </a:lnTo>
                    <a:lnTo>
                      <a:pt x="257" y="1621"/>
                    </a:lnTo>
                    <a:lnTo>
                      <a:pt x="244" y="1620"/>
                    </a:lnTo>
                    <a:lnTo>
                      <a:pt x="229" y="1618"/>
                    </a:lnTo>
                    <a:lnTo>
                      <a:pt x="216" y="1616"/>
                    </a:lnTo>
                    <a:lnTo>
                      <a:pt x="204" y="1613"/>
                    </a:lnTo>
                    <a:lnTo>
                      <a:pt x="191" y="1609"/>
                    </a:lnTo>
                    <a:lnTo>
                      <a:pt x="178" y="1604"/>
                    </a:lnTo>
                    <a:lnTo>
                      <a:pt x="166" y="1599"/>
                    </a:lnTo>
                    <a:lnTo>
                      <a:pt x="154" y="1594"/>
                    </a:lnTo>
                    <a:lnTo>
                      <a:pt x="142" y="1588"/>
                    </a:lnTo>
                    <a:lnTo>
                      <a:pt x="130" y="1582"/>
                    </a:lnTo>
                    <a:lnTo>
                      <a:pt x="120" y="1575"/>
                    </a:lnTo>
                    <a:lnTo>
                      <a:pt x="109" y="1567"/>
                    </a:lnTo>
                    <a:lnTo>
                      <a:pt x="99" y="1559"/>
                    </a:lnTo>
                    <a:lnTo>
                      <a:pt x="89" y="1551"/>
                    </a:lnTo>
                    <a:lnTo>
                      <a:pt x="80" y="1541"/>
                    </a:lnTo>
                    <a:lnTo>
                      <a:pt x="70" y="1532"/>
                    </a:lnTo>
                    <a:lnTo>
                      <a:pt x="62" y="1522"/>
                    </a:lnTo>
                    <a:lnTo>
                      <a:pt x="54" y="1512"/>
                    </a:lnTo>
                    <a:lnTo>
                      <a:pt x="47" y="1502"/>
                    </a:lnTo>
                    <a:lnTo>
                      <a:pt x="40" y="1490"/>
                    </a:lnTo>
                    <a:lnTo>
                      <a:pt x="33" y="1479"/>
                    </a:lnTo>
                    <a:lnTo>
                      <a:pt x="28" y="1468"/>
                    </a:lnTo>
                    <a:lnTo>
                      <a:pt x="21" y="1456"/>
                    </a:lnTo>
                    <a:lnTo>
                      <a:pt x="16" y="1444"/>
                    </a:lnTo>
                    <a:lnTo>
                      <a:pt x="12" y="1430"/>
                    </a:lnTo>
                    <a:lnTo>
                      <a:pt x="9" y="1418"/>
                    </a:lnTo>
                    <a:lnTo>
                      <a:pt x="6" y="1405"/>
                    </a:lnTo>
                    <a:lnTo>
                      <a:pt x="3" y="1392"/>
                    </a:lnTo>
                    <a:lnTo>
                      <a:pt x="2" y="1378"/>
                    </a:lnTo>
                    <a:lnTo>
                      <a:pt x="1" y="1364"/>
                    </a:lnTo>
                    <a:lnTo>
                      <a:pt x="0" y="1351"/>
                    </a:lnTo>
                    <a:lnTo>
                      <a:pt x="0" y="270"/>
                    </a:lnTo>
                    <a:lnTo>
                      <a:pt x="1" y="256"/>
                    </a:lnTo>
                    <a:lnTo>
                      <a:pt x="2" y="242"/>
                    </a:lnTo>
                    <a:lnTo>
                      <a:pt x="3" y="229"/>
                    </a:lnTo>
                    <a:lnTo>
                      <a:pt x="6" y="216"/>
                    </a:lnTo>
                    <a:lnTo>
                      <a:pt x="9" y="202"/>
                    </a:lnTo>
                    <a:lnTo>
                      <a:pt x="12" y="189"/>
                    </a:lnTo>
                    <a:lnTo>
                      <a:pt x="16" y="177"/>
                    </a:lnTo>
                    <a:lnTo>
                      <a:pt x="21" y="165"/>
                    </a:lnTo>
                    <a:lnTo>
                      <a:pt x="28" y="152"/>
                    </a:lnTo>
                    <a:lnTo>
                      <a:pt x="33" y="141"/>
                    </a:lnTo>
                    <a:lnTo>
                      <a:pt x="40" y="130"/>
                    </a:lnTo>
                    <a:lnTo>
                      <a:pt x="47" y="119"/>
                    </a:lnTo>
                    <a:lnTo>
                      <a:pt x="54" y="109"/>
                    </a:lnTo>
                    <a:lnTo>
                      <a:pt x="62" y="98"/>
                    </a:lnTo>
                    <a:lnTo>
                      <a:pt x="70" y="88"/>
                    </a:lnTo>
                    <a:lnTo>
                      <a:pt x="80" y="79"/>
                    </a:lnTo>
                    <a:lnTo>
                      <a:pt x="89" y="70"/>
                    </a:lnTo>
                    <a:lnTo>
                      <a:pt x="99" y="62"/>
                    </a:lnTo>
                    <a:lnTo>
                      <a:pt x="109" y="54"/>
                    </a:lnTo>
                    <a:lnTo>
                      <a:pt x="120" y="46"/>
                    </a:lnTo>
                    <a:lnTo>
                      <a:pt x="130" y="38"/>
                    </a:lnTo>
                    <a:lnTo>
                      <a:pt x="142" y="32"/>
                    </a:lnTo>
                    <a:lnTo>
                      <a:pt x="154" y="26"/>
                    </a:lnTo>
                    <a:lnTo>
                      <a:pt x="166" y="21"/>
                    </a:lnTo>
                    <a:lnTo>
                      <a:pt x="178" y="16"/>
                    </a:lnTo>
                    <a:lnTo>
                      <a:pt x="191" y="12"/>
                    </a:lnTo>
                    <a:lnTo>
                      <a:pt x="204" y="8"/>
                    </a:lnTo>
                    <a:lnTo>
                      <a:pt x="216" y="5"/>
                    </a:lnTo>
                    <a:lnTo>
                      <a:pt x="229" y="3"/>
                    </a:lnTo>
                    <a:lnTo>
                      <a:pt x="244"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33" name="Freeform 17"/>
              <p:cNvSpPr>
                <a:spLocks/>
              </p:cNvSpPr>
              <p:nvPr/>
            </p:nvSpPr>
            <p:spPr bwMode="auto">
              <a:xfrm>
                <a:off x="-1440644" y="1838018"/>
                <a:ext cx="217487" cy="117475"/>
              </a:xfrm>
              <a:custGeom>
                <a:avLst/>
                <a:gdLst/>
                <a:ahLst/>
                <a:cxnLst>
                  <a:cxn ang="0">
                    <a:pos x="2757" y="0"/>
                  </a:cxn>
                  <a:cxn ang="0">
                    <a:pos x="2796" y="5"/>
                  </a:cxn>
                  <a:cxn ang="0">
                    <a:pos x="2835" y="16"/>
                  </a:cxn>
                  <a:cxn ang="0">
                    <a:pos x="2871" y="32"/>
                  </a:cxn>
                  <a:cxn ang="0">
                    <a:pos x="2903" y="54"/>
                  </a:cxn>
                  <a:cxn ang="0">
                    <a:pos x="2933" y="79"/>
                  </a:cxn>
                  <a:cxn ang="0">
                    <a:pos x="2958" y="109"/>
                  </a:cxn>
                  <a:cxn ang="0">
                    <a:pos x="2980" y="141"/>
                  </a:cxn>
                  <a:cxn ang="0">
                    <a:pos x="2996" y="177"/>
                  </a:cxn>
                  <a:cxn ang="0">
                    <a:pos x="3007" y="216"/>
                  </a:cxn>
                  <a:cxn ang="0">
                    <a:pos x="3012" y="256"/>
                  </a:cxn>
                  <a:cxn ang="0">
                    <a:pos x="3012" y="1364"/>
                  </a:cxn>
                  <a:cxn ang="0">
                    <a:pos x="3007" y="1405"/>
                  </a:cxn>
                  <a:cxn ang="0">
                    <a:pos x="2996" y="1444"/>
                  </a:cxn>
                  <a:cxn ang="0">
                    <a:pos x="2980" y="1479"/>
                  </a:cxn>
                  <a:cxn ang="0">
                    <a:pos x="2958" y="1512"/>
                  </a:cxn>
                  <a:cxn ang="0">
                    <a:pos x="2933" y="1541"/>
                  </a:cxn>
                  <a:cxn ang="0">
                    <a:pos x="2903" y="1567"/>
                  </a:cxn>
                  <a:cxn ang="0">
                    <a:pos x="2871" y="1588"/>
                  </a:cxn>
                  <a:cxn ang="0">
                    <a:pos x="2835" y="1604"/>
                  </a:cxn>
                  <a:cxn ang="0">
                    <a:pos x="2796" y="1616"/>
                  </a:cxn>
                  <a:cxn ang="0">
                    <a:pos x="2757" y="1621"/>
                  </a:cxn>
                  <a:cxn ang="0">
                    <a:pos x="256" y="1621"/>
                  </a:cxn>
                  <a:cxn ang="0">
                    <a:pos x="216" y="1616"/>
                  </a:cxn>
                  <a:cxn ang="0">
                    <a:pos x="177" y="1604"/>
                  </a:cxn>
                  <a:cxn ang="0">
                    <a:pos x="141" y="1588"/>
                  </a:cxn>
                  <a:cxn ang="0">
                    <a:pos x="109" y="1567"/>
                  </a:cxn>
                  <a:cxn ang="0">
                    <a:pos x="79" y="1541"/>
                  </a:cxn>
                  <a:cxn ang="0">
                    <a:pos x="54" y="1512"/>
                  </a:cxn>
                  <a:cxn ang="0">
                    <a:pos x="32" y="1479"/>
                  </a:cxn>
                  <a:cxn ang="0">
                    <a:pos x="16" y="1444"/>
                  </a:cxn>
                  <a:cxn ang="0">
                    <a:pos x="5" y="1405"/>
                  </a:cxn>
                  <a:cxn ang="0">
                    <a:pos x="0" y="1364"/>
                  </a:cxn>
                  <a:cxn ang="0">
                    <a:pos x="0" y="256"/>
                  </a:cxn>
                  <a:cxn ang="0">
                    <a:pos x="5" y="216"/>
                  </a:cxn>
                  <a:cxn ang="0">
                    <a:pos x="16" y="177"/>
                  </a:cxn>
                  <a:cxn ang="0">
                    <a:pos x="32" y="141"/>
                  </a:cxn>
                  <a:cxn ang="0">
                    <a:pos x="54" y="109"/>
                  </a:cxn>
                  <a:cxn ang="0">
                    <a:pos x="79" y="79"/>
                  </a:cxn>
                  <a:cxn ang="0">
                    <a:pos x="109" y="54"/>
                  </a:cxn>
                  <a:cxn ang="0">
                    <a:pos x="141" y="32"/>
                  </a:cxn>
                  <a:cxn ang="0">
                    <a:pos x="177" y="16"/>
                  </a:cxn>
                  <a:cxn ang="0">
                    <a:pos x="216" y="5"/>
                  </a:cxn>
                  <a:cxn ang="0">
                    <a:pos x="256" y="0"/>
                  </a:cxn>
                </a:cxnLst>
                <a:rect l="0" t="0" r="r" b="b"/>
                <a:pathLst>
                  <a:path w="3012" h="1621">
                    <a:moveTo>
                      <a:pt x="270" y="0"/>
                    </a:moveTo>
                    <a:lnTo>
                      <a:pt x="2742" y="0"/>
                    </a:lnTo>
                    <a:lnTo>
                      <a:pt x="2757" y="0"/>
                    </a:lnTo>
                    <a:lnTo>
                      <a:pt x="2770" y="1"/>
                    </a:lnTo>
                    <a:lnTo>
                      <a:pt x="2783" y="3"/>
                    </a:lnTo>
                    <a:lnTo>
                      <a:pt x="2796" y="5"/>
                    </a:lnTo>
                    <a:lnTo>
                      <a:pt x="2810" y="8"/>
                    </a:lnTo>
                    <a:lnTo>
                      <a:pt x="2823" y="12"/>
                    </a:lnTo>
                    <a:lnTo>
                      <a:pt x="2835" y="16"/>
                    </a:lnTo>
                    <a:lnTo>
                      <a:pt x="2847" y="21"/>
                    </a:lnTo>
                    <a:lnTo>
                      <a:pt x="2860" y="26"/>
                    </a:lnTo>
                    <a:lnTo>
                      <a:pt x="2871" y="32"/>
                    </a:lnTo>
                    <a:lnTo>
                      <a:pt x="2882" y="38"/>
                    </a:lnTo>
                    <a:lnTo>
                      <a:pt x="2893" y="46"/>
                    </a:lnTo>
                    <a:lnTo>
                      <a:pt x="2903" y="54"/>
                    </a:lnTo>
                    <a:lnTo>
                      <a:pt x="2914" y="62"/>
                    </a:lnTo>
                    <a:lnTo>
                      <a:pt x="2924" y="70"/>
                    </a:lnTo>
                    <a:lnTo>
                      <a:pt x="2933" y="79"/>
                    </a:lnTo>
                    <a:lnTo>
                      <a:pt x="2942" y="88"/>
                    </a:lnTo>
                    <a:lnTo>
                      <a:pt x="2950" y="98"/>
                    </a:lnTo>
                    <a:lnTo>
                      <a:pt x="2958" y="109"/>
                    </a:lnTo>
                    <a:lnTo>
                      <a:pt x="2967" y="119"/>
                    </a:lnTo>
                    <a:lnTo>
                      <a:pt x="2974" y="130"/>
                    </a:lnTo>
                    <a:lnTo>
                      <a:pt x="2980" y="141"/>
                    </a:lnTo>
                    <a:lnTo>
                      <a:pt x="2986" y="152"/>
                    </a:lnTo>
                    <a:lnTo>
                      <a:pt x="2991" y="165"/>
                    </a:lnTo>
                    <a:lnTo>
                      <a:pt x="2996" y="177"/>
                    </a:lnTo>
                    <a:lnTo>
                      <a:pt x="3000" y="189"/>
                    </a:lnTo>
                    <a:lnTo>
                      <a:pt x="3004" y="202"/>
                    </a:lnTo>
                    <a:lnTo>
                      <a:pt x="3007" y="216"/>
                    </a:lnTo>
                    <a:lnTo>
                      <a:pt x="3009" y="229"/>
                    </a:lnTo>
                    <a:lnTo>
                      <a:pt x="3011" y="242"/>
                    </a:lnTo>
                    <a:lnTo>
                      <a:pt x="3012" y="256"/>
                    </a:lnTo>
                    <a:lnTo>
                      <a:pt x="3012" y="270"/>
                    </a:lnTo>
                    <a:lnTo>
                      <a:pt x="3012" y="1351"/>
                    </a:lnTo>
                    <a:lnTo>
                      <a:pt x="3012" y="1364"/>
                    </a:lnTo>
                    <a:lnTo>
                      <a:pt x="3011" y="1378"/>
                    </a:lnTo>
                    <a:lnTo>
                      <a:pt x="3009" y="1392"/>
                    </a:lnTo>
                    <a:lnTo>
                      <a:pt x="3007" y="1405"/>
                    </a:lnTo>
                    <a:lnTo>
                      <a:pt x="3004" y="1418"/>
                    </a:lnTo>
                    <a:lnTo>
                      <a:pt x="3000" y="1430"/>
                    </a:lnTo>
                    <a:lnTo>
                      <a:pt x="2996" y="1444"/>
                    </a:lnTo>
                    <a:lnTo>
                      <a:pt x="2991" y="1456"/>
                    </a:lnTo>
                    <a:lnTo>
                      <a:pt x="2986" y="1468"/>
                    </a:lnTo>
                    <a:lnTo>
                      <a:pt x="2980" y="1479"/>
                    </a:lnTo>
                    <a:lnTo>
                      <a:pt x="2974" y="1490"/>
                    </a:lnTo>
                    <a:lnTo>
                      <a:pt x="2967" y="1502"/>
                    </a:lnTo>
                    <a:lnTo>
                      <a:pt x="2958" y="1512"/>
                    </a:lnTo>
                    <a:lnTo>
                      <a:pt x="2950" y="1522"/>
                    </a:lnTo>
                    <a:lnTo>
                      <a:pt x="2942" y="1532"/>
                    </a:lnTo>
                    <a:lnTo>
                      <a:pt x="2933" y="1541"/>
                    </a:lnTo>
                    <a:lnTo>
                      <a:pt x="2924" y="1551"/>
                    </a:lnTo>
                    <a:lnTo>
                      <a:pt x="2914" y="1559"/>
                    </a:lnTo>
                    <a:lnTo>
                      <a:pt x="2903" y="1567"/>
                    </a:lnTo>
                    <a:lnTo>
                      <a:pt x="2893" y="1575"/>
                    </a:lnTo>
                    <a:lnTo>
                      <a:pt x="2882" y="1582"/>
                    </a:lnTo>
                    <a:lnTo>
                      <a:pt x="2871" y="1588"/>
                    </a:lnTo>
                    <a:lnTo>
                      <a:pt x="2860" y="1594"/>
                    </a:lnTo>
                    <a:lnTo>
                      <a:pt x="2847" y="1599"/>
                    </a:lnTo>
                    <a:lnTo>
                      <a:pt x="2835" y="1604"/>
                    </a:lnTo>
                    <a:lnTo>
                      <a:pt x="2823" y="1609"/>
                    </a:lnTo>
                    <a:lnTo>
                      <a:pt x="2810" y="1613"/>
                    </a:lnTo>
                    <a:lnTo>
                      <a:pt x="2796" y="1616"/>
                    </a:lnTo>
                    <a:lnTo>
                      <a:pt x="2783" y="1618"/>
                    </a:lnTo>
                    <a:lnTo>
                      <a:pt x="2770" y="1620"/>
                    </a:lnTo>
                    <a:lnTo>
                      <a:pt x="2757" y="1621"/>
                    </a:lnTo>
                    <a:lnTo>
                      <a:pt x="2742" y="1621"/>
                    </a:lnTo>
                    <a:lnTo>
                      <a:pt x="270" y="1621"/>
                    </a:lnTo>
                    <a:lnTo>
                      <a:pt x="256" y="1621"/>
                    </a:lnTo>
                    <a:lnTo>
                      <a:pt x="242" y="1620"/>
                    </a:lnTo>
                    <a:lnTo>
                      <a:pt x="229" y="1618"/>
                    </a:lnTo>
                    <a:lnTo>
                      <a:pt x="216" y="1616"/>
                    </a:lnTo>
                    <a:lnTo>
                      <a:pt x="202" y="1613"/>
                    </a:lnTo>
                    <a:lnTo>
                      <a:pt x="190" y="1609"/>
                    </a:lnTo>
                    <a:lnTo>
                      <a:pt x="177" y="1604"/>
                    </a:lnTo>
                    <a:lnTo>
                      <a:pt x="165" y="1599"/>
                    </a:lnTo>
                    <a:lnTo>
                      <a:pt x="153" y="1594"/>
                    </a:lnTo>
                    <a:lnTo>
                      <a:pt x="141" y="1588"/>
                    </a:lnTo>
                    <a:lnTo>
                      <a:pt x="130" y="1582"/>
                    </a:lnTo>
                    <a:lnTo>
                      <a:pt x="119" y="1575"/>
                    </a:lnTo>
                    <a:lnTo>
                      <a:pt x="109" y="1567"/>
                    </a:lnTo>
                    <a:lnTo>
                      <a:pt x="98" y="1559"/>
                    </a:lnTo>
                    <a:lnTo>
                      <a:pt x="88" y="1551"/>
                    </a:lnTo>
                    <a:lnTo>
                      <a:pt x="79" y="1541"/>
                    </a:lnTo>
                    <a:lnTo>
                      <a:pt x="70" y="1532"/>
                    </a:lnTo>
                    <a:lnTo>
                      <a:pt x="62" y="1522"/>
                    </a:lnTo>
                    <a:lnTo>
                      <a:pt x="54" y="1512"/>
                    </a:lnTo>
                    <a:lnTo>
                      <a:pt x="45" y="1502"/>
                    </a:lnTo>
                    <a:lnTo>
                      <a:pt x="39" y="1490"/>
                    </a:lnTo>
                    <a:lnTo>
                      <a:pt x="32" y="1479"/>
                    </a:lnTo>
                    <a:lnTo>
                      <a:pt x="26" y="1468"/>
                    </a:lnTo>
                    <a:lnTo>
                      <a:pt x="21" y="1456"/>
                    </a:lnTo>
                    <a:lnTo>
                      <a:pt x="16" y="1444"/>
                    </a:lnTo>
                    <a:lnTo>
                      <a:pt x="12" y="1430"/>
                    </a:lnTo>
                    <a:lnTo>
                      <a:pt x="8" y="1418"/>
                    </a:lnTo>
                    <a:lnTo>
                      <a:pt x="5" y="1405"/>
                    </a:lnTo>
                    <a:lnTo>
                      <a:pt x="3" y="1392"/>
                    </a:lnTo>
                    <a:lnTo>
                      <a:pt x="1" y="1378"/>
                    </a:lnTo>
                    <a:lnTo>
                      <a:pt x="0" y="1364"/>
                    </a:lnTo>
                    <a:lnTo>
                      <a:pt x="0" y="1351"/>
                    </a:lnTo>
                    <a:lnTo>
                      <a:pt x="0" y="270"/>
                    </a:lnTo>
                    <a:lnTo>
                      <a:pt x="0" y="256"/>
                    </a:lnTo>
                    <a:lnTo>
                      <a:pt x="1" y="242"/>
                    </a:lnTo>
                    <a:lnTo>
                      <a:pt x="3" y="229"/>
                    </a:lnTo>
                    <a:lnTo>
                      <a:pt x="5" y="216"/>
                    </a:lnTo>
                    <a:lnTo>
                      <a:pt x="8" y="202"/>
                    </a:lnTo>
                    <a:lnTo>
                      <a:pt x="12" y="189"/>
                    </a:lnTo>
                    <a:lnTo>
                      <a:pt x="16" y="177"/>
                    </a:lnTo>
                    <a:lnTo>
                      <a:pt x="21" y="165"/>
                    </a:lnTo>
                    <a:lnTo>
                      <a:pt x="26" y="152"/>
                    </a:lnTo>
                    <a:lnTo>
                      <a:pt x="32" y="141"/>
                    </a:lnTo>
                    <a:lnTo>
                      <a:pt x="39" y="130"/>
                    </a:lnTo>
                    <a:lnTo>
                      <a:pt x="45" y="119"/>
                    </a:lnTo>
                    <a:lnTo>
                      <a:pt x="54" y="109"/>
                    </a:lnTo>
                    <a:lnTo>
                      <a:pt x="62" y="98"/>
                    </a:lnTo>
                    <a:lnTo>
                      <a:pt x="70" y="88"/>
                    </a:lnTo>
                    <a:lnTo>
                      <a:pt x="79" y="79"/>
                    </a:lnTo>
                    <a:lnTo>
                      <a:pt x="88" y="70"/>
                    </a:lnTo>
                    <a:lnTo>
                      <a:pt x="98" y="62"/>
                    </a:lnTo>
                    <a:lnTo>
                      <a:pt x="109" y="54"/>
                    </a:lnTo>
                    <a:lnTo>
                      <a:pt x="119" y="46"/>
                    </a:lnTo>
                    <a:lnTo>
                      <a:pt x="130" y="38"/>
                    </a:lnTo>
                    <a:lnTo>
                      <a:pt x="141" y="32"/>
                    </a:lnTo>
                    <a:lnTo>
                      <a:pt x="153" y="26"/>
                    </a:lnTo>
                    <a:lnTo>
                      <a:pt x="165" y="21"/>
                    </a:lnTo>
                    <a:lnTo>
                      <a:pt x="177" y="16"/>
                    </a:lnTo>
                    <a:lnTo>
                      <a:pt x="190" y="12"/>
                    </a:lnTo>
                    <a:lnTo>
                      <a:pt x="202" y="8"/>
                    </a:lnTo>
                    <a:lnTo>
                      <a:pt x="216" y="5"/>
                    </a:lnTo>
                    <a:lnTo>
                      <a:pt x="229" y="3"/>
                    </a:lnTo>
                    <a:lnTo>
                      <a:pt x="242"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34" name="Freeform 18"/>
              <p:cNvSpPr>
                <a:spLocks/>
              </p:cNvSpPr>
              <p:nvPr/>
            </p:nvSpPr>
            <p:spPr bwMode="auto">
              <a:xfrm>
                <a:off x="-1200931" y="1838018"/>
                <a:ext cx="217487" cy="117475"/>
              </a:xfrm>
              <a:custGeom>
                <a:avLst/>
                <a:gdLst/>
                <a:ahLst/>
                <a:cxnLst>
                  <a:cxn ang="0">
                    <a:pos x="2756" y="0"/>
                  </a:cxn>
                  <a:cxn ang="0">
                    <a:pos x="2797" y="5"/>
                  </a:cxn>
                  <a:cxn ang="0">
                    <a:pos x="2836" y="16"/>
                  </a:cxn>
                  <a:cxn ang="0">
                    <a:pos x="2871" y="32"/>
                  </a:cxn>
                  <a:cxn ang="0">
                    <a:pos x="2904" y="54"/>
                  </a:cxn>
                  <a:cxn ang="0">
                    <a:pos x="2934" y="79"/>
                  </a:cxn>
                  <a:cxn ang="0">
                    <a:pos x="2959" y="109"/>
                  </a:cxn>
                  <a:cxn ang="0">
                    <a:pos x="2980" y="141"/>
                  </a:cxn>
                  <a:cxn ang="0">
                    <a:pos x="2997" y="177"/>
                  </a:cxn>
                  <a:cxn ang="0">
                    <a:pos x="3008" y="216"/>
                  </a:cxn>
                  <a:cxn ang="0">
                    <a:pos x="3013" y="256"/>
                  </a:cxn>
                  <a:cxn ang="0">
                    <a:pos x="3013" y="1364"/>
                  </a:cxn>
                  <a:cxn ang="0">
                    <a:pos x="3008" y="1405"/>
                  </a:cxn>
                  <a:cxn ang="0">
                    <a:pos x="2997" y="1444"/>
                  </a:cxn>
                  <a:cxn ang="0">
                    <a:pos x="2980" y="1479"/>
                  </a:cxn>
                  <a:cxn ang="0">
                    <a:pos x="2959" y="1512"/>
                  </a:cxn>
                  <a:cxn ang="0">
                    <a:pos x="2934" y="1541"/>
                  </a:cxn>
                  <a:cxn ang="0">
                    <a:pos x="2904" y="1567"/>
                  </a:cxn>
                  <a:cxn ang="0">
                    <a:pos x="2871" y="1588"/>
                  </a:cxn>
                  <a:cxn ang="0">
                    <a:pos x="2836" y="1604"/>
                  </a:cxn>
                  <a:cxn ang="0">
                    <a:pos x="2797" y="1616"/>
                  </a:cxn>
                  <a:cxn ang="0">
                    <a:pos x="2756" y="1621"/>
                  </a:cxn>
                  <a:cxn ang="0">
                    <a:pos x="256" y="1621"/>
                  </a:cxn>
                  <a:cxn ang="0">
                    <a:pos x="216" y="1616"/>
                  </a:cxn>
                  <a:cxn ang="0">
                    <a:pos x="177" y="1604"/>
                  </a:cxn>
                  <a:cxn ang="0">
                    <a:pos x="142" y="1588"/>
                  </a:cxn>
                  <a:cxn ang="0">
                    <a:pos x="108" y="1567"/>
                  </a:cxn>
                  <a:cxn ang="0">
                    <a:pos x="80" y="1541"/>
                  </a:cxn>
                  <a:cxn ang="0">
                    <a:pos x="54" y="1512"/>
                  </a:cxn>
                  <a:cxn ang="0">
                    <a:pos x="33" y="1479"/>
                  </a:cxn>
                  <a:cxn ang="0">
                    <a:pos x="16" y="1444"/>
                  </a:cxn>
                  <a:cxn ang="0">
                    <a:pos x="5" y="1405"/>
                  </a:cxn>
                  <a:cxn ang="0">
                    <a:pos x="0" y="1364"/>
                  </a:cxn>
                  <a:cxn ang="0">
                    <a:pos x="0" y="256"/>
                  </a:cxn>
                  <a:cxn ang="0">
                    <a:pos x="5" y="216"/>
                  </a:cxn>
                  <a:cxn ang="0">
                    <a:pos x="16" y="177"/>
                  </a:cxn>
                  <a:cxn ang="0">
                    <a:pos x="33" y="141"/>
                  </a:cxn>
                  <a:cxn ang="0">
                    <a:pos x="54" y="109"/>
                  </a:cxn>
                  <a:cxn ang="0">
                    <a:pos x="80" y="79"/>
                  </a:cxn>
                  <a:cxn ang="0">
                    <a:pos x="108" y="54"/>
                  </a:cxn>
                  <a:cxn ang="0">
                    <a:pos x="142" y="32"/>
                  </a:cxn>
                  <a:cxn ang="0">
                    <a:pos x="177" y="16"/>
                  </a:cxn>
                  <a:cxn ang="0">
                    <a:pos x="216" y="5"/>
                  </a:cxn>
                  <a:cxn ang="0">
                    <a:pos x="256" y="0"/>
                  </a:cxn>
                </a:cxnLst>
                <a:rect l="0" t="0" r="r" b="b"/>
                <a:pathLst>
                  <a:path w="3013" h="1621">
                    <a:moveTo>
                      <a:pt x="270" y="0"/>
                    </a:moveTo>
                    <a:lnTo>
                      <a:pt x="2743" y="0"/>
                    </a:lnTo>
                    <a:lnTo>
                      <a:pt x="2756" y="0"/>
                    </a:lnTo>
                    <a:lnTo>
                      <a:pt x="2771" y="1"/>
                    </a:lnTo>
                    <a:lnTo>
                      <a:pt x="2784" y="3"/>
                    </a:lnTo>
                    <a:lnTo>
                      <a:pt x="2797" y="5"/>
                    </a:lnTo>
                    <a:lnTo>
                      <a:pt x="2810" y="8"/>
                    </a:lnTo>
                    <a:lnTo>
                      <a:pt x="2822" y="12"/>
                    </a:lnTo>
                    <a:lnTo>
                      <a:pt x="2836" y="16"/>
                    </a:lnTo>
                    <a:lnTo>
                      <a:pt x="2848" y="21"/>
                    </a:lnTo>
                    <a:lnTo>
                      <a:pt x="2859" y="26"/>
                    </a:lnTo>
                    <a:lnTo>
                      <a:pt x="2871" y="32"/>
                    </a:lnTo>
                    <a:lnTo>
                      <a:pt x="2883" y="38"/>
                    </a:lnTo>
                    <a:lnTo>
                      <a:pt x="2894" y="46"/>
                    </a:lnTo>
                    <a:lnTo>
                      <a:pt x="2904" y="54"/>
                    </a:lnTo>
                    <a:lnTo>
                      <a:pt x="2914" y="62"/>
                    </a:lnTo>
                    <a:lnTo>
                      <a:pt x="2924" y="70"/>
                    </a:lnTo>
                    <a:lnTo>
                      <a:pt x="2934" y="79"/>
                    </a:lnTo>
                    <a:lnTo>
                      <a:pt x="2943" y="88"/>
                    </a:lnTo>
                    <a:lnTo>
                      <a:pt x="2951" y="98"/>
                    </a:lnTo>
                    <a:lnTo>
                      <a:pt x="2959" y="109"/>
                    </a:lnTo>
                    <a:lnTo>
                      <a:pt x="2966" y="119"/>
                    </a:lnTo>
                    <a:lnTo>
                      <a:pt x="2973" y="130"/>
                    </a:lnTo>
                    <a:lnTo>
                      <a:pt x="2980" y="141"/>
                    </a:lnTo>
                    <a:lnTo>
                      <a:pt x="2987" y="152"/>
                    </a:lnTo>
                    <a:lnTo>
                      <a:pt x="2992" y="165"/>
                    </a:lnTo>
                    <a:lnTo>
                      <a:pt x="2997" y="177"/>
                    </a:lnTo>
                    <a:lnTo>
                      <a:pt x="3001" y="189"/>
                    </a:lnTo>
                    <a:lnTo>
                      <a:pt x="3005" y="202"/>
                    </a:lnTo>
                    <a:lnTo>
                      <a:pt x="3008" y="216"/>
                    </a:lnTo>
                    <a:lnTo>
                      <a:pt x="3010" y="229"/>
                    </a:lnTo>
                    <a:lnTo>
                      <a:pt x="3012" y="242"/>
                    </a:lnTo>
                    <a:lnTo>
                      <a:pt x="3013" y="256"/>
                    </a:lnTo>
                    <a:lnTo>
                      <a:pt x="3013" y="270"/>
                    </a:lnTo>
                    <a:lnTo>
                      <a:pt x="3013" y="1351"/>
                    </a:lnTo>
                    <a:lnTo>
                      <a:pt x="3013" y="1364"/>
                    </a:lnTo>
                    <a:lnTo>
                      <a:pt x="3012" y="1378"/>
                    </a:lnTo>
                    <a:lnTo>
                      <a:pt x="3010" y="1392"/>
                    </a:lnTo>
                    <a:lnTo>
                      <a:pt x="3008" y="1405"/>
                    </a:lnTo>
                    <a:lnTo>
                      <a:pt x="3005" y="1418"/>
                    </a:lnTo>
                    <a:lnTo>
                      <a:pt x="3001" y="1430"/>
                    </a:lnTo>
                    <a:lnTo>
                      <a:pt x="2997" y="1444"/>
                    </a:lnTo>
                    <a:lnTo>
                      <a:pt x="2992" y="1456"/>
                    </a:lnTo>
                    <a:lnTo>
                      <a:pt x="2987" y="1468"/>
                    </a:lnTo>
                    <a:lnTo>
                      <a:pt x="2980" y="1479"/>
                    </a:lnTo>
                    <a:lnTo>
                      <a:pt x="2973" y="1490"/>
                    </a:lnTo>
                    <a:lnTo>
                      <a:pt x="2966" y="1502"/>
                    </a:lnTo>
                    <a:lnTo>
                      <a:pt x="2959" y="1512"/>
                    </a:lnTo>
                    <a:lnTo>
                      <a:pt x="2951" y="1522"/>
                    </a:lnTo>
                    <a:lnTo>
                      <a:pt x="2943" y="1532"/>
                    </a:lnTo>
                    <a:lnTo>
                      <a:pt x="2934" y="1541"/>
                    </a:lnTo>
                    <a:lnTo>
                      <a:pt x="2924" y="1551"/>
                    </a:lnTo>
                    <a:lnTo>
                      <a:pt x="2914" y="1559"/>
                    </a:lnTo>
                    <a:lnTo>
                      <a:pt x="2904" y="1567"/>
                    </a:lnTo>
                    <a:lnTo>
                      <a:pt x="2894" y="1575"/>
                    </a:lnTo>
                    <a:lnTo>
                      <a:pt x="2883" y="1582"/>
                    </a:lnTo>
                    <a:lnTo>
                      <a:pt x="2871" y="1588"/>
                    </a:lnTo>
                    <a:lnTo>
                      <a:pt x="2859" y="1594"/>
                    </a:lnTo>
                    <a:lnTo>
                      <a:pt x="2848" y="1599"/>
                    </a:lnTo>
                    <a:lnTo>
                      <a:pt x="2836" y="1604"/>
                    </a:lnTo>
                    <a:lnTo>
                      <a:pt x="2822" y="1609"/>
                    </a:lnTo>
                    <a:lnTo>
                      <a:pt x="2810" y="1613"/>
                    </a:lnTo>
                    <a:lnTo>
                      <a:pt x="2797" y="1616"/>
                    </a:lnTo>
                    <a:lnTo>
                      <a:pt x="2784" y="1618"/>
                    </a:lnTo>
                    <a:lnTo>
                      <a:pt x="2771" y="1620"/>
                    </a:lnTo>
                    <a:lnTo>
                      <a:pt x="2756" y="1621"/>
                    </a:lnTo>
                    <a:lnTo>
                      <a:pt x="2743" y="1621"/>
                    </a:lnTo>
                    <a:lnTo>
                      <a:pt x="270" y="1621"/>
                    </a:lnTo>
                    <a:lnTo>
                      <a:pt x="256" y="1621"/>
                    </a:lnTo>
                    <a:lnTo>
                      <a:pt x="243" y="1620"/>
                    </a:lnTo>
                    <a:lnTo>
                      <a:pt x="229" y="1618"/>
                    </a:lnTo>
                    <a:lnTo>
                      <a:pt x="216" y="1616"/>
                    </a:lnTo>
                    <a:lnTo>
                      <a:pt x="203" y="1613"/>
                    </a:lnTo>
                    <a:lnTo>
                      <a:pt x="190" y="1609"/>
                    </a:lnTo>
                    <a:lnTo>
                      <a:pt x="177" y="1604"/>
                    </a:lnTo>
                    <a:lnTo>
                      <a:pt x="165" y="1599"/>
                    </a:lnTo>
                    <a:lnTo>
                      <a:pt x="153" y="1594"/>
                    </a:lnTo>
                    <a:lnTo>
                      <a:pt x="142" y="1588"/>
                    </a:lnTo>
                    <a:lnTo>
                      <a:pt x="131" y="1582"/>
                    </a:lnTo>
                    <a:lnTo>
                      <a:pt x="119" y="1575"/>
                    </a:lnTo>
                    <a:lnTo>
                      <a:pt x="108" y="1567"/>
                    </a:lnTo>
                    <a:lnTo>
                      <a:pt x="98" y="1559"/>
                    </a:lnTo>
                    <a:lnTo>
                      <a:pt x="89" y="1551"/>
                    </a:lnTo>
                    <a:lnTo>
                      <a:pt x="80" y="1541"/>
                    </a:lnTo>
                    <a:lnTo>
                      <a:pt x="70" y="1532"/>
                    </a:lnTo>
                    <a:lnTo>
                      <a:pt x="61" y="1522"/>
                    </a:lnTo>
                    <a:lnTo>
                      <a:pt x="54" y="1512"/>
                    </a:lnTo>
                    <a:lnTo>
                      <a:pt x="46" y="1502"/>
                    </a:lnTo>
                    <a:lnTo>
                      <a:pt x="39" y="1490"/>
                    </a:lnTo>
                    <a:lnTo>
                      <a:pt x="33" y="1479"/>
                    </a:lnTo>
                    <a:lnTo>
                      <a:pt x="27" y="1468"/>
                    </a:lnTo>
                    <a:lnTo>
                      <a:pt x="22" y="1456"/>
                    </a:lnTo>
                    <a:lnTo>
                      <a:pt x="16" y="1444"/>
                    </a:lnTo>
                    <a:lnTo>
                      <a:pt x="12" y="1430"/>
                    </a:lnTo>
                    <a:lnTo>
                      <a:pt x="8" y="1418"/>
                    </a:lnTo>
                    <a:lnTo>
                      <a:pt x="5" y="1405"/>
                    </a:lnTo>
                    <a:lnTo>
                      <a:pt x="3" y="1392"/>
                    </a:lnTo>
                    <a:lnTo>
                      <a:pt x="1" y="1378"/>
                    </a:lnTo>
                    <a:lnTo>
                      <a:pt x="0" y="1364"/>
                    </a:lnTo>
                    <a:lnTo>
                      <a:pt x="0" y="1351"/>
                    </a:lnTo>
                    <a:lnTo>
                      <a:pt x="0" y="270"/>
                    </a:lnTo>
                    <a:lnTo>
                      <a:pt x="0" y="256"/>
                    </a:lnTo>
                    <a:lnTo>
                      <a:pt x="1" y="242"/>
                    </a:lnTo>
                    <a:lnTo>
                      <a:pt x="3" y="229"/>
                    </a:lnTo>
                    <a:lnTo>
                      <a:pt x="5" y="216"/>
                    </a:lnTo>
                    <a:lnTo>
                      <a:pt x="8" y="202"/>
                    </a:lnTo>
                    <a:lnTo>
                      <a:pt x="12" y="189"/>
                    </a:lnTo>
                    <a:lnTo>
                      <a:pt x="16" y="177"/>
                    </a:lnTo>
                    <a:lnTo>
                      <a:pt x="22" y="165"/>
                    </a:lnTo>
                    <a:lnTo>
                      <a:pt x="27" y="152"/>
                    </a:lnTo>
                    <a:lnTo>
                      <a:pt x="33" y="141"/>
                    </a:lnTo>
                    <a:lnTo>
                      <a:pt x="39" y="130"/>
                    </a:lnTo>
                    <a:lnTo>
                      <a:pt x="46" y="119"/>
                    </a:lnTo>
                    <a:lnTo>
                      <a:pt x="54" y="109"/>
                    </a:lnTo>
                    <a:lnTo>
                      <a:pt x="61" y="98"/>
                    </a:lnTo>
                    <a:lnTo>
                      <a:pt x="70" y="88"/>
                    </a:lnTo>
                    <a:lnTo>
                      <a:pt x="80" y="79"/>
                    </a:lnTo>
                    <a:lnTo>
                      <a:pt x="89" y="70"/>
                    </a:lnTo>
                    <a:lnTo>
                      <a:pt x="98" y="62"/>
                    </a:lnTo>
                    <a:lnTo>
                      <a:pt x="108" y="54"/>
                    </a:lnTo>
                    <a:lnTo>
                      <a:pt x="119" y="46"/>
                    </a:lnTo>
                    <a:lnTo>
                      <a:pt x="131" y="38"/>
                    </a:lnTo>
                    <a:lnTo>
                      <a:pt x="142" y="32"/>
                    </a:lnTo>
                    <a:lnTo>
                      <a:pt x="153" y="26"/>
                    </a:lnTo>
                    <a:lnTo>
                      <a:pt x="165" y="21"/>
                    </a:lnTo>
                    <a:lnTo>
                      <a:pt x="177" y="16"/>
                    </a:lnTo>
                    <a:lnTo>
                      <a:pt x="190" y="12"/>
                    </a:lnTo>
                    <a:lnTo>
                      <a:pt x="203" y="8"/>
                    </a:lnTo>
                    <a:lnTo>
                      <a:pt x="216" y="5"/>
                    </a:lnTo>
                    <a:lnTo>
                      <a:pt x="229" y="3"/>
                    </a:lnTo>
                    <a:lnTo>
                      <a:pt x="243"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35" name="Freeform 19"/>
              <p:cNvSpPr>
                <a:spLocks/>
              </p:cNvSpPr>
              <p:nvPr/>
            </p:nvSpPr>
            <p:spPr bwMode="auto">
              <a:xfrm>
                <a:off x="-2040719" y="1693555"/>
                <a:ext cx="217487" cy="115888"/>
              </a:xfrm>
              <a:custGeom>
                <a:avLst/>
                <a:gdLst/>
                <a:ahLst/>
                <a:cxnLst>
                  <a:cxn ang="0">
                    <a:pos x="2757" y="0"/>
                  </a:cxn>
                  <a:cxn ang="0">
                    <a:pos x="2798" y="6"/>
                  </a:cxn>
                  <a:cxn ang="0">
                    <a:pos x="2835" y="17"/>
                  </a:cxn>
                  <a:cxn ang="0">
                    <a:pos x="2871" y="33"/>
                  </a:cxn>
                  <a:cxn ang="0">
                    <a:pos x="2905" y="54"/>
                  </a:cxn>
                  <a:cxn ang="0">
                    <a:pos x="2934" y="80"/>
                  </a:cxn>
                  <a:cxn ang="0">
                    <a:pos x="2960" y="109"/>
                  </a:cxn>
                  <a:cxn ang="0">
                    <a:pos x="2980" y="142"/>
                  </a:cxn>
                  <a:cxn ang="0">
                    <a:pos x="2996" y="178"/>
                  </a:cxn>
                  <a:cxn ang="0">
                    <a:pos x="3007" y="216"/>
                  </a:cxn>
                  <a:cxn ang="0">
                    <a:pos x="3013" y="257"/>
                  </a:cxn>
                  <a:cxn ang="0">
                    <a:pos x="3013" y="1365"/>
                  </a:cxn>
                  <a:cxn ang="0">
                    <a:pos x="3007" y="1406"/>
                  </a:cxn>
                  <a:cxn ang="0">
                    <a:pos x="2996" y="1444"/>
                  </a:cxn>
                  <a:cxn ang="0">
                    <a:pos x="2980" y="1480"/>
                  </a:cxn>
                  <a:cxn ang="0">
                    <a:pos x="2960" y="1513"/>
                  </a:cxn>
                  <a:cxn ang="0">
                    <a:pos x="2934" y="1542"/>
                  </a:cxn>
                  <a:cxn ang="0">
                    <a:pos x="2905" y="1568"/>
                  </a:cxn>
                  <a:cxn ang="0">
                    <a:pos x="2871" y="1589"/>
                  </a:cxn>
                  <a:cxn ang="0">
                    <a:pos x="2835" y="1605"/>
                  </a:cxn>
                  <a:cxn ang="0">
                    <a:pos x="2798" y="1616"/>
                  </a:cxn>
                  <a:cxn ang="0">
                    <a:pos x="2757" y="1622"/>
                  </a:cxn>
                  <a:cxn ang="0">
                    <a:pos x="257" y="1622"/>
                  </a:cxn>
                  <a:cxn ang="0">
                    <a:pos x="216" y="1616"/>
                  </a:cxn>
                  <a:cxn ang="0">
                    <a:pos x="178" y="1605"/>
                  </a:cxn>
                  <a:cxn ang="0">
                    <a:pos x="141" y="1589"/>
                  </a:cxn>
                  <a:cxn ang="0">
                    <a:pos x="109" y="1568"/>
                  </a:cxn>
                  <a:cxn ang="0">
                    <a:pos x="79" y="1542"/>
                  </a:cxn>
                  <a:cxn ang="0">
                    <a:pos x="54" y="1513"/>
                  </a:cxn>
                  <a:cxn ang="0">
                    <a:pos x="32" y="1480"/>
                  </a:cxn>
                  <a:cxn ang="0">
                    <a:pos x="16" y="1444"/>
                  </a:cxn>
                  <a:cxn ang="0">
                    <a:pos x="6" y="1406"/>
                  </a:cxn>
                  <a:cxn ang="0">
                    <a:pos x="1" y="1365"/>
                  </a:cxn>
                  <a:cxn ang="0">
                    <a:pos x="1" y="257"/>
                  </a:cxn>
                  <a:cxn ang="0">
                    <a:pos x="6" y="216"/>
                  </a:cxn>
                  <a:cxn ang="0">
                    <a:pos x="16" y="178"/>
                  </a:cxn>
                  <a:cxn ang="0">
                    <a:pos x="32" y="142"/>
                  </a:cxn>
                  <a:cxn ang="0">
                    <a:pos x="54" y="109"/>
                  </a:cxn>
                  <a:cxn ang="0">
                    <a:pos x="79" y="80"/>
                  </a:cxn>
                  <a:cxn ang="0">
                    <a:pos x="109" y="54"/>
                  </a:cxn>
                  <a:cxn ang="0">
                    <a:pos x="141" y="33"/>
                  </a:cxn>
                  <a:cxn ang="0">
                    <a:pos x="178" y="17"/>
                  </a:cxn>
                  <a:cxn ang="0">
                    <a:pos x="216" y="6"/>
                  </a:cxn>
                  <a:cxn ang="0">
                    <a:pos x="257" y="0"/>
                  </a:cxn>
                </a:cxnLst>
                <a:rect l="0" t="0" r="r" b="b"/>
                <a:pathLst>
                  <a:path w="3014" h="1622">
                    <a:moveTo>
                      <a:pt x="271" y="0"/>
                    </a:moveTo>
                    <a:lnTo>
                      <a:pt x="2743" y="0"/>
                    </a:lnTo>
                    <a:lnTo>
                      <a:pt x="2757" y="0"/>
                    </a:lnTo>
                    <a:lnTo>
                      <a:pt x="2770" y="1"/>
                    </a:lnTo>
                    <a:lnTo>
                      <a:pt x="2783" y="4"/>
                    </a:lnTo>
                    <a:lnTo>
                      <a:pt x="2798" y="6"/>
                    </a:lnTo>
                    <a:lnTo>
                      <a:pt x="2810" y="9"/>
                    </a:lnTo>
                    <a:lnTo>
                      <a:pt x="2823" y="13"/>
                    </a:lnTo>
                    <a:lnTo>
                      <a:pt x="2835" y="17"/>
                    </a:lnTo>
                    <a:lnTo>
                      <a:pt x="2848" y="22"/>
                    </a:lnTo>
                    <a:lnTo>
                      <a:pt x="2860" y="27"/>
                    </a:lnTo>
                    <a:lnTo>
                      <a:pt x="2871" y="33"/>
                    </a:lnTo>
                    <a:lnTo>
                      <a:pt x="2883" y="39"/>
                    </a:lnTo>
                    <a:lnTo>
                      <a:pt x="2893" y="46"/>
                    </a:lnTo>
                    <a:lnTo>
                      <a:pt x="2905" y="54"/>
                    </a:lnTo>
                    <a:lnTo>
                      <a:pt x="2915" y="63"/>
                    </a:lnTo>
                    <a:lnTo>
                      <a:pt x="2924" y="71"/>
                    </a:lnTo>
                    <a:lnTo>
                      <a:pt x="2934" y="80"/>
                    </a:lnTo>
                    <a:lnTo>
                      <a:pt x="2942" y="89"/>
                    </a:lnTo>
                    <a:lnTo>
                      <a:pt x="2951" y="99"/>
                    </a:lnTo>
                    <a:lnTo>
                      <a:pt x="2960" y="109"/>
                    </a:lnTo>
                    <a:lnTo>
                      <a:pt x="2967" y="120"/>
                    </a:lnTo>
                    <a:lnTo>
                      <a:pt x="2974" y="131"/>
                    </a:lnTo>
                    <a:lnTo>
                      <a:pt x="2980" y="142"/>
                    </a:lnTo>
                    <a:lnTo>
                      <a:pt x="2986" y="153"/>
                    </a:lnTo>
                    <a:lnTo>
                      <a:pt x="2992" y="165"/>
                    </a:lnTo>
                    <a:lnTo>
                      <a:pt x="2996" y="178"/>
                    </a:lnTo>
                    <a:lnTo>
                      <a:pt x="3001" y="191"/>
                    </a:lnTo>
                    <a:lnTo>
                      <a:pt x="3004" y="203"/>
                    </a:lnTo>
                    <a:lnTo>
                      <a:pt x="3007" y="216"/>
                    </a:lnTo>
                    <a:lnTo>
                      <a:pt x="3011" y="230"/>
                    </a:lnTo>
                    <a:lnTo>
                      <a:pt x="3012" y="243"/>
                    </a:lnTo>
                    <a:lnTo>
                      <a:pt x="3013" y="257"/>
                    </a:lnTo>
                    <a:lnTo>
                      <a:pt x="3014" y="270"/>
                    </a:lnTo>
                    <a:lnTo>
                      <a:pt x="3014" y="1352"/>
                    </a:lnTo>
                    <a:lnTo>
                      <a:pt x="3013" y="1365"/>
                    </a:lnTo>
                    <a:lnTo>
                      <a:pt x="3012" y="1379"/>
                    </a:lnTo>
                    <a:lnTo>
                      <a:pt x="3011" y="1392"/>
                    </a:lnTo>
                    <a:lnTo>
                      <a:pt x="3007" y="1406"/>
                    </a:lnTo>
                    <a:lnTo>
                      <a:pt x="3004" y="1419"/>
                    </a:lnTo>
                    <a:lnTo>
                      <a:pt x="3001" y="1432"/>
                    </a:lnTo>
                    <a:lnTo>
                      <a:pt x="2996" y="1444"/>
                    </a:lnTo>
                    <a:lnTo>
                      <a:pt x="2992" y="1457"/>
                    </a:lnTo>
                    <a:lnTo>
                      <a:pt x="2986" y="1469"/>
                    </a:lnTo>
                    <a:lnTo>
                      <a:pt x="2980" y="1480"/>
                    </a:lnTo>
                    <a:lnTo>
                      <a:pt x="2974" y="1491"/>
                    </a:lnTo>
                    <a:lnTo>
                      <a:pt x="2967" y="1502"/>
                    </a:lnTo>
                    <a:lnTo>
                      <a:pt x="2960" y="1513"/>
                    </a:lnTo>
                    <a:lnTo>
                      <a:pt x="2951" y="1523"/>
                    </a:lnTo>
                    <a:lnTo>
                      <a:pt x="2942" y="1533"/>
                    </a:lnTo>
                    <a:lnTo>
                      <a:pt x="2934" y="1542"/>
                    </a:lnTo>
                    <a:lnTo>
                      <a:pt x="2924" y="1551"/>
                    </a:lnTo>
                    <a:lnTo>
                      <a:pt x="2915" y="1559"/>
                    </a:lnTo>
                    <a:lnTo>
                      <a:pt x="2905" y="1568"/>
                    </a:lnTo>
                    <a:lnTo>
                      <a:pt x="2893" y="1576"/>
                    </a:lnTo>
                    <a:lnTo>
                      <a:pt x="2883" y="1583"/>
                    </a:lnTo>
                    <a:lnTo>
                      <a:pt x="2871" y="1589"/>
                    </a:lnTo>
                    <a:lnTo>
                      <a:pt x="2860" y="1595"/>
                    </a:lnTo>
                    <a:lnTo>
                      <a:pt x="2848" y="1600"/>
                    </a:lnTo>
                    <a:lnTo>
                      <a:pt x="2835" y="1605"/>
                    </a:lnTo>
                    <a:lnTo>
                      <a:pt x="2823" y="1609"/>
                    </a:lnTo>
                    <a:lnTo>
                      <a:pt x="2810" y="1613"/>
                    </a:lnTo>
                    <a:lnTo>
                      <a:pt x="2798" y="1616"/>
                    </a:lnTo>
                    <a:lnTo>
                      <a:pt x="2783" y="1618"/>
                    </a:lnTo>
                    <a:lnTo>
                      <a:pt x="2770" y="1621"/>
                    </a:lnTo>
                    <a:lnTo>
                      <a:pt x="2757" y="1622"/>
                    </a:lnTo>
                    <a:lnTo>
                      <a:pt x="2743" y="1622"/>
                    </a:lnTo>
                    <a:lnTo>
                      <a:pt x="271" y="1622"/>
                    </a:lnTo>
                    <a:lnTo>
                      <a:pt x="257" y="1622"/>
                    </a:lnTo>
                    <a:lnTo>
                      <a:pt x="243" y="1621"/>
                    </a:lnTo>
                    <a:lnTo>
                      <a:pt x="229" y="1618"/>
                    </a:lnTo>
                    <a:lnTo>
                      <a:pt x="216" y="1616"/>
                    </a:lnTo>
                    <a:lnTo>
                      <a:pt x="204" y="1613"/>
                    </a:lnTo>
                    <a:lnTo>
                      <a:pt x="190" y="1609"/>
                    </a:lnTo>
                    <a:lnTo>
                      <a:pt x="178" y="1605"/>
                    </a:lnTo>
                    <a:lnTo>
                      <a:pt x="166" y="1600"/>
                    </a:lnTo>
                    <a:lnTo>
                      <a:pt x="154" y="1595"/>
                    </a:lnTo>
                    <a:lnTo>
                      <a:pt x="141" y="1589"/>
                    </a:lnTo>
                    <a:lnTo>
                      <a:pt x="130" y="1583"/>
                    </a:lnTo>
                    <a:lnTo>
                      <a:pt x="120" y="1576"/>
                    </a:lnTo>
                    <a:lnTo>
                      <a:pt x="109" y="1568"/>
                    </a:lnTo>
                    <a:lnTo>
                      <a:pt x="99" y="1559"/>
                    </a:lnTo>
                    <a:lnTo>
                      <a:pt x="88" y="1551"/>
                    </a:lnTo>
                    <a:lnTo>
                      <a:pt x="79" y="1542"/>
                    </a:lnTo>
                    <a:lnTo>
                      <a:pt x="70" y="1533"/>
                    </a:lnTo>
                    <a:lnTo>
                      <a:pt x="62" y="1523"/>
                    </a:lnTo>
                    <a:lnTo>
                      <a:pt x="54" y="1513"/>
                    </a:lnTo>
                    <a:lnTo>
                      <a:pt x="47" y="1502"/>
                    </a:lnTo>
                    <a:lnTo>
                      <a:pt x="40" y="1491"/>
                    </a:lnTo>
                    <a:lnTo>
                      <a:pt x="32" y="1480"/>
                    </a:lnTo>
                    <a:lnTo>
                      <a:pt x="27" y="1469"/>
                    </a:lnTo>
                    <a:lnTo>
                      <a:pt x="21" y="1457"/>
                    </a:lnTo>
                    <a:lnTo>
                      <a:pt x="16" y="1444"/>
                    </a:lnTo>
                    <a:lnTo>
                      <a:pt x="12" y="1432"/>
                    </a:lnTo>
                    <a:lnTo>
                      <a:pt x="9" y="1419"/>
                    </a:lnTo>
                    <a:lnTo>
                      <a:pt x="6" y="1406"/>
                    </a:lnTo>
                    <a:lnTo>
                      <a:pt x="3" y="1392"/>
                    </a:lnTo>
                    <a:lnTo>
                      <a:pt x="2" y="1379"/>
                    </a:lnTo>
                    <a:lnTo>
                      <a:pt x="1" y="1365"/>
                    </a:lnTo>
                    <a:lnTo>
                      <a:pt x="0" y="1352"/>
                    </a:lnTo>
                    <a:lnTo>
                      <a:pt x="0" y="270"/>
                    </a:lnTo>
                    <a:lnTo>
                      <a:pt x="1" y="257"/>
                    </a:lnTo>
                    <a:lnTo>
                      <a:pt x="2" y="243"/>
                    </a:lnTo>
                    <a:lnTo>
                      <a:pt x="3" y="230"/>
                    </a:lnTo>
                    <a:lnTo>
                      <a:pt x="6" y="216"/>
                    </a:lnTo>
                    <a:lnTo>
                      <a:pt x="9" y="203"/>
                    </a:lnTo>
                    <a:lnTo>
                      <a:pt x="12" y="191"/>
                    </a:lnTo>
                    <a:lnTo>
                      <a:pt x="16" y="178"/>
                    </a:lnTo>
                    <a:lnTo>
                      <a:pt x="21" y="165"/>
                    </a:lnTo>
                    <a:lnTo>
                      <a:pt x="27" y="153"/>
                    </a:lnTo>
                    <a:lnTo>
                      <a:pt x="32" y="142"/>
                    </a:lnTo>
                    <a:lnTo>
                      <a:pt x="40" y="131"/>
                    </a:lnTo>
                    <a:lnTo>
                      <a:pt x="47" y="120"/>
                    </a:lnTo>
                    <a:lnTo>
                      <a:pt x="54" y="109"/>
                    </a:lnTo>
                    <a:lnTo>
                      <a:pt x="62" y="99"/>
                    </a:lnTo>
                    <a:lnTo>
                      <a:pt x="70" y="89"/>
                    </a:lnTo>
                    <a:lnTo>
                      <a:pt x="79" y="80"/>
                    </a:lnTo>
                    <a:lnTo>
                      <a:pt x="88" y="71"/>
                    </a:lnTo>
                    <a:lnTo>
                      <a:pt x="99" y="63"/>
                    </a:lnTo>
                    <a:lnTo>
                      <a:pt x="109" y="54"/>
                    </a:lnTo>
                    <a:lnTo>
                      <a:pt x="120" y="46"/>
                    </a:lnTo>
                    <a:lnTo>
                      <a:pt x="130" y="39"/>
                    </a:lnTo>
                    <a:lnTo>
                      <a:pt x="141" y="33"/>
                    </a:lnTo>
                    <a:lnTo>
                      <a:pt x="154" y="27"/>
                    </a:lnTo>
                    <a:lnTo>
                      <a:pt x="166" y="22"/>
                    </a:lnTo>
                    <a:lnTo>
                      <a:pt x="178" y="17"/>
                    </a:lnTo>
                    <a:lnTo>
                      <a:pt x="190" y="13"/>
                    </a:lnTo>
                    <a:lnTo>
                      <a:pt x="204" y="9"/>
                    </a:lnTo>
                    <a:lnTo>
                      <a:pt x="216" y="6"/>
                    </a:lnTo>
                    <a:lnTo>
                      <a:pt x="229" y="4"/>
                    </a:lnTo>
                    <a:lnTo>
                      <a:pt x="243"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36" name="Freeform 20"/>
              <p:cNvSpPr>
                <a:spLocks/>
              </p:cNvSpPr>
              <p:nvPr/>
            </p:nvSpPr>
            <p:spPr bwMode="auto">
              <a:xfrm>
                <a:off x="-1799419" y="1693555"/>
                <a:ext cx="215900" cy="115888"/>
              </a:xfrm>
              <a:custGeom>
                <a:avLst/>
                <a:gdLst/>
                <a:ahLst/>
                <a:cxnLst>
                  <a:cxn ang="0">
                    <a:pos x="2757" y="0"/>
                  </a:cxn>
                  <a:cxn ang="0">
                    <a:pos x="2797" y="6"/>
                  </a:cxn>
                  <a:cxn ang="0">
                    <a:pos x="2836" y="17"/>
                  </a:cxn>
                  <a:cxn ang="0">
                    <a:pos x="2872" y="33"/>
                  </a:cxn>
                  <a:cxn ang="0">
                    <a:pos x="2904" y="54"/>
                  </a:cxn>
                  <a:cxn ang="0">
                    <a:pos x="2934" y="80"/>
                  </a:cxn>
                  <a:cxn ang="0">
                    <a:pos x="2959" y="109"/>
                  </a:cxn>
                  <a:cxn ang="0">
                    <a:pos x="2981" y="142"/>
                  </a:cxn>
                  <a:cxn ang="0">
                    <a:pos x="2997" y="178"/>
                  </a:cxn>
                  <a:cxn ang="0">
                    <a:pos x="3008" y="216"/>
                  </a:cxn>
                  <a:cxn ang="0">
                    <a:pos x="3013" y="257"/>
                  </a:cxn>
                  <a:cxn ang="0">
                    <a:pos x="3013" y="1365"/>
                  </a:cxn>
                  <a:cxn ang="0">
                    <a:pos x="3008" y="1406"/>
                  </a:cxn>
                  <a:cxn ang="0">
                    <a:pos x="2997" y="1444"/>
                  </a:cxn>
                  <a:cxn ang="0">
                    <a:pos x="2981" y="1480"/>
                  </a:cxn>
                  <a:cxn ang="0">
                    <a:pos x="2959" y="1513"/>
                  </a:cxn>
                  <a:cxn ang="0">
                    <a:pos x="2934" y="1542"/>
                  </a:cxn>
                  <a:cxn ang="0">
                    <a:pos x="2904" y="1568"/>
                  </a:cxn>
                  <a:cxn ang="0">
                    <a:pos x="2872" y="1589"/>
                  </a:cxn>
                  <a:cxn ang="0">
                    <a:pos x="2836" y="1605"/>
                  </a:cxn>
                  <a:cxn ang="0">
                    <a:pos x="2797" y="1616"/>
                  </a:cxn>
                  <a:cxn ang="0">
                    <a:pos x="2757" y="1622"/>
                  </a:cxn>
                  <a:cxn ang="0">
                    <a:pos x="257" y="1622"/>
                  </a:cxn>
                  <a:cxn ang="0">
                    <a:pos x="216" y="1616"/>
                  </a:cxn>
                  <a:cxn ang="0">
                    <a:pos x="178" y="1605"/>
                  </a:cxn>
                  <a:cxn ang="0">
                    <a:pos x="142" y="1589"/>
                  </a:cxn>
                  <a:cxn ang="0">
                    <a:pos x="109" y="1568"/>
                  </a:cxn>
                  <a:cxn ang="0">
                    <a:pos x="80" y="1542"/>
                  </a:cxn>
                  <a:cxn ang="0">
                    <a:pos x="54" y="1513"/>
                  </a:cxn>
                  <a:cxn ang="0">
                    <a:pos x="33" y="1480"/>
                  </a:cxn>
                  <a:cxn ang="0">
                    <a:pos x="17" y="1444"/>
                  </a:cxn>
                  <a:cxn ang="0">
                    <a:pos x="5" y="1406"/>
                  </a:cxn>
                  <a:cxn ang="0">
                    <a:pos x="0" y="1365"/>
                  </a:cxn>
                  <a:cxn ang="0">
                    <a:pos x="0" y="257"/>
                  </a:cxn>
                  <a:cxn ang="0">
                    <a:pos x="5" y="216"/>
                  </a:cxn>
                  <a:cxn ang="0">
                    <a:pos x="17" y="178"/>
                  </a:cxn>
                  <a:cxn ang="0">
                    <a:pos x="33" y="142"/>
                  </a:cxn>
                  <a:cxn ang="0">
                    <a:pos x="54" y="109"/>
                  </a:cxn>
                  <a:cxn ang="0">
                    <a:pos x="80" y="80"/>
                  </a:cxn>
                  <a:cxn ang="0">
                    <a:pos x="109" y="54"/>
                  </a:cxn>
                  <a:cxn ang="0">
                    <a:pos x="142" y="33"/>
                  </a:cxn>
                  <a:cxn ang="0">
                    <a:pos x="178" y="17"/>
                  </a:cxn>
                  <a:cxn ang="0">
                    <a:pos x="216" y="6"/>
                  </a:cxn>
                  <a:cxn ang="0">
                    <a:pos x="257" y="0"/>
                  </a:cxn>
                </a:cxnLst>
                <a:rect l="0" t="0" r="r" b="b"/>
                <a:pathLst>
                  <a:path w="3013" h="1622">
                    <a:moveTo>
                      <a:pt x="270" y="0"/>
                    </a:moveTo>
                    <a:lnTo>
                      <a:pt x="2743" y="0"/>
                    </a:lnTo>
                    <a:lnTo>
                      <a:pt x="2757" y="0"/>
                    </a:lnTo>
                    <a:lnTo>
                      <a:pt x="2771" y="1"/>
                    </a:lnTo>
                    <a:lnTo>
                      <a:pt x="2784" y="4"/>
                    </a:lnTo>
                    <a:lnTo>
                      <a:pt x="2797" y="6"/>
                    </a:lnTo>
                    <a:lnTo>
                      <a:pt x="2810" y="9"/>
                    </a:lnTo>
                    <a:lnTo>
                      <a:pt x="2824" y="13"/>
                    </a:lnTo>
                    <a:lnTo>
                      <a:pt x="2836" y="17"/>
                    </a:lnTo>
                    <a:lnTo>
                      <a:pt x="2848" y="22"/>
                    </a:lnTo>
                    <a:lnTo>
                      <a:pt x="2860" y="27"/>
                    </a:lnTo>
                    <a:lnTo>
                      <a:pt x="2872" y="33"/>
                    </a:lnTo>
                    <a:lnTo>
                      <a:pt x="2883" y="39"/>
                    </a:lnTo>
                    <a:lnTo>
                      <a:pt x="2894" y="46"/>
                    </a:lnTo>
                    <a:lnTo>
                      <a:pt x="2904" y="54"/>
                    </a:lnTo>
                    <a:lnTo>
                      <a:pt x="2914" y="63"/>
                    </a:lnTo>
                    <a:lnTo>
                      <a:pt x="2924" y="71"/>
                    </a:lnTo>
                    <a:lnTo>
                      <a:pt x="2934" y="80"/>
                    </a:lnTo>
                    <a:lnTo>
                      <a:pt x="2943" y="89"/>
                    </a:lnTo>
                    <a:lnTo>
                      <a:pt x="2951" y="99"/>
                    </a:lnTo>
                    <a:lnTo>
                      <a:pt x="2959" y="109"/>
                    </a:lnTo>
                    <a:lnTo>
                      <a:pt x="2967" y="120"/>
                    </a:lnTo>
                    <a:lnTo>
                      <a:pt x="2974" y="131"/>
                    </a:lnTo>
                    <a:lnTo>
                      <a:pt x="2981" y="142"/>
                    </a:lnTo>
                    <a:lnTo>
                      <a:pt x="2987" y="153"/>
                    </a:lnTo>
                    <a:lnTo>
                      <a:pt x="2992" y="165"/>
                    </a:lnTo>
                    <a:lnTo>
                      <a:pt x="2997" y="178"/>
                    </a:lnTo>
                    <a:lnTo>
                      <a:pt x="3001" y="191"/>
                    </a:lnTo>
                    <a:lnTo>
                      <a:pt x="3005" y="203"/>
                    </a:lnTo>
                    <a:lnTo>
                      <a:pt x="3008" y="216"/>
                    </a:lnTo>
                    <a:lnTo>
                      <a:pt x="3010" y="230"/>
                    </a:lnTo>
                    <a:lnTo>
                      <a:pt x="3012" y="243"/>
                    </a:lnTo>
                    <a:lnTo>
                      <a:pt x="3013" y="257"/>
                    </a:lnTo>
                    <a:lnTo>
                      <a:pt x="3013" y="270"/>
                    </a:lnTo>
                    <a:lnTo>
                      <a:pt x="3013" y="1352"/>
                    </a:lnTo>
                    <a:lnTo>
                      <a:pt x="3013" y="1365"/>
                    </a:lnTo>
                    <a:lnTo>
                      <a:pt x="3012" y="1379"/>
                    </a:lnTo>
                    <a:lnTo>
                      <a:pt x="3010" y="1392"/>
                    </a:lnTo>
                    <a:lnTo>
                      <a:pt x="3008" y="1406"/>
                    </a:lnTo>
                    <a:lnTo>
                      <a:pt x="3005" y="1419"/>
                    </a:lnTo>
                    <a:lnTo>
                      <a:pt x="3001" y="1432"/>
                    </a:lnTo>
                    <a:lnTo>
                      <a:pt x="2997" y="1444"/>
                    </a:lnTo>
                    <a:lnTo>
                      <a:pt x="2992" y="1457"/>
                    </a:lnTo>
                    <a:lnTo>
                      <a:pt x="2987" y="1469"/>
                    </a:lnTo>
                    <a:lnTo>
                      <a:pt x="2981" y="1480"/>
                    </a:lnTo>
                    <a:lnTo>
                      <a:pt x="2974" y="1491"/>
                    </a:lnTo>
                    <a:lnTo>
                      <a:pt x="2967" y="1502"/>
                    </a:lnTo>
                    <a:lnTo>
                      <a:pt x="2959" y="1513"/>
                    </a:lnTo>
                    <a:lnTo>
                      <a:pt x="2951" y="1523"/>
                    </a:lnTo>
                    <a:lnTo>
                      <a:pt x="2943" y="1533"/>
                    </a:lnTo>
                    <a:lnTo>
                      <a:pt x="2934" y="1542"/>
                    </a:lnTo>
                    <a:lnTo>
                      <a:pt x="2924" y="1551"/>
                    </a:lnTo>
                    <a:lnTo>
                      <a:pt x="2914" y="1559"/>
                    </a:lnTo>
                    <a:lnTo>
                      <a:pt x="2904" y="1568"/>
                    </a:lnTo>
                    <a:lnTo>
                      <a:pt x="2894" y="1576"/>
                    </a:lnTo>
                    <a:lnTo>
                      <a:pt x="2883" y="1583"/>
                    </a:lnTo>
                    <a:lnTo>
                      <a:pt x="2872" y="1589"/>
                    </a:lnTo>
                    <a:lnTo>
                      <a:pt x="2860" y="1595"/>
                    </a:lnTo>
                    <a:lnTo>
                      <a:pt x="2848" y="1600"/>
                    </a:lnTo>
                    <a:lnTo>
                      <a:pt x="2836" y="1605"/>
                    </a:lnTo>
                    <a:lnTo>
                      <a:pt x="2824" y="1609"/>
                    </a:lnTo>
                    <a:lnTo>
                      <a:pt x="2810" y="1613"/>
                    </a:lnTo>
                    <a:lnTo>
                      <a:pt x="2797" y="1616"/>
                    </a:lnTo>
                    <a:lnTo>
                      <a:pt x="2784" y="1618"/>
                    </a:lnTo>
                    <a:lnTo>
                      <a:pt x="2771" y="1621"/>
                    </a:lnTo>
                    <a:lnTo>
                      <a:pt x="2757" y="1622"/>
                    </a:lnTo>
                    <a:lnTo>
                      <a:pt x="2743" y="1622"/>
                    </a:lnTo>
                    <a:lnTo>
                      <a:pt x="270" y="1622"/>
                    </a:lnTo>
                    <a:lnTo>
                      <a:pt x="257" y="1622"/>
                    </a:lnTo>
                    <a:lnTo>
                      <a:pt x="243" y="1621"/>
                    </a:lnTo>
                    <a:lnTo>
                      <a:pt x="230" y="1618"/>
                    </a:lnTo>
                    <a:lnTo>
                      <a:pt x="216" y="1616"/>
                    </a:lnTo>
                    <a:lnTo>
                      <a:pt x="203" y="1613"/>
                    </a:lnTo>
                    <a:lnTo>
                      <a:pt x="191" y="1609"/>
                    </a:lnTo>
                    <a:lnTo>
                      <a:pt x="178" y="1605"/>
                    </a:lnTo>
                    <a:lnTo>
                      <a:pt x="165" y="1600"/>
                    </a:lnTo>
                    <a:lnTo>
                      <a:pt x="154" y="1595"/>
                    </a:lnTo>
                    <a:lnTo>
                      <a:pt x="142" y="1589"/>
                    </a:lnTo>
                    <a:lnTo>
                      <a:pt x="131" y="1583"/>
                    </a:lnTo>
                    <a:lnTo>
                      <a:pt x="120" y="1576"/>
                    </a:lnTo>
                    <a:lnTo>
                      <a:pt x="109" y="1568"/>
                    </a:lnTo>
                    <a:lnTo>
                      <a:pt x="99" y="1559"/>
                    </a:lnTo>
                    <a:lnTo>
                      <a:pt x="89" y="1551"/>
                    </a:lnTo>
                    <a:lnTo>
                      <a:pt x="80" y="1542"/>
                    </a:lnTo>
                    <a:lnTo>
                      <a:pt x="71" y="1533"/>
                    </a:lnTo>
                    <a:lnTo>
                      <a:pt x="62" y="1523"/>
                    </a:lnTo>
                    <a:lnTo>
                      <a:pt x="54" y="1513"/>
                    </a:lnTo>
                    <a:lnTo>
                      <a:pt x="46" y="1502"/>
                    </a:lnTo>
                    <a:lnTo>
                      <a:pt x="40" y="1491"/>
                    </a:lnTo>
                    <a:lnTo>
                      <a:pt x="33" y="1480"/>
                    </a:lnTo>
                    <a:lnTo>
                      <a:pt x="27" y="1469"/>
                    </a:lnTo>
                    <a:lnTo>
                      <a:pt x="22" y="1457"/>
                    </a:lnTo>
                    <a:lnTo>
                      <a:pt x="17" y="1444"/>
                    </a:lnTo>
                    <a:lnTo>
                      <a:pt x="13" y="1432"/>
                    </a:lnTo>
                    <a:lnTo>
                      <a:pt x="8" y="1419"/>
                    </a:lnTo>
                    <a:lnTo>
                      <a:pt x="5" y="1406"/>
                    </a:lnTo>
                    <a:lnTo>
                      <a:pt x="3" y="1392"/>
                    </a:lnTo>
                    <a:lnTo>
                      <a:pt x="1" y="1379"/>
                    </a:lnTo>
                    <a:lnTo>
                      <a:pt x="0" y="1365"/>
                    </a:lnTo>
                    <a:lnTo>
                      <a:pt x="0" y="1352"/>
                    </a:lnTo>
                    <a:lnTo>
                      <a:pt x="0" y="270"/>
                    </a:lnTo>
                    <a:lnTo>
                      <a:pt x="0" y="257"/>
                    </a:lnTo>
                    <a:lnTo>
                      <a:pt x="1" y="243"/>
                    </a:lnTo>
                    <a:lnTo>
                      <a:pt x="3" y="230"/>
                    </a:lnTo>
                    <a:lnTo>
                      <a:pt x="5" y="216"/>
                    </a:lnTo>
                    <a:lnTo>
                      <a:pt x="8" y="203"/>
                    </a:lnTo>
                    <a:lnTo>
                      <a:pt x="13" y="191"/>
                    </a:lnTo>
                    <a:lnTo>
                      <a:pt x="17" y="178"/>
                    </a:lnTo>
                    <a:lnTo>
                      <a:pt x="22" y="165"/>
                    </a:lnTo>
                    <a:lnTo>
                      <a:pt x="27" y="153"/>
                    </a:lnTo>
                    <a:lnTo>
                      <a:pt x="33" y="142"/>
                    </a:lnTo>
                    <a:lnTo>
                      <a:pt x="40" y="131"/>
                    </a:lnTo>
                    <a:lnTo>
                      <a:pt x="46" y="120"/>
                    </a:lnTo>
                    <a:lnTo>
                      <a:pt x="54" y="109"/>
                    </a:lnTo>
                    <a:lnTo>
                      <a:pt x="62" y="99"/>
                    </a:lnTo>
                    <a:lnTo>
                      <a:pt x="71" y="89"/>
                    </a:lnTo>
                    <a:lnTo>
                      <a:pt x="80" y="80"/>
                    </a:lnTo>
                    <a:lnTo>
                      <a:pt x="89" y="71"/>
                    </a:lnTo>
                    <a:lnTo>
                      <a:pt x="99" y="63"/>
                    </a:lnTo>
                    <a:lnTo>
                      <a:pt x="109" y="54"/>
                    </a:lnTo>
                    <a:lnTo>
                      <a:pt x="120" y="46"/>
                    </a:lnTo>
                    <a:lnTo>
                      <a:pt x="131" y="39"/>
                    </a:lnTo>
                    <a:lnTo>
                      <a:pt x="142" y="33"/>
                    </a:lnTo>
                    <a:lnTo>
                      <a:pt x="154" y="27"/>
                    </a:lnTo>
                    <a:lnTo>
                      <a:pt x="165" y="22"/>
                    </a:lnTo>
                    <a:lnTo>
                      <a:pt x="178" y="17"/>
                    </a:lnTo>
                    <a:lnTo>
                      <a:pt x="191" y="13"/>
                    </a:lnTo>
                    <a:lnTo>
                      <a:pt x="203" y="9"/>
                    </a:lnTo>
                    <a:lnTo>
                      <a:pt x="216" y="6"/>
                    </a:lnTo>
                    <a:lnTo>
                      <a:pt x="230" y="4"/>
                    </a:lnTo>
                    <a:lnTo>
                      <a:pt x="243" y="1"/>
                    </a:lnTo>
                    <a:lnTo>
                      <a:pt x="257"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37" name="Freeform 21"/>
              <p:cNvSpPr>
                <a:spLocks/>
              </p:cNvSpPr>
              <p:nvPr/>
            </p:nvSpPr>
            <p:spPr bwMode="auto">
              <a:xfrm>
                <a:off x="-1559706" y="1693555"/>
                <a:ext cx="215900" cy="115888"/>
              </a:xfrm>
              <a:custGeom>
                <a:avLst/>
                <a:gdLst/>
                <a:ahLst/>
                <a:cxnLst>
                  <a:cxn ang="0">
                    <a:pos x="2756" y="0"/>
                  </a:cxn>
                  <a:cxn ang="0">
                    <a:pos x="2797" y="6"/>
                  </a:cxn>
                  <a:cxn ang="0">
                    <a:pos x="2835" y="17"/>
                  </a:cxn>
                  <a:cxn ang="0">
                    <a:pos x="2871" y="33"/>
                  </a:cxn>
                  <a:cxn ang="0">
                    <a:pos x="2904" y="54"/>
                  </a:cxn>
                  <a:cxn ang="0">
                    <a:pos x="2933" y="80"/>
                  </a:cxn>
                  <a:cxn ang="0">
                    <a:pos x="2959" y="109"/>
                  </a:cxn>
                  <a:cxn ang="0">
                    <a:pos x="2980" y="142"/>
                  </a:cxn>
                  <a:cxn ang="0">
                    <a:pos x="2996" y="178"/>
                  </a:cxn>
                  <a:cxn ang="0">
                    <a:pos x="3008" y="216"/>
                  </a:cxn>
                  <a:cxn ang="0">
                    <a:pos x="3013" y="257"/>
                  </a:cxn>
                  <a:cxn ang="0">
                    <a:pos x="3013" y="1365"/>
                  </a:cxn>
                  <a:cxn ang="0">
                    <a:pos x="3008" y="1406"/>
                  </a:cxn>
                  <a:cxn ang="0">
                    <a:pos x="2996" y="1444"/>
                  </a:cxn>
                  <a:cxn ang="0">
                    <a:pos x="2980" y="1480"/>
                  </a:cxn>
                  <a:cxn ang="0">
                    <a:pos x="2959" y="1513"/>
                  </a:cxn>
                  <a:cxn ang="0">
                    <a:pos x="2933" y="1542"/>
                  </a:cxn>
                  <a:cxn ang="0">
                    <a:pos x="2904" y="1568"/>
                  </a:cxn>
                  <a:cxn ang="0">
                    <a:pos x="2871" y="1589"/>
                  </a:cxn>
                  <a:cxn ang="0">
                    <a:pos x="2835" y="1605"/>
                  </a:cxn>
                  <a:cxn ang="0">
                    <a:pos x="2797" y="1616"/>
                  </a:cxn>
                  <a:cxn ang="0">
                    <a:pos x="2756" y="1622"/>
                  </a:cxn>
                  <a:cxn ang="0">
                    <a:pos x="256" y="1622"/>
                  </a:cxn>
                  <a:cxn ang="0">
                    <a:pos x="216" y="1616"/>
                  </a:cxn>
                  <a:cxn ang="0">
                    <a:pos x="177" y="1605"/>
                  </a:cxn>
                  <a:cxn ang="0">
                    <a:pos x="141" y="1589"/>
                  </a:cxn>
                  <a:cxn ang="0">
                    <a:pos x="108" y="1568"/>
                  </a:cxn>
                  <a:cxn ang="0">
                    <a:pos x="79" y="1542"/>
                  </a:cxn>
                  <a:cxn ang="0">
                    <a:pos x="54" y="1513"/>
                  </a:cxn>
                  <a:cxn ang="0">
                    <a:pos x="32" y="1480"/>
                  </a:cxn>
                  <a:cxn ang="0">
                    <a:pos x="16" y="1444"/>
                  </a:cxn>
                  <a:cxn ang="0">
                    <a:pos x="5" y="1406"/>
                  </a:cxn>
                  <a:cxn ang="0">
                    <a:pos x="0" y="1365"/>
                  </a:cxn>
                  <a:cxn ang="0">
                    <a:pos x="0" y="257"/>
                  </a:cxn>
                  <a:cxn ang="0">
                    <a:pos x="5" y="216"/>
                  </a:cxn>
                  <a:cxn ang="0">
                    <a:pos x="16" y="178"/>
                  </a:cxn>
                  <a:cxn ang="0">
                    <a:pos x="32" y="142"/>
                  </a:cxn>
                  <a:cxn ang="0">
                    <a:pos x="54" y="109"/>
                  </a:cxn>
                  <a:cxn ang="0">
                    <a:pos x="79" y="80"/>
                  </a:cxn>
                  <a:cxn ang="0">
                    <a:pos x="108" y="54"/>
                  </a:cxn>
                  <a:cxn ang="0">
                    <a:pos x="141" y="33"/>
                  </a:cxn>
                  <a:cxn ang="0">
                    <a:pos x="177" y="17"/>
                  </a:cxn>
                  <a:cxn ang="0">
                    <a:pos x="216" y="6"/>
                  </a:cxn>
                  <a:cxn ang="0">
                    <a:pos x="256" y="0"/>
                  </a:cxn>
                </a:cxnLst>
                <a:rect l="0" t="0" r="r" b="b"/>
                <a:pathLst>
                  <a:path w="3013" h="1622">
                    <a:moveTo>
                      <a:pt x="270" y="0"/>
                    </a:moveTo>
                    <a:lnTo>
                      <a:pt x="2743" y="0"/>
                    </a:lnTo>
                    <a:lnTo>
                      <a:pt x="2756" y="0"/>
                    </a:lnTo>
                    <a:lnTo>
                      <a:pt x="2770" y="1"/>
                    </a:lnTo>
                    <a:lnTo>
                      <a:pt x="2783" y="4"/>
                    </a:lnTo>
                    <a:lnTo>
                      <a:pt x="2797" y="6"/>
                    </a:lnTo>
                    <a:lnTo>
                      <a:pt x="2810" y="9"/>
                    </a:lnTo>
                    <a:lnTo>
                      <a:pt x="2822" y="13"/>
                    </a:lnTo>
                    <a:lnTo>
                      <a:pt x="2835" y="17"/>
                    </a:lnTo>
                    <a:lnTo>
                      <a:pt x="2848" y="22"/>
                    </a:lnTo>
                    <a:lnTo>
                      <a:pt x="2859" y="27"/>
                    </a:lnTo>
                    <a:lnTo>
                      <a:pt x="2871" y="33"/>
                    </a:lnTo>
                    <a:lnTo>
                      <a:pt x="2882" y="39"/>
                    </a:lnTo>
                    <a:lnTo>
                      <a:pt x="2893" y="46"/>
                    </a:lnTo>
                    <a:lnTo>
                      <a:pt x="2904" y="54"/>
                    </a:lnTo>
                    <a:lnTo>
                      <a:pt x="2914" y="63"/>
                    </a:lnTo>
                    <a:lnTo>
                      <a:pt x="2924" y="71"/>
                    </a:lnTo>
                    <a:lnTo>
                      <a:pt x="2933" y="80"/>
                    </a:lnTo>
                    <a:lnTo>
                      <a:pt x="2942" y="89"/>
                    </a:lnTo>
                    <a:lnTo>
                      <a:pt x="2951" y="99"/>
                    </a:lnTo>
                    <a:lnTo>
                      <a:pt x="2959" y="109"/>
                    </a:lnTo>
                    <a:lnTo>
                      <a:pt x="2966" y="120"/>
                    </a:lnTo>
                    <a:lnTo>
                      <a:pt x="2973" y="131"/>
                    </a:lnTo>
                    <a:lnTo>
                      <a:pt x="2980" y="142"/>
                    </a:lnTo>
                    <a:lnTo>
                      <a:pt x="2986" y="153"/>
                    </a:lnTo>
                    <a:lnTo>
                      <a:pt x="2991" y="165"/>
                    </a:lnTo>
                    <a:lnTo>
                      <a:pt x="2996" y="178"/>
                    </a:lnTo>
                    <a:lnTo>
                      <a:pt x="3000" y="191"/>
                    </a:lnTo>
                    <a:lnTo>
                      <a:pt x="3005" y="203"/>
                    </a:lnTo>
                    <a:lnTo>
                      <a:pt x="3008" y="216"/>
                    </a:lnTo>
                    <a:lnTo>
                      <a:pt x="3010" y="230"/>
                    </a:lnTo>
                    <a:lnTo>
                      <a:pt x="3012" y="243"/>
                    </a:lnTo>
                    <a:lnTo>
                      <a:pt x="3013" y="257"/>
                    </a:lnTo>
                    <a:lnTo>
                      <a:pt x="3013" y="270"/>
                    </a:lnTo>
                    <a:lnTo>
                      <a:pt x="3013" y="1352"/>
                    </a:lnTo>
                    <a:lnTo>
                      <a:pt x="3013" y="1365"/>
                    </a:lnTo>
                    <a:lnTo>
                      <a:pt x="3012" y="1379"/>
                    </a:lnTo>
                    <a:lnTo>
                      <a:pt x="3010" y="1392"/>
                    </a:lnTo>
                    <a:lnTo>
                      <a:pt x="3008" y="1406"/>
                    </a:lnTo>
                    <a:lnTo>
                      <a:pt x="3005" y="1419"/>
                    </a:lnTo>
                    <a:lnTo>
                      <a:pt x="3000" y="1432"/>
                    </a:lnTo>
                    <a:lnTo>
                      <a:pt x="2996" y="1444"/>
                    </a:lnTo>
                    <a:lnTo>
                      <a:pt x="2991" y="1457"/>
                    </a:lnTo>
                    <a:lnTo>
                      <a:pt x="2986" y="1469"/>
                    </a:lnTo>
                    <a:lnTo>
                      <a:pt x="2980" y="1480"/>
                    </a:lnTo>
                    <a:lnTo>
                      <a:pt x="2973" y="1491"/>
                    </a:lnTo>
                    <a:lnTo>
                      <a:pt x="2966" y="1502"/>
                    </a:lnTo>
                    <a:lnTo>
                      <a:pt x="2959" y="1513"/>
                    </a:lnTo>
                    <a:lnTo>
                      <a:pt x="2951" y="1523"/>
                    </a:lnTo>
                    <a:lnTo>
                      <a:pt x="2942" y="1533"/>
                    </a:lnTo>
                    <a:lnTo>
                      <a:pt x="2933" y="1542"/>
                    </a:lnTo>
                    <a:lnTo>
                      <a:pt x="2924" y="1551"/>
                    </a:lnTo>
                    <a:lnTo>
                      <a:pt x="2914" y="1559"/>
                    </a:lnTo>
                    <a:lnTo>
                      <a:pt x="2904" y="1568"/>
                    </a:lnTo>
                    <a:lnTo>
                      <a:pt x="2893" y="1576"/>
                    </a:lnTo>
                    <a:lnTo>
                      <a:pt x="2882" y="1583"/>
                    </a:lnTo>
                    <a:lnTo>
                      <a:pt x="2871" y="1589"/>
                    </a:lnTo>
                    <a:lnTo>
                      <a:pt x="2859" y="1595"/>
                    </a:lnTo>
                    <a:lnTo>
                      <a:pt x="2848" y="1600"/>
                    </a:lnTo>
                    <a:lnTo>
                      <a:pt x="2835" y="1605"/>
                    </a:lnTo>
                    <a:lnTo>
                      <a:pt x="2822" y="1609"/>
                    </a:lnTo>
                    <a:lnTo>
                      <a:pt x="2810" y="1613"/>
                    </a:lnTo>
                    <a:lnTo>
                      <a:pt x="2797" y="1616"/>
                    </a:lnTo>
                    <a:lnTo>
                      <a:pt x="2783" y="1618"/>
                    </a:lnTo>
                    <a:lnTo>
                      <a:pt x="2770" y="1621"/>
                    </a:lnTo>
                    <a:lnTo>
                      <a:pt x="2756" y="1622"/>
                    </a:lnTo>
                    <a:lnTo>
                      <a:pt x="2743" y="1622"/>
                    </a:lnTo>
                    <a:lnTo>
                      <a:pt x="270" y="1622"/>
                    </a:lnTo>
                    <a:lnTo>
                      <a:pt x="256" y="1622"/>
                    </a:lnTo>
                    <a:lnTo>
                      <a:pt x="242" y="1621"/>
                    </a:lnTo>
                    <a:lnTo>
                      <a:pt x="229" y="1618"/>
                    </a:lnTo>
                    <a:lnTo>
                      <a:pt x="216" y="1616"/>
                    </a:lnTo>
                    <a:lnTo>
                      <a:pt x="203" y="1613"/>
                    </a:lnTo>
                    <a:lnTo>
                      <a:pt x="189" y="1609"/>
                    </a:lnTo>
                    <a:lnTo>
                      <a:pt x="177" y="1605"/>
                    </a:lnTo>
                    <a:lnTo>
                      <a:pt x="165" y="1600"/>
                    </a:lnTo>
                    <a:lnTo>
                      <a:pt x="153" y="1595"/>
                    </a:lnTo>
                    <a:lnTo>
                      <a:pt x="141" y="1589"/>
                    </a:lnTo>
                    <a:lnTo>
                      <a:pt x="130" y="1583"/>
                    </a:lnTo>
                    <a:lnTo>
                      <a:pt x="119" y="1576"/>
                    </a:lnTo>
                    <a:lnTo>
                      <a:pt x="108" y="1568"/>
                    </a:lnTo>
                    <a:lnTo>
                      <a:pt x="98" y="1559"/>
                    </a:lnTo>
                    <a:lnTo>
                      <a:pt x="89" y="1551"/>
                    </a:lnTo>
                    <a:lnTo>
                      <a:pt x="79" y="1542"/>
                    </a:lnTo>
                    <a:lnTo>
                      <a:pt x="70" y="1533"/>
                    </a:lnTo>
                    <a:lnTo>
                      <a:pt x="61" y="1523"/>
                    </a:lnTo>
                    <a:lnTo>
                      <a:pt x="54" y="1513"/>
                    </a:lnTo>
                    <a:lnTo>
                      <a:pt x="46" y="1502"/>
                    </a:lnTo>
                    <a:lnTo>
                      <a:pt x="39" y="1491"/>
                    </a:lnTo>
                    <a:lnTo>
                      <a:pt x="32" y="1480"/>
                    </a:lnTo>
                    <a:lnTo>
                      <a:pt x="26" y="1469"/>
                    </a:lnTo>
                    <a:lnTo>
                      <a:pt x="21" y="1457"/>
                    </a:lnTo>
                    <a:lnTo>
                      <a:pt x="16" y="1444"/>
                    </a:lnTo>
                    <a:lnTo>
                      <a:pt x="12" y="1432"/>
                    </a:lnTo>
                    <a:lnTo>
                      <a:pt x="8" y="1419"/>
                    </a:lnTo>
                    <a:lnTo>
                      <a:pt x="5" y="1406"/>
                    </a:lnTo>
                    <a:lnTo>
                      <a:pt x="3" y="1392"/>
                    </a:lnTo>
                    <a:lnTo>
                      <a:pt x="1" y="1379"/>
                    </a:lnTo>
                    <a:lnTo>
                      <a:pt x="0" y="1365"/>
                    </a:lnTo>
                    <a:lnTo>
                      <a:pt x="0" y="1352"/>
                    </a:lnTo>
                    <a:lnTo>
                      <a:pt x="0" y="270"/>
                    </a:lnTo>
                    <a:lnTo>
                      <a:pt x="0" y="257"/>
                    </a:lnTo>
                    <a:lnTo>
                      <a:pt x="1" y="243"/>
                    </a:lnTo>
                    <a:lnTo>
                      <a:pt x="3" y="230"/>
                    </a:lnTo>
                    <a:lnTo>
                      <a:pt x="5" y="216"/>
                    </a:lnTo>
                    <a:lnTo>
                      <a:pt x="8" y="203"/>
                    </a:lnTo>
                    <a:lnTo>
                      <a:pt x="12" y="191"/>
                    </a:lnTo>
                    <a:lnTo>
                      <a:pt x="16" y="178"/>
                    </a:lnTo>
                    <a:lnTo>
                      <a:pt x="21" y="165"/>
                    </a:lnTo>
                    <a:lnTo>
                      <a:pt x="26" y="153"/>
                    </a:lnTo>
                    <a:lnTo>
                      <a:pt x="32" y="142"/>
                    </a:lnTo>
                    <a:lnTo>
                      <a:pt x="39" y="131"/>
                    </a:lnTo>
                    <a:lnTo>
                      <a:pt x="46" y="120"/>
                    </a:lnTo>
                    <a:lnTo>
                      <a:pt x="54" y="109"/>
                    </a:lnTo>
                    <a:lnTo>
                      <a:pt x="61" y="99"/>
                    </a:lnTo>
                    <a:lnTo>
                      <a:pt x="70" y="89"/>
                    </a:lnTo>
                    <a:lnTo>
                      <a:pt x="79" y="80"/>
                    </a:lnTo>
                    <a:lnTo>
                      <a:pt x="89" y="71"/>
                    </a:lnTo>
                    <a:lnTo>
                      <a:pt x="98" y="63"/>
                    </a:lnTo>
                    <a:lnTo>
                      <a:pt x="108" y="54"/>
                    </a:lnTo>
                    <a:lnTo>
                      <a:pt x="119" y="46"/>
                    </a:lnTo>
                    <a:lnTo>
                      <a:pt x="130" y="39"/>
                    </a:lnTo>
                    <a:lnTo>
                      <a:pt x="141" y="33"/>
                    </a:lnTo>
                    <a:lnTo>
                      <a:pt x="153" y="27"/>
                    </a:lnTo>
                    <a:lnTo>
                      <a:pt x="165" y="22"/>
                    </a:lnTo>
                    <a:lnTo>
                      <a:pt x="177" y="17"/>
                    </a:lnTo>
                    <a:lnTo>
                      <a:pt x="189" y="13"/>
                    </a:lnTo>
                    <a:lnTo>
                      <a:pt x="203" y="9"/>
                    </a:lnTo>
                    <a:lnTo>
                      <a:pt x="216" y="6"/>
                    </a:lnTo>
                    <a:lnTo>
                      <a:pt x="229" y="4"/>
                    </a:lnTo>
                    <a:lnTo>
                      <a:pt x="242"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38" name="Freeform 22"/>
              <p:cNvSpPr>
                <a:spLocks/>
              </p:cNvSpPr>
              <p:nvPr/>
            </p:nvSpPr>
            <p:spPr bwMode="auto">
              <a:xfrm>
                <a:off x="-1319994" y="1693555"/>
                <a:ext cx="217487" cy="115888"/>
              </a:xfrm>
              <a:custGeom>
                <a:avLst/>
                <a:gdLst/>
                <a:ahLst/>
                <a:cxnLst>
                  <a:cxn ang="0">
                    <a:pos x="2757" y="0"/>
                  </a:cxn>
                  <a:cxn ang="0">
                    <a:pos x="2798" y="6"/>
                  </a:cxn>
                  <a:cxn ang="0">
                    <a:pos x="2836" y="17"/>
                  </a:cxn>
                  <a:cxn ang="0">
                    <a:pos x="2872" y="33"/>
                  </a:cxn>
                  <a:cxn ang="0">
                    <a:pos x="2905" y="54"/>
                  </a:cxn>
                  <a:cxn ang="0">
                    <a:pos x="2935" y="80"/>
                  </a:cxn>
                  <a:cxn ang="0">
                    <a:pos x="2960" y="109"/>
                  </a:cxn>
                  <a:cxn ang="0">
                    <a:pos x="2981" y="142"/>
                  </a:cxn>
                  <a:cxn ang="0">
                    <a:pos x="2997" y="178"/>
                  </a:cxn>
                  <a:cxn ang="0">
                    <a:pos x="3008" y="216"/>
                  </a:cxn>
                  <a:cxn ang="0">
                    <a:pos x="3013" y="257"/>
                  </a:cxn>
                  <a:cxn ang="0">
                    <a:pos x="3013" y="1365"/>
                  </a:cxn>
                  <a:cxn ang="0">
                    <a:pos x="3008" y="1406"/>
                  </a:cxn>
                  <a:cxn ang="0">
                    <a:pos x="2997" y="1444"/>
                  </a:cxn>
                  <a:cxn ang="0">
                    <a:pos x="2981" y="1480"/>
                  </a:cxn>
                  <a:cxn ang="0">
                    <a:pos x="2960" y="1513"/>
                  </a:cxn>
                  <a:cxn ang="0">
                    <a:pos x="2935" y="1542"/>
                  </a:cxn>
                  <a:cxn ang="0">
                    <a:pos x="2905" y="1568"/>
                  </a:cxn>
                  <a:cxn ang="0">
                    <a:pos x="2872" y="1589"/>
                  </a:cxn>
                  <a:cxn ang="0">
                    <a:pos x="2836" y="1605"/>
                  </a:cxn>
                  <a:cxn ang="0">
                    <a:pos x="2798" y="1616"/>
                  </a:cxn>
                  <a:cxn ang="0">
                    <a:pos x="2757" y="1622"/>
                  </a:cxn>
                  <a:cxn ang="0">
                    <a:pos x="257" y="1622"/>
                  </a:cxn>
                  <a:cxn ang="0">
                    <a:pos x="216" y="1616"/>
                  </a:cxn>
                  <a:cxn ang="0">
                    <a:pos x="179" y="1605"/>
                  </a:cxn>
                  <a:cxn ang="0">
                    <a:pos x="142" y="1589"/>
                  </a:cxn>
                  <a:cxn ang="0">
                    <a:pos x="109" y="1568"/>
                  </a:cxn>
                  <a:cxn ang="0">
                    <a:pos x="80" y="1542"/>
                  </a:cxn>
                  <a:cxn ang="0">
                    <a:pos x="54" y="1513"/>
                  </a:cxn>
                  <a:cxn ang="0">
                    <a:pos x="33" y="1480"/>
                  </a:cxn>
                  <a:cxn ang="0">
                    <a:pos x="17" y="1444"/>
                  </a:cxn>
                  <a:cxn ang="0">
                    <a:pos x="7" y="1406"/>
                  </a:cxn>
                  <a:cxn ang="0">
                    <a:pos x="1" y="1365"/>
                  </a:cxn>
                  <a:cxn ang="0">
                    <a:pos x="1" y="257"/>
                  </a:cxn>
                  <a:cxn ang="0">
                    <a:pos x="7" y="216"/>
                  </a:cxn>
                  <a:cxn ang="0">
                    <a:pos x="17" y="178"/>
                  </a:cxn>
                  <a:cxn ang="0">
                    <a:pos x="33" y="142"/>
                  </a:cxn>
                  <a:cxn ang="0">
                    <a:pos x="54" y="109"/>
                  </a:cxn>
                  <a:cxn ang="0">
                    <a:pos x="80" y="80"/>
                  </a:cxn>
                  <a:cxn ang="0">
                    <a:pos x="109" y="54"/>
                  </a:cxn>
                  <a:cxn ang="0">
                    <a:pos x="142" y="33"/>
                  </a:cxn>
                  <a:cxn ang="0">
                    <a:pos x="179" y="17"/>
                  </a:cxn>
                  <a:cxn ang="0">
                    <a:pos x="216" y="6"/>
                  </a:cxn>
                  <a:cxn ang="0">
                    <a:pos x="257" y="0"/>
                  </a:cxn>
                </a:cxnLst>
                <a:rect l="0" t="0" r="r" b="b"/>
                <a:pathLst>
                  <a:path w="3014" h="1622">
                    <a:moveTo>
                      <a:pt x="271" y="0"/>
                    </a:moveTo>
                    <a:lnTo>
                      <a:pt x="2743" y="0"/>
                    </a:lnTo>
                    <a:lnTo>
                      <a:pt x="2757" y="0"/>
                    </a:lnTo>
                    <a:lnTo>
                      <a:pt x="2771" y="1"/>
                    </a:lnTo>
                    <a:lnTo>
                      <a:pt x="2784" y="4"/>
                    </a:lnTo>
                    <a:lnTo>
                      <a:pt x="2798" y="6"/>
                    </a:lnTo>
                    <a:lnTo>
                      <a:pt x="2810" y="9"/>
                    </a:lnTo>
                    <a:lnTo>
                      <a:pt x="2824" y="13"/>
                    </a:lnTo>
                    <a:lnTo>
                      <a:pt x="2836" y="17"/>
                    </a:lnTo>
                    <a:lnTo>
                      <a:pt x="2848" y="22"/>
                    </a:lnTo>
                    <a:lnTo>
                      <a:pt x="2860" y="27"/>
                    </a:lnTo>
                    <a:lnTo>
                      <a:pt x="2872" y="33"/>
                    </a:lnTo>
                    <a:lnTo>
                      <a:pt x="2884" y="39"/>
                    </a:lnTo>
                    <a:lnTo>
                      <a:pt x="2894" y="46"/>
                    </a:lnTo>
                    <a:lnTo>
                      <a:pt x="2905" y="54"/>
                    </a:lnTo>
                    <a:lnTo>
                      <a:pt x="2915" y="63"/>
                    </a:lnTo>
                    <a:lnTo>
                      <a:pt x="2925" y="71"/>
                    </a:lnTo>
                    <a:lnTo>
                      <a:pt x="2935" y="80"/>
                    </a:lnTo>
                    <a:lnTo>
                      <a:pt x="2943" y="89"/>
                    </a:lnTo>
                    <a:lnTo>
                      <a:pt x="2952" y="99"/>
                    </a:lnTo>
                    <a:lnTo>
                      <a:pt x="2960" y="109"/>
                    </a:lnTo>
                    <a:lnTo>
                      <a:pt x="2967" y="120"/>
                    </a:lnTo>
                    <a:lnTo>
                      <a:pt x="2974" y="131"/>
                    </a:lnTo>
                    <a:lnTo>
                      <a:pt x="2981" y="142"/>
                    </a:lnTo>
                    <a:lnTo>
                      <a:pt x="2987" y="153"/>
                    </a:lnTo>
                    <a:lnTo>
                      <a:pt x="2993" y="165"/>
                    </a:lnTo>
                    <a:lnTo>
                      <a:pt x="2997" y="178"/>
                    </a:lnTo>
                    <a:lnTo>
                      <a:pt x="3002" y="191"/>
                    </a:lnTo>
                    <a:lnTo>
                      <a:pt x="3005" y="203"/>
                    </a:lnTo>
                    <a:lnTo>
                      <a:pt x="3008" y="216"/>
                    </a:lnTo>
                    <a:lnTo>
                      <a:pt x="3011" y="230"/>
                    </a:lnTo>
                    <a:lnTo>
                      <a:pt x="3012" y="243"/>
                    </a:lnTo>
                    <a:lnTo>
                      <a:pt x="3013" y="257"/>
                    </a:lnTo>
                    <a:lnTo>
                      <a:pt x="3014" y="270"/>
                    </a:lnTo>
                    <a:lnTo>
                      <a:pt x="3014" y="1352"/>
                    </a:lnTo>
                    <a:lnTo>
                      <a:pt x="3013" y="1365"/>
                    </a:lnTo>
                    <a:lnTo>
                      <a:pt x="3012" y="1379"/>
                    </a:lnTo>
                    <a:lnTo>
                      <a:pt x="3011" y="1392"/>
                    </a:lnTo>
                    <a:lnTo>
                      <a:pt x="3008" y="1406"/>
                    </a:lnTo>
                    <a:lnTo>
                      <a:pt x="3005" y="1419"/>
                    </a:lnTo>
                    <a:lnTo>
                      <a:pt x="3002" y="1432"/>
                    </a:lnTo>
                    <a:lnTo>
                      <a:pt x="2997" y="1444"/>
                    </a:lnTo>
                    <a:lnTo>
                      <a:pt x="2993" y="1457"/>
                    </a:lnTo>
                    <a:lnTo>
                      <a:pt x="2987" y="1469"/>
                    </a:lnTo>
                    <a:lnTo>
                      <a:pt x="2981" y="1480"/>
                    </a:lnTo>
                    <a:lnTo>
                      <a:pt x="2974" y="1491"/>
                    </a:lnTo>
                    <a:lnTo>
                      <a:pt x="2967" y="1502"/>
                    </a:lnTo>
                    <a:lnTo>
                      <a:pt x="2960" y="1513"/>
                    </a:lnTo>
                    <a:lnTo>
                      <a:pt x="2952" y="1523"/>
                    </a:lnTo>
                    <a:lnTo>
                      <a:pt x="2943" y="1533"/>
                    </a:lnTo>
                    <a:lnTo>
                      <a:pt x="2935" y="1542"/>
                    </a:lnTo>
                    <a:lnTo>
                      <a:pt x="2925" y="1551"/>
                    </a:lnTo>
                    <a:lnTo>
                      <a:pt x="2915" y="1559"/>
                    </a:lnTo>
                    <a:lnTo>
                      <a:pt x="2905" y="1568"/>
                    </a:lnTo>
                    <a:lnTo>
                      <a:pt x="2894" y="1576"/>
                    </a:lnTo>
                    <a:lnTo>
                      <a:pt x="2884" y="1583"/>
                    </a:lnTo>
                    <a:lnTo>
                      <a:pt x="2872" y="1589"/>
                    </a:lnTo>
                    <a:lnTo>
                      <a:pt x="2860" y="1595"/>
                    </a:lnTo>
                    <a:lnTo>
                      <a:pt x="2848" y="1600"/>
                    </a:lnTo>
                    <a:lnTo>
                      <a:pt x="2836" y="1605"/>
                    </a:lnTo>
                    <a:lnTo>
                      <a:pt x="2824" y="1609"/>
                    </a:lnTo>
                    <a:lnTo>
                      <a:pt x="2810" y="1613"/>
                    </a:lnTo>
                    <a:lnTo>
                      <a:pt x="2798" y="1616"/>
                    </a:lnTo>
                    <a:lnTo>
                      <a:pt x="2784" y="1618"/>
                    </a:lnTo>
                    <a:lnTo>
                      <a:pt x="2771" y="1621"/>
                    </a:lnTo>
                    <a:lnTo>
                      <a:pt x="2757" y="1622"/>
                    </a:lnTo>
                    <a:lnTo>
                      <a:pt x="2743" y="1622"/>
                    </a:lnTo>
                    <a:lnTo>
                      <a:pt x="271" y="1622"/>
                    </a:lnTo>
                    <a:lnTo>
                      <a:pt x="257" y="1622"/>
                    </a:lnTo>
                    <a:lnTo>
                      <a:pt x="244" y="1621"/>
                    </a:lnTo>
                    <a:lnTo>
                      <a:pt x="230" y="1618"/>
                    </a:lnTo>
                    <a:lnTo>
                      <a:pt x="216" y="1616"/>
                    </a:lnTo>
                    <a:lnTo>
                      <a:pt x="204" y="1613"/>
                    </a:lnTo>
                    <a:lnTo>
                      <a:pt x="191" y="1609"/>
                    </a:lnTo>
                    <a:lnTo>
                      <a:pt x="179" y="1605"/>
                    </a:lnTo>
                    <a:lnTo>
                      <a:pt x="166" y="1600"/>
                    </a:lnTo>
                    <a:lnTo>
                      <a:pt x="154" y="1595"/>
                    </a:lnTo>
                    <a:lnTo>
                      <a:pt x="142" y="1589"/>
                    </a:lnTo>
                    <a:lnTo>
                      <a:pt x="131" y="1583"/>
                    </a:lnTo>
                    <a:lnTo>
                      <a:pt x="121" y="1576"/>
                    </a:lnTo>
                    <a:lnTo>
                      <a:pt x="109" y="1568"/>
                    </a:lnTo>
                    <a:lnTo>
                      <a:pt x="99" y="1559"/>
                    </a:lnTo>
                    <a:lnTo>
                      <a:pt x="89" y="1551"/>
                    </a:lnTo>
                    <a:lnTo>
                      <a:pt x="80" y="1542"/>
                    </a:lnTo>
                    <a:lnTo>
                      <a:pt x="71" y="1533"/>
                    </a:lnTo>
                    <a:lnTo>
                      <a:pt x="63" y="1523"/>
                    </a:lnTo>
                    <a:lnTo>
                      <a:pt x="54" y="1513"/>
                    </a:lnTo>
                    <a:lnTo>
                      <a:pt x="47" y="1502"/>
                    </a:lnTo>
                    <a:lnTo>
                      <a:pt x="40" y="1491"/>
                    </a:lnTo>
                    <a:lnTo>
                      <a:pt x="33" y="1480"/>
                    </a:lnTo>
                    <a:lnTo>
                      <a:pt x="28" y="1469"/>
                    </a:lnTo>
                    <a:lnTo>
                      <a:pt x="22" y="1457"/>
                    </a:lnTo>
                    <a:lnTo>
                      <a:pt x="17" y="1444"/>
                    </a:lnTo>
                    <a:lnTo>
                      <a:pt x="13" y="1432"/>
                    </a:lnTo>
                    <a:lnTo>
                      <a:pt x="10" y="1419"/>
                    </a:lnTo>
                    <a:lnTo>
                      <a:pt x="7" y="1406"/>
                    </a:lnTo>
                    <a:lnTo>
                      <a:pt x="3" y="1392"/>
                    </a:lnTo>
                    <a:lnTo>
                      <a:pt x="2" y="1379"/>
                    </a:lnTo>
                    <a:lnTo>
                      <a:pt x="1" y="1365"/>
                    </a:lnTo>
                    <a:lnTo>
                      <a:pt x="0" y="1352"/>
                    </a:lnTo>
                    <a:lnTo>
                      <a:pt x="0" y="270"/>
                    </a:lnTo>
                    <a:lnTo>
                      <a:pt x="1" y="257"/>
                    </a:lnTo>
                    <a:lnTo>
                      <a:pt x="2" y="243"/>
                    </a:lnTo>
                    <a:lnTo>
                      <a:pt x="3" y="230"/>
                    </a:lnTo>
                    <a:lnTo>
                      <a:pt x="7" y="216"/>
                    </a:lnTo>
                    <a:lnTo>
                      <a:pt x="10" y="203"/>
                    </a:lnTo>
                    <a:lnTo>
                      <a:pt x="13" y="191"/>
                    </a:lnTo>
                    <a:lnTo>
                      <a:pt x="17" y="178"/>
                    </a:lnTo>
                    <a:lnTo>
                      <a:pt x="22" y="165"/>
                    </a:lnTo>
                    <a:lnTo>
                      <a:pt x="28" y="153"/>
                    </a:lnTo>
                    <a:lnTo>
                      <a:pt x="33" y="142"/>
                    </a:lnTo>
                    <a:lnTo>
                      <a:pt x="40" y="131"/>
                    </a:lnTo>
                    <a:lnTo>
                      <a:pt x="47" y="120"/>
                    </a:lnTo>
                    <a:lnTo>
                      <a:pt x="54" y="109"/>
                    </a:lnTo>
                    <a:lnTo>
                      <a:pt x="63" y="99"/>
                    </a:lnTo>
                    <a:lnTo>
                      <a:pt x="71" y="89"/>
                    </a:lnTo>
                    <a:lnTo>
                      <a:pt x="80" y="80"/>
                    </a:lnTo>
                    <a:lnTo>
                      <a:pt x="89" y="71"/>
                    </a:lnTo>
                    <a:lnTo>
                      <a:pt x="99" y="63"/>
                    </a:lnTo>
                    <a:lnTo>
                      <a:pt x="109" y="54"/>
                    </a:lnTo>
                    <a:lnTo>
                      <a:pt x="121" y="46"/>
                    </a:lnTo>
                    <a:lnTo>
                      <a:pt x="131" y="39"/>
                    </a:lnTo>
                    <a:lnTo>
                      <a:pt x="142" y="33"/>
                    </a:lnTo>
                    <a:lnTo>
                      <a:pt x="154" y="27"/>
                    </a:lnTo>
                    <a:lnTo>
                      <a:pt x="166" y="22"/>
                    </a:lnTo>
                    <a:lnTo>
                      <a:pt x="179" y="17"/>
                    </a:lnTo>
                    <a:lnTo>
                      <a:pt x="191" y="13"/>
                    </a:lnTo>
                    <a:lnTo>
                      <a:pt x="204" y="9"/>
                    </a:lnTo>
                    <a:lnTo>
                      <a:pt x="216" y="6"/>
                    </a:lnTo>
                    <a:lnTo>
                      <a:pt x="230" y="4"/>
                    </a:lnTo>
                    <a:lnTo>
                      <a:pt x="244"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39" name="Freeform 23"/>
              <p:cNvSpPr>
                <a:spLocks/>
              </p:cNvSpPr>
              <p:nvPr/>
            </p:nvSpPr>
            <p:spPr bwMode="auto">
              <a:xfrm>
                <a:off x="-2040719" y="1984068"/>
                <a:ext cx="217487" cy="117475"/>
              </a:xfrm>
              <a:custGeom>
                <a:avLst/>
                <a:gdLst/>
                <a:ahLst/>
                <a:cxnLst>
                  <a:cxn ang="0">
                    <a:pos x="2757" y="0"/>
                  </a:cxn>
                  <a:cxn ang="0">
                    <a:pos x="2798" y="5"/>
                  </a:cxn>
                  <a:cxn ang="0">
                    <a:pos x="2835" y="16"/>
                  </a:cxn>
                  <a:cxn ang="0">
                    <a:pos x="2871" y="33"/>
                  </a:cxn>
                  <a:cxn ang="0">
                    <a:pos x="2905" y="54"/>
                  </a:cxn>
                  <a:cxn ang="0">
                    <a:pos x="2934" y="79"/>
                  </a:cxn>
                  <a:cxn ang="0">
                    <a:pos x="2960" y="109"/>
                  </a:cxn>
                  <a:cxn ang="0">
                    <a:pos x="2980" y="141"/>
                  </a:cxn>
                  <a:cxn ang="0">
                    <a:pos x="2996" y="177"/>
                  </a:cxn>
                  <a:cxn ang="0">
                    <a:pos x="3007" y="216"/>
                  </a:cxn>
                  <a:cxn ang="0">
                    <a:pos x="3013" y="256"/>
                  </a:cxn>
                  <a:cxn ang="0">
                    <a:pos x="3013" y="1364"/>
                  </a:cxn>
                  <a:cxn ang="0">
                    <a:pos x="3007" y="1405"/>
                  </a:cxn>
                  <a:cxn ang="0">
                    <a:pos x="2996" y="1444"/>
                  </a:cxn>
                  <a:cxn ang="0">
                    <a:pos x="2980" y="1479"/>
                  </a:cxn>
                  <a:cxn ang="0">
                    <a:pos x="2960" y="1512"/>
                  </a:cxn>
                  <a:cxn ang="0">
                    <a:pos x="2934" y="1542"/>
                  </a:cxn>
                  <a:cxn ang="0">
                    <a:pos x="2905" y="1567"/>
                  </a:cxn>
                  <a:cxn ang="0">
                    <a:pos x="2871" y="1588"/>
                  </a:cxn>
                  <a:cxn ang="0">
                    <a:pos x="2835" y="1605"/>
                  </a:cxn>
                  <a:cxn ang="0">
                    <a:pos x="2798" y="1616"/>
                  </a:cxn>
                  <a:cxn ang="0">
                    <a:pos x="2757" y="1621"/>
                  </a:cxn>
                  <a:cxn ang="0">
                    <a:pos x="257" y="1621"/>
                  </a:cxn>
                  <a:cxn ang="0">
                    <a:pos x="216" y="1616"/>
                  </a:cxn>
                  <a:cxn ang="0">
                    <a:pos x="178" y="1605"/>
                  </a:cxn>
                  <a:cxn ang="0">
                    <a:pos x="141" y="1588"/>
                  </a:cxn>
                  <a:cxn ang="0">
                    <a:pos x="109" y="1567"/>
                  </a:cxn>
                  <a:cxn ang="0">
                    <a:pos x="79" y="1542"/>
                  </a:cxn>
                  <a:cxn ang="0">
                    <a:pos x="54" y="1512"/>
                  </a:cxn>
                  <a:cxn ang="0">
                    <a:pos x="32" y="1479"/>
                  </a:cxn>
                  <a:cxn ang="0">
                    <a:pos x="16" y="1444"/>
                  </a:cxn>
                  <a:cxn ang="0">
                    <a:pos x="6" y="1405"/>
                  </a:cxn>
                  <a:cxn ang="0">
                    <a:pos x="1" y="1364"/>
                  </a:cxn>
                  <a:cxn ang="0">
                    <a:pos x="1" y="256"/>
                  </a:cxn>
                  <a:cxn ang="0">
                    <a:pos x="6" y="216"/>
                  </a:cxn>
                  <a:cxn ang="0">
                    <a:pos x="16" y="177"/>
                  </a:cxn>
                  <a:cxn ang="0">
                    <a:pos x="32" y="141"/>
                  </a:cxn>
                  <a:cxn ang="0">
                    <a:pos x="54" y="109"/>
                  </a:cxn>
                  <a:cxn ang="0">
                    <a:pos x="79" y="79"/>
                  </a:cxn>
                  <a:cxn ang="0">
                    <a:pos x="109" y="54"/>
                  </a:cxn>
                  <a:cxn ang="0">
                    <a:pos x="141" y="33"/>
                  </a:cxn>
                  <a:cxn ang="0">
                    <a:pos x="178" y="16"/>
                  </a:cxn>
                  <a:cxn ang="0">
                    <a:pos x="216" y="5"/>
                  </a:cxn>
                  <a:cxn ang="0">
                    <a:pos x="257" y="0"/>
                  </a:cxn>
                </a:cxnLst>
                <a:rect l="0" t="0" r="r" b="b"/>
                <a:pathLst>
                  <a:path w="3014" h="1621">
                    <a:moveTo>
                      <a:pt x="271" y="0"/>
                    </a:moveTo>
                    <a:lnTo>
                      <a:pt x="2743" y="0"/>
                    </a:lnTo>
                    <a:lnTo>
                      <a:pt x="2757" y="0"/>
                    </a:lnTo>
                    <a:lnTo>
                      <a:pt x="2770" y="1"/>
                    </a:lnTo>
                    <a:lnTo>
                      <a:pt x="2783" y="3"/>
                    </a:lnTo>
                    <a:lnTo>
                      <a:pt x="2798" y="5"/>
                    </a:lnTo>
                    <a:lnTo>
                      <a:pt x="2810" y="8"/>
                    </a:lnTo>
                    <a:lnTo>
                      <a:pt x="2823" y="12"/>
                    </a:lnTo>
                    <a:lnTo>
                      <a:pt x="2835" y="16"/>
                    </a:lnTo>
                    <a:lnTo>
                      <a:pt x="2848" y="21"/>
                    </a:lnTo>
                    <a:lnTo>
                      <a:pt x="2860" y="26"/>
                    </a:lnTo>
                    <a:lnTo>
                      <a:pt x="2871" y="33"/>
                    </a:lnTo>
                    <a:lnTo>
                      <a:pt x="2883" y="39"/>
                    </a:lnTo>
                    <a:lnTo>
                      <a:pt x="2893" y="46"/>
                    </a:lnTo>
                    <a:lnTo>
                      <a:pt x="2905" y="54"/>
                    </a:lnTo>
                    <a:lnTo>
                      <a:pt x="2915" y="62"/>
                    </a:lnTo>
                    <a:lnTo>
                      <a:pt x="2924" y="70"/>
                    </a:lnTo>
                    <a:lnTo>
                      <a:pt x="2934" y="79"/>
                    </a:lnTo>
                    <a:lnTo>
                      <a:pt x="2942" y="89"/>
                    </a:lnTo>
                    <a:lnTo>
                      <a:pt x="2951" y="98"/>
                    </a:lnTo>
                    <a:lnTo>
                      <a:pt x="2960" y="109"/>
                    </a:lnTo>
                    <a:lnTo>
                      <a:pt x="2967" y="119"/>
                    </a:lnTo>
                    <a:lnTo>
                      <a:pt x="2974" y="130"/>
                    </a:lnTo>
                    <a:lnTo>
                      <a:pt x="2980" y="141"/>
                    </a:lnTo>
                    <a:lnTo>
                      <a:pt x="2986" y="153"/>
                    </a:lnTo>
                    <a:lnTo>
                      <a:pt x="2992" y="165"/>
                    </a:lnTo>
                    <a:lnTo>
                      <a:pt x="2996" y="177"/>
                    </a:lnTo>
                    <a:lnTo>
                      <a:pt x="3001" y="189"/>
                    </a:lnTo>
                    <a:lnTo>
                      <a:pt x="3004" y="203"/>
                    </a:lnTo>
                    <a:lnTo>
                      <a:pt x="3007" y="216"/>
                    </a:lnTo>
                    <a:lnTo>
                      <a:pt x="3011" y="229"/>
                    </a:lnTo>
                    <a:lnTo>
                      <a:pt x="3012" y="242"/>
                    </a:lnTo>
                    <a:lnTo>
                      <a:pt x="3013" y="256"/>
                    </a:lnTo>
                    <a:lnTo>
                      <a:pt x="3014" y="270"/>
                    </a:lnTo>
                    <a:lnTo>
                      <a:pt x="3014" y="1351"/>
                    </a:lnTo>
                    <a:lnTo>
                      <a:pt x="3013" y="1364"/>
                    </a:lnTo>
                    <a:lnTo>
                      <a:pt x="3012" y="1379"/>
                    </a:lnTo>
                    <a:lnTo>
                      <a:pt x="3011" y="1392"/>
                    </a:lnTo>
                    <a:lnTo>
                      <a:pt x="3007" y="1405"/>
                    </a:lnTo>
                    <a:lnTo>
                      <a:pt x="3004" y="1418"/>
                    </a:lnTo>
                    <a:lnTo>
                      <a:pt x="3001" y="1431"/>
                    </a:lnTo>
                    <a:lnTo>
                      <a:pt x="2996" y="1444"/>
                    </a:lnTo>
                    <a:lnTo>
                      <a:pt x="2992" y="1456"/>
                    </a:lnTo>
                    <a:lnTo>
                      <a:pt x="2986" y="1467"/>
                    </a:lnTo>
                    <a:lnTo>
                      <a:pt x="2980" y="1479"/>
                    </a:lnTo>
                    <a:lnTo>
                      <a:pt x="2974" y="1491"/>
                    </a:lnTo>
                    <a:lnTo>
                      <a:pt x="2967" y="1502"/>
                    </a:lnTo>
                    <a:lnTo>
                      <a:pt x="2960" y="1512"/>
                    </a:lnTo>
                    <a:lnTo>
                      <a:pt x="2951" y="1522"/>
                    </a:lnTo>
                    <a:lnTo>
                      <a:pt x="2942" y="1532"/>
                    </a:lnTo>
                    <a:lnTo>
                      <a:pt x="2934" y="1542"/>
                    </a:lnTo>
                    <a:lnTo>
                      <a:pt x="2924" y="1551"/>
                    </a:lnTo>
                    <a:lnTo>
                      <a:pt x="2915" y="1559"/>
                    </a:lnTo>
                    <a:lnTo>
                      <a:pt x="2905" y="1567"/>
                    </a:lnTo>
                    <a:lnTo>
                      <a:pt x="2893" y="1575"/>
                    </a:lnTo>
                    <a:lnTo>
                      <a:pt x="2883" y="1581"/>
                    </a:lnTo>
                    <a:lnTo>
                      <a:pt x="2871" y="1588"/>
                    </a:lnTo>
                    <a:lnTo>
                      <a:pt x="2860" y="1595"/>
                    </a:lnTo>
                    <a:lnTo>
                      <a:pt x="2848" y="1600"/>
                    </a:lnTo>
                    <a:lnTo>
                      <a:pt x="2835" y="1605"/>
                    </a:lnTo>
                    <a:lnTo>
                      <a:pt x="2823" y="1609"/>
                    </a:lnTo>
                    <a:lnTo>
                      <a:pt x="2810" y="1613"/>
                    </a:lnTo>
                    <a:lnTo>
                      <a:pt x="2798" y="1616"/>
                    </a:lnTo>
                    <a:lnTo>
                      <a:pt x="2783" y="1618"/>
                    </a:lnTo>
                    <a:lnTo>
                      <a:pt x="2770" y="1620"/>
                    </a:lnTo>
                    <a:lnTo>
                      <a:pt x="2757" y="1621"/>
                    </a:lnTo>
                    <a:lnTo>
                      <a:pt x="2743" y="1621"/>
                    </a:lnTo>
                    <a:lnTo>
                      <a:pt x="271" y="1621"/>
                    </a:lnTo>
                    <a:lnTo>
                      <a:pt x="257" y="1621"/>
                    </a:lnTo>
                    <a:lnTo>
                      <a:pt x="243" y="1620"/>
                    </a:lnTo>
                    <a:lnTo>
                      <a:pt x="229" y="1618"/>
                    </a:lnTo>
                    <a:lnTo>
                      <a:pt x="216" y="1616"/>
                    </a:lnTo>
                    <a:lnTo>
                      <a:pt x="204" y="1613"/>
                    </a:lnTo>
                    <a:lnTo>
                      <a:pt x="190" y="1609"/>
                    </a:lnTo>
                    <a:lnTo>
                      <a:pt x="178" y="1605"/>
                    </a:lnTo>
                    <a:lnTo>
                      <a:pt x="166" y="1600"/>
                    </a:lnTo>
                    <a:lnTo>
                      <a:pt x="154" y="1595"/>
                    </a:lnTo>
                    <a:lnTo>
                      <a:pt x="141" y="1588"/>
                    </a:lnTo>
                    <a:lnTo>
                      <a:pt x="130" y="1581"/>
                    </a:lnTo>
                    <a:lnTo>
                      <a:pt x="120" y="1575"/>
                    </a:lnTo>
                    <a:lnTo>
                      <a:pt x="109" y="1567"/>
                    </a:lnTo>
                    <a:lnTo>
                      <a:pt x="99" y="1559"/>
                    </a:lnTo>
                    <a:lnTo>
                      <a:pt x="88" y="1551"/>
                    </a:lnTo>
                    <a:lnTo>
                      <a:pt x="79" y="1542"/>
                    </a:lnTo>
                    <a:lnTo>
                      <a:pt x="70" y="1532"/>
                    </a:lnTo>
                    <a:lnTo>
                      <a:pt x="62" y="1522"/>
                    </a:lnTo>
                    <a:lnTo>
                      <a:pt x="54" y="1512"/>
                    </a:lnTo>
                    <a:lnTo>
                      <a:pt x="47" y="1502"/>
                    </a:lnTo>
                    <a:lnTo>
                      <a:pt x="40" y="1491"/>
                    </a:lnTo>
                    <a:lnTo>
                      <a:pt x="32" y="1479"/>
                    </a:lnTo>
                    <a:lnTo>
                      <a:pt x="27" y="1467"/>
                    </a:lnTo>
                    <a:lnTo>
                      <a:pt x="21" y="1456"/>
                    </a:lnTo>
                    <a:lnTo>
                      <a:pt x="16" y="1444"/>
                    </a:lnTo>
                    <a:lnTo>
                      <a:pt x="12" y="1431"/>
                    </a:lnTo>
                    <a:lnTo>
                      <a:pt x="9" y="1418"/>
                    </a:lnTo>
                    <a:lnTo>
                      <a:pt x="6" y="1405"/>
                    </a:lnTo>
                    <a:lnTo>
                      <a:pt x="3" y="1392"/>
                    </a:lnTo>
                    <a:lnTo>
                      <a:pt x="2" y="1379"/>
                    </a:lnTo>
                    <a:lnTo>
                      <a:pt x="1" y="1364"/>
                    </a:lnTo>
                    <a:lnTo>
                      <a:pt x="0" y="1351"/>
                    </a:lnTo>
                    <a:lnTo>
                      <a:pt x="0" y="270"/>
                    </a:lnTo>
                    <a:lnTo>
                      <a:pt x="1" y="256"/>
                    </a:lnTo>
                    <a:lnTo>
                      <a:pt x="2" y="242"/>
                    </a:lnTo>
                    <a:lnTo>
                      <a:pt x="3" y="229"/>
                    </a:lnTo>
                    <a:lnTo>
                      <a:pt x="6" y="216"/>
                    </a:lnTo>
                    <a:lnTo>
                      <a:pt x="9" y="203"/>
                    </a:lnTo>
                    <a:lnTo>
                      <a:pt x="12" y="189"/>
                    </a:lnTo>
                    <a:lnTo>
                      <a:pt x="16" y="177"/>
                    </a:lnTo>
                    <a:lnTo>
                      <a:pt x="21" y="165"/>
                    </a:lnTo>
                    <a:lnTo>
                      <a:pt x="27" y="153"/>
                    </a:lnTo>
                    <a:lnTo>
                      <a:pt x="32" y="141"/>
                    </a:lnTo>
                    <a:lnTo>
                      <a:pt x="40" y="130"/>
                    </a:lnTo>
                    <a:lnTo>
                      <a:pt x="47" y="119"/>
                    </a:lnTo>
                    <a:lnTo>
                      <a:pt x="54" y="109"/>
                    </a:lnTo>
                    <a:lnTo>
                      <a:pt x="62" y="98"/>
                    </a:lnTo>
                    <a:lnTo>
                      <a:pt x="70" y="89"/>
                    </a:lnTo>
                    <a:lnTo>
                      <a:pt x="79" y="79"/>
                    </a:lnTo>
                    <a:lnTo>
                      <a:pt x="88" y="70"/>
                    </a:lnTo>
                    <a:lnTo>
                      <a:pt x="99" y="62"/>
                    </a:lnTo>
                    <a:lnTo>
                      <a:pt x="109" y="54"/>
                    </a:lnTo>
                    <a:lnTo>
                      <a:pt x="120" y="46"/>
                    </a:lnTo>
                    <a:lnTo>
                      <a:pt x="130" y="39"/>
                    </a:lnTo>
                    <a:lnTo>
                      <a:pt x="141" y="33"/>
                    </a:lnTo>
                    <a:lnTo>
                      <a:pt x="154" y="26"/>
                    </a:lnTo>
                    <a:lnTo>
                      <a:pt x="166" y="21"/>
                    </a:lnTo>
                    <a:lnTo>
                      <a:pt x="178" y="16"/>
                    </a:lnTo>
                    <a:lnTo>
                      <a:pt x="190" y="12"/>
                    </a:lnTo>
                    <a:lnTo>
                      <a:pt x="204" y="8"/>
                    </a:lnTo>
                    <a:lnTo>
                      <a:pt x="216" y="5"/>
                    </a:lnTo>
                    <a:lnTo>
                      <a:pt x="229" y="3"/>
                    </a:lnTo>
                    <a:lnTo>
                      <a:pt x="243"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40" name="Freeform 24"/>
              <p:cNvSpPr>
                <a:spLocks/>
              </p:cNvSpPr>
              <p:nvPr/>
            </p:nvSpPr>
            <p:spPr bwMode="auto">
              <a:xfrm>
                <a:off x="-1799419" y="1984068"/>
                <a:ext cx="215900" cy="117475"/>
              </a:xfrm>
              <a:custGeom>
                <a:avLst/>
                <a:gdLst/>
                <a:ahLst/>
                <a:cxnLst>
                  <a:cxn ang="0">
                    <a:pos x="2757" y="0"/>
                  </a:cxn>
                  <a:cxn ang="0">
                    <a:pos x="2797" y="5"/>
                  </a:cxn>
                  <a:cxn ang="0">
                    <a:pos x="2836" y="16"/>
                  </a:cxn>
                  <a:cxn ang="0">
                    <a:pos x="2872" y="33"/>
                  </a:cxn>
                  <a:cxn ang="0">
                    <a:pos x="2904" y="54"/>
                  </a:cxn>
                  <a:cxn ang="0">
                    <a:pos x="2934" y="79"/>
                  </a:cxn>
                  <a:cxn ang="0">
                    <a:pos x="2959" y="109"/>
                  </a:cxn>
                  <a:cxn ang="0">
                    <a:pos x="2981" y="141"/>
                  </a:cxn>
                  <a:cxn ang="0">
                    <a:pos x="2997" y="177"/>
                  </a:cxn>
                  <a:cxn ang="0">
                    <a:pos x="3008" y="216"/>
                  </a:cxn>
                  <a:cxn ang="0">
                    <a:pos x="3013" y="256"/>
                  </a:cxn>
                  <a:cxn ang="0">
                    <a:pos x="3013" y="1364"/>
                  </a:cxn>
                  <a:cxn ang="0">
                    <a:pos x="3008" y="1405"/>
                  </a:cxn>
                  <a:cxn ang="0">
                    <a:pos x="2997" y="1444"/>
                  </a:cxn>
                  <a:cxn ang="0">
                    <a:pos x="2981" y="1479"/>
                  </a:cxn>
                  <a:cxn ang="0">
                    <a:pos x="2959" y="1512"/>
                  </a:cxn>
                  <a:cxn ang="0">
                    <a:pos x="2934" y="1542"/>
                  </a:cxn>
                  <a:cxn ang="0">
                    <a:pos x="2904" y="1567"/>
                  </a:cxn>
                  <a:cxn ang="0">
                    <a:pos x="2872" y="1588"/>
                  </a:cxn>
                  <a:cxn ang="0">
                    <a:pos x="2836" y="1605"/>
                  </a:cxn>
                  <a:cxn ang="0">
                    <a:pos x="2797" y="1616"/>
                  </a:cxn>
                  <a:cxn ang="0">
                    <a:pos x="2757" y="1621"/>
                  </a:cxn>
                  <a:cxn ang="0">
                    <a:pos x="257" y="1621"/>
                  </a:cxn>
                  <a:cxn ang="0">
                    <a:pos x="216" y="1616"/>
                  </a:cxn>
                  <a:cxn ang="0">
                    <a:pos x="178" y="1605"/>
                  </a:cxn>
                  <a:cxn ang="0">
                    <a:pos x="142" y="1588"/>
                  </a:cxn>
                  <a:cxn ang="0">
                    <a:pos x="109" y="1567"/>
                  </a:cxn>
                  <a:cxn ang="0">
                    <a:pos x="80" y="1542"/>
                  </a:cxn>
                  <a:cxn ang="0">
                    <a:pos x="54" y="1512"/>
                  </a:cxn>
                  <a:cxn ang="0">
                    <a:pos x="33" y="1479"/>
                  </a:cxn>
                  <a:cxn ang="0">
                    <a:pos x="17" y="1444"/>
                  </a:cxn>
                  <a:cxn ang="0">
                    <a:pos x="5" y="1405"/>
                  </a:cxn>
                  <a:cxn ang="0">
                    <a:pos x="0" y="1364"/>
                  </a:cxn>
                  <a:cxn ang="0">
                    <a:pos x="0" y="256"/>
                  </a:cxn>
                  <a:cxn ang="0">
                    <a:pos x="5" y="216"/>
                  </a:cxn>
                  <a:cxn ang="0">
                    <a:pos x="17" y="177"/>
                  </a:cxn>
                  <a:cxn ang="0">
                    <a:pos x="33" y="141"/>
                  </a:cxn>
                  <a:cxn ang="0">
                    <a:pos x="54" y="109"/>
                  </a:cxn>
                  <a:cxn ang="0">
                    <a:pos x="80" y="79"/>
                  </a:cxn>
                  <a:cxn ang="0">
                    <a:pos x="109" y="54"/>
                  </a:cxn>
                  <a:cxn ang="0">
                    <a:pos x="142" y="33"/>
                  </a:cxn>
                  <a:cxn ang="0">
                    <a:pos x="178" y="16"/>
                  </a:cxn>
                  <a:cxn ang="0">
                    <a:pos x="216" y="5"/>
                  </a:cxn>
                  <a:cxn ang="0">
                    <a:pos x="257" y="0"/>
                  </a:cxn>
                </a:cxnLst>
                <a:rect l="0" t="0" r="r" b="b"/>
                <a:pathLst>
                  <a:path w="3013" h="1621">
                    <a:moveTo>
                      <a:pt x="270" y="0"/>
                    </a:moveTo>
                    <a:lnTo>
                      <a:pt x="2743" y="0"/>
                    </a:lnTo>
                    <a:lnTo>
                      <a:pt x="2757" y="0"/>
                    </a:lnTo>
                    <a:lnTo>
                      <a:pt x="2771" y="1"/>
                    </a:lnTo>
                    <a:lnTo>
                      <a:pt x="2784" y="3"/>
                    </a:lnTo>
                    <a:lnTo>
                      <a:pt x="2797" y="5"/>
                    </a:lnTo>
                    <a:lnTo>
                      <a:pt x="2810" y="8"/>
                    </a:lnTo>
                    <a:lnTo>
                      <a:pt x="2824" y="12"/>
                    </a:lnTo>
                    <a:lnTo>
                      <a:pt x="2836" y="16"/>
                    </a:lnTo>
                    <a:lnTo>
                      <a:pt x="2848" y="21"/>
                    </a:lnTo>
                    <a:lnTo>
                      <a:pt x="2860" y="26"/>
                    </a:lnTo>
                    <a:lnTo>
                      <a:pt x="2872" y="33"/>
                    </a:lnTo>
                    <a:lnTo>
                      <a:pt x="2883" y="39"/>
                    </a:lnTo>
                    <a:lnTo>
                      <a:pt x="2894" y="46"/>
                    </a:lnTo>
                    <a:lnTo>
                      <a:pt x="2904" y="54"/>
                    </a:lnTo>
                    <a:lnTo>
                      <a:pt x="2914" y="62"/>
                    </a:lnTo>
                    <a:lnTo>
                      <a:pt x="2924" y="70"/>
                    </a:lnTo>
                    <a:lnTo>
                      <a:pt x="2934" y="79"/>
                    </a:lnTo>
                    <a:lnTo>
                      <a:pt x="2943" y="89"/>
                    </a:lnTo>
                    <a:lnTo>
                      <a:pt x="2951" y="98"/>
                    </a:lnTo>
                    <a:lnTo>
                      <a:pt x="2959" y="109"/>
                    </a:lnTo>
                    <a:lnTo>
                      <a:pt x="2967" y="119"/>
                    </a:lnTo>
                    <a:lnTo>
                      <a:pt x="2974" y="130"/>
                    </a:lnTo>
                    <a:lnTo>
                      <a:pt x="2981" y="141"/>
                    </a:lnTo>
                    <a:lnTo>
                      <a:pt x="2987" y="153"/>
                    </a:lnTo>
                    <a:lnTo>
                      <a:pt x="2992" y="165"/>
                    </a:lnTo>
                    <a:lnTo>
                      <a:pt x="2997" y="177"/>
                    </a:lnTo>
                    <a:lnTo>
                      <a:pt x="3001" y="189"/>
                    </a:lnTo>
                    <a:lnTo>
                      <a:pt x="3005" y="203"/>
                    </a:lnTo>
                    <a:lnTo>
                      <a:pt x="3008" y="216"/>
                    </a:lnTo>
                    <a:lnTo>
                      <a:pt x="3010" y="229"/>
                    </a:lnTo>
                    <a:lnTo>
                      <a:pt x="3012" y="242"/>
                    </a:lnTo>
                    <a:lnTo>
                      <a:pt x="3013" y="256"/>
                    </a:lnTo>
                    <a:lnTo>
                      <a:pt x="3013" y="270"/>
                    </a:lnTo>
                    <a:lnTo>
                      <a:pt x="3013" y="1351"/>
                    </a:lnTo>
                    <a:lnTo>
                      <a:pt x="3013" y="1364"/>
                    </a:lnTo>
                    <a:lnTo>
                      <a:pt x="3012" y="1379"/>
                    </a:lnTo>
                    <a:lnTo>
                      <a:pt x="3010" y="1392"/>
                    </a:lnTo>
                    <a:lnTo>
                      <a:pt x="3008" y="1405"/>
                    </a:lnTo>
                    <a:lnTo>
                      <a:pt x="3005" y="1418"/>
                    </a:lnTo>
                    <a:lnTo>
                      <a:pt x="3001" y="1431"/>
                    </a:lnTo>
                    <a:lnTo>
                      <a:pt x="2997" y="1444"/>
                    </a:lnTo>
                    <a:lnTo>
                      <a:pt x="2992" y="1456"/>
                    </a:lnTo>
                    <a:lnTo>
                      <a:pt x="2987" y="1467"/>
                    </a:lnTo>
                    <a:lnTo>
                      <a:pt x="2981" y="1479"/>
                    </a:lnTo>
                    <a:lnTo>
                      <a:pt x="2974" y="1491"/>
                    </a:lnTo>
                    <a:lnTo>
                      <a:pt x="2967" y="1502"/>
                    </a:lnTo>
                    <a:lnTo>
                      <a:pt x="2959" y="1512"/>
                    </a:lnTo>
                    <a:lnTo>
                      <a:pt x="2951" y="1522"/>
                    </a:lnTo>
                    <a:lnTo>
                      <a:pt x="2943" y="1532"/>
                    </a:lnTo>
                    <a:lnTo>
                      <a:pt x="2934" y="1542"/>
                    </a:lnTo>
                    <a:lnTo>
                      <a:pt x="2924" y="1551"/>
                    </a:lnTo>
                    <a:lnTo>
                      <a:pt x="2914" y="1559"/>
                    </a:lnTo>
                    <a:lnTo>
                      <a:pt x="2904" y="1567"/>
                    </a:lnTo>
                    <a:lnTo>
                      <a:pt x="2894" y="1575"/>
                    </a:lnTo>
                    <a:lnTo>
                      <a:pt x="2883" y="1581"/>
                    </a:lnTo>
                    <a:lnTo>
                      <a:pt x="2872" y="1588"/>
                    </a:lnTo>
                    <a:lnTo>
                      <a:pt x="2860" y="1595"/>
                    </a:lnTo>
                    <a:lnTo>
                      <a:pt x="2848" y="1600"/>
                    </a:lnTo>
                    <a:lnTo>
                      <a:pt x="2836" y="1605"/>
                    </a:lnTo>
                    <a:lnTo>
                      <a:pt x="2824" y="1609"/>
                    </a:lnTo>
                    <a:lnTo>
                      <a:pt x="2810" y="1613"/>
                    </a:lnTo>
                    <a:lnTo>
                      <a:pt x="2797" y="1616"/>
                    </a:lnTo>
                    <a:lnTo>
                      <a:pt x="2784" y="1618"/>
                    </a:lnTo>
                    <a:lnTo>
                      <a:pt x="2771" y="1620"/>
                    </a:lnTo>
                    <a:lnTo>
                      <a:pt x="2757" y="1621"/>
                    </a:lnTo>
                    <a:lnTo>
                      <a:pt x="2743" y="1621"/>
                    </a:lnTo>
                    <a:lnTo>
                      <a:pt x="270" y="1621"/>
                    </a:lnTo>
                    <a:lnTo>
                      <a:pt x="257" y="1621"/>
                    </a:lnTo>
                    <a:lnTo>
                      <a:pt x="243" y="1620"/>
                    </a:lnTo>
                    <a:lnTo>
                      <a:pt x="230" y="1618"/>
                    </a:lnTo>
                    <a:lnTo>
                      <a:pt x="216" y="1616"/>
                    </a:lnTo>
                    <a:lnTo>
                      <a:pt x="203" y="1613"/>
                    </a:lnTo>
                    <a:lnTo>
                      <a:pt x="191" y="1609"/>
                    </a:lnTo>
                    <a:lnTo>
                      <a:pt x="178" y="1605"/>
                    </a:lnTo>
                    <a:lnTo>
                      <a:pt x="165" y="1600"/>
                    </a:lnTo>
                    <a:lnTo>
                      <a:pt x="154" y="1595"/>
                    </a:lnTo>
                    <a:lnTo>
                      <a:pt x="142" y="1588"/>
                    </a:lnTo>
                    <a:lnTo>
                      <a:pt x="131" y="1581"/>
                    </a:lnTo>
                    <a:lnTo>
                      <a:pt x="120" y="1575"/>
                    </a:lnTo>
                    <a:lnTo>
                      <a:pt x="109" y="1567"/>
                    </a:lnTo>
                    <a:lnTo>
                      <a:pt x="99" y="1559"/>
                    </a:lnTo>
                    <a:lnTo>
                      <a:pt x="89" y="1551"/>
                    </a:lnTo>
                    <a:lnTo>
                      <a:pt x="80" y="1542"/>
                    </a:lnTo>
                    <a:lnTo>
                      <a:pt x="71" y="1532"/>
                    </a:lnTo>
                    <a:lnTo>
                      <a:pt x="62" y="1522"/>
                    </a:lnTo>
                    <a:lnTo>
                      <a:pt x="54" y="1512"/>
                    </a:lnTo>
                    <a:lnTo>
                      <a:pt x="46" y="1502"/>
                    </a:lnTo>
                    <a:lnTo>
                      <a:pt x="40" y="1491"/>
                    </a:lnTo>
                    <a:lnTo>
                      <a:pt x="33" y="1479"/>
                    </a:lnTo>
                    <a:lnTo>
                      <a:pt x="27" y="1467"/>
                    </a:lnTo>
                    <a:lnTo>
                      <a:pt x="22" y="1456"/>
                    </a:lnTo>
                    <a:lnTo>
                      <a:pt x="17" y="1444"/>
                    </a:lnTo>
                    <a:lnTo>
                      <a:pt x="13" y="1431"/>
                    </a:lnTo>
                    <a:lnTo>
                      <a:pt x="8" y="1418"/>
                    </a:lnTo>
                    <a:lnTo>
                      <a:pt x="5" y="1405"/>
                    </a:lnTo>
                    <a:lnTo>
                      <a:pt x="3" y="1392"/>
                    </a:lnTo>
                    <a:lnTo>
                      <a:pt x="1" y="1379"/>
                    </a:lnTo>
                    <a:lnTo>
                      <a:pt x="0" y="1364"/>
                    </a:lnTo>
                    <a:lnTo>
                      <a:pt x="0" y="1351"/>
                    </a:lnTo>
                    <a:lnTo>
                      <a:pt x="0" y="270"/>
                    </a:lnTo>
                    <a:lnTo>
                      <a:pt x="0" y="256"/>
                    </a:lnTo>
                    <a:lnTo>
                      <a:pt x="1" y="242"/>
                    </a:lnTo>
                    <a:lnTo>
                      <a:pt x="3" y="229"/>
                    </a:lnTo>
                    <a:lnTo>
                      <a:pt x="5" y="216"/>
                    </a:lnTo>
                    <a:lnTo>
                      <a:pt x="8" y="203"/>
                    </a:lnTo>
                    <a:lnTo>
                      <a:pt x="13" y="189"/>
                    </a:lnTo>
                    <a:lnTo>
                      <a:pt x="17" y="177"/>
                    </a:lnTo>
                    <a:lnTo>
                      <a:pt x="22" y="165"/>
                    </a:lnTo>
                    <a:lnTo>
                      <a:pt x="27" y="153"/>
                    </a:lnTo>
                    <a:lnTo>
                      <a:pt x="33" y="141"/>
                    </a:lnTo>
                    <a:lnTo>
                      <a:pt x="40" y="130"/>
                    </a:lnTo>
                    <a:lnTo>
                      <a:pt x="46" y="119"/>
                    </a:lnTo>
                    <a:lnTo>
                      <a:pt x="54" y="109"/>
                    </a:lnTo>
                    <a:lnTo>
                      <a:pt x="62" y="98"/>
                    </a:lnTo>
                    <a:lnTo>
                      <a:pt x="71" y="89"/>
                    </a:lnTo>
                    <a:lnTo>
                      <a:pt x="80" y="79"/>
                    </a:lnTo>
                    <a:lnTo>
                      <a:pt x="89" y="70"/>
                    </a:lnTo>
                    <a:lnTo>
                      <a:pt x="99" y="62"/>
                    </a:lnTo>
                    <a:lnTo>
                      <a:pt x="109" y="54"/>
                    </a:lnTo>
                    <a:lnTo>
                      <a:pt x="120" y="46"/>
                    </a:lnTo>
                    <a:lnTo>
                      <a:pt x="131" y="39"/>
                    </a:lnTo>
                    <a:lnTo>
                      <a:pt x="142" y="33"/>
                    </a:lnTo>
                    <a:lnTo>
                      <a:pt x="154" y="26"/>
                    </a:lnTo>
                    <a:lnTo>
                      <a:pt x="165" y="21"/>
                    </a:lnTo>
                    <a:lnTo>
                      <a:pt x="178" y="16"/>
                    </a:lnTo>
                    <a:lnTo>
                      <a:pt x="191" y="12"/>
                    </a:lnTo>
                    <a:lnTo>
                      <a:pt x="203" y="8"/>
                    </a:lnTo>
                    <a:lnTo>
                      <a:pt x="216" y="5"/>
                    </a:lnTo>
                    <a:lnTo>
                      <a:pt x="230" y="3"/>
                    </a:lnTo>
                    <a:lnTo>
                      <a:pt x="243" y="1"/>
                    </a:lnTo>
                    <a:lnTo>
                      <a:pt x="257"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41" name="Freeform 25"/>
              <p:cNvSpPr>
                <a:spLocks/>
              </p:cNvSpPr>
              <p:nvPr/>
            </p:nvSpPr>
            <p:spPr bwMode="auto">
              <a:xfrm>
                <a:off x="-1559706" y="1984068"/>
                <a:ext cx="215900" cy="117475"/>
              </a:xfrm>
              <a:custGeom>
                <a:avLst/>
                <a:gdLst/>
                <a:ahLst/>
                <a:cxnLst>
                  <a:cxn ang="0">
                    <a:pos x="2756" y="0"/>
                  </a:cxn>
                  <a:cxn ang="0">
                    <a:pos x="2797" y="5"/>
                  </a:cxn>
                  <a:cxn ang="0">
                    <a:pos x="2835" y="16"/>
                  </a:cxn>
                  <a:cxn ang="0">
                    <a:pos x="2871" y="33"/>
                  </a:cxn>
                  <a:cxn ang="0">
                    <a:pos x="2904" y="54"/>
                  </a:cxn>
                  <a:cxn ang="0">
                    <a:pos x="2933" y="79"/>
                  </a:cxn>
                  <a:cxn ang="0">
                    <a:pos x="2959" y="109"/>
                  </a:cxn>
                  <a:cxn ang="0">
                    <a:pos x="2980" y="141"/>
                  </a:cxn>
                  <a:cxn ang="0">
                    <a:pos x="2996" y="177"/>
                  </a:cxn>
                  <a:cxn ang="0">
                    <a:pos x="3008" y="216"/>
                  </a:cxn>
                  <a:cxn ang="0">
                    <a:pos x="3013" y="256"/>
                  </a:cxn>
                  <a:cxn ang="0">
                    <a:pos x="3013" y="1364"/>
                  </a:cxn>
                  <a:cxn ang="0">
                    <a:pos x="3008" y="1405"/>
                  </a:cxn>
                  <a:cxn ang="0">
                    <a:pos x="2996" y="1444"/>
                  </a:cxn>
                  <a:cxn ang="0">
                    <a:pos x="2980" y="1479"/>
                  </a:cxn>
                  <a:cxn ang="0">
                    <a:pos x="2959" y="1512"/>
                  </a:cxn>
                  <a:cxn ang="0">
                    <a:pos x="2933" y="1542"/>
                  </a:cxn>
                  <a:cxn ang="0">
                    <a:pos x="2904" y="1567"/>
                  </a:cxn>
                  <a:cxn ang="0">
                    <a:pos x="2871" y="1588"/>
                  </a:cxn>
                  <a:cxn ang="0">
                    <a:pos x="2835" y="1605"/>
                  </a:cxn>
                  <a:cxn ang="0">
                    <a:pos x="2797" y="1616"/>
                  </a:cxn>
                  <a:cxn ang="0">
                    <a:pos x="2756" y="1621"/>
                  </a:cxn>
                  <a:cxn ang="0">
                    <a:pos x="256" y="1621"/>
                  </a:cxn>
                  <a:cxn ang="0">
                    <a:pos x="216" y="1616"/>
                  </a:cxn>
                  <a:cxn ang="0">
                    <a:pos x="177" y="1605"/>
                  </a:cxn>
                  <a:cxn ang="0">
                    <a:pos x="141" y="1588"/>
                  </a:cxn>
                  <a:cxn ang="0">
                    <a:pos x="108" y="1567"/>
                  </a:cxn>
                  <a:cxn ang="0">
                    <a:pos x="79" y="1542"/>
                  </a:cxn>
                  <a:cxn ang="0">
                    <a:pos x="54" y="1512"/>
                  </a:cxn>
                  <a:cxn ang="0">
                    <a:pos x="32" y="1479"/>
                  </a:cxn>
                  <a:cxn ang="0">
                    <a:pos x="16" y="1444"/>
                  </a:cxn>
                  <a:cxn ang="0">
                    <a:pos x="5" y="1405"/>
                  </a:cxn>
                  <a:cxn ang="0">
                    <a:pos x="0" y="1364"/>
                  </a:cxn>
                  <a:cxn ang="0">
                    <a:pos x="0" y="256"/>
                  </a:cxn>
                  <a:cxn ang="0">
                    <a:pos x="5" y="216"/>
                  </a:cxn>
                  <a:cxn ang="0">
                    <a:pos x="16" y="177"/>
                  </a:cxn>
                  <a:cxn ang="0">
                    <a:pos x="32" y="141"/>
                  </a:cxn>
                  <a:cxn ang="0">
                    <a:pos x="54" y="109"/>
                  </a:cxn>
                  <a:cxn ang="0">
                    <a:pos x="79" y="79"/>
                  </a:cxn>
                  <a:cxn ang="0">
                    <a:pos x="108" y="54"/>
                  </a:cxn>
                  <a:cxn ang="0">
                    <a:pos x="141" y="33"/>
                  </a:cxn>
                  <a:cxn ang="0">
                    <a:pos x="177" y="16"/>
                  </a:cxn>
                  <a:cxn ang="0">
                    <a:pos x="216" y="5"/>
                  </a:cxn>
                  <a:cxn ang="0">
                    <a:pos x="256" y="0"/>
                  </a:cxn>
                </a:cxnLst>
                <a:rect l="0" t="0" r="r" b="b"/>
                <a:pathLst>
                  <a:path w="3013" h="1621">
                    <a:moveTo>
                      <a:pt x="270" y="0"/>
                    </a:moveTo>
                    <a:lnTo>
                      <a:pt x="2743" y="0"/>
                    </a:lnTo>
                    <a:lnTo>
                      <a:pt x="2756" y="0"/>
                    </a:lnTo>
                    <a:lnTo>
                      <a:pt x="2770" y="1"/>
                    </a:lnTo>
                    <a:lnTo>
                      <a:pt x="2783" y="3"/>
                    </a:lnTo>
                    <a:lnTo>
                      <a:pt x="2797" y="5"/>
                    </a:lnTo>
                    <a:lnTo>
                      <a:pt x="2810" y="8"/>
                    </a:lnTo>
                    <a:lnTo>
                      <a:pt x="2822" y="12"/>
                    </a:lnTo>
                    <a:lnTo>
                      <a:pt x="2835" y="16"/>
                    </a:lnTo>
                    <a:lnTo>
                      <a:pt x="2848" y="21"/>
                    </a:lnTo>
                    <a:lnTo>
                      <a:pt x="2859" y="26"/>
                    </a:lnTo>
                    <a:lnTo>
                      <a:pt x="2871" y="33"/>
                    </a:lnTo>
                    <a:lnTo>
                      <a:pt x="2882" y="39"/>
                    </a:lnTo>
                    <a:lnTo>
                      <a:pt x="2893" y="46"/>
                    </a:lnTo>
                    <a:lnTo>
                      <a:pt x="2904" y="54"/>
                    </a:lnTo>
                    <a:lnTo>
                      <a:pt x="2914" y="62"/>
                    </a:lnTo>
                    <a:lnTo>
                      <a:pt x="2924" y="70"/>
                    </a:lnTo>
                    <a:lnTo>
                      <a:pt x="2933" y="79"/>
                    </a:lnTo>
                    <a:lnTo>
                      <a:pt x="2942" y="89"/>
                    </a:lnTo>
                    <a:lnTo>
                      <a:pt x="2951" y="98"/>
                    </a:lnTo>
                    <a:lnTo>
                      <a:pt x="2959" y="109"/>
                    </a:lnTo>
                    <a:lnTo>
                      <a:pt x="2966" y="119"/>
                    </a:lnTo>
                    <a:lnTo>
                      <a:pt x="2973" y="130"/>
                    </a:lnTo>
                    <a:lnTo>
                      <a:pt x="2980" y="141"/>
                    </a:lnTo>
                    <a:lnTo>
                      <a:pt x="2986" y="153"/>
                    </a:lnTo>
                    <a:lnTo>
                      <a:pt x="2991" y="165"/>
                    </a:lnTo>
                    <a:lnTo>
                      <a:pt x="2996" y="177"/>
                    </a:lnTo>
                    <a:lnTo>
                      <a:pt x="3000" y="189"/>
                    </a:lnTo>
                    <a:lnTo>
                      <a:pt x="3005" y="203"/>
                    </a:lnTo>
                    <a:lnTo>
                      <a:pt x="3008" y="216"/>
                    </a:lnTo>
                    <a:lnTo>
                      <a:pt x="3010" y="229"/>
                    </a:lnTo>
                    <a:lnTo>
                      <a:pt x="3012" y="242"/>
                    </a:lnTo>
                    <a:lnTo>
                      <a:pt x="3013" y="256"/>
                    </a:lnTo>
                    <a:lnTo>
                      <a:pt x="3013" y="270"/>
                    </a:lnTo>
                    <a:lnTo>
                      <a:pt x="3013" y="1351"/>
                    </a:lnTo>
                    <a:lnTo>
                      <a:pt x="3013" y="1364"/>
                    </a:lnTo>
                    <a:lnTo>
                      <a:pt x="3012" y="1379"/>
                    </a:lnTo>
                    <a:lnTo>
                      <a:pt x="3010" y="1392"/>
                    </a:lnTo>
                    <a:lnTo>
                      <a:pt x="3008" y="1405"/>
                    </a:lnTo>
                    <a:lnTo>
                      <a:pt x="3005" y="1418"/>
                    </a:lnTo>
                    <a:lnTo>
                      <a:pt x="3000" y="1431"/>
                    </a:lnTo>
                    <a:lnTo>
                      <a:pt x="2996" y="1444"/>
                    </a:lnTo>
                    <a:lnTo>
                      <a:pt x="2991" y="1456"/>
                    </a:lnTo>
                    <a:lnTo>
                      <a:pt x="2986" y="1467"/>
                    </a:lnTo>
                    <a:lnTo>
                      <a:pt x="2980" y="1479"/>
                    </a:lnTo>
                    <a:lnTo>
                      <a:pt x="2973" y="1491"/>
                    </a:lnTo>
                    <a:lnTo>
                      <a:pt x="2966" y="1502"/>
                    </a:lnTo>
                    <a:lnTo>
                      <a:pt x="2959" y="1512"/>
                    </a:lnTo>
                    <a:lnTo>
                      <a:pt x="2951" y="1522"/>
                    </a:lnTo>
                    <a:lnTo>
                      <a:pt x="2942" y="1532"/>
                    </a:lnTo>
                    <a:lnTo>
                      <a:pt x="2933" y="1542"/>
                    </a:lnTo>
                    <a:lnTo>
                      <a:pt x="2924" y="1551"/>
                    </a:lnTo>
                    <a:lnTo>
                      <a:pt x="2914" y="1559"/>
                    </a:lnTo>
                    <a:lnTo>
                      <a:pt x="2904" y="1567"/>
                    </a:lnTo>
                    <a:lnTo>
                      <a:pt x="2893" y="1575"/>
                    </a:lnTo>
                    <a:lnTo>
                      <a:pt x="2882" y="1581"/>
                    </a:lnTo>
                    <a:lnTo>
                      <a:pt x="2871" y="1588"/>
                    </a:lnTo>
                    <a:lnTo>
                      <a:pt x="2859" y="1595"/>
                    </a:lnTo>
                    <a:lnTo>
                      <a:pt x="2848" y="1600"/>
                    </a:lnTo>
                    <a:lnTo>
                      <a:pt x="2835" y="1605"/>
                    </a:lnTo>
                    <a:lnTo>
                      <a:pt x="2822" y="1609"/>
                    </a:lnTo>
                    <a:lnTo>
                      <a:pt x="2810" y="1613"/>
                    </a:lnTo>
                    <a:lnTo>
                      <a:pt x="2797" y="1616"/>
                    </a:lnTo>
                    <a:lnTo>
                      <a:pt x="2783" y="1618"/>
                    </a:lnTo>
                    <a:lnTo>
                      <a:pt x="2770" y="1620"/>
                    </a:lnTo>
                    <a:lnTo>
                      <a:pt x="2756" y="1621"/>
                    </a:lnTo>
                    <a:lnTo>
                      <a:pt x="2743" y="1621"/>
                    </a:lnTo>
                    <a:lnTo>
                      <a:pt x="270" y="1621"/>
                    </a:lnTo>
                    <a:lnTo>
                      <a:pt x="256" y="1621"/>
                    </a:lnTo>
                    <a:lnTo>
                      <a:pt x="242" y="1620"/>
                    </a:lnTo>
                    <a:lnTo>
                      <a:pt x="229" y="1618"/>
                    </a:lnTo>
                    <a:lnTo>
                      <a:pt x="216" y="1616"/>
                    </a:lnTo>
                    <a:lnTo>
                      <a:pt x="203" y="1613"/>
                    </a:lnTo>
                    <a:lnTo>
                      <a:pt x="189" y="1609"/>
                    </a:lnTo>
                    <a:lnTo>
                      <a:pt x="177" y="1605"/>
                    </a:lnTo>
                    <a:lnTo>
                      <a:pt x="165" y="1600"/>
                    </a:lnTo>
                    <a:lnTo>
                      <a:pt x="153" y="1595"/>
                    </a:lnTo>
                    <a:lnTo>
                      <a:pt x="141" y="1588"/>
                    </a:lnTo>
                    <a:lnTo>
                      <a:pt x="130" y="1581"/>
                    </a:lnTo>
                    <a:lnTo>
                      <a:pt x="119" y="1575"/>
                    </a:lnTo>
                    <a:lnTo>
                      <a:pt x="108" y="1567"/>
                    </a:lnTo>
                    <a:lnTo>
                      <a:pt x="98" y="1559"/>
                    </a:lnTo>
                    <a:lnTo>
                      <a:pt x="89" y="1551"/>
                    </a:lnTo>
                    <a:lnTo>
                      <a:pt x="79" y="1542"/>
                    </a:lnTo>
                    <a:lnTo>
                      <a:pt x="70" y="1532"/>
                    </a:lnTo>
                    <a:lnTo>
                      <a:pt x="61" y="1522"/>
                    </a:lnTo>
                    <a:lnTo>
                      <a:pt x="54" y="1512"/>
                    </a:lnTo>
                    <a:lnTo>
                      <a:pt x="46" y="1502"/>
                    </a:lnTo>
                    <a:lnTo>
                      <a:pt x="39" y="1491"/>
                    </a:lnTo>
                    <a:lnTo>
                      <a:pt x="32" y="1479"/>
                    </a:lnTo>
                    <a:lnTo>
                      <a:pt x="26" y="1467"/>
                    </a:lnTo>
                    <a:lnTo>
                      <a:pt x="21" y="1456"/>
                    </a:lnTo>
                    <a:lnTo>
                      <a:pt x="16" y="1444"/>
                    </a:lnTo>
                    <a:lnTo>
                      <a:pt x="12" y="1431"/>
                    </a:lnTo>
                    <a:lnTo>
                      <a:pt x="8" y="1418"/>
                    </a:lnTo>
                    <a:lnTo>
                      <a:pt x="5" y="1405"/>
                    </a:lnTo>
                    <a:lnTo>
                      <a:pt x="3" y="1392"/>
                    </a:lnTo>
                    <a:lnTo>
                      <a:pt x="1" y="1379"/>
                    </a:lnTo>
                    <a:lnTo>
                      <a:pt x="0" y="1364"/>
                    </a:lnTo>
                    <a:lnTo>
                      <a:pt x="0" y="1351"/>
                    </a:lnTo>
                    <a:lnTo>
                      <a:pt x="0" y="270"/>
                    </a:lnTo>
                    <a:lnTo>
                      <a:pt x="0" y="256"/>
                    </a:lnTo>
                    <a:lnTo>
                      <a:pt x="1" y="242"/>
                    </a:lnTo>
                    <a:lnTo>
                      <a:pt x="3" y="229"/>
                    </a:lnTo>
                    <a:lnTo>
                      <a:pt x="5" y="216"/>
                    </a:lnTo>
                    <a:lnTo>
                      <a:pt x="8" y="203"/>
                    </a:lnTo>
                    <a:lnTo>
                      <a:pt x="12" y="189"/>
                    </a:lnTo>
                    <a:lnTo>
                      <a:pt x="16" y="177"/>
                    </a:lnTo>
                    <a:lnTo>
                      <a:pt x="21" y="165"/>
                    </a:lnTo>
                    <a:lnTo>
                      <a:pt x="26" y="153"/>
                    </a:lnTo>
                    <a:lnTo>
                      <a:pt x="32" y="141"/>
                    </a:lnTo>
                    <a:lnTo>
                      <a:pt x="39" y="130"/>
                    </a:lnTo>
                    <a:lnTo>
                      <a:pt x="46" y="119"/>
                    </a:lnTo>
                    <a:lnTo>
                      <a:pt x="54" y="109"/>
                    </a:lnTo>
                    <a:lnTo>
                      <a:pt x="61" y="98"/>
                    </a:lnTo>
                    <a:lnTo>
                      <a:pt x="70" y="89"/>
                    </a:lnTo>
                    <a:lnTo>
                      <a:pt x="79" y="79"/>
                    </a:lnTo>
                    <a:lnTo>
                      <a:pt x="89" y="70"/>
                    </a:lnTo>
                    <a:lnTo>
                      <a:pt x="98" y="62"/>
                    </a:lnTo>
                    <a:lnTo>
                      <a:pt x="108" y="54"/>
                    </a:lnTo>
                    <a:lnTo>
                      <a:pt x="119" y="46"/>
                    </a:lnTo>
                    <a:lnTo>
                      <a:pt x="130" y="39"/>
                    </a:lnTo>
                    <a:lnTo>
                      <a:pt x="141" y="33"/>
                    </a:lnTo>
                    <a:lnTo>
                      <a:pt x="153" y="26"/>
                    </a:lnTo>
                    <a:lnTo>
                      <a:pt x="165" y="21"/>
                    </a:lnTo>
                    <a:lnTo>
                      <a:pt x="177" y="16"/>
                    </a:lnTo>
                    <a:lnTo>
                      <a:pt x="189" y="12"/>
                    </a:lnTo>
                    <a:lnTo>
                      <a:pt x="203" y="8"/>
                    </a:lnTo>
                    <a:lnTo>
                      <a:pt x="216" y="5"/>
                    </a:lnTo>
                    <a:lnTo>
                      <a:pt x="229" y="3"/>
                    </a:lnTo>
                    <a:lnTo>
                      <a:pt x="242" y="1"/>
                    </a:lnTo>
                    <a:lnTo>
                      <a:pt x="256" y="0"/>
                    </a:lnTo>
                    <a:lnTo>
                      <a:pt x="27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42" name="Freeform 26"/>
              <p:cNvSpPr>
                <a:spLocks/>
              </p:cNvSpPr>
              <p:nvPr/>
            </p:nvSpPr>
            <p:spPr bwMode="auto">
              <a:xfrm>
                <a:off x="-1319994" y="1984068"/>
                <a:ext cx="217487" cy="117475"/>
              </a:xfrm>
              <a:custGeom>
                <a:avLst/>
                <a:gdLst/>
                <a:ahLst/>
                <a:cxnLst>
                  <a:cxn ang="0">
                    <a:pos x="2757" y="0"/>
                  </a:cxn>
                  <a:cxn ang="0">
                    <a:pos x="2798" y="5"/>
                  </a:cxn>
                  <a:cxn ang="0">
                    <a:pos x="2836" y="16"/>
                  </a:cxn>
                  <a:cxn ang="0">
                    <a:pos x="2872" y="33"/>
                  </a:cxn>
                  <a:cxn ang="0">
                    <a:pos x="2905" y="54"/>
                  </a:cxn>
                  <a:cxn ang="0">
                    <a:pos x="2935" y="79"/>
                  </a:cxn>
                  <a:cxn ang="0">
                    <a:pos x="2960" y="109"/>
                  </a:cxn>
                  <a:cxn ang="0">
                    <a:pos x="2981" y="141"/>
                  </a:cxn>
                  <a:cxn ang="0">
                    <a:pos x="2997" y="177"/>
                  </a:cxn>
                  <a:cxn ang="0">
                    <a:pos x="3008" y="216"/>
                  </a:cxn>
                  <a:cxn ang="0">
                    <a:pos x="3013" y="256"/>
                  </a:cxn>
                  <a:cxn ang="0">
                    <a:pos x="3013" y="1364"/>
                  </a:cxn>
                  <a:cxn ang="0">
                    <a:pos x="3008" y="1405"/>
                  </a:cxn>
                  <a:cxn ang="0">
                    <a:pos x="2997" y="1444"/>
                  </a:cxn>
                  <a:cxn ang="0">
                    <a:pos x="2981" y="1479"/>
                  </a:cxn>
                  <a:cxn ang="0">
                    <a:pos x="2960" y="1512"/>
                  </a:cxn>
                  <a:cxn ang="0">
                    <a:pos x="2935" y="1542"/>
                  </a:cxn>
                  <a:cxn ang="0">
                    <a:pos x="2905" y="1567"/>
                  </a:cxn>
                  <a:cxn ang="0">
                    <a:pos x="2872" y="1588"/>
                  </a:cxn>
                  <a:cxn ang="0">
                    <a:pos x="2836" y="1605"/>
                  </a:cxn>
                  <a:cxn ang="0">
                    <a:pos x="2798" y="1616"/>
                  </a:cxn>
                  <a:cxn ang="0">
                    <a:pos x="2757" y="1621"/>
                  </a:cxn>
                  <a:cxn ang="0">
                    <a:pos x="257" y="1621"/>
                  </a:cxn>
                  <a:cxn ang="0">
                    <a:pos x="216" y="1616"/>
                  </a:cxn>
                  <a:cxn ang="0">
                    <a:pos x="179" y="1605"/>
                  </a:cxn>
                  <a:cxn ang="0">
                    <a:pos x="142" y="1588"/>
                  </a:cxn>
                  <a:cxn ang="0">
                    <a:pos x="109" y="1567"/>
                  </a:cxn>
                  <a:cxn ang="0">
                    <a:pos x="80" y="1542"/>
                  </a:cxn>
                  <a:cxn ang="0">
                    <a:pos x="54" y="1512"/>
                  </a:cxn>
                  <a:cxn ang="0">
                    <a:pos x="33" y="1479"/>
                  </a:cxn>
                  <a:cxn ang="0">
                    <a:pos x="17" y="1444"/>
                  </a:cxn>
                  <a:cxn ang="0">
                    <a:pos x="7" y="1405"/>
                  </a:cxn>
                  <a:cxn ang="0">
                    <a:pos x="1" y="1364"/>
                  </a:cxn>
                  <a:cxn ang="0">
                    <a:pos x="1" y="256"/>
                  </a:cxn>
                  <a:cxn ang="0">
                    <a:pos x="7" y="216"/>
                  </a:cxn>
                  <a:cxn ang="0">
                    <a:pos x="17" y="177"/>
                  </a:cxn>
                  <a:cxn ang="0">
                    <a:pos x="33" y="141"/>
                  </a:cxn>
                  <a:cxn ang="0">
                    <a:pos x="54" y="109"/>
                  </a:cxn>
                  <a:cxn ang="0">
                    <a:pos x="80" y="79"/>
                  </a:cxn>
                  <a:cxn ang="0">
                    <a:pos x="109" y="54"/>
                  </a:cxn>
                  <a:cxn ang="0">
                    <a:pos x="142" y="33"/>
                  </a:cxn>
                  <a:cxn ang="0">
                    <a:pos x="179" y="16"/>
                  </a:cxn>
                  <a:cxn ang="0">
                    <a:pos x="216" y="5"/>
                  </a:cxn>
                  <a:cxn ang="0">
                    <a:pos x="257" y="0"/>
                  </a:cxn>
                </a:cxnLst>
                <a:rect l="0" t="0" r="r" b="b"/>
                <a:pathLst>
                  <a:path w="3014" h="1621">
                    <a:moveTo>
                      <a:pt x="271" y="0"/>
                    </a:moveTo>
                    <a:lnTo>
                      <a:pt x="2743" y="0"/>
                    </a:lnTo>
                    <a:lnTo>
                      <a:pt x="2757" y="0"/>
                    </a:lnTo>
                    <a:lnTo>
                      <a:pt x="2771" y="1"/>
                    </a:lnTo>
                    <a:lnTo>
                      <a:pt x="2784" y="3"/>
                    </a:lnTo>
                    <a:lnTo>
                      <a:pt x="2798" y="5"/>
                    </a:lnTo>
                    <a:lnTo>
                      <a:pt x="2810" y="8"/>
                    </a:lnTo>
                    <a:lnTo>
                      <a:pt x="2824" y="12"/>
                    </a:lnTo>
                    <a:lnTo>
                      <a:pt x="2836" y="16"/>
                    </a:lnTo>
                    <a:lnTo>
                      <a:pt x="2848" y="21"/>
                    </a:lnTo>
                    <a:lnTo>
                      <a:pt x="2860" y="26"/>
                    </a:lnTo>
                    <a:lnTo>
                      <a:pt x="2872" y="33"/>
                    </a:lnTo>
                    <a:lnTo>
                      <a:pt x="2884" y="39"/>
                    </a:lnTo>
                    <a:lnTo>
                      <a:pt x="2894" y="46"/>
                    </a:lnTo>
                    <a:lnTo>
                      <a:pt x="2905" y="54"/>
                    </a:lnTo>
                    <a:lnTo>
                      <a:pt x="2915" y="62"/>
                    </a:lnTo>
                    <a:lnTo>
                      <a:pt x="2925" y="70"/>
                    </a:lnTo>
                    <a:lnTo>
                      <a:pt x="2935" y="79"/>
                    </a:lnTo>
                    <a:lnTo>
                      <a:pt x="2943" y="89"/>
                    </a:lnTo>
                    <a:lnTo>
                      <a:pt x="2952" y="98"/>
                    </a:lnTo>
                    <a:lnTo>
                      <a:pt x="2960" y="109"/>
                    </a:lnTo>
                    <a:lnTo>
                      <a:pt x="2967" y="119"/>
                    </a:lnTo>
                    <a:lnTo>
                      <a:pt x="2974" y="130"/>
                    </a:lnTo>
                    <a:lnTo>
                      <a:pt x="2981" y="141"/>
                    </a:lnTo>
                    <a:lnTo>
                      <a:pt x="2987" y="153"/>
                    </a:lnTo>
                    <a:lnTo>
                      <a:pt x="2993" y="165"/>
                    </a:lnTo>
                    <a:lnTo>
                      <a:pt x="2997" y="177"/>
                    </a:lnTo>
                    <a:lnTo>
                      <a:pt x="3002" y="189"/>
                    </a:lnTo>
                    <a:lnTo>
                      <a:pt x="3005" y="203"/>
                    </a:lnTo>
                    <a:lnTo>
                      <a:pt x="3008" y="216"/>
                    </a:lnTo>
                    <a:lnTo>
                      <a:pt x="3011" y="229"/>
                    </a:lnTo>
                    <a:lnTo>
                      <a:pt x="3012" y="242"/>
                    </a:lnTo>
                    <a:lnTo>
                      <a:pt x="3013" y="256"/>
                    </a:lnTo>
                    <a:lnTo>
                      <a:pt x="3014" y="270"/>
                    </a:lnTo>
                    <a:lnTo>
                      <a:pt x="3014" y="1351"/>
                    </a:lnTo>
                    <a:lnTo>
                      <a:pt x="3013" y="1364"/>
                    </a:lnTo>
                    <a:lnTo>
                      <a:pt x="3012" y="1379"/>
                    </a:lnTo>
                    <a:lnTo>
                      <a:pt x="3011" y="1392"/>
                    </a:lnTo>
                    <a:lnTo>
                      <a:pt x="3008" y="1405"/>
                    </a:lnTo>
                    <a:lnTo>
                      <a:pt x="3005" y="1418"/>
                    </a:lnTo>
                    <a:lnTo>
                      <a:pt x="3002" y="1431"/>
                    </a:lnTo>
                    <a:lnTo>
                      <a:pt x="2997" y="1444"/>
                    </a:lnTo>
                    <a:lnTo>
                      <a:pt x="2993" y="1456"/>
                    </a:lnTo>
                    <a:lnTo>
                      <a:pt x="2987" y="1467"/>
                    </a:lnTo>
                    <a:lnTo>
                      <a:pt x="2981" y="1479"/>
                    </a:lnTo>
                    <a:lnTo>
                      <a:pt x="2974" y="1491"/>
                    </a:lnTo>
                    <a:lnTo>
                      <a:pt x="2967" y="1502"/>
                    </a:lnTo>
                    <a:lnTo>
                      <a:pt x="2960" y="1512"/>
                    </a:lnTo>
                    <a:lnTo>
                      <a:pt x="2952" y="1522"/>
                    </a:lnTo>
                    <a:lnTo>
                      <a:pt x="2943" y="1532"/>
                    </a:lnTo>
                    <a:lnTo>
                      <a:pt x="2935" y="1542"/>
                    </a:lnTo>
                    <a:lnTo>
                      <a:pt x="2925" y="1551"/>
                    </a:lnTo>
                    <a:lnTo>
                      <a:pt x="2915" y="1559"/>
                    </a:lnTo>
                    <a:lnTo>
                      <a:pt x="2905" y="1567"/>
                    </a:lnTo>
                    <a:lnTo>
                      <a:pt x="2894" y="1575"/>
                    </a:lnTo>
                    <a:lnTo>
                      <a:pt x="2884" y="1581"/>
                    </a:lnTo>
                    <a:lnTo>
                      <a:pt x="2872" y="1588"/>
                    </a:lnTo>
                    <a:lnTo>
                      <a:pt x="2860" y="1595"/>
                    </a:lnTo>
                    <a:lnTo>
                      <a:pt x="2848" y="1600"/>
                    </a:lnTo>
                    <a:lnTo>
                      <a:pt x="2836" y="1605"/>
                    </a:lnTo>
                    <a:lnTo>
                      <a:pt x="2824" y="1609"/>
                    </a:lnTo>
                    <a:lnTo>
                      <a:pt x="2810" y="1613"/>
                    </a:lnTo>
                    <a:lnTo>
                      <a:pt x="2798" y="1616"/>
                    </a:lnTo>
                    <a:lnTo>
                      <a:pt x="2784" y="1618"/>
                    </a:lnTo>
                    <a:lnTo>
                      <a:pt x="2771" y="1620"/>
                    </a:lnTo>
                    <a:lnTo>
                      <a:pt x="2757" y="1621"/>
                    </a:lnTo>
                    <a:lnTo>
                      <a:pt x="2743" y="1621"/>
                    </a:lnTo>
                    <a:lnTo>
                      <a:pt x="271" y="1621"/>
                    </a:lnTo>
                    <a:lnTo>
                      <a:pt x="257" y="1621"/>
                    </a:lnTo>
                    <a:lnTo>
                      <a:pt x="244" y="1620"/>
                    </a:lnTo>
                    <a:lnTo>
                      <a:pt x="230" y="1618"/>
                    </a:lnTo>
                    <a:lnTo>
                      <a:pt x="216" y="1616"/>
                    </a:lnTo>
                    <a:lnTo>
                      <a:pt x="204" y="1613"/>
                    </a:lnTo>
                    <a:lnTo>
                      <a:pt x="191" y="1609"/>
                    </a:lnTo>
                    <a:lnTo>
                      <a:pt x="179" y="1605"/>
                    </a:lnTo>
                    <a:lnTo>
                      <a:pt x="166" y="1600"/>
                    </a:lnTo>
                    <a:lnTo>
                      <a:pt x="154" y="1595"/>
                    </a:lnTo>
                    <a:lnTo>
                      <a:pt x="142" y="1588"/>
                    </a:lnTo>
                    <a:lnTo>
                      <a:pt x="131" y="1581"/>
                    </a:lnTo>
                    <a:lnTo>
                      <a:pt x="121" y="1575"/>
                    </a:lnTo>
                    <a:lnTo>
                      <a:pt x="109" y="1567"/>
                    </a:lnTo>
                    <a:lnTo>
                      <a:pt x="99" y="1559"/>
                    </a:lnTo>
                    <a:lnTo>
                      <a:pt x="89" y="1551"/>
                    </a:lnTo>
                    <a:lnTo>
                      <a:pt x="80" y="1542"/>
                    </a:lnTo>
                    <a:lnTo>
                      <a:pt x="71" y="1532"/>
                    </a:lnTo>
                    <a:lnTo>
                      <a:pt x="63" y="1522"/>
                    </a:lnTo>
                    <a:lnTo>
                      <a:pt x="54" y="1512"/>
                    </a:lnTo>
                    <a:lnTo>
                      <a:pt x="47" y="1502"/>
                    </a:lnTo>
                    <a:lnTo>
                      <a:pt x="40" y="1491"/>
                    </a:lnTo>
                    <a:lnTo>
                      <a:pt x="33" y="1479"/>
                    </a:lnTo>
                    <a:lnTo>
                      <a:pt x="28" y="1467"/>
                    </a:lnTo>
                    <a:lnTo>
                      <a:pt x="22" y="1456"/>
                    </a:lnTo>
                    <a:lnTo>
                      <a:pt x="17" y="1444"/>
                    </a:lnTo>
                    <a:lnTo>
                      <a:pt x="13" y="1431"/>
                    </a:lnTo>
                    <a:lnTo>
                      <a:pt x="10" y="1418"/>
                    </a:lnTo>
                    <a:lnTo>
                      <a:pt x="7" y="1405"/>
                    </a:lnTo>
                    <a:lnTo>
                      <a:pt x="3" y="1392"/>
                    </a:lnTo>
                    <a:lnTo>
                      <a:pt x="2" y="1379"/>
                    </a:lnTo>
                    <a:lnTo>
                      <a:pt x="1" y="1364"/>
                    </a:lnTo>
                    <a:lnTo>
                      <a:pt x="0" y="1351"/>
                    </a:lnTo>
                    <a:lnTo>
                      <a:pt x="0" y="270"/>
                    </a:lnTo>
                    <a:lnTo>
                      <a:pt x="1" y="256"/>
                    </a:lnTo>
                    <a:lnTo>
                      <a:pt x="2" y="242"/>
                    </a:lnTo>
                    <a:lnTo>
                      <a:pt x="3" y="229"/>
                    </a:lnTo>
                    <a:lnTo>
                      <a:pt x="7" y="216"/>
                    </a:lnTo>
                    <a:lnTo>
                      <a:pt x="10" y="203"/>
                    </a:lnTo>
                    <a:lnTo>
                      <a:pt x="13" y="189"/>
                    </a:lnTo>
                    <a:lnTo>
                      <a:pt x="17" y="177"/>
                    </a:lnTo>
                    <a:lnTo>
                      <a:pt x="22" y="165"/>
                    </a:lnTo>
                    <a:lnTo>
                      <a:pt x="28" y="153"/>
                    </a:lnTo>
                    <a:lnTo>
                      <a:pt x="33" y="141"/>
                    </a:lnTo>
                    <a:lnTo>
                      <a:pt x="40" y="130"/>
                    </a:lnTo>
                    <a:lnTo>
                      <a:pt x="47" y="119"/>
                    </a:lnTo>
                    <a:lnTo>
                      <a:pt x="54" y="109"/>
                    </a:lnTo>
                    <a:lnTo>
                      <a:pt x="63" y="98"/>
                    </a:lnTo>
                    <a:lnTo>
                      <a:pt x="71" y="89"/>
                    </a:lnTo>
                    <a:lnTo>
                      <a:pt x="80" y="79"/>
                    </a:lnTo>
                    <a:lnTo>
                      <a:pt x="89" y="70"/>
                    </a:lnTo>
                    <a:lnTo>
                      <a:pt x="99" y="62"/>
                    </a:lnTo>
                    <a:lnTo>
                      <a:pt x="109" y="54"/>
                    </a:lnTo>
                    <a:lnTo>
                      <a:pt x="121" y="46"/>
                    </a:lnTo>
                    <a:lnTo>
                      <a:pt x="131" y="39"/>
                    </a:lnTo>
                    <a:lnTo>
                      <a:pt x="142" y="33"/>
                    </a:lnTo>
                    <a:lnTo>
                      <a:pt x="154" y="26"/>
                    </a:lnTo>
                    <a:lnTo>
                      <a:pt x="166" y="21"/>
                    </a:lnTo>
                    <a:lnTo>
                      <a:pt x="179" y="16"/>
                    </a:lnTo>
                    <a:lnTo>
                      <a:pt x="191" y="12"/>
                    </a:lnTo>
                    <a:lnTo>
                      <a:pt x="204" y="8"/>
                    </a:lnTo>
                    <a:lnTo>
                      <a:pt x="216" y="5"/>
                    </a:lnTo>
                    <a:lnTo>
                      <a:pt x="230" y="3"/>
                    </a:lnTo>
                    <a:lnTo>
                      <a:pt x="244" y="1"/>
                    </a:lnTo>
                    <a:lnTo>
                      <a:pt x="257" y="0"/>
                    </a:lnTo>
                    <a:lnTo>
                      <a:pt x="27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grpSp>
          <p:nvGrpSpPr>
            <p:cNvPr id="24" name="组合 294"/>
            <p:cNvGrpSpPr/>
            <p:nvPr/>
          </p:nvGrpSpPr>
          <p:grpSpPr>
            <a:xfrm>
              <a:off x="5708659" y="4044556"/>
              <a:ext cx="441574" cy="56204"/>
              <a:chOff x="3293224" y="1661160"/>
              <a:chExt cx="952523" cy="143976"/>
            </a:xfrm>
          </p:grpSpPr>
          <p:grpSp>
            <p:nvGrpSpPr>
              <p:cNvPr id="25" name="组合 192"/>
              <p:cNvGrpSpPr/>
              <p:nvPr/>
            </p:nvGrpSpPr>
            <p:grpSpPr>
              <a:xfrm>
                <a:off x="3984132" y="1725247"/>
                <a:ext cx="108860" cy="20192"/>
                <a:chOff x="10707167" y="1194489"/>
                <a:chExt cx="196850" cy="36513"/>
              </a:xfrm>
              <a:solidFill>
                <a:schemeClr val="tx1">
                  <a:lumMod val="50000"/>
                  <a:lumOff val="50000"/>
                </a:schemeClr>
              </a:solidFill>
            </p:grpSpPr>
            <p:sp>
              <p:nvSpPr>
                <p:cNvPr id="346" name="Freeform 6"/>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47" name="Freeform 7"/>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48" name="Freeform 8"/>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49" name="Freeform 9"/>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sp>
            <p:nvSpPr>
              <p:cNvPr id="345" name="Freeform 14"/>
              <p:cNvSpPr>
                <a:spLocks noEditPoints="1"/>
              </p:cNvSpPr>
              <p:nvPr/>
            </p:nvSpPr>
            <p:spPr bwMode="auto">
              <a:xfrm>
                <a:off x="3293224" y="1661160"/>
                <a:ext cx="952523" cy="143976"/>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grpSp>
          <p:nvGrpSpPr>
            <p:cNvPr id="26" name="组合 294"/>
            <p:cNvGrpSpPr/>
            <p:nvPr/>
          </p:nvGrpSpPr>
          <p:grpSpPr>
            <a:xfrm>
              <a:off x="3234319" y="4051024"/>
              <a:ext cx="441574" cy="56204"/>
              <a:chOff x="3293224" y="1661160"/>
              <a:chExt cx="952523" cy="143976"/>
            </a:xfrm>
          </p:grpSpPr>
          <p:grpSp>
            <p:nvGrpSpPr>
              <p:cNvPr id="27" name="组合 192"/>
              <p:cNvGrpSpPr/>
              <p:nvPr/>
            </p:nvGrpSpPr>
            <p:grpSpPr>
              <a:xfrm>
                <a:off x="3984132" y="1725247"/>
                <a:ext cx="108860" cy="20192"/>
                <a:chOff x="10707167" y="1194489"/>
                <a:chExt cx="196850" cy="36513"/>
              </a:xfrm>
              <a:solidFill>
                <a:schemeClr val="tx1">
                  <a:lumMod val="50000"/>
                  <a:lumOff val="50000"/>
                </a:schemeClr>
              </a:solidFill>
            </p:grpSpPr>
            <p:sp>
              <p:nvSpPr>
                <p:cNvPr id="353" name="Freeform 6"/>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54" name="Freeform 7"/>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55" name="Freeform 8"/>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56" name="Freeform 9"/>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sp>
            <p:nvSpPr>
              <p:cNvPr id="352" name="Freeform 14"/>
              <p:cNvSpPr>
                <a:spLocks noEditPoints="1"/>
              </p:cNvSpPr>
              <p:nvPr/>
            </p:nvSpPr>
            <p:spPr bwMode="auto">
              <a:xfrm>
                <a:off x="3293224" y="1661160"/>
                <a:ext cx="952523" cy="143976"/>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sp>
          <p:nvSpPr>
            <p:cNvPr id="357" name="椭圆 356"/>
            <p:cNvSpPr/>
            <p:nvPr/>
          </p:nvSpPr>
          <p:spPr bwMode="auto">
            <a:xfrm>
              <a:off x="3224209" y="5114643"/>
              <a:ext cx="34289" cy="34289"/>
            </a:xfrm>
            <a:prstGeom prst="ellipse">
              <a:avLst/>
            </a:prstGeom>
            <a:solidFill>
              <a:srgbClr val="C00000"/>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358" name="椭圆 357"/>
            <p:cNvSpPr/>
            <p:nvPr/>
          </p:nvSpPr>
          <p:spPr bwMode="auto">
            <a:xfrm>
              <a:off x="3928673" y="5113868"/>
              <a:ext cx="34289" cy="34289"/>
            </a:xfrm>
            <a:prstGeom prst="ellipse">
              <a:avLst/>
            </a:prstGeom>
            <a:solidFill>
              <a:srgbClr val="C00000"/>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359" name="椭圆 358"/>
            <p:cNvSpPr/>
            <p:nvPr/>
          </p:nvSpPr>
          <p:spPr bwMode="auto">
            <a:xfrm>
              <a:off x="4491902" y="5113868"/>
              <a:ext cx="34289" cy="34289"/>
            </a:xfrm>
            <a:prstGeom prst="ellipse">
              <a:avLst/>
            </a:prstGeom>
            <a:solidFill>
              <a:srgbClr val="C00000"/>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360" name="文本框 359"/>
            <p:cNvSpPr txBox="1"/>
            <p:nvPr/>
          </p:nvSpPr>
          <p:spPr>
            <a:xfrm>
              <a:off x="2965212" y="4123169"/>
              <a:ext cx="236258" cy="212085"/>
            </a:xfrm>
            <a:prstGeom prst="rect">
              <a:avLst/>
            </a:prstGeom>
            <a:noFill/>
          </p:spPr>
          <p:txBody>
            <a:bodyPr wrap="none" lIns="91414" tIns="45708" rIns="91414" bIns="45708" rtlCol="0">
              <a:spAutoFit/>
            </a:bodyPr>
            <a:lstStyle/>
            <a:p>
              <a:r>
                <a:rPr lang="en-US" altLang="zh-CN" sz="1200" u="sng" dirty="0">
                  <a:solidFill>
                    <a:srgbClr val="0070C0"/>
                  </a:solidFill>
                  <a:latin typeface="+mn-lt"/>
                  <a:ea typeface="+mn-ea"/>
                </a:rPr>
                <a:t>LB</a:t>
              </a:r>
              <a:endParaRPr lang="zh-CN" altLang="en-US" sz="1200" u="sng" dirty="0">
                <a:solidFill>
                  <a:srgbClr val="0070C0"/>
                </a:solidFill>
                <a:latin typeface="+mn-lt"/>
                <a:ea typeface="+mn-ea"/>
              </a:endParaRPr>
            </a:p>
          </p:txBody>
        </p:sp>
        <p:sp>
          <p:nvSpPr>
            <p:cNvPr id="361" name="文本框 360"/>
            <p:cNvSpPr txBox="1"/>
            <p:nvPr/>
          </p:nvSpPr>
          <p:spPr>
            <a:xfrm>
              <a:off x="3109682" y="3753382"/>
              <a:ext cx="469911" cy="212085"/>
            </a:xfrm>
            <a:prstGeom prst="rect">
              <a:avLst/>
            </a:prstGeom>
            <a:noFill/>
          </p:spPr>
          <p:txBody>
            <a:bodyPr wrap="none" lIns="91414" tIns="45708" rIns="91414" bIns="45708" rtlCol="0">
              <a:spAutoFit/>
            </a:bodyPr>
            <a:lstStyle/>
            <a:p>
              <a:r>
                <a:rPr lang="en-US" altLang="zh-CN" sz="1200" u="sng" dirty="0">
                  <a:solidFill>
                    <a:srgbClr val="0070C0"/>
                  </a:solidFill>
                  <a:latin typeface="+mn-lt"/>
                  <a:ea typeface="+mn-ea"/>
                </a:rPr>
                <a:t>Firewall</a:t>
              </a:r>
              <a:endParaRPr lang="zh-CN" altLang="en-US" sz="1200" u="sng" dirty="0">
                <a:solidFill>
                  <a:srgbClr val="0070C0"/>
                </a:solidFill>
                <a:latin typeface="+mn-lt"/>
                <a:ea typeface="+mn-ea"/>
              </a:endParaRPr>
            </a:p>
          </p:txBody>
        </p:sp>
        <p:sp>
          <p:nvSpPr>
            <p:cNvPr id="362" name="文本框 361"/>
            <p:cNvSpPr txBox="1"/>
            <p:nvPr/>
          </p:nvSpPr>
          <p:spPr>
            <a:xfrm>
              <a:off x="4493869" y="3751392"/>
              <a:ext cx="372753" cy="212085"/>
            </a:xfrm>
            <a:prstGeom prst="rect">
              <a:avLst/>
            </a:prstGeom>
            <a:noFill/>
          </p:spPr>
          <p:txBody>
            <a:bodyPr wrap="none" lIns="91414" tIns="45708" rIns="91414" bIns="45708" rtlCol="0">
              <a:spAutoFit/>
            </a:bodyPr>
            <a:lstStyle>
              <a:defPPr>
                <a:defRPr lang="zh-CN"/>
              </a:defPPr>
              <a:lvl1pPr>
                <a:defRPr sz="600" u="sng">
                  <a:solidFill>
                    <a:srgbClr val="0070C0"/>
                  </a:solidFill>
                  <a:latin typeface="Arial Black" panose="020B0A04020102020204" pitchFamily="34" charset="0"/>
                </a:defRPr>
              </a:lvl1pPr>
            </a:lstStyle>
            <a:p>
              <a:r>
                <a:rPr lang="en-US" altLang="zh-CN" sz="1200" dirty="0">
                  <a:latin typeface="+mn-lt"/>
                  <a:ea typeface="+mn-ea"/>
                </a:rPr>
                <a:t>Spine</a:t>
              </a:r>
              <a:endParaRPr lang="zh-CN" altLang="en-US" sz="1200" dirty="0">
                <a:latin typeface="+mn-lt"/>
                <a:ea typeface="+mn-ea"/>
              </a:endParaRPr>
            </a:p>
          </p:txBody>
        </p:sp>
        <p:sp>
          <p:nvSpPr>
            <p:cNvPr id="363" name="文本框 362"/>
            <p:cNvSpPr txBox="1"/>
            <p:nvPr/>
          </p:nvSpPr>
          <p:spPr>
            <a:xfrm>
              <a:off x="3031960" y="4451358"/>
              <a:ext cx="315693" cy="212085"/>
            </a:xfrm>
            <a:prstGeom prst="rect">
              <a:avLst/>
            </a:prstGeom>
            <a:noFill/>
          </p:spPr>
          <p:txBody>
            <a:bodyPr wrap="none" lIns="91414" tIns="45708" rIns="91414" bIns="45708" rtlCol="0">
              <a:spAutoFit/>
            </a:bodyPr>
            <a:lstStyle/>
            <a:p>
              <a:r>
                <a:rPr lang="en-US" altLang="zh-CN" sz="1200" u="sng" dirty="0">
                  <a:solidFill>
                    <a:srgbClr val="0070C0"/>
                  </a:solidFill>
                  <a:latin typeface="+mn-lt"/>
                  <a:ea typeface="+mn-ea"/>
                </a:rPr>
                <a:t>Leaf</a:t>
              </a:r>
              <a:endParaRPr lang="zh-CN" altLang="en-US" sz="1200" u="sng" dirty="0">
                <a:solidFill>
                  <a:srgbClr val="0070C0"/>
                </a:solidFill>
                <a:latin typeface="+mn-lt"/>
                <a:ea typeface="+mn-ea"/>
              </a:endParaRPr>
            </a:p>
          </p:txBody>
        </p:sp>
        <p:grpSp>
          <p:nvGrpSpPr>
            <p:cNvPr id="28" name="组合 384"/>
            <p:cNvGrpSpPr/>
            <p:nvPr/>
          </p:nvGrpSpPr>
          <p:grpSpPr>
            <a:xfrm>
              <a:off x="3359314" y="4396414"/>
              <a:ext cx="463856" cy="183649"/>
              <a:chOff x="3298897" y="4095287"/>
              <a:chExt cx="1257750" cy="591162"/>
            </a:xfrm>
          </p:grpSpPr>
          <p:sp>
            <p:nvSpPr>
              <p:cNvPr id="365"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sp>
            <p:nvSpPr>
              <p:cNvPr id="366"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cs typeface="Arial" pitchFamily="34" charset="0"/>
                </a:endParaRPr>
              </a:p>
            </p:txBody>
          </p:sp>
        </p:grpSp>
        <p:cxnSp>
          <p:nvCxnSpPr>
            <p:cNvPr id="367" name="直接连接符 366"/>
            <p:cNvCxnSpPr/>
            <p:nvPr/>
          </p:nvCxnSpPr>
          <p:spPr bwMode="auto">
            <a:xfrm>
              <a:off x="4683452" y="2342479"/>
              <a:ext cx="0" cy="225638"/>
            </a:xfrm>
            <a:prstGeom prst="line">
              <a:avLst/>
            </a:prstGeom>
            <a:noFill/>
            <a:ln w="9525" cap="flat" cmpd="sng" algn="ctr">
              <a:solidFill>
                <a:srgbClr val="0070C0"/>
              </a:solidFill>
              <a:prstDash val="sysDash"/>
              <a:headEnd type="triangle" w="sm" len="med"/>
              <a:tailEnd type="triangle" w="sm" len="med"/>
            </a:ln>
            <a:effectLst/>
            <a:extLst/>
          </p:spPr>
        </p:cxnSp>
        <p:sp>
          <p:nvSpPr>
            <p:cNvPr id="368" name="椭圆 367"/>
            <p:cNvSpPr/>
            <p:nvPr/>
          </p:nvSpPr>
          <p:spPr bwMode="auto">
            <a:xfrm>
              <a:off x="2227029" y="4306121"/>
              <a:ext cx="34289" cy="34289"/>
            </a:xfrm>
            <a:prstGeom prst="ellipse">
              <a:avLst/>
            </a:prstGeom>
            <a:solidFill>
              <a:schemeClr val="tx1">
                <a:lumMod val="50000"/>
                <a:lumOff val="50000"/>
              </a:schemeClr>
            </a:solidFill>
            <a:ln>
              <a:noFill/>
            </a:ln>
            <a:effectLst/>
            <a:extLst/>
          </p:spPr>
          <p:txBody>
            <a:bodyPr vert="horz" wrap="square" lIns="91414" tIns="45708" rIns="91414" bIns="45708"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pic>
          <p:nvPicPr>
            <p:cNvPr id="369" name="Picture 26"/>
            <p:cNvPicPr>
              <a:picLocks noChangeAspect="1" noChangeArrowheads="1"/>
            </p:cNvPicPr>
            <p:nvPr/>
          </p:nvPicPr>
          <p:blipFill>
            <a:blip r:embed="rId6" cstate="print"/>
            <a:srcRect l="9218" t="5249" r="4609" b="2625"/>
            <a:stretch>
              <a:fillRect/>
            </a:stretch>
          </p:blipFill>
          <p:spPr bwMode="auto">
            <a:xfrm>
              <a:off x="2899929" y="4008715"/>
              <a:ext cx="185579" cy="150414"/>
            </a:xfrm>
            <a:prstGeom prst="rect">
              <a:avLst/>
            </a:prstGeom>
            <a:noFill/>
            <a:ln w="9525">
              <a:noFill/>
              <a:miter lim="800000"/>
              <a:headEnd/>
              <a:tailEnd/>
            </a:ln>
          </p:spPr>
        </p:pic>
        <p:grpSp>
          <p:nvGrpSpPr>
            <p:cNvPr id="29" name="组合 521"/>
            <p:cNvGrpSpPr/>
            <p:nvPr/>
          </p:nvGrpSpPr>
          <p:grpSpPr>
            <a:xfrm>
              <a:off x="5089738" y="4972478"/>
              <a:ext cx="166978" cy="276269"/>
              <a:chOff x="-726559" y="1018150"/>
              <a:chExt cx="909638" cy="2039938"/>
            </a:xfrm>
            <a:solidFill>
              <a:schemeClr val="tx1">
                <a:lumMod val="50000"/>
                <a:lumOff val="50000"/>
              </a:schemeClr>
            </a:solidFill>
          </p:grpSpPr>
          <p:sp>
            <p:nvSpPr>
              <p:cNvPr id="371" name="Freeform 147"/>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latin typeface="+mn-lt"/>
                  <a:ea typeface="+mn-ea"/>
                </a:endParaRPr>
              </a:p>
            </p:txBody>
          </p:sp>
          <p:sp>
            <p:nvSpPr>
              <p:cNvPr id="372" name="Freeform 148"/>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latin typeface="+mn-lt"/>
                  <a:ea typeface="+mn-ea"/>
                </a:endParaRPr>
              </a:p>
            </p:txBody>
          </p:sp>
          <p:sp>
            <p:nvSpPr>
              <p:cNvPr id="373" name="Freeform 149"/>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latin typeface="+mn-lt"/>
                  <a:ea typeface="+mn-ea"/>
                </a:endParaRPr>
              </a:p>
            </p:txBody>
          </p:sp>
          <p:sp>
            <p:nvSpPr>
              <p:cNvPr id="374" name="Freeform 150"/>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latin typeface="+mn-lt"/>
                  <a:ea typeface="+mn-ea"/>
                </a:endParaRPr>
              </a:p>
            </p:txBody>
          </p:sp>
          <p:sp>
            <p:nvSpPr>
              <p:cNvPr id="375" name="Freeform 151"/>
              <p:cNvSpPr>
                <a:spLocks noEditPoints="1"/>
              </p:cNvSpPr>
              <p:nvPr/>
            </p:nvSpPr>
            <p:spPr bwMode="auto">
              <a:xfrm>
                <a:off x="-726559" y="10181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latin typeface="+mn-lt"/>
                  <a:ea typeface="+mn-ea"/>
                </a:endParaRPr>
              </a:p>
            </p:txBody>
          </p:sp>
        </p:grpSp>
        <p:grpSp>
          <p:nvGrpSpPr>
            <p:cNvPr id="30" name="组合 1033"/>
            <p:cNvGrpSpPr/>
            <p:nvPr/>
          </p:nvGrpSpPr>
          <p:grpSpPr>
            <a:xfrm>
              <a:off x="5623979" y="4962812"/>
              <a:ext cx="659661" cy="461907"/>
              <a:chOff x="3397931" y="4079717"/>
              <a:chExt cx="659661" cy="461907"/>
            </a:xfrm>
          </p:grpSpPr>
          <p:grpSp>
            <p:nvGrpSpPr>
              <p:cNvPr id="31" name="组合 208"/>
              <p:cNvGrpSpPr/>
              <p:nvPr/>
            </p:nvGrpSpPr>
            <p:grpSpPr>
              <a:xfrm>
                <a:off x="3510103" y="4088555"/>
                <a:ext cx="165283" cy="203377"/>
                <a:chOff x="-5919788" y="1187814"/>
                <a:chExt cx="689824" cy="754749"/>
              </a:xfrm>
              <a:solidFill>
                <a:schemeClr val="tx1">
                  <a:lumMod val="50000"/>
                  <a:lumOff val="50000"/>
                </a:schemeClr>
              </a:solidFill>
            </p:grpSpPr>
            <p:sp>
              <p:nvSpPr>
                <p:cNvPr id="399" name="Freeform 100"/>
                <p:cNvSpPr>
                  <a:spLocks noEditPoints="1"/>
                </p:cNvSpPr>
                <p:nvPr/>
              </p:nvSpPr>
              <p:spPr bwMode="auto">
                <a:xfrm>
                  <a:off x="-5862979" y="1187814"/>
                  <a:ext cx="584321" cy="568090"/>
                </a:xfrm>
                <a:custGeom>
                  <a:avLst/>
                  <a:gdLst/>
                  <a:ahLst/>
                  <a:cxnLst>
                    <a:cxn ang="0">
                      <a:pos x="260" y="192"/>
                    </a:cxn>
                    <a:cxn ang="0">
                      <a:pos x="268" y="190"/>
                    </a:cxn>
                    <a:cxn ang="0">
                      <a:pos x="278" y="180"/>
                    </a:cxn>
                    <a:cxn ang="0">
                      <a:pos x="280" y="22"/>
                    </a:cxn>
                    <a:cxn ang="0">
                      <a:pos x="278" y="12"/>
                    </a:cxn>
                    <a:cxn ang="0">
                      <a:pos x="268" y="2"/>
                    </a:cxn>
                    <a:cxn ang="0">
                      <a:pos x="28" y="0"/>
                    </a:cxn>
                    <a:cxn ang="0">
                      <a:pos x="20" y="2"/>
                    </a:cxn>
                    <a:cxn ang="0">
                      <a:pos x="8" y="12"/>
                    </a:cxn>
                    <a:cxn ang="0">
                      <a:pos x="8" y="172"/>
                    </a:cxn>
                    <a:cxn ang="0">
                      <a:pos x="8" y="180"/>
                    </a:cxn>
                    <a:cxn ang="0">
                      <a:pos x="20" y="190"/>
                    </a:cxn>
                    <a:cxn ang="0">
                      <a:pos x="28" y="192"/>
                    </a:cxn>
                    <a:cxn ang="0">
                      <a:pos x="22" y="26"/>
                    </a:cxn>
                    <a:cxn ang="0">
                      <a:pos x="26" y="18"/>
                    </a:cxn>
                    <a:cxn ang="0">
                      <a:pos x="32" y="16"/>
                    </a:cxn>
                    <a:cxn ang="0">
                      <a:pos x="256" y="16"/>
                    </a:cxn>
                    <a:cxn ang="0">
                      <a:pos x="262" y="18"/>
                    </a:cxn>
                    <a:cxn ang="0">
                      <a:pos x="264" y="26"/>
                    </a:cxn>
                    <a:cxn ang="0">
                      <a:pos x="264" y="166"/>
                    </a:cxn>
                    <a:cxn ang="0">
                      <a:pos x="262" y="172"/>
                    </a:cxn>
                    <a:cxn ang="0">
                      <a:pos x="256" y="174"/>
                    </a:cxn>
                    <a:cxn ang="0">
                      <a:pos x="32" y="174"/>
                    </a:cxn>
                    <a:cxn ang="0">
                      <a:pos x="26" y="172"/>
                    </a:cxn>
                    <a:cxn ang="0">
                      <a:pos x="22" y="166"/>
                    </a:cxn>
                    <a:cxn ang="0">
                      <a:pos x="250" y="208"/>
                    </a:cxn>
                    <a:cxn ang="0">
                      <a:pos x="38" y="208"/>
                    </a:cxn>
                    <a:cxn ang="0">
                      <a:pos x="22" y="210"/>
                    </a:cxn>
                    <a:cxn ang="0">
                      <a:pos x="10" y="216"/>
                    </a:cxn>
                    <a:cxn ang="0">
                      <a:pos x="2" y="226"/>
                    </a:cxn>
                    <a:cxn ang="0">
                      <a:pos x="0" y="238"/>
                    </a:cxn>
                    <a:cxn ang="0">
                      <a:pos x="0" y="250"/>
                    </a:cxn>
                    <a:cxn ang="0">
                      <a:pos x="2" y="262"/>
                    </a:cxn>
                    <a:cxn ang="0">
                      <a:pos x="10" y="272"/>
                    </a:cxn>
                    <a:cxn ang="0">
                      <a:pos x="22" y="278"/>
                    </a:cxn>
                    <a:cxn ang="0">
                      <a:pos x="38" y="280"/>
                    </a:cxn>
                    <a:cxn ang="0">
                      <a:pos x="250" y="280"/>
                    </a:cxn>
                    <a:cxn ang="0">
                      <a:pos x="266" y="278"/>
                    </a:cxn>
                    <a:cxn ang="0">
                      <a:pos x="278" y="272"/>
                    </a:cxn>
                    <a:cxn ang="0">
                      <a:pos x="286" y="262"/>
                    </a:cxn>
                    <a:cxn ang="0">
                      <a:pos x="288" y="250"/>
                    </a:cxn>
                    <a:cxn ang="0">
                      <a:pos x="288" y="238"/>
                    </a:cxn>
                    <a:cxn ang="0">
                      <a:pos x="286" y="226"/>
                    </a:cxn>
                    <a:cxn ang="0">
                      <a:pos x="278" y="216"/>
                    </a:cxn>
                    <a:cxn ang="0">
                      <a:pos x="266" y="210"/>
                    </a:cxn>
                    <a:cxn ang="0">
                      <a:pos x="250" y="208"/>
                    </a:cxn>
                    <a:cxn ang="0">
                      <a:pos x="248" y="258"/>
                    </a:cxn>
                    <a:cxn ang="0">
                      <a:pos x="242" y="256"/>
                    </a:cxn>
                    <a:cxn ang="0">
                      <a:pos x="234" y="248"/>
                    </a:cxn>
                    <a:cxn ang="0">
                      <a:pos x="234" y="244"/>
                    </a:cxn>
                    <a:cxn ang="0">
                      <a:pos x="238" y="234"/>
                    </a:cxn>
                    <a:cxn ang="0">
                      <a:pos x="248" y="230"/>
                    </a:cxn>
                    <a:cxn ang="0">
                      <a:pos x="252" y="230"/>
                    </a:cxn>
                    <a:cxn ang="0">
                      <a:pos x="260" y="238"/>
                    </a:cxn>
                    <a:cxn ang="0">
                      <a:pos x="262" y="244"/>
                    </a:cxn>
                    <a:cxn ang="0">
                      <a:pos x="258" y="254"/>
                    </a:cxn>
                    <a:cxn ang="0">
                      <a:pos x="248" y="258"/>
                    </a:cxn>
                  </a:cxnLst>
                  <a:rect l="0" t="0" r="r" b="b"/>
                  <a:pathLst>
                    <a:path w="288" h="280">
                      <a:moveTo>
                        <a:pt x="28" y="192"/>
                      </a:moveTo>
                      <a:lnTo>
                        <a:pt x="260" y="192"/>
                      </a:lnTo>
                      <a:lnTo>
                        <a:pt x="260" y="192"/>
                      </a:lnTo>
                      <a:lnTo>
                        <a:pt x="268" y="190"/>
                      </a:lnTo>
                      <a:lnTo>
                        <a:pt x="274" y="186"/>
                      </a:lnTo>
                      <a:lnTo>
                        <a:pt x="278" y="180"/>
                      </a:lnTo>
                      <a:lnTo>
                        <a:pt x="280" y="172"/>
                      </a:lnTo>
                      <a:lnTo>
                        <a:pt x="280" y="22"/>
                      </a:lnTo>
                      <a:lnTo>
                        <a:pt x="280" y="22"/>
                      </a:lnTo>
                      <a:lnTo>
                        <a:pt x="278" y="12"/>
                      </a:lnTo>
                      <a:lnTo>
                        <a:pt x="274" y="6"/>
                      </a:lnTo>
                      <a:lnTo>
                        <a:pt x="268" y="2"/>
                      </a:lnTo>
                      <a:lnTo>
                        <a:pt x="260" y="0"/>
                      </a:lnTo>
                      <a:lnTo>
                        <a:pt x="28" y="0"/>
                      </a:lnTo>
                      <a:lnTo>
                        <a:pt x="28" y="0"/>
                      </a:lnTo>
                      <a:lnTo>
                        <a:pt x="20" y="2"/>
                      </a:lnTo>
                      <a:lnTo>
                        <a:pt x="14" y="6"/>
                      </a:lnTo>
                      <a:lnTo>
                        <a:pt x="8" y="12"/>
                      </a:lnTo>
                      <a:lnTo>
                        <a:pt x="8" y="22"/>
                      </a:lnTo>
                      <a:lnTo>
                        <a:pt x="8" y="172"/>
                      </a:lnTo>
                      <a:lnTo>
                        <a:pt x="8" y="172"/>
                      </a:lnTo>
                      <a:lnTo>
                        <a:pt x="8" y="180"/>
                      </a:lnTo>
                      <a:lnTo>
                        <a:pt x="14" y="186"/>
                      </a:lnTo>
                      <a:lnTo>
                        <a:pt x="20" y="190"/>
                      </a:lnTo>
                      <a:lnTo>
                        <a:pt x="28" y="192"/>
                      </a:lnTo>
                      <a:lnTo>
                        <a:pt x="28" y="192"/>
                      </a:lnTo>
                      <a:close/>
                      <a:moveTo>
                        <a:pt x="22" y="26"/>
                      </a:moveTo>
                      <a:lnTo>
                        <a:pt x="22" y="26"/>
                      </a:lnTo>
                      <a:lnTo>
                        <a:pt x="24" y="22"/>
                      </a:lnTo>
                      <a:lnTo>
                        <a:pt x="26" y="18"/>
                      </a:lnTo>
                      <a:lnTo>
                        <a:pt x="28" y="16"/>
                      </a:lnTo>
                      <a:lnTo>
                        <a:pt x="32" y="16"/>
                      </a:lnTo>
                      <a:lnTo>
                        <a:pt x="256" y="16"/>
                      </a:lnTo>
                      <a:lnTo>
                        <a:pt x="256" y="16"/>
                      </a:lnTo>
                      <a:lnTo>
                        <a:pt x="258" y="16"/>
                      </a:lnTo>
                      <a:lnTo>
                        <a:pt x="262" y="18"/>
                      </a:lnTo>
                      <a:lnTo>
                        <a:pt x="264" y="22"/>
                      </a:lnTo>
                      <a:lnTo>
                        <a:pt x="264" y="26"/>
                      </a:lnTo>
                      <a:lnTo>
                        <a:pt x="264" y="166"/>
                      </a:lnTo>
                      <a:lnTo>
                        <a:pt x="264" y="166"/>
                      </a:lnTo>
                      <a:lnTo>
                        <a:pt x="264" y="168"/>
                      </a:lnTo>
                      <a:lnTo>
                        <a:pt x="262" y="172"/>
                      </a:lnTo>
                      <a:lnTo>
                        <a:pt x="258" y="174"/>
                      </a:lnTo>
                      <a:lnTo>
                        <a:pt x="256" y="174"/>
                      </a:lnTo>
                      <a:lnTo>
                        <a:pt x="32" y="174"/>
                      </a:lnTo>
                      <a:lnTo>
                        <a:pt x="32" y="174"/>
                      </a:lnTo>
                      <a:lnTo>
                        <a:pt x="28" y="174"/>
                      </a:lnTo>
                      <a:lnTo>
                        <a:pt x="26" y="172"/>
                      </a:lnTo>
                      <a:lnTo>
                        <a:pt x="24" y="168"/>
                      </a:lnTo>
                      <a:lnTo>
                        <a:pt x="22" y="166"/>
                      </a:lnTo>
                      <a:lnTo>
                        <a:pt x="22" y="26"/>
                      </a:lnTo>
                      <a:close/>
                      <a:moveTo>
                        <a:pt x="250" y="208"/>
                      </a:moveTo>
                      <a:lnTo>
                        <a:pt x="38" y="208"/>
                      </a:lnTo>
                      <a:lnTo>
                        <a:pt x="38" y="208"/>
                      </a:lnTo>
                      <a:lnTo>
                        <a:pt x="30" y="208"/>
                      </a:lnTo>
                      <a:lnTo>
                        <a:pt x="22" y="210"/>
                      </a:lnTo>
                      <a:lnTo>
                        <a:pt x="16" y="212"/>
                      </a:lnTo>
                      <a:lnTo>
                        <a:pt x="10" y="216"/>
                      </a:lnTo>
                      <a:lnTo>
                        <a:pt x="6" y="222"/>
                      </a:lnTo>
                      <a:lnTo>
                        <a:pt x="2" y="226"/>
                      </a:lnTo>
                      <a:lnTo>
                        <a:pt x="0" y="232"/>
                      </a:lnTo>
                      <a:lnTo>
                        <a:pt x="0" y="238"/>
                      </a:lnTo>
                      <a:lnTo>
                        <a:pt x="0" y="250"/>
                      </a:lnTo>
                      <a:lnTo>
                        <a:pt x="0" y="250"/>
                      </a:lnTo>
                      <a:lnTo>
                        <a:pt x="0" y="256"/>
                      </a:lnTo>
                      <a:lnTo>
                        <a:pt x="2" y="262"/>
                      </a:lnTo>
                      <a:lnTo>
                        <a:pt x="6" y="266"/>
                      </a:lnTo>
                      <a:lnTo>
                        <a:pt x="10" y="272"/>
                      </a:lnTo>
                      <a:lnTo>
                        <a:pt x="16" y="276"/>
                      </a:lnTo>
                      <a:lnTo>
                        <a:pt x="22" y="278"/>
                      </a:lnTo>
                      <a:lnTo>
                        <a:pt x="30" y="280"/>
                      </a:lnTo>
                      <a:lnTo>
                        <a:pt x="38" y="280"/>
                      </a:lnTo>
                      <a:lnTo>
                        <a:pt x="250" y="280"/>
                      </a:lnTo>
                      <a:lnTo>
                        <a:pt x="250" y="280"/>
                      </a:lnTo>
                      <a:lnTo>
                        <a:pt x="258" y="280"/>
                      </a:lnTo>
                      <a:lnTo>
                        <a:pt x="266" y="278"/>
                      </a:lnTo>
                      <a:lnTo>
                        <a:pt x="272" y="276"/>
                      </a:lnTo>
                      <a:lnTo>
                        <a:pt x="278" y="272"/>
                      </a:lnTo>
                      <a:lnTo>
                        <a:pt x="282" y="266"/>
                      </a:lnTo>
                      <a:lnTo>
                        <a:pt x="286" y="262"/>
                      </a:lnTo>
                      <a:lnTo>
                        <a:pt x="288" y="256"/>
                      </a:lnTo>
                      <a:lnTo>
                        <a:pt x="288" y="250"/>
                      </a:lnTo>
                      <a:lnTo>
                        <a:pt x="288" y="238"/>
                      </a:lnTo>
                      <a:lnTo>
                        <a:pt x="288" y="238"/>
                      </a:lnTo>
                      <a:lnTo>
                        <a:pt x="288" y="232"/>
                      </a:lnTo>
                      <a:lnTo>
                        <a:pt x="286" y="226"/>
                      </a:lnTo>
                      <a:lnTo>
                        <a:pt x="282" y="222"/>
                      </a:lnTo>
                      <a:lnTo>
                        <a:pt x="278" y="216"/>
                      </a:lnTo>
                      <a:lnTo>
                        <a:pt x="272" y="212"/>
                      </a:lnTo>
                      <a:lnTo>
                        <a:pt x="266" y="210"/>
                      </a:lnTo>
                      <a:lnTo>
                        <a:pt x="258" y="208"/>
                      </a:lnTo>
                      <a:lnTo>
                        <a:pt x="250" y="208"/>
                      </a:lnTo>
                      <a:lnTo>
                        <a:pt x="250" y="208"/>
                      </a:lnTo>
                      <a:close/>
                      <a:moveTo>
                        <a:pt x="248" y="258"/>
                      </a:moveTo>
                      <a:lnTo>
                        <a:pt x="248" y="258"/>
                      </a:lnTo>
                      <a:lnTo>
                        <a:pt x="242" y="256"/>
                      </a:lnTo>
                      <a:lnTo>
                        <a:pt x="238" y="254"/>
                      </a:lnTo>
                      <a:lnTo>
                        <a:pt x="234" y="248"/>
                      </a:lnTo>
                      <a:lnTo>
                        <a:pt x="234" y="244"/>
                      </a:lnTo>
                      <a:lnTo>
                        <a:pt x="234" y="244"/>
                      </a:lnTo>
                      <a:lnTo>
                        <a:pt x="234" y="238"/>
                      </a:lnTo>
                      <a:lnTo>
                        <a:pt x="238" y="234"/>
                      </a:lnTo>
                      <a:lnTo>
                        <a:pt x="242" y="230"/>
                      </a:lnTo>
                      <a:lnTo>
                        <a:pt x="248" y="230"/>
                      </a:lnTo>
                      <a:lnTo>
                        <a:pt x="248" y="230"/>
                      </a:lnTo>
                      <a:lnTo>
                        <a:pt x="252" y="230"/>
                      </a:lnTo>
                      <a:lnTo>
                        <a:pt x="258" y="234"/>
                      </a:lnTo>
                      <a:lnTo>
                        <a:pt x="260" y="238"/>
                      </a:lnTo>
                      <a:lnTo>
                        <a:pt x="262" y="244"/>
                      </a:lnTo>
                      <a:lnTo>
                        <a:pt x="262" y="244"/>
                      </a:lnTo>
                      <a:lnTo>
                        <a:pt x="260" y="248"/>
                      </a:lnTo>
                      <a:lnTo>
                        <a:pt x="258" y="254"/>
                      </a:lnTo>
                      <a:lnTo>
                        <a:pt x="252" y="256"/>
                      </a:lnTo>
                      <a:lnTo>
                        <a:pt x="248" y="258"/>
                      </a:lnTo>
                      <a:lnTo>
                        <a:pt x="248" y="2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400" name="Freeform 101"/>
                <p:cNvSpPr>
                  <a:spLocks/>
                </p:cNvSpPr>
                <p:nvPr/>
              </p:nvSpPr>
              <p:spPr bwMode="auto">
                <a:xfrm>
                  <a:off x="-5793997" y="1244623"/>
                  <a:ext cx="442299" cy="275929"/>
                </a:xfrm>
                <a:custGeom>
                  <a:avLst/>
                  <a:gdLst/>
                  <a:ahLst/>
                  <a:cxnLst>
                    <a:cxn ang="0">
                      <a:pos x="0" y="130"/>
                    </a:cxn>
                    <a:cxn ang="0">
                      <a:pos x="0" y="130"/>
                    </a:cxn>
                    <a:cxn ang="0">
                      <a:pos x="2" y="134"/>
                    </a:cxn>
                    <a:cxn ang="0">
                      <a:pos x="6" y="136"/>
                    </a:cxn>
                    <a:cxn ang="0">
                      <a:pos x="212" y="136"/>
                    </a:cxn>
                    <a:cxn ang="0">
                      <a:pos x="212" y="136"/>
                    </a:cxn>
                    <a:cxn ang="0">
                      <a:pos x="216" y="134"/>
                    </a:cxn>
                    <a:cxn ang="0">
                      <a:pos x="218" y="130"/>
                    </a:cxn>
                    <a:cxn ang="0">
                      <a:pos x="218" y="6"/>
                    </a:cxn>
                    <a:cxn ang="0">
                      <a:pos x="218" y="6"/>
                    </a:cxn>
                    <a:cxn ang="0">
                      <a:pos x="216" y="2"/>
                    </a:cxn>
                    <a:cxn ang="0">
                      <a:pos x="212" y="0"/>
                    </a:cxn>
                    <a:cxn ang="0">
                      <a:pos x="6" y="0"/>
                    </a:cxn>
                    <a:cxn ang="0">
                      <a:pos x="6" y="0"/>
                    </a:cxn>
                    <a:cxn ang="0">
                      <a:pos x="2" y="2"/>
                    </a:cxn>
                    <a:cxn ang="0">
                      <a:pos x="0" y="6"/>
                    </a:cxn>
                    <a:cxn ang="0">
                      <a:pos x="0" y="130"/>
                    </a:cxn>
                  </a:cxnLst>
                  <a:rect l="0" t="0" r="r" b="b"/>
                  <a:pathLst>
                    <a:path w="218" h="136">
                      <a:moveTo>
                        <a:pt x="0" y="130"/>
                      </a:moveTo>
                      <a:lnTo>
                        <a:pt x="0" y="130"/>
                      </a:lnTo>
                      <a:lnTo>
                        <a:pt x="2" y="134"/>
                      </a:lnTo>
                      <a:lnTo>
                        <a:pt x="6" y="136"/>
                      </a:lnTo>
                      <a:lnTo>
                        <a:pt x="212" y="136"/>
                      </a:lnTo>
                      <a:lnTo>
                        <a:pt x="212" y="136"/>
                      </a:lnTo>
                      <a:lnTo>
                        <a:pt x="216" y="134"/>
                      </a:lnTo>
                      <a:lnTo>
                        <a:pt x="218" y="130"/>
                      </a:lnTo>
                      <a:lnTo>
                        <a:pt x="218" y="6"/>
                      </a:lnTo>
                      <a:lnTo>
                        <a:pt x="218" y="6"/>
                      </a:lnTo>
                      <a:lnTo>
                        <a:pt x="216" y="2"/>
                      </a:lnTo>
                      <a:lnTo>
                        <a:pt x="212" y="0"/>
                      </a:lnTo>
                      <a:lnTo>
                        <a:pt x="6" y="0"/>
                      </a:lnTo>
                      <a:lnTo>
                        <a:pt x="6" y="0"/>
                      </a:lnTo>
                      <a:lnTo>
                        <a:pt x="2" y="2"/>
                      </a:lnTo>
                      <a:lnTo>
                        <a:pt x="0" y="6"/>
                      </a:lnTo>
                      <a:lnTo>
                        <a:pt x="0" y="13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401" name="Freeform 102"/>
                <p:cNvSpPr>
                  <a:spLocks/>
                </p:cNvSpPr>
                <p:nvPr/>
              </p:nvSpPr>
              <p:spPr bwMode="auto">
                <a:xfrm>
                  <a:off x="-5672263" y="1784309"/>
                  <a:ext cx="190716" cy="158254"/>
                </a:xfrm>
                <a:custGeom>
                  <a:avLst/>
                  <a:gdLst/>
                  <a:ahLst/>
                  <a:cxnLst>
                    <a:cxn ang="0">
                      <a:pos x="86" y="36"/>
                    </a:cxn>
                    <a:cxn ang="0">
                      <a:pos x="56" y="36"/>
                    </a:cxn>
                    <a:cxn ang="0">
                      <a:pos x="56" y="0"/>
                    </a:cxn>
                    <a:cxn ang="0">
                      <a:pos x="38" y="0"/>
                    </a:cxn>
                    <a:cxn ang="0">
                      <a:pos x="38" y="36"/>
                    </a:cxn>
                    <a:cxn ang="0">
                      <a:pos x="8" y="36"/>
                    </a:cxn>
                    <a:cxn ang="0">
                      <a:pos x="8" y="36"/>
                    </a:cxn>
                    <a:cxn ang="0">
                      <a:pos x="6" y="38"/>
                    </a:cxn>
                    <a:cxn ang="0">
                      <a:pos x="4" y="38"/>
                    </a:cxn>
                    <a:cxn ang="0">
                      <a:pos x="2" y="42"/>
                    </a:cxn>
                    <a:cxn ang="0">
                      <a:pos x="0" y="44"/>
                    </a:cxn>
                    <a:cxn ang="0">
                      <a:pos x="0" y="70"/>
                    </a:cxn>
                    <a:cxn ang="0">
                      <a:pos x="0" y="70"/>
                    </a:cxn>
                    <a:cxn ang="0">
                      <a:pos x="2" y="72"/>
                    </a:cxn>
                    <a:cxn ang="0">
                      <a:pos x="4" y="76"/>
                    </a:cxn>
                    <a:cxn ang="0">
                      <a:pos x="6" y="78"/>
                    </a:cxn>
                    <a:cxn ang="0">
                      <a:pos x="8" y="78"/>
                    </a:cxn>
                    <a:cxn ang="0">
                      <a:pos x="86" y="78"/>
                    </a:cxn>
                    <a:cxn ang="0">
                      <a:pos x="86" y="78"/>
                    </a:cxn>
                    <a:cxn ang="0">
                      <a:pos x="88" y="78"/>
                    </a:cxn>
                    <a:cxn ang="0">
                      <a:pos x="92" y="76"/>
                    </a:cxn>
                    <a:cxn ang="0">
                      <a:pos x="94" y="72"/>
                    </a:cxn>
                    <a:cxn ang="0">
                      <a:pos x="94" y="70"/>
                    </a:cxn>
                    <a:cxn ang="0">
                      <a:pos x="94" y="44"/>
                    </a:cxn>
                    <a:cxn ang="0">
                      <a:pos x="94" y="44"/>
                    </a:cxn>
                    <a:cxn ang="0">
                      <a:pos x="94" y="42"/>
                    </a:cxn>
                    <a:cxn ang="0">
                      <a:pos x="92" y="38"/>
                    </a:cxn>
                    <a:cxn ang="0">
                      <a:pos x="88" y="38"/>
                    </a:cxn>
                    <a:cxn ang="0">
                      <a:pos x="86" y="36"/>
                    </a:cxn>
                    <a:cxn ang="0">
                      <a:pos x="86" y="36"/>
                    </a:cxn>
                  </a:cxnLst>
                  <a:rect l="0" t="0" r="r" b="b"/>
                  <a:pathLst>
                    <a:path w="94" h="78">
                      <a:moveTo>
                        <a:pt x="86" y="36"/>
                      </a:moveTo>
                      <a:lnTo>
                        <a:pt x="56" y="36"/>
                      </a:lnTo>
                      <a:lnTo>
                        <a:pt x="56" y="0"/>
                      </a:lnTo>
                      <a:lnTo>
                        <a:pt x="38" y="0"/>
                      </a:lnTo>
                      <a:lnTo>
                        <a:pt x="38" y="36"/>
                      </a:lnTo>
                      <a:lnTo>
                        <a:pt x="8" y="36"/>
                      </a:lnTo>
                      <a:lnTo>
                        <a:pt x="8" y="36"/>
                      </a:lnTo>
                      <a:lnTo>
                        <a:pt x="6" y="38"/>
                      </a:lnTo>
                      <a:lnTo>
                        <a:pt x="4" y="38"/>
                      </a:lnTo>
                      <a:lnTo>
                        <a:pt x="2" y="42"/>
                      </a:lnTo>
                      <a:lnTo>
                        <a:pt x="0" y="44"/>
                      </a:lnTo>
                      <a:lnTo>
                        <a:pt x="0" y="70"/>
                      </a:lnTo>
                      <a:lnTo>
                        <a:pt x="0" y="70"/>
                      </a:lnTo>
                      <a:lnTo>
                        <a:pt x="2" y="72"/>
                      </a:lnTo>
                      <a:lnTo>
                        <a:pt x="4" y="76"/>
                      </a:lnTo>
                      <a:lnTo>
                        <a:pt x="6" y="78"/>
                      </a:lnTo>
                      <a:lnTo>
                        <a:pt x="8" y="78"/>
                      </a:lnTo>
                      <a:lnTo>
                        <a:pt x="86" y="78"/>
                      </a:lnTo>
                      <a:lnTo>
                        <a:pt x="86" y="78"/>
                      </a:lnTo>
                      <a:lnTo>
                        <a:pt x="88" y="78"/>
                      </a:lnTo>
                      <a:lnTo>
                        <a:pt x="92" y="76"/>
                      </a:lnTo>
                      <a:lnTo>
                        <a:pt x="94" y="72"/>
                      </a:lnTo>
                      <a:lnTo>
                        <a:pt x="94" y="70"/>
                      </a:lnTo>
                      <a:lnTo>
                        <a:pt x="94" y="44"/>
                      </a:lnTo>
                      <a:lnTo>
                        <a:pt x="94" y="44"/>
                      </a:lnTo>
                      <a:lnTo>
                        <a:pt x="94" y="42"/>
                      </a:lnTo>
                      <a:lnTo>
                        <a:pt x="92" y="38"/>
                      </a:lnTo>
                      <a:lnTo>
                        <a:pt x="88" y="38"/>
                      </a:lnTo>
                      <a:lnTo>
                        <a:pt x="86" y="36"/>
                      </a:lnTo>
                      <a:lnTo>
                        <a:pt x="86"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402" name="Freeform 103"/>
                <p:cNvSpPr>
                  <a:spLocks noEditPoints="1"/>
                </p:cNvSpPr>
                <p:nvPr/>
              </p:nvSpPr>
              <p:spPr bwMode="auto">
                <a:xfrm>
                  <a:off x="-5919788" y="1881696"/>
                  <a:ext cx="689824" cy="36520"/>
                </a:xfrm>
                <a:custGeom>
                  <a:avLst/>
                  <a:gdLst/>
                  <a:ahLst/>
                  <a:cxnLst>
                    <a:cxn ang="0">
                      <a:pos x="0" y="10"/>
                    </a:cxn>
                    <a:cxn ang="0">
                      <a:pos x="0" y="10"/>
                    </a:cxn>
                    <a:cxn ang="0">
                      <a:pos x="0" y="12"/>
                    </a:cxn>
                    <a:cxn ang="0">
                      <a:pos x="2" y="16"/>
                    </a:cxn>
                    <a:cxn ang="0">
                      <a:pos x="4" y="18"/>
                    </a:cxn>
                    <a:cxn ang="0">
                      <a:pos x="8" y="18"/>
                    </a:cxn>
                    <a:cxn ang="0">
                      <a:pos x="108" y="18"/>
                    </a:cxn>
                    <a:cxn ang="0">
                      <a:pos x="108" y="0"/>
                    </a:cxn>
                    <a:cxn ang="0">
                      <a:pos x="8" y="0"/>
                    </a:cxn>
                    <a:cxn ang="0">
                      <a:pos x="8" y="0"/>
                    </a:cxn>
                    <a:cxn ang="0">
                      <a:pos x="4" y="0"/>
                    </a:cxn>
                    <a:cxn ang="0">
                      <a:pos x="2" y="2"/>
                    </a:cxn>
                    <a:cxn ang="0">
                      <a:pos x="0" y="6"/>
                    </a:cxn>
                    <a:cxn ang="0">
                      <a:pos x="0" y="10"/>
                    </a:cxn>
                    <a:cxn ang="0">
                      <a:pos x="0" y="10"/>
                    </a:cxn>
                    <a:cxn ang="0">
                      <a:pos x="330" y="0"/>
                    </a:cxn>
                    <a:cxn ang="0">
                      <a:pos x="230" y="0"/>
                    </a:cxn>
                    <a:cxn ang="0">
                      <a:pos x="230" y="18"/>
                    </a:cxn>
                    <a:cxn ang="0">
                      <a:pos x="330" y="18"/>
                    </a:cxn>
                    <a:cxn ang="0">
                      <a:pos x="330" y="18"/>
                    </a:cxn>
                    <a:cxn ang="0">
                      <a:pos x="334" y="18"/>
                    </a:cxn>
                    <a:cxn ang="0">
                      <a:pos x="336" y="16"/>
                    </a:cxn>
                    <a:cxn ang="0">
                      <a:pos x="338" y="12"/>
                    </a:cxn>
                    <a:cxn ang="0">
                      <a:pos x="340" y="10"/>
                    </a:cxn>
                    <a:cxn ang="0">
                      <a:pos x="340" y="10"/>
                    </a:cxn>
                    <a:cxn ang="0">
                      <a:pos x="338" y="6"/>
                    </a:cxn>
                    <a:cxn ang="0">
                      <a:pos x="336" y="2"/>
                    </a:cxn>
                    <a:cxn ang="0">
                      <a:pos x="334" y="0"/>
                    </a:cxn>
                    <a:cxn ang="0">
                      <a:pos x="330" y="0"/>
                    </a:cxn>
                    <a:cxn ang="0">
                      <a:pos x="330" y="0"/>
                    </a:cxn>
                  </a:cxnLst>
                  <a:rect l="0" t="0" r="r" b="b"/>
                  <a:pathLst>
                    <a:path w="340" h="18">
                      <a:moveTo>
                        <a:pt x="0" y="10"/>
                      </a:moveTo>
                      <a:lnTo>
                        <a:pt x="0" y="10"/>
                      </a:lnTo>
                      <a:lnTo>
                        <a:pt x="0" y="12"/>
                      </a:lnTo>
                      <a:lnTo>
                        <a:pt x="2" y="16"/>
                      </a:lnTo>
                      <a:lnTo>
                        <a:pt x="4" y="18"/>
                      </a:lnTo>
                      <a:lnTo>
                        <a:pt x="8" y="18"/>
                      </a:lnTo>
                      <a:lnTo>
                        <a:pt x="108" y="18"/>
                      </a:lnTo>
                      <a:lnTo>
                        <a:pt x="108" y="0"/>
                      </a:lnTo>
                      <a:lnTo>
                        <a:pt x="8" y="0"/>
                      </a:lnTo>
                      <a:lnTo>
                        <a:pt x="8" y="0"/>
                      </a:lnTo>
                      <a:lnTo>
                        <a:pt x="4" y="0"/>
                      </a:lnTo>
                      <a:lnTo>
                        <a:pt x="2" y="2"/>
                      </a:lnTo>
                      <a:lnTo>
                        <a:pt x="0" y="6"/>
                      </a:lnTo>
                      <a:lnTo>
                        <a:pt x="0" y="10"/>
                      </a:lnTo>
                      <a:lnTo>
                        <a:pt x="0" y="10"/>
                      </a:lnTo>
                      <a:close/>
                      <a:moveTo>
                        <a:pt x="330" y="0"/>
                      </a:moveTo>
                      <a:lnTo>
                        <a:pt x="230" y="0"/>
                      </a:lnTo>
                      <a:lnTo>
                        <a:pt x="230" y="18"/>
                      </a:lnTo>
                      <a:lnTo>
                        <a:pt x="330" y="18"/>
                      </a:lnTo>
                      <a:lnTo>
                        <a:pt x="330" y="18"/>
                      </a:lnTo>
                      <a:lnTo>
                        <a:pt x="334" y="18"/>
                      </a:lnTo>
                      <a:lnTo>
                        <a:pt x="336" y="16"/>
                      </a:lnTo>
                      <a:lnTo>
                        <a:pt x="338" y="12"/>
                      </a:lnTo>
                      <a:lnTo>
                        <a:pt x="340" y="10"/>
                      </a:lnTo>
                      <a:lnTo>
                        <a:pt x="340" y="10"/>
                      </a:lnTo>
                      <a:lnTo>
                        <a:pt x="338" y="6"/>
                      </a:lnTo>
                      <a:lnTo>
                        <a:pt x="336" y="2"/>
                      </a:lnTo>
                      <a:lnTo>
                        <a:pt x="334" y="0"/>
                      </a:lnTo>
                      <a:lnTo>
                        <a:pt x="330" y="0"/>
                      </a:lnTo>
                      <a:lnTo>
                        <a:pt x="33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grpSp>
            <p:nvGrpSpPr>
              <p:cNvPr id="32" name="组合 624"/>
              <p:cNvGrpSpPr/>
              <p:nvPr/>
            </p:nvGrpSpPr>
            <p:grpSpPr>
              <a:xfrm>
                <a:off x="3686021" y="4354818"/>
                <a:ext cx="162485" cy="121756"/>
                <a:chOff x="-1618534" y="2713542"/>
                <a:chExt cx="795326" cy="527513"/>
              </a:xfrm>
              <a:solidFill>
                <a:schemeClr val="tx1">
                  <a:lumMod val="50000"/>
                  <a:lumOff val="50000"/>
                </a:schemeClr>
              </a:solidFill>
            </p:grpSpPr>
            <p:sp>
              <p:nvSpPr>
                <p:cNvPr id="393" name="Freeform 40"/>
                <p:cNvSpPr>
                  <a:spLocks/>
                </p:cNvSpPr>
                <p:nvPr/>
              </p:nvSpPr>
              <p:spPr bwMode="auto">
                <a:xfrm>
                  <a:off x="-1326373" y="2713542"/>
                  <a:ext cx="251583" cy="154196"/>
                </a:xfrm>
                <a:custGeom>
                  <a:avLst/>
                  <a:gdLst/>
                  <a:ahLst/>
                  <a:cxnLst>
                    <a:cxn ang="0">
                      <a:pos x="124" y="4"/>
                    </a:cxn>
                    <a:cxn ang="0">
                      <a:pos x="124" y="0"/>
                    </a:cxn>
                    <a:cxn ang="0">
                      <a:pos x="124" y="0"/>
                    </a:cxn>
                    <a:cxn ang="0">
                      <a:pos x="12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0" y="76"/>
                    </a:cxn>
                    <a:cxn ang="0">
                      <a:pos x="100" y="76"/>
                    </a:cxn>
                    <a:cxn ang="0">
                      <a:pos x="110" y="64"/>
                    </a:cxn>
                    <a:cxn ang="0">
                      <a:pos x="116" y="52"/>
                    </a:cxn>
                    <a:cxn ang="0">
                      <a:pos x="120" y="40"/>
                    </a:cxn>
                    <a:cxn ang="0">
                      <a:pos x="122" y="28"/>
                    </a:cxn>
                    <a:cxn ang="0">
                      <a:pos x="124" y="12"/>
                    </a:cxn>
                    <a:cxn ang="0">
                      <a:pos x="124" y="4"/>
                    </a:cxn>
                    <a:cxn ang="0">
                      <a:pos x="124" y="4"/>
                    </a:cxn>
                  </a:cxnLst>
                  <a:rect l="0" t="0" r="r" b="b"/>
                  <a:pathLst>
                    <a:path w="124" h="76">
                      <a:moveTo>
                        <a:pt x="124" y="4"/>
                      </a:moveTo>
                      <a:lnTo>
                        <a:pt x="124" y="0"/>
                      </a:lnTo>
                      <a:lnTo>
                        <a:pt x="124" y="0"/>
                      </a:lnTo>
                      <a:lnTo>
                        <a:pt x="12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0" y="76"/>
                      </a:lnTo>
                      <a:lnTo>
                        <a:pt x="100" y="76"/>
                      </a:lnTo>
                      <a:lnTo>
                        <a:pt x="110" y="64"/>
                      </a:lnTo>
                      <a:lnTo>
                        <a:pt x="116" y="52"/>
                      </a:lnTo>
                      <a:lnTo>
                        <a:pt x="120" y="40"/>
                      </a:lnTo>
                      <a:lnTo>
                        <a:pt x="122" y="28"/>
                      </a:lnTo>
                      <a:lnTo>
                        <a:pt x="124" y="12"/>
                      </a:lnTo>
                      <a:lnTo>
                        <a:pt x="124" y="4"/>
                      </a:lnTo>
                      <a:lnTo>
                        <a:pt x="12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94" name="Freeform 41"/>
                <p:cNvSpPr>
                  <a:spLocks/>
                </p:cNvSpPr>
                <p:nvPr/>
              </p:nvSpPr>
              <p:spPr bwMode="auto">
                <a:xfrm>
                  <a:off x="-1610418" y="2713542"/>
                  <a:ext cx="247525" cy="154196"/>
                </a:xfrm>
                <a:custGeom>
                  <a:avLst/>
                  <a:gdLst/>
                  <a:ahLst/>
                  <a:cxnLst>
                    <a:cxn ang="0">
                      <a:pos x="10" y="76"/>
                    </a:cxn>
                    <a:cxn ang="0">
                      <a:pos x="112" y="76"/>
                    </a:cxn>
                    <a:cxn ang="0">
                      <a:pos x="112" y="76"/>
                    </a:cxn>
                    <a:cxn ang="0">
                      <a:pos x="116" y="74"/>
                    </a:cxn>
                    <a:cxn ang="0">
                      <a:pos x="120" y="72"/>
                    </a:cxn>
                    <a:cxn ang="0">
                      <a:pos x="122" y="70"/>
                    </a:cxn>
                    <a:cxn ang="0">
                      <a:pos x="122" y="66"/>
                    </a:cxn>
                    <a:cxn ang="0">
                      <a:pos x="122" y="10"/>
                    </a:cxn>
                    <a:cxn ang="0">
                      <a:pos x="122" y="10"/>
                    </a:cxn>
                    <a:cxn ang="0">
                      <a:pos x="122" y="6"/>
                    </a:cxn>
                    <a:cxn ang="0">
                      <a:pos x="120" y="2"/>
                    </a:cxn>
                    <a:cxn ang="0">
                      <a:pos x="116" y="0"/>
                    </a:cxn>
                    <a:cxn ang="0">
                      <a:pos x="11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 y="76"/>
                    </a:cxn>
                  </a:cxnLst>
                  <a:rect l="0" t="0" r="r" b="b"/>
                  <a:pathLst>
                    <a:path w="122" h="76">
                      <a:moveTo>
                        <a:pt x="10" y="76"/>
                      </a:moveTo>
                      <a:lnTo>
                        <a:pt x="112" y="76"/>
                      </a:lnTo>
                      <a:lnTo>
                        <a:pt x="112" y="76"/>
                      </a:lnTo>
                      <a:lnTo>
                        <a:pt x="116" y="74"/>
                      </a:lnTo>
                      <a:lnTo>
                        <a:pt x="120" y="72"/>
                      </a:lnTo>
                      <a:lnTo>
                        <a:pt x="122" y="70"/>
                      </a:lnTo>
                      <a:lnTo>
                        <a:pt x="122" y="66"/>
                      </a:lnTo>
                      <a:lnTo>
                        <a:pt x="122" y="10"/>
                      </a:lnTo>
                      <a:lnTo>
                        <a:pt x="122" y="10"/>
                      </a:lnTo>
                      <a:lnTo>
                        <a:pt x="122" y="6"/>
                      </a:lnTo>
                      <a:lnTo>
                        <a:pt x="120" y="2"/>
                      </a:lnTo>
                      <a:lnTo>
                        <a:pt x="116" y="0"/>
                      </a:lnTo>
                      <a:lnTo>
                        <a:pt x="11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95" name="Freeform 42"/>
                <p:cNvSpPr>
                  <a:spLocks/>
                </p:cNvSpPr>
                <p:nvPr/>
              </p:nvSpPr>
              <p:spPr bwMode="auto">
                <a:xfrm>
                  <a:off x="-1618534" y="2900200"/>
                  <a:ext cx="466645" cy="154196"/>
                </a:xfrm>
                <a:custGeom>
                  <a:avLst/>
                  <a:gdLst/>
                  <a:ahLst/>
                  <a:cxnLst>
                    <a:cxn ang="0">
                      <a:pos x="186" y="76"/>
                    </a:cxn>
                    <a:cxn ang="0">
                      <a:pos x="186" y="76"/>
                    </a:cxn>
                    <a:cxn ang="0">
                      <a:pos x="188" y="66"/>
                    </a:cxn>
                    <a:cxn ang="0">
                      <a:pos x="192" y="56"/>
                    </a:cxn>
                    <a:cxn ang="0">
                      <a:pos x="202" y="36"/>
                    </a:cxn>
                    <a:cxn ang="0">
                      <a:pos x="214" y="18"/>
                    </a:cxn>
                    <a:cxn ang="0">
                      <a:pos x="230" y="0"/>
                    </a:cxn>
                    <a:cxn ang="0">
                      <a:pos x="230" y="0"/>
                    </a:cxn>
                    <a:cxn ang="0">
                      <a:pos x="226" y="0"/>
                    </a:cxn>
                    <a:cxn ang="0">
                      <a:pos x="10" y="0"/>
                    </a:cxn>
                    <a:cxn ang="0">
                      <a:pos x="10" y="0"/>
                    </a:cxn>
                    <a:cxn ang="0">
                      <a:pos x="6" y="0"/>
                    </a:cxn>
                    <a:cxn ang="0">
                      <a:pos x="4" y="4"/>
                    </a:cxn>
                    <a:cxn ang="0">
                      <a:pos x="2" y="6"/>
                    </a:cxn>
                    <a:cxn ang="0">
                      <a:pos x="0" y="10"/>
                    </a:cxn>
                    <a:cxn ang="0">
                      <a:pos x="0" y="66"/>
                    </a:cxn>
                    <a:cxn ang="0">
                      <a:pos x="0" y="66"/>
                    </a:cxn>
                    <a:cxn ang="0">
                      <a:pos x="2" y="70"/>
                    </a:cxn>
                    <a:cxn ang="0">
                      <a:pos x="4" y="74"/>
                    </a:cxn>
                    <a:cxn ang="0">
                      <a:pos x="6" y="76"/>
                    </a:cxn>
                    <a:cxn ang="0">
                      <a:pos x="10" y="76"/>
                    </a:cxn>
                    <a:cxn ang="0">
                      <a:pos x="186" y="76"/>
                    </a:cxn>
                  </a:cxnLst>
                  <a:rect l="0" t="0" r="r" b="b"/>
                  <a:pathLst>
                    <a:path w="230" h="76">
                      <a:moveTo>
                        <a:pt x="186" y="76"/>
                      </a:moveTo>
                      <a:lnTo>
                        <a:pt x="186" y="76"/>
                      </a:lnTo>
                      <a:lnTo>
                        <a:pt x="188" y="66"/>
                      </a:lnTo>
                      <a:lnTo>
                        <a:pt x="192" y="56"/>
                      </a:lnTo>
                      <a:lnTo>
                        <a:pt x="202" y="36"/>
                      </a:lnTo>
                      <a:lnTo>
                        <a:pt x="214" y="18"/>
                      </a:lnTo>
                      <a:lnTo>
                        <a:pt x="230" y="0"/>
                      </a:lnTo>
                      <a:lnTo>
                        <a:pt x="230" y="0"/>
                      </a:lnTo>
                      <a:lnTo>
                        <a:pt x="226" y="0"/>
                      </a:lnTo>
                      <a:lnTo>
                        <a:pt x="10" y="0"/>
                      </a:lnTo>
                      <a:lnTo>
                        <a:pt x="10" y="0"/>
                      </a:lnTo>
                      <a:lnTo>
                        <a:pt x="6" y="0"/>
                      </a:lnTo>
                      <a:lnTo>
                        <a:pt x="4" y="4"/>
                      </a:lnTo>
                      <a:lnTo>
                        <a:pt x="2" y="6"/>
                      </a:lnTo>
                      <a:lnTo>
                        <a:pt x="0" y="10"/>
                      </a:lnTo>
                      <a:lnTo>
                        <a:pt x="0" y="66"/>
                      </a:lnTo>
                      <a:lnTo>
                        <a:pt x="0" y="66"/>
                      </a:lnTo>
                      <a:lnTo>
                        <a:pt x="2" y="70"/>
                      </a:lnTo>
                      <a:lnTo>
                        <a:pt x="4" y="74"/>
                      </a:lnTo>
                      <a:lnTo>
                        <a:pt x="6" y="76"/>
                      </a:lnTo>
                      <a:lnTo>
                        <a:pt x="10" y="76"/>
                      </a:lnTo>
                      <a:lnTo>
                        <a:pt x="186"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96" name="Freeform 43"/>
                <p:cNvSpPr>
                  <a:spLocks/>
                </p:cNvSpPr>
                <p:nvPr/>
              </p:nvSpPr>
              <p:spPr bwMode="auto">
                <a:xfrm>
                  <a:off x="-1610418" y="3086858"/>
                  <a:ext cx="247525" cy="154196"/>
                </a:xfrm>
                <a:custGeom>
                  <a:avLst/>
                  <a:gdLst/>
                  <a:ahLst/>
                  <a:cxnLst>
                    <a:cxn ang="0">
                      <a:pos x="112"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112" y="76"/>
                    </a:cxn>
                    <a:cxn ang="0">
                      <a:pos x="112" y="76"/>
                    </a:cxn>
                    <a:cxn ang="0">
                      <a:pos x="116" y="76"/>
                    </a:cxn>
                    <a:cxn ang="0">
                      <a:pos x="120" y="74"/>
                    </a:cxn>
                    <a:cxn ang="0">
                      <a:pos x="122" y="70"/>
                    </a:cxn>
                    <a:cxn ang="0">
                      <a:pos x="122" y="66"/>
                    </a:cxn>
                    <a:cxn ang="0">
                      <a:pos x="122" y="12"/>
                    </a:cxn>
                    <a:cxn ang="0">
                      <a:pos x="122" y="12"/>
                    </a:cxn>
                    <a:cxn ang="0">
                      <a:pos x="122" y="6"/>
                    </a:cxn>
                    <a:cxn ang="0">
                      <a:pos x="120" y="4"/>
                    </a:cxn>
                    <a:cxn ang="0">
                      <a:pos x="116" y="2"/>
                    </a:cxn>
                    <a:cxn ang="0">
                      <a:pos x="112" y="0"/>
                    </a:cxn>
                    <a:cxn ang="0">
                      <a:pos x="112" y="0"/>
                    </a:cxn>
                  </a:cxnLst>
                  <a:rect l="0" t="0" r="r" b="b"/>
                  <a:pathLst>
                    <a:path w="122" h="76">
                      <a:moveTo>
                        <a:pt x="112" y="0"/>
                      </a:move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112" y="76"/>
                      </a:lnTo>
                      <a:lnTo>
                        <a:pt x="112" y="76"/>
                      </a:lnTo>
                      <a:lnTo>
                        <a:pt x="116" y="76"/>
                      </a:lnTo>
                      <a:lnTo>
                        <a:pt x="120" y="74"/>
                      </a:lnTo>
                      <a:lnTo>
                        <a:pt x="122" y="70"/>
                      </a:lnTo>
                      <a:lnTo>
                        <a:pt x="122" y="66"/>
                      </a:lnTo>
                      <a:lnTo>
                        <a:pt x="122" y="12"/>
                      </a:lnTo>
                      <a:lnTo>
                        <a:pt x="122" y="12"/>
                      </a:lnTo>
                      <a:lnTo>
                        <a:pt x="122" y="6"/>
                      </a:lnTo>
                      <a:lnTo>
                        <a:pt x="120" y="4"/>
                      </a:lnTo>
                      <a:lnTo>
                        <a:pt x="116" y="2"/>
                      </a:lnTo>
                      <a:lnTo>
                        <a:pt x="112" y="0"/>
                      </a:lnTo>
                      <a:lnTo>
                        <a:pt x="1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97" name="Freeform 44"/>
                <p:cNvSpPr>
                  <a:spLocks/>
                </p:cNvSpPr>
                <p:nvPr/>
              </p:nvSpPr>
              <p:spPr bwMode="auto">
                <a:xfrm>
                  <a:off x="-1326373" y="3086858"/>
                  <a:ext cx="182600" cy="154196"/>
                </a:xfrm>
                <a:custGeom>
                  <a:avLst/>
                  <a:gdLst/>
                  <a:ahLst/>
                  <a:cxnLst>
                    <a:cxn ang="0">
                      <a:pos x="44" y="16"/>
                    </a:cxn>
                    <a:cxn ang="0">
                      <a:pos x="44" y="16"/>
                    </a:cxn>
                    <a:cxn ang="0">
                      <a:pos x="40"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90" y="76"/>
                    </a:cxn>
                    <a:cxn ang="0">
                      <a:pos x="90" y="76"/>
                    </a:cxn>
                    <a:cxn ang="0">
                      <a:pos x="74" y="66"/>
                    </a:cxn>
                    <a:cxn ang="0">
                      <a:pos x="62" y="50"/>
                    </a:cxn>
                    <a:cxn ang="0">
                      <a:pos x="50" y="34"/>
                    </a:cxn>
                    <a:cxn ang="0">
                      <a:pos x="44" y="16"/>
                    </a:cxn>
                    <a:cxn ang="0">
                      <a:pos x="44" y="16"/>
                    </a:cxn>
                  </a:cxnLst>
                  <a:rect l="0" t="0" r="r" b="b"/>
                  <a:pathLst>
                    <a:path w="90" h="76">
                      <a:moveTo>
                        <a:pt x="44" y="16"/>
                      </a:moveTo>
                      <a:lnTo>
                        <a:pt x="44" y="16"/>
                      </a:lnTo>
                      <a:lnTo>
                        <a:pt x="40" y="0"/>
                      </a:ln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90" y="76"/>
                      </a:lnTo>
                      <a:lnTo>
                        <a:pt x="90" y="76"/>
                      </a:lnTo>
                      <a:lnTo>
                        <a:pt x="74" y="66"/>
                      </a:lnTo>
                      <a:lnTo>
                        <a:pt x="62" y="50"/>
                      </a:lnTo>
                      <a:lnTo>
                        <a:pt x="50" y="34"/>
                      </a:lnTo>
                      <a:lnTo>
                        <a:pt x="44" y="16"/>
                      </a:lnTo>
                      <a:lnTo>
                        <a:pt x="44"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98" name="Freeform 45"/>
                <p:cNvSpPr>
                  <a:spLocks/>
                </p:cNvSpPr>
                <p:nvPr/>
              </p:nvSpPr>
              <p:spPr bwMode="auto">
                <a:xfrm>
                  <a:off x="-1216813" y="2721658"/>
                  <a:ext cx="393605" cy="519397"/>
                </a:xfrm>
                <a:custGeom>
                  <a:avLst/>
                  <a:gdLst/>
                  <a:ahLst/>
                  <a:cxnLst>
                    <a:cxn ang="0">
                      <a:pos x="194" y="144"/>
                    </a:cxn>
                    <a:cxn ang="0">
                      <a:pos x="188" y="112"/>
                    </a:cxn>
                    <a:cxn ang="0">
                      <a:pos x="174" y="82"/>
                    </a:cxn>
                    <a:cxn ang="0">
                      <a:pos x="156" y="58"/>
                    </a:cxn>
                    <a:cxn ang="0">
                      <a:pos x="116" y="22"/>
                    </a:cxn>
                    <a:cxn ang="0">
                      <a:pos x="84" y="0"/>
                    </a:cxn>
                    <a:cxn ang="0">
                      <a:pos x="84" y="8"/>
                    </a:cxn>
                    <a:cxn ang="0">
                      <a:pos x="78" y="42"/>
                    </a:cxn>
                    <a:cxn ang="0">
                      <a:pos x="64" y="72"/>
                    </a:cxn>
                    <a:cxn ang="0">
                      <a:pos x="52" y="86"/>
                    </a:cxn>
                    <a:cxn ang="0">
                      <a:pos x="20" y="122"/>
                    </a:cxn>
                    <a:cxn ang="0">
                      <a:pos x="6" y="150"/>
                    </a:cxn>
                    <a:cxn ang="0">
                      <a:pos x="0" y="178"/>
                    </a:cxn>
                    <a:cxn ang="0">
                      <a:pos x="2" y="192"/>
                    </a:cxn>
                    <a:cxn ang="0">
                      <a:pos x="12" y="214"/>
                    </a:cxn>
                    <a:cxn ang="0">
                      <a:pos x="28" y="234"/>
                    </a:cxn>
                    <a:cxn ang="0">
                      <a:pos x="46" y="248"/>
                    </a:cxn>
                    <a:cxn ang="0">
                      <a:pos x="70" y="256"/>
                    </a:cxn>
                    <a:cxn ang="0">
                      <a:pos x="64" y="240"/>
                    </a:cxn>
                    <a:cxn ang="0">
                      <a:pos x="64" y="214"/>
                    </a:cxn>
                    <a:cxn ang="0">
                      <a:pos x="72" y="196"/>
                    </a:cxn>
                    <a:cxn ang="0">
                      <a:pos x="78" y="186"/>
                    </a:cxn>
                    <a:cxn ang="0">
                      <a:pos x="104" y="146"/>
                    </a:cxn>
                    <a:cxn ang="0">
                      <a:pos x="112" y="128"/>
                    </a:cxn>
                    <a:cxn ang="0">
                      <a:pos x="120" y="140"/>
                    </a:cxn>
                    <a:cxn ang="0">
                      <a:pos x="132" y="168"/>
                    </a:cxn>
                    <a:cxn ang="0">
                      <a:pos x="140" y="206"/>
                    </a:cxn>
                    <a:cxn ang="0">
                      <a:pos x="138" y="228"/>
                    </a:cxn>
                    <a:cxn ang="0">
                      <a:pos x="130" y="248"/>
                    </a:cxn>
                    <a:cxn ang="0">
                      <a:pos x="142" y="242"/>
                    </a:cxn>
                    <a:cxn ang="0">
                      <a:pos x="166" y="224"/>
                    </a:cxn>
                    <a:cxn ang="0">
                      <a:pos x="186" y="200"/>
                    </a:cxn>
                    <a:cxn ang="0">
                      <a:pos x="194" y="166"/>
                    </a:cxn>
                    <a:cxn ang="0">
                      <a:pos x="194" y="144"/>
                    </a:cxn>
                  </a:cxnLst>
                  <a:rect l="0" t="0" r="r" b="b"/>
                  <a:pathLst>
                    <a:path w="194" h="256">
                      <a:moveTo>
                        <a:pt x="194" y="144"/>
                      </a:moveTo>
                      <a:lnTo>
                        <a:pt x="194" y="144"/>
                      </a:lnTo>
                      <a:lnTo>
                        <a:pt x="192" y="128"/>
                      </a:lnTo>
                      <a:lnTo>
                        <a:pt x="188" y="112"/>
                      </a:lnTo>
                      <a:lnTo>
                        <a:pt x="180" y="96"/>
                      </a:lnTo>
                      <a:lnTo>
                        <a:pt x="174" y="82"/>
                      </a:lnTo>
                      <a:lnTo>
                        <a:pt x="164" y="70"/>
                      </a:lnTo>
                      <a:lnTo>
                        <a:pt x="156" y="58"/>
                      </a:lnTo>
                      <a:lnTo>
                        <a:pt x="136" y="38"/>
                      </a:lnTo>
                      <a:lnTo>
                        <a:pt x="116" y="22"/>
                      </a:lnTo>
                      <a:lnTo>
                        <a:pt x="100" y="10"/>
                      </a:lnTo>
                      <a:lnTo>
                        <a:pt x="84" y="0"/>
                      </a:lnTo>
                      <a:lnTo>
                        <a:pt x="84" y="0"/>
                      </a:lnTo>
                      <a:lnTo>
                        <a:pt x="84" y="8"/>
                      </a:lnTo>
                      <a:lnTo>
                        <a:pt x="82" y="30"/>
                      </a:lnTo>
                      <a:lnTo>
                        <a:pt x="78" y="42"/>
                      </a:lnTo>
                      <a:lnTo>
                        <a:pt x="72" y="58"/>
                      </a:lnTo>
                      <a:lnTo>
                        <a:pt x="64" y="72"/>
                      </a:lnTo>
                      <a:lnTo>
                        <a:pt x="52" y="86"/>
                      </a:lnTo>
                      <a:lnTo>
                        <a:pt x="52" y="86"/>
                      </a:lnTo>
                      <a:lnTo>
                        <a:pt x="30" y="110"/>
                      </a:lnTo>
                      <a:lnTo>
                        <a:pt x="20" y="122"/>
                      </a:lnTo>
                      <a:lnTo>
                        <a:pt x="12" y="136"/>
                      </a:lnTo>
                      <a:lnTo>
                        <a:pt x="6" y="150"/>
                      </a:lnTo>
                      <a:lnTo>
                        <a:pt x="2" y="164"/>
                      </a:lnTo>
                      <a:lnTo>
                        <a:pt x="0" y="178"/>
                      </a:lnTo>
                      <a:lnTo>
                        <a:pt x="2" y="192"/>
                      </a:lnTo>
                      <a:lnTo>
                        <a:pt x="2" y="192"/>
                      </a:lnTo>
                      <a:lnTo>
                        <a:pt x="8" y="204"/>
                      </a:lnTo>
                      <a:lnTo>
                        <a:pt x="12" y="214"/>
                      </a:lnTo>
                      <a:lnTo>
                        <a:pt x="20" y="224"/>
                      </a:lnTo>
                      <a:lnTo>
                        <a:pt x="28" y="234"/>
                      </a:lnTo>
                      <a:lnTo>
                        <a:pt x="36" y="242"/>
                      </a:lnTo>
                      <a:lnTo>
                        <a:pt x="46" y="248"/>
                      </a:lnTo>
                      <a:lnTo>
                        <a:pt x="58" y="254"/>
                      </a:lnTo>
                      <a:lnTo>
                        <a:pt x="70" y="256"/>
                      </a:lnTo>
                      <a:lnTo>
                        <a:pt x="70" y="256"/>
                      </a:lnTo>
                      <a:lnTo>
                        <a:pt x="64" y="240"/>
                      </a:lnTo>
                      <a:lnTo>
                        <a:pt x="64" y="222"/>
                      </a:lnTo>
                      <a:lnTo>
                        <a:pt x="64" y="214"/>
                      </a:lnTo>
                      <a:lnTo>
                        <a:pt x="66" y="204"/>
                      </a:lnTo>
                      <a:lnTo>
                        <a:pt x="72" y="196"/>
                      </a:lnTo>
                      <a:lnTo>
                        <a:pt x="78" y="186"/>
                      </a:lnTo>
                      <a:lnTo>
                        <a:pt x="78" y="186"/>
                      </a:lnTo>
                      <a:lnTo>
                        <a:pt x="94" y="164"/>
                      </a:lnTo>
                      <a:lnTo>
                        <a:pt x="104" y="146"/>
                      </a:lnTo>
                      <a:lnTo>
                        <a:pt x="112" y="128"/>
                      </a:lnTo>
                      <a:lnTo>
                        <a:pt x="112" y="128"/>
                      </a:lnTo>
                      <a:lnTo>
                        <a:pt x="114" y="130"/>
                      </a:lnTo>
                      <a:lnTo>
                        <a:pt x="120" y="140"/>
                      </a:lnTo>
                      <a:lnTo>
                        <a:pt x="126" y="152"/>
                      </a:lnTo>
                      <a:lnTo>
                        <a:pt x="132" y="168"/>
                      </a:lnTo>
                      <a:lnTo>
                        <a:pt x="138" y="186"/>
                      </a:lnTo>
                      <a:lnTo>
                        <a:pt x="140" y="206"/>
                      </a:lnTo>
                      <a:lnTo>
                        <a:pt x="138" y="218"/>
                      </a:lnTo>
                      <a:lnTo>
                        <a:pt x="138" y="228"/>
                      </a:lnTo>
                      <a:lnTo>
                        <a:pt x="134" y="238"/>
                      </a:lnTo>
                      <a:lnTo>
                        <a:pt x="130" y="248"/>
                      </a:lnTo>
                      <a:lnTo>
                        <a:pt x="130" y="248"/>
                      </a:lnTo>
                      <a:lnTo>
                        <a:pt x="142" y="242"/>
                      </a:lnTo>
                      <a:lnTo>
                        <a:pt x="154" y="234"/>
                      </a:lnTo>
                      <a:lnTo>
                        <a:pt x="166" y="224"/>
                      </a:lnTo>
                      <a:lnTo>
                        <a:pt x="176" y="212"/>
                      </a:lnTo>
                      <a:lnTo>
                        <a:pt x="186" y="200"/>
                      </a:lnTo>
                      <a:lnTo>
                        <a:pt x="192" y="184"/>
                      </a:lnTo>
                      <a:lnTo>
                        <a:pt x="194" y="166"/>
                      </a:lnTo>
                      <a:lnTo>
                        <a:pt x="194" y="144"/>
                      </a:lnTo>
                      <a:lnTo>
                        <a:pt x="194" y="1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grpSp>
            <p:nvGrpSpPr>
              <p:cNvPr id="33" name="组合 624"/>
              <p:cNvGrpSpPr/>
              <p:nvPr/>
            </p:nvGrpSpPr>
            <p:grpSpPr>
              <a:xfrm>
                <a:off x="3895107" y="4348791"/>
                <a:ext cx="162485" cy="121756"/>
                <a:chOff x="-1618534" y="2713542"/>
                <a:chExt cx="795326" cy="527513"/>
              </a:xfrm>
              <a:solidFill>
                <a:schemeClr val="tx1">
                  <a:lumMod val="50000"/>
                  <a:lumOff val="50000"/>
                </a:schemeClr>
              </a:solidFill>
            </p:grpSpPr>
            <p:sp>
              <p:nvSpPr>
                <p:cNvPr id="387" name="Freeform 40"/>
                <p:cNvSpPr>
                  <a:spLocks/>
                </p:cNvSpPr>
                <p:nvPr/>
              </p:nvSpPr>
              <p:spPr bwMode="auto">
                <a:xfrm>
                  <a:off x="-1326373" y="2713542"/>
                  <a:ext cx="251583" cy="154196"/>
                </a:xfrm>
                <a:custGeom>
                  <a:avLst/>
                  <a:gdLst/>
                  <a:ahLst/>
                  <a:cxnLst>
                    <a:cxn ang="0">
                      <a:pos x="124" y="4"/>
                    </a:cxn>
                    <a:cxn ang="0">
                      <a:pos x="124" y="0"/>
                    </a:cxn>
                    <a:cxn ang="0">
                      <a:pos x="124" y="0"/>
                    </a:cxn>
                    <a:cxn ang="0">
                      <a:pos x="12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0" y="76"/>
                    </a:cxn>
                    <a:cxn ang="0">
                      <a:pos x="100" y="76"/>
                    </a:cxn>
                    <a:cxn ang="0">
                      <a:pos x="110" y="64"/>
                    </a:cxn>
                    <a:cxn ang="0">
                      <a:pos x="116" y="52"/>
                    </a:cxn>
                    <a:cxn ang="0">
                      <a:pos x="120" y="40"/>
                    </a:cxn>
                    <a:cxn ang="0">
                      <a:pos x="122" y="28"/>
                    </a:cxn>
                    <a:cxn ang="0">
                      <a:pos x="124" y="12"/>
                    </a:cxn>
                    <a:cxn ang="0">
                      <a:pos x="124" y="4"/>
                    </a:cxn>
                    <a:cxn ang="0">
                      <a:pos x="124" y="4"/>
                    </a:cxn>
                  </a:cxnLst>
                  <a:rect l="0" t="0" r="r" b="b"/>
                  <a:pathLst>
                    <a:path w="124" h="76">
                      <a:moveTo>
                        <a:pt x="124" y="4"/>
                      </a:moveTo>
                      <a:lnTo>
                        <a:pt x="124" y="0"/>
                      </a:lnTo>
                      <a:lnTo>
                        <a:pt x="124" y="0"/>
                      </a:lnTo>
                      <a:lnTo>
                        <a:pt x="12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0" y="76"/>
                      </a:lnTo>
                      <a:lnTo>
                        <a:pt x="100" y="76"/>
                      </a:lnTo>
                      <a:lnTo>
                        <a:pt x="110" y="64"/>
                      </a:lnTo>
                      <a:lnTo>
                        <a:pt x="116" y="52"/>
                      </a:lnTo>
                      <a:lnTo>
                        <a:pt x="120" y="40"/>
                      </a:lnTo>
                      <a:lnTo>
                        <a:pt x="122" y="28"/>
                      </a:lnTo>
                      <a:lnTo>
                        <a:pt x="124" y="12"/>
                      </a:lnTo>
                      <a:lnTo>
                        <a:pt x="124" y="4"/>
                      </a:lnTo>
                      <a:lnTo>
                        <a:pt x="12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88" name="Freeform 41"/>
                <p:cNvSpPr>
                  <a:spLocks/>
                </p:cNvSpPr>
                <p:nvPr/>
              </p:nvSpPr>
              <p:spPr bwMode="auto">
                <a:xfrm>
                  <a:off x="-1610418" y="2713542"/>
                  <a:ext cx="247525" cy="154196"/>
                </a:xfrm>
                <a:custGeom>
                  <a:avLst/>
                  <a:gdLst/>
                  <a:ahLst/>
                  <a:cxnLst>
                    <a:cxn ang="0">
                      <a:pos x="10" y="76"/>
                    </a:cxn>
                    <a:cxn ang="0">
                      <a:pos x="112" y="76"/>
                    </a:cxn>
                    <a:cxn ang="0">
                      <a:pos x="112" y="76"/>
                    </a:cxn>
                    <a:cxn ang="0">
                      <a:pos x="116" y="74"/>
                    </a:cxn>
                    <a:cxn ang="0">
                      <a:pos x="120" y="72"/>
                    </a:cxn>
                    <a:cxn ang="0">
                      <a:pos x="122" y="70"/>
                    </a:cxn>
                    <a:cxn ang="0">
                      <a:pos x="122" y="66"/>
                    </a:cxn>
                    <a:cxn ang="0">
                      <a:pos x="122" y="10"/>
                    </a:cxn>
                    <a:cxn ang="0">
                      <a:pos x="122" y="10"/>
                    </a:cxn>
                    <a:cxn ang="0">
                      <a:pos x="122" y="6"/>
                    </a:cxn>
                    <a:cxn ang="0">
                      <a:pos x="120" y="2"/>
                    </a:cxn>
                    <a:cxn ang="0">
                      <a:pos x="116" y="0"/>
                    </a:cxn>
                    <a:cxn ang="0">
                      <a:pos x="11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 y="76"/>
                    </a:cxn>
                  </a:cxnLst>
                  <a:rect l="0" t="0" r="r" b="b"/>
                  <a:pathLst>
                    <a:path w="122" h="76">
                      <a:moveTo>
                        <a:pt x="10" y="76"/>
                      </a:moveTo>
                      <a:lnTo>
                        <a:pt x="112" y="76"/>
                      </a:lnTo>
                      <a:lnTo>
                        <a:pt x="112" y="76"/>
                      </a:lnTo>
                      <a:lnTo>
                        <a:pt x="116" y="74"/>
                      </a:lnTo>
                      <a:lnTo>
                        <a:pt x="120" y="72"/>
                      </a:lnTo>
                      <a:lnTo>
                        <a:pt x="122" y="70"/>
                      </a:lnTo>
                      <a:lnTo>
                        <a:pt x="122" y="66"/>
                      </a:lnTo>
                      <a:lnTo>
                        <a:pt x="122" y="10"/>
                      </a:lnTo>
                      <a:lnTo>
                        <a:pt x="122" y="10"/>
                      </a:lnTo>
                      <a:lnTo>
                        <a:pt x="122" y="6"/>
                      </a:lnTo>
                      <a:lnTo>
                        <a:pt x="120" y="2"/>
                      </a:lnTo>
                      <a:lnTo>
                        <a:pt x="116" y="0"/>
                      </a:lnTo>
                      <a:lnTo>
                        <a:pt x="11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89" name="Freeform 42"/>
                <p:cNvSpPr>
                  <a:spLocks/>
                </p:cNvSpPr>
                <p:nvPr/>
              </p:nvSpPr>
              <p:spPr bwMode="auto">
                <a:xfrm>
                  <a:off x="-1618534" y="2900200"/>
                  <a:ext cx="466645" cy="154196"/>
                </a:xfrm>
                <a:custGeom>
                  <a:avLst/>
                  <a:gdLst/>
                  <a:ahLst/>
                  <a:cxnLst>
                    <a:cxn ang="0">
                      <a:pos x="186" y="76"/>
                    </a:cxn>
                    <a:cxn ang="0">
                      <a:pos x="186" y="76"/>
                    </a:cxn>
                    <a:cxn ang="0">
                      <a:pos x="188" y="66"/>
                    </a:cxn>
                    <a:cxn ang="0">
                      <a:pos x="192" y="56"/>
                    </a:cxn>
                    <a:cxn ang="0">
                      <a:pos x="202" y="36"/>
                    </a:cxn>
                    <a:cxn ang="0">
                      <a:pos x="214" y="18"/>
                    </a:cxn>
                    <a:cxn ang="0">
                      <a:pos x="230" y="0"/>
                    </a:cxn>
                    <a:cxn ang="0">
                      <a:pos x="230" y="0"/>
                    </a:cxn>
                    <a:cxn ang="0">
                      <a:pos x="226" y="0"/>
                    </a:cxn>
                    <a:cxn ang="0">
                      <a:pos x="10" y="0"/>
                    </a:cxn>
                    <a:cxn ang="0">
                      <a:pos x="10" y="0"/>
                    </a:cxn>
                    <a:cxn ang="0">
                      <a:pos x="6" y="0"/>
                    </a:cxn>
                    <a:cxn ang="0">
                      <a:pos x="4" y="4"/>
                    </a:cxn>
                    <a:cxn ang="0">
                      <a:pos x="2" y="6"/>
                    </a:cxn>
                    <a:cxn ang="0">
                      <a:pos x="0" y="10"/>
                    </a:cxn>
                    <a:cxn ang="0">
                      <a:pos x="0" y="66"/>
                    </a:cxn>
                    <a:cxn ang="0">
                      <a:pos x="0" y="66"/>
                    </a:cxn>
                    <a:cxn ang="0">
                      <a:pos x="2" y="70"/>
                    </a:cxn>
                    <a:cxn ang="0">
                      <a:pos x="4" y="74"/>
                    </a:cxn>
                    <a:cxn ang="0">
                      <a:pos x="6" y="76"/>
                    </a:cxn>
                    <a:cxn ang="0">
                      <a:pos x="10" y="76"/>
                    </a:cxn>
                    <a:cxn ang="0">
                      <a:pos x="186" y="76"/>
                    </a:cxn>
                  </a:cxnLst>
                  <a:rect l="0" t="0" r="r" b="b"/>
                  <a:pathLst>
                    <a:path w="230" h="76">
                      <a:moveTo>
                        <a:pt x="186" y="76"/>
                      </a:moveTo>
                      <a:lnTo>
                        <a:pt x="186" y="76"/>
                      </a:lnTo>
                      <a:lnTo>
                        <a:pt x="188" y="66"/>
                      </a:lnTo>
                      <a:lnTo>
                        <a:pt x="192" y="56"/>
                      </a:lnTo>
                      <a:lnTo>
                        <a:pt x="202" y="36"/>
                      </a:lnTo>
                      <a:lnTo>
                        <a:pt x="214" y="18"/>
                      </a:lnTo>
                      <a:lnTo>
                        <a:pt x="230" y="0"/>
                      </a:lnTo>
                      <a:lnTo>
                        <a:pt x="230" y="0"/>
                      </a:lnTo>
                      <a:lnTo>
                        <a:pt x="226" y="0"/>
                      </a:lnTo>
                      <a:lnTo>
                        <a:pt x="10" y="0"/>
                      </a:lnTo>
                      <a:lnTo>
                        <a:pt x="10" y="0"/>
                      </a:lnTo>
                      <a:lnTo>
                        <a:pt x="6" y="0"/>
                      </a:lnTo>
                      <a:lnTo>
                        <a:pt x="4" y="4"/>
                      </a:lnTo>
                      <a:lnTo>
                        <a:pt x="2" y="6"/>
                      </a:lnTo>
                      <a:lnTo>
                        <a:pt x="0" y="10"/>
                      </a:lnTo>
                      <a:lnTo>
                        <a:pt x="0" y="66"/>
                      </a:lnTo>
                      <a:lnTo>
                        <a:pt x="0" y="66"/>
                      </a:lnTo>
                      <a:lnTo>
                        <a:pt x="2" y="70"/>
                      </a:lnTo>
                      <a:lnTo>
                        <a:pt x="4" y="74"/>
                      </a:lnTo>
                      <a:lnTo>
                        <a:pt x="6" y="76"/>
                      </a:lnTo>
                      <a:lnTo>
                        <a:pt x="10" y="76"/>
                      </a:lnTo>
                      <a:lnTo>
                        <a:pt x="186"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90" name="Freeform 43"/>
                <p:cNvSpPr>
                  <a:spLocks/>
                </p:cNvSpPr>
                <p:nvPr/>
              </p:nvSpPr>
              <p:spPr bwMode="auto">
                <a:xfrm>
                  <a:off x="-1610418" y="3086858"/>
                  <a:ext cx="247525" cy="154196"/>
                </a:xfrm>
                <a:custGeom>
                  <a:avLst/>
                  <a:gdLst/>
                  <a:ahLst/>
                  <a:cxnLst>
                    <a:cxn ang="0">
                      <a:pos x="112"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112" y="76"/>
                    </a:cxn>
                    <a:cxn ang="0">
                      <a:pos x="112" y="76"/>
                    </a:cxn>
                    <a:cxn ang="0">
                      <a:pos x="116" y="76"/>
                    </a:cxn>
                    <a:cxn ang="0">
                      <a:pos x="120" y="74"/>
                    </a:cxn>
                    <a:cxn ang="0">
                      <a:pos x="122" y="70"/>
                    </a:cxn>
                    <a:cxn ang="0">
                      <a:pos x="122" y="66"/>
                    </a:cxn>
                    <a:cxn ang="0">
                      <a:pos x="122" y="12"/>
                    </a:cxn>
                    <a:cxn ang="0">
                      <a:pos x="122" y="12"/>
                    </a:cxn>
                    <a:cxn ang="0">
                      <a:pos x="122" y="6"/>
                    </a:cxn>
                    <a:cxn ang="0">
                      <a:pos x="120" y="4"/>
                    </a:cxn>
                    <a:cxn ang="0">
                      <a:pos x="116" y="2"/>
                    </a:cxn>
                    <a:cxn ang="0">
                      <a:pos x="112" y="0"/>
                    </a:cxn>
                    <a:cxn ang="0">
                      <a:pos x="112" y="0"/>
                    </a:cxn>
                  </a:cxnLst>
                  <a:rect l="0" t="0" r="r" b="b"/>
                  <a:pathLst>
                    <a:path w="122" h="76">
                      <a:moveTo>
                        <a:pt x="112" y="0"/>
                      </a:move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112" y="76"/>
                      </a:lnTo>
                      <a:lnTo>
                        <a:pt x="112" y="76"/>
                      </a:lnTo>
                      <a:lnTo>
                        <a:pt x="116" y="76"/>
                      </a:lnTo>
                      <a:lnTo>
                        <a:pt x="120" y="74"/>
                      </a:lnTo>
                      <a:lnTo>
                        <a:pt x="122" y="70"/>
                      </a:lnTo>
                      <a:lnTo>
                        <a:pt x="122" y="66"/>
                      </a:lnTo>
                      <a:lnTo>
                        <a:pt x="122" y="12"/>
                      </a:lnTo>
                      <a:lnTo>
                        <a:pt x="122" y="12"/>
                      </a:lnTo>
                      <a:lnTo>
                        <a:pt x="122" y="6"/>
                      </a:lnTo>
                      <a:lnTo>
                        <a:pt x="120" y="4"/>
                      </a:lnTo>
                      <a:lnTo>
                        <a:pt x="116" y="2"/>
                      </a:lnTo>
                      <a:lnTo>
                        <a:pt x="112" y="0"/>
                      </a:lnTo>
                      <a:lnTo>
                        <a:pt x="1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91" name="Freeform 44"/>
                <p:cNvSpPr>
                  <a:spLocks/>
                </p:cNvSpPr>
                <p:nvPr/>
              </p:nvSpPr>
              <p:spPr bwMode="auto">
                <a:xfrm>
                  <a:off x="-1326373" y="3086858"/>
                  <a:ext cx="182600" cy="154196"/>
                </a:xfrm>
                <a:custGeom>
                  <a:avLst/>
                  <a:gdLst/>
                  <a:ahLst/>
                  <a:cxnLst>
                    <a:cxn ang="0">
                      <a:pos x="44" y="16"/>
                    </a:cxn>
                    <a:cxn ang="0">
                      <a:pos x="44" y="16"/>
                    </a:cxn>
                    <a:cxn ang="0">
                      <a:pos x="40"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90" y="76"/>
                    </a:cxn>
                    <a:cxn ang="0">
                      <a:pos x="90" y="76"/>
                    </a:cxn>
                    <a:cxn ang="0">
                      <a:pos x="74" y="66"/>
                    </a:cxn>
                    <a:cxn ang="0">
                      <a:pos x="62" y="50"/>
                    </a:cxn>
                    <a:cxn ang="0">
                      <a:pos x="50" y="34"/>
                    </a:cxn>
                    <a:cxn ang="0">
                      <a:pos x="44" y="16"/>
                    </a:cxn>
                    <a:cxn ang="0">
                      <a:pos x="44" y="16"/>
                    </a:cxn>
                  </a:cxnLst>
                  <a:rect l="0" t="0" r="r" b="b"/>
                  <a:pathLst>
                    <a:path w="90" h="76">
                      <a:moveTo>
                        <a:pt x="44" y="16"/>
                      </a:moveTo>
                      <a:lnTo>
                        <a:pt x="44" y="16"/>
                      </a:lnTo>
                      <a:lnTo>
                        <a:pt x="40" y="0"/>
                      </a:ln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90" y="76"/>
                      </a:lnTo>
                      <a:lnTo>
                        <a:pt x="90" y="76"/>
                      </a:lnTo>
                      <a:lnTo>
                        <a:pt x="74" y="66"/>
                      </a:lnTo>
                      <a:lnTo>
                        <a:pt x="62" y="50"/>
                      </a:lnTo>
                      <a:lnTo>
                        <a:pt x="50" y="34"/>
                      </a:lnTo>
                      <a:lnTo>
                        <a:pt x="44" y="16"/>
                      </a:lnTo>
                      <a:lnTo>
                        <a:pt x="44"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92" name="Freeform 45"/>
                <p:cNvSpPr>
                  <a:spLocks/>
                </p:cNvSpPr>
                <p:nvPr/>
              </p:nvSpPr>
              <p:spPr bwMode="auto">
                <a:xfrm>
                  <a:off x="-1216813" y="2721658"/>
                  <a:ext cx="393605" cy="519397"/>
                </a:xfrm>
                <a:custGeom>
                  <a:avLst/>
                  <a:gdLst/>
                  <a:ahLst/>
                  <a:cxnLst>
                    <a:cxn ang="0">
                      <a:pos x="194" y="144"/>
                    </a:cxn>
                    <a:cxn ang="0">
                      <a:pos x="188" y="112"/>
                    </a:cxn>
                    <a:cxn ang="0">
                      <a:pos x="174" y="82"/>
                    </a:cxn>
                    <a:cxn ang="0">
                      <a:pos x="156" y="58"/>
                    </a:cxn>
                    <a:cxn ang="0">
                      <a:pos x="116" y="22"/>
                    </a:cxn>
                    <a:cxn ang="0">
                      <a:pos x="84" y="0"/>
                    </a:cxn>
                    <a:cxn ang="0">
                      <a:pos x="84" y="8"/>
                    </a:cxn>
                    <a:cxn ang="0">
                      <a:pos x="78" y="42"/>
                    </a:cxn>
                    <a:cxn ang="0">
                      <a:pos x="64" y="72"/>
                    </a:cxn>
                    <a:cxn ang="0">
                      <a:pos x="52" y="86"/>
                    </a:cxn>
                    <a:cxn ang="0">
                      <a:pos x="20" y="122"/>
                    </a:cxn>
                    <a:cxn ang="0">
                      <a:pos x="6" y="150"/>
                    </a:cxn>
                    <a:cxn ang="0">
                      <a:pos x="0" y="178"/>
                    </a:cxn>
                    <a:cxn ang="0">
                      <a:pos x="2" y="192"/>
                    </a:cxn>
                    <a:cxn ang="0">
                      <a:pos x="12" y="214"/>
                    </a:cxn>
                    <a:cxn ang="0">
                      <a:pos x="28" y="234"/>
                    </a:cxn>
                    <a:cxn ang="0">
                      <a:pos x="46" y="248"/>
                    </a:cxn>
                    <a:cxn ang="0">
                      <a:pos x="70" y="256"/>
                    </a:cxn>
                    <a:cxn ang="0">
                      <a:pos x="64" y="240"/>
                    </a:cxn>
                    <a:cxn ang="0">
                      <a:pos x="64" y="214"/>
                    </a:cxn>
                    <a:cxn ang="0">
                      <a:pos x="72" y="196"/>
                    </a:cxn>
                    <a:cxn ang="0">
                      <a:pos x="78" y="186"/>
                    </a:cxn>
                    <a:cxn ang="0">
                      <a:pos x="104" y="146"/>
                    </a:cxn>
                    <a:cxn ang="0">
                      <a:pos x="112" y="128"/>
                    </a:cxn>
                    <a:cxn ang="0">
                      <a:pos x="120" y="140"/>
                    </a:cxn>
                    <a:cxn ang="0">
                      <a:pos x="132" y="168"/>
                    </a:cxn>
                    <a:cxn ang="0">
                      <a:pos x="140" y="206"/>
                    </a:cxn>
                    <a:cxn ang="0">
                      <a:pos x="138" y="228"/>
                    </a:cxn>
                    <a:cxn ang="0">
                      <a:pos x="130" y="248"/>
                    </a:cxn>
                    <a:cxn ang="0">
                      <a:pos x="142" y="242"/>
                    </a:cxn>
                    <a:cxn ang="0">
                      <a:pos x="166" y="224"/>
                    </a:cxn>
                    <a:cxn ang="0">
                      <a:pos x="186" y="200"/>
                    </a:cxn>
                    <a:cxn ang="0">
                      <a:pos x="194" y="166"/>
                    </a:cxn>
                    <a:cxn ang="0">
                      <a:pos x="194" y="144"/>
                    </a:cxn>
                  </a:cxnLst>
                  <a:rect l="0" t="0" r="r" b="b"/>
                  <a:pathLst>
                    <a:path w="194" h="256">
                      <a:moveTo>
                        <a:pt x="194" y="144"/>
                      </a:moveTo>
                      <a:lnTo>
                        <a:pt x="194" y="144"/>
                      </a:lnTo>
                      <a:lnTo>
                        <a:pt x="192" y="128"/>
                      </a:lnTo>
                      <a:lnTo>
                        <a:pt x="188" y="112"/>
                      </a:lnTo>
                      <a:lnTo>
                        <a:pt x="180" y="96"/>
                      </a:lnTo>
                      <a:lnTo>
                        <a:pt x="174" y="82"/>
                      </a:lnTo>
                      <a:lnTo>
                        <a:pt x="164" y="70"/>
                      </a:lnTo>
                      <a:lnTo>
                        <a:pt x="156" y="58"/>
                      </a:lnTo>
                      <a:lnTo>
                        <a:pt x="136" y="38"/>
                      </a:lnTo>
                      <a:lnTo>
                        <a:pt x="116" y="22"/>
                      </a:lnTo>
                      <a:lnTo>
                        <a:pt x="100" y="10"/>
                      </a:lnTo>
                      <a:lnTo>
                        <a:pt x="84" y="0"/>
                      </a:lnTo>
                      <a:lnTo>
                        <a:pt x="84" y="0"/>
                      </a:lnTo>
                      <a:lnTo>
                        <a:pt x="84" y="8"/>
                      </a:lnTo>
                      <a:lnTo>
                        <a:pt x="82" y="30"/>
                      </a:lnTo>
                      <a:lnTo>
                        <a:pt x="78" y="42"/>
                      </a:lnTo>
                      <a:lnTo>
                        <a:pt x="72" y="58"/>
                      </a:lnTo>
                      <a:lnTo>
                        <a:pt x="64" y="72"/>
                      </a:lnTo>
                      <a:lnTo>
                        <a:pt x="52" y="86"/>
                      </a:lnTo>
                      <a:lnTo>
                        <a:pt x="52" y="86"/>
                      </a:lnTo>
                      <a:lnTo>
                        <a:pt x="30" y="110"/>
                      </a:lnTo>
                      <a:lnTo>
                        <a:pt x="20" y="122"/>
                      </a:lnTo>
                      <a:lnTo>
                        <a:pt x="12" y="136"/>
                      </a:lnTo>
                      <a:lnTo>
                        <a:pt x="6" y="150"/>
                      </a:lnTo>
                      <a:lnTo>
                        <a:pt x="2" y="164"/>
                      </a:lnTo>
                      <a:lnTo>
                        <a:pt x="0" y="178"/>
                      </a:lnTo>
                      <a:lnTo>
                        <a:pt x="2" y="192"/>
                      </a:lnTo>
                      <a:lnTo>
                        <a:pt x="2" y="192"/>
                      </a:lnTo>
                      <a:lnTo>
                        <a:pt x="8" y="204"/>
                      </a:lnTo>
                      <a:lnTo>
                        <a:pt x="12" y="214"/>
                      </a:lnTo>
                      <a:lnTo>
                        <a:pt x="20" y="224"/>
                      </a:lnTo>
                      <a:lnTo>
                        <a:pt x="28" y="234"/>
                      </a:lnTo>
                      <a:lnTo>
                        <a:pt x="36" y="242"/>
                      </a:lnTo>
                      <a:lnTo>
                        <a:pt x="46" y="248"/>
                      </a:lnTo>
                      <a:lnTo>
                        <a:pt x="58" y="254"/>
                      </a:lnTo>
                      <a:lnTo>
                        <a:pt x="70" y="256"/>
                      </a:lnTo>
                      <a:lnTo>
                        <a:pt x="70" y="256"/>
                      </a:lnTo>
                      <a:lnTo>
                        <a:pt x="64" y="240"/>
                      </a:lnTo>
                      <a:lnTo>
                        <a:pt x="64" y="222"/>
                      </a:lnTo>
                      <a:lnTo>
                        <a:pt x="64" y="214"/>
                      </a:lnTo>
                      <a:lnTo>
                        <a:pt x="66" y="204"/>
                      </a:lnTo>
                      <a:lnTo>
                        <a:pt x="72" y="196"/>
                      </a:lnTo>
                      <a:lnTo>
                        <a:pt x="78" y="186"/>
                      </a:lnTo>
                      <a:lnTo>
                        <a:pt x="78" y="186"/>
                      </a:lnTo>
                      <a:lnTo>
                        <a:pt x="94" y="164"/>
                      </a:lnTo>
                      <a:lnTo>
                        <a:pt x="104" y="146"/>
                      </a:lnTo>
                      <a:lnTo>
                        <a:pt x="112" y="128"/>
                      </a:lnTo>
                      <a:lnTo>
                        <a:pt x="112" y="128"/>
                      </a:lnTo>
                      <a:lnTo>
                        <a:pt x="114" y="130"/>
                      </a:lnTo>
                      <a:lnTo>
                        <a:pt x="120" y="140"/>
                      </a:lnTo>
                      <a:lnTo>
                        <a:pt x="126" y="152"/>
                      </a:lnTo>
                      <a:lnTo>
                        <a:pt x="132" y="168"/>
                      </a:lnTo>
                      <a:lnTo>
                        <a:pt x="138" y="186"/>
                      </a:lnTo>
                      <a:lnTo>
                        <a:pt x="140" y="206"/>
                      </a:lnTo>
                      <a:lnTo>
                        <a:pt x="138" y="218"/>
                      </a:lnTo>
                      <a:lnTo>
                        <a:pt x="138" y="228"/>
                      </a:lnTo>
                      <a:lnTo>
                        <a:pt x="134" y="238"/>
                      </a:lnTo>
                      <a:lnTo>
                        <a:pt x="130" y="248"/>
                      </a:lnTo>
                      <a:lnTo>
                        <a:pt x="130" y="248"/>
                      </a:lnTo>
                      <a:lnTo>
                        <a:pt x="142" y="242"/>
                      </a:lnTo>
                      <a:lnTo>
                        <a:pt x="154" y="234"/>
                      </a:lnTo>
                      <a:lnTo>
                        <a:pt x="166" y="224"/>
                      </a:lnTo>
                      <a:lnTo>
                        <a:pt x="176" y="212"/>
                      </a:lnTo>
                      <a:lnTo>
                        <a:pt x="186" y="200"/>
                      </a:lnTo>
                      <a:lnTo>
                        <a:pt x="192" y="184"/>
                      </a:lnTo>
                      <a:lnTo>
                        <a:pt x="194" y="166"/>
                      </a:lnTo>
                      <a:lnTo>
                        <a:pt x="194" y="144"/>
                      </a:lnTo>
                      <a:lnTo>
                        <a:pt x="194" y="1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grpSp>
          <p:sp>
            <p:nvSpPr>
              <p:cNvPr id="380" name="椭圆 379"/>
              <p:cNvSpPr/>
              <p:nvPr/>
            </p:nvSpPr>
            <p:spPr bwMode="auto">
              <a:xfrm>
                <a:off x="3575654" y="4079717"/>
                <a:ext cx="34289" cy="34289"/>
              </a:xfrm>
              <a:prstGeom prst="ellipse">
                <a:avLst/>
              </a:prstGeom>
              <a:solidFill>
                <a:schemeClr val="tx1">
                  <a:lumMod val="50000"/>
                  <a:lumOff val="50000"/>
                </a:schemeClr>
              </a:solidFill>
              <a:ln>
                <a:noFill/>
              </a:ln>
              <a:effectLst/>
              <a:ex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zh-CN" altLang="en-US" sz="1400">
                  <a:solidFill>
                    <a:srgbClr val="000000"/>
                  </a:solidFill>
                  <a:latin typeface="+mn-lt"/>
                  <a:ea typeface="+mn-ea"/>
                </a:endParaRPr>
              </a:p>
            </p:txBody>
          </p:sp>
          <p:sp>
            <p:nvSpPr>
              <p:cNvPr id="381" name="Freeform 67"/>
              <p:cNvSpPr>
                <a:spLocks noEditPoints="1"/>
              </p:cNvSpPr>
              <p:nvPr/>
            </p:nvSpPr>
            <p:spPr bwMode="auto">
              <a:xfrm>
                <a:off x="3690584" y="4307515"/>
                <a:ext cx="52172" cy="45563"/>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82" name="Freeform 13"/>
              <p:cNvSpPr>
                <a:spLocks noEditPoints="1"/>
              </p:cNvSpPr>
              <p:nvPr/>
            </p:nvSpPr>
            <p:spPr bwMode="auto">
              <a:xfrm>
                <a:off x="3677133" y="4238259"/>
                <a:ext cx="362166" cy="68464"/>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dirty="0">
                  <a:solidFill>
                    <a:srgbClr val="000000"/>
                  </a:solidFill>
                  <a:latin typeface="+mn-lt"/>
                  <a:ea typeface="+mn-ea"/>
                </a:endParaRPr>
              </a:p>
            </p:txBody>
          </p:sp>
          <p:sp>
            <p:nvSpPr>
              <p:cNvPr id="383" name="Freeform 67"/>
              <p:cNvSpPr>
                <a:spLocks noEditPoints="1"/>
              </p:cNvSpPr>
              <p:nvPr/>
            </p:nvSpPr>
            <p:spPr bwMode="auto">
              <a:xfrm>
                <a:off x="3777919" y="4312119"/>
                <a:ext cx="52172" cy="45563"/>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84" name="Freeform 67"/>
              <p:cNvSpPr>
                <a:spLocks noEditPoints="1"/>
              </p:cNvSpPr>
              <p:nvPr/>
            </p:nvSpPr>
            <p:spPr bwMode="auto">
              <a:xfrm>
                <a:off x="3889015" y="4310719"/>
                <a:ext cx="52172" cy="45563"/>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85" name="Freeform 67"/>
              <p:cNvSpPr>
                <a:spLocks noEditPoints="1"/>
              </p:cNvSpPr>
              <p:nvPr/>
            </p:nvSpPr>
            <p:spPr bwMode="auto">
              <a:xfrm>
                <a:off x="3986051" y="4310119"/>
                <a:ext cx="52172" cy="45563"/>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srgbClr val="000000"/>
                  </a:solidFill>
                  <a:latin typeface="+mn-lt"/>
                  <a:ea typeface="+mn-ea"/>
                </a:endParaRPr>
              </a:p>
            </p:txBody>
          </p:sp>
          <p:sp>
            <p:nvSpPr>
              <p:cNvPr id="386" name="文本框 385"/>
              <p:cNvSpPr txBox="1"/>
              <p:nvPr/>
            </p:nvSpPr>
            <p:spPr>
              <a:xfrm>
                <a:off x="3397931" y="4329520"/>
                <a:ext cx="312373" cy="212104"/>
              </a:xfrm>
              <a:prstGeom prst="rect">
                <a:avLst/>
              </a:prstGeom>
              <a:noFill/>
            </p:spPr>
            <p:txBody>
              <a:bodyPr wrap="none" rtlCol="0">
                <a:spAutoFit/>
              </a:bodyPr>
              <a:lstStyle/>
              <a:p>
                <a:r>
                  <a:rPr lang="en-US" altLang="zh-CN" sz="1200" u="sng" dirty="0">
                    <a:solidFill>
                      <a:srgbClr val="0070C0"/>
                    </a:solidFill>
                    <a:latin typeface="+mn-lt"/>
                    <a:ea typeface="+mn-ea"/>
                  </a:rPr>
                  <a:t>VSA</a:t>
                </a:r>
                <a:endParaRPr lang="zh-CN" altLang="en-US" sz="1200" u="sng" dirty="0">
                  <a:solidFill>
                    <a:srgbClr val="0070C0"/>
                  </a:solidFill>
                  <a:latin typeface="+mn-lt"/>
                  <a:ea typeface="+mn-ea"/>
                </a:endParaRPr>
              </a:p>
            </p:txBody>
          </p:sp>
        </p:grpSp>
        <p:sp>
          <p:nvSpPr>
            <p:cNvPr id="403" name="文本框 402"/>
            <p:cNvSpPr txBox="1"/>
            <p:nvPr/>
          </p:nvSpPr>
          <p:spPr>
            <a:xfrm>
              <a:off x="4838951" y="5226712"/>
              <a:ext cx="665883" cy="212085"/>
            </a:xfrm>
            <a:prstGeom prst="rect">
              <a:avLst/>
            </a:prstGeom>
            <a:noFill/>
          </p:spPr>
          <p:txBody>
            <a:bodyPr wrap="none" lIns="91414" tIns="45708" rIns="91414" bIns="45708" rtlCol="0">
              <a:spAutoFit/>
            </a:bodyPr>
            <a:lstStyle/>
            <a:p>
              <a:r>
                <a:rPr lang="zh-CN" altLang="en-US" sz="1200" u="sng" dirty="0">
                  <a:solidFill>
                    <a:srgbClr val="0070C0"/>
                  </a:solidFill>
                  <a:latin typeface="+mn-lt"/>
                  <a:ea typeface="+mn-ea"/>
                </a:rPr>
                <a:t>物理服务器</a:t>
              </a:r>
            </a:p>
          </p:txBody>
        </p:sp>
        <p:sp>
          <p:nvSpPr>
            <p:cNvPr id="404" name="Rectangle 14"/>
            <p:cNvSpPr/>
            <p:nvPr/>
          </p:nvSpPr>
          <p:spPr>
            <a:xfrm>
              <a:off x="2665384" y="3571589"/>
              <a:ext cx="3765856" cy="1073892"/>
            </a:xfrm>
            <a:prstGeom prst="rect">
              <a:avLst/>
            </a:prstGeom>
            <a:noFill/>
            <a:ln w="9525" cap="flat" cmpd="sng" algn="ctr">
              <a:solidFill>
                <a:schemeClr val="tx1">
                  <a:lumMod val="50000"/>
                  <a:lumOff val="50000"/>
                </a:schemeClr>
              </a:solidFill>
              <a:prstDash val="sysDash"/>
            </a:ln>
            <a:effectLst/>
          </p:spPr>
          <p:txBody>
            <a:bodyPr wrap="none" lIns="91414" tIns="45708" rIns="45708" bIns="45708" rtlCol="0" anchor="ctr"/>
            <a:lstStyle/>
            <a:p>
              <a:pPr algn="r" defTabSz="914140" fontAlgn="auto">
                <a:spcBef>
                  <a:spcPts val="0"/>
                </a:spcBef>
                <a:spcAft>
                  <a:spcPts val="0"/>
                </a:spcAft>
                <a:defRPr/>
              </a:pPr>
              <a:endParaRPr lang="en-US" sz="1400" b="1" kern="0" dirty="0">
                <a:solidFill>
                  <a:schemeClr val="bg1"/>
                </a:solidFill>
                <a:effectLst>
                  <a:outerShdw blurRad="38100" dist="38100" dir="2700000" algn="tl">
                    <a:srgbClr val="000000">
                      <a:alpha val="43137"/>
                    </a:srgbClr>
                  </a:outerShdw>
                </a:effectLst>
                <a:latin typeface="+mn-lt"/>
                <a:ea typeface="+mn-ea"/>
              </a:endParaRPr>
            </a:p>
          </p:txBody>
        </p:sp>
        <p:sp>
          <p:nvSpPr>
            <p:cNvPr id="405" name="Rectangle 14"/>
            <p:cNvSpPr/>
            <p:nvPr/>
          </p:nvSpPr>
          <p:spPr>
            <a:xfrm>
              <a:off x="2665384" y="2589633"/>
              <a:ext cx="3765856" cy="733510"/>
            </a:xfrm>
            <a:prstGeom prst="rect">
              <a:avLst/>
            </a:prstGeom>
            <a:noFill/>
            <a:ln w="9525" cap="flat" cmpd="sng" algn="ctr">
              <a:solidFill>
                <a:schemeClr val="tx1">
                  <a:lumMod val="50000"/>
                  <a:lumOff val="50000"/>
                </a:schemeClr>
              </a:solidFill>
              <a:prstDash val="sysDash"/>
            </a:ln>
            <a:effectLst/>
          </p:spPr>
          <p:txBody>
            <a:bodyPr wrap="none" lIns="91414" tIns="45708" rIns="45708" bIns="45708" rtlCol="0" anchor="ctr"/>
            <a:lstStyle/>
            <a:p>
              <a:pPr algn="r" defTabSz="914140" fontAlgn="auto">
                <a:spcBef>
                  <a:spcPts val="0"/>
                </a:spcBef>
                <a:spcAft>
                  <a:spcPts val="0"/>
                </a:spcAft>
                <a:defRPr/>
              </a:pPr>
              <a:endParaRPr lang="en-US" sz="1400" b="1" kern="0" dirty="0">
                <a:solidFill>
                  <a:schemeClr val="bg1"/>
                </a:solidFill>
                <a:effectLst>
                  <a:outerShdw blurRad="38100" dist="38100" dir="2700000" algn="tl">
                    <a:srgbClr val="000000">
                      <a:alpha val="43137"/>
                    </a:srgbClr>
                  </a:outerShdw>
                </a:effectLst>
                <a:latin typeface="+mn-lt"/>
                <a:ea typeface="+mn-ea"/>
              </a:endParaRPr>
            </a:p>
          </p:txBody>
        </p:sp>
        <p:sp>
          <p:nvSpPr>
            <p:cNvPr id="406" name="文本框 405"/>
            <p:cNvSpPr txBox="1"/>
            <p:nvPr/>
          </p:nvSpPr>
          <p:spPr>
            <a:xfrm>
              <a:off x="2917772" y="5237193"/>
              <a:ext cx="285485" cy="212085"/>
            </a:xfrm>
            <a:prstGeom prst="rect">
              <a:avLst/>
            </a:prstGeom>
            <a:noFill/>
          </p:spPr>
          <p:txBody>
            <a:bodyPr wrap="none" lIns="91414" tIns="45708" rIns="91414" bIns="45708" rtlCol="0">
              <a:spAutoFit/>
            </a:bodyPr>
            <a:lstStyle/>
            <a:p>
              <a:r>
                <a:rPr lang="en-US" altLang="zh-CN" sz="1200" u="sng" dirty="0">
                  <a:solidFill>
                    <a:srgbClr val="0070C0"/>
                  </a:solidFill>
                  <a:latin typeface="+mn-lt"/>
                  <a:ea typeface="+mn-ea"/>
                </a:rPr>
                <a:t>VM</a:t>
              </a:r>
              <a:endParaRPr lang="zh-CN" altLang="en-US" sz="1200" u="sng" dirty="0">
                <a:solidFill>
                  <a:srgbClr val="0070C0"/>
                </a:solidFill>
                <a:latin typeface="+mn-lt"/>
                <a:ea typeface="+mn-ea"/>
              </a:endParaRPr>
            </a:p>
          </p:txBody>
        </p:sp>
        <p:sp>
          <p:nvSpPr>
            <p:cNvPr id="407" name="文本框 406"/>
            <p:cNvSpPr txBox="1"/>
            <p:nvPr/>
          </p:nvSpPr>
          <p:spPr>
            <a:xfrm>
              <a:off x="3615671" y="5245245"/>
              <a:ext cx="285485" cy="212085"/>
            </a:xfrm>
            <a:prstGeom prst="rect">
              <a:avLst/>
            </a:prstGeom>
            <a:noFill/>
          </p:spPr>
          <p:txBody>
            <a:bodyPr wrap="none" lIns="91414" tIns="45708" rIns="91414" bIns="45708" rtlCol="0">
              <a:spAutoFit/>
            </a:bodyPr>
            <a:lstStyle/>
            <a:p>
              <a:r>
                <a:rPr lang="en-US" altLang="zh-CN" sz="1200" u="sng" dirty="0">
                  <a:solidFill>
                    <a:srgbClr val="0070C0"/>
                  </a:solidFill>
                  <a:latin typeface="+mn-lt"/>
                  <a:ea typeface="+mn-ea"/>
                </a:rPr>
                <a:t>VM</a:t>
              </a:r>
              <a:endParaRPr lang="zh-CN" altLang="en-US" sz="1200" u="sng" dirty="0">
                <a:solidFill>
                  <a:srgbClr val="0070C0"/>
                </a:solidFill>
                <a:latin typeface="+mn-lt"/>
                <a:ea typeface="+mn-ea"/>
              </a:endParaRPr>
            </a:p>
          </p:txBody>
        </p:sp>
        <p:sp>
          <p:nvSpPr>
            <p:cNvPr id="408" name="文本框 407"/>
            <p:cNvSpPr txBox="1"/>
            <p:nvPr/>
          </p:nvSpPr>
          <p:spPr>
            <a:xfrm>
              <a:off x="4258830" y="5237193"/>
              <a:ext cx="285485" cy="212085"/>
            </a:xfrm>
            <a:prstGeom prst="rect">
              <a:avLst/>
            </a:prstGeom>
            <a:noFill/>
          </p:spPr>
          <p:txBody>
            <a:bodyPr wrap="none" lIns="91414" tIns="45708" rIns="91414" bIns="45708" rtlCol="0">
              <a:spAutoFit/>
            </a:bodyPr>
            <a:lstStyle/>
            <a:p>
              <a:r>
                <a:rPr lang="en-US" altLang="zh-CN" sz="1200" u="sng" dirty="0">
                  <a:solidFill>
                    <a:srgbClr val="0070C0"/>
                  </a:solidFill>
                  <a:latin typeface="+mn-lt"/>
                  <a:ea typeface="+mn-ea"/>
                </a:rPr>
                <a:t>VM</a:t>
              </a:r>
              <a:endParaRPr lang="zh-CN" altLang="en-US" sz="1200" u="sng" dirty="0">
                <a:solidFill>
                  <a:srgbClr val="0070C0"/>
                </a:solidFill>
                <a:latin typeface="+mn-lt"/>
                <a:ea typeface="+mn-ea"/>
              </a:endParaRPr>
            </a:p>
          </p:txBody>
        </p:sp>
        <p:cxnSp>
          <p:nvCxnSpPr>
            <p:cNvPr id="409" name="直接连接符 408"/>
            <p:cNvCxnSpPr/>
            <p:nvPr/>
          </p:nvCxnSpPr>
          <p:spPr bwMode="auto">
            <a:xfrm>
              <a:off x="4769184" y="4909116"/>
              <a:ext cx="0" cy="505695"/>
            </a:xfrm>
            <a:prstGeom prst="line">
              <a:avLst/>
            </a:prstGeom>
            <a:noFill/>
            <a:ln w="9525" cap="flat" cmpd="sng" algn="ctr">
              <a:solidFill>
                <a:schemeClr val="tx1">
                  <a:lumMod val="50000"/>
                  <a:lumOff val="50000"/>
                </a:schemeClr>
              </a:solidFill>
              <a:prstDash val="sysDash"/>
            </a:ln>
            <a:effectLst/>
            <a:extLst/>
          </p:spPr>
        </p:cxnSp>
        <p:cxnSp>
          <p:nvCxnSpPr>
            <p:cNvPr id="410" name="直接连接符 409"/>
            <p:cNvCxnSpPr/>
            <p:nvPr/>
          </p:nvCxnSpPr>
          <p:spPr bwMode="auto">
            <a:xfrm>
              <a:off x="5608596" y="4908378"/>
              <a:ext cx="0" cy="505695"/>
            </a:xfrm>
            <a:prstGeom prst="line">
              <a:avLst/>
            </a:prstGeom>
            <a:noFill/>
            <a:ln w="9525" cap="flat" cmpd="sng" algn="ctr">
              <a:solidFill>
                <a:schemeClr val="tx1">
                  <a:lumMod val="50000"/>
                  <a:lumOff val="50000"/>
                </a:schemeClr>
              </a:solidFill>
              <a:prstDash val="sysDash"/>
            </a:ln>
            <a:effectLst/>
            <a:extLst/>
          </p:spPr>
        </p:cxnSp>
        <p:sp>
          <p:nvSpPr>
            <p:cNvPr id="411" name="Rectangle 14"/>
            <p:cNvSpPr/>
            <p:nvPr/>
          </p:nvSpPr>
          <p:spPr>
            <a:xfrm>
              <a:off x="2665384" y="1842052"/>
              <a:ext cx="3765856" cy="500429"/>
            </a:xfrm>
            <a:prstGeom prst="rect">
              <a:avLst/>
            </a:prstGeom>
            <a:noFill/>
            <a:ln w="9525" cap="flat" cmpd="sng" algn="ctr">
              <a:solidFill>
                <a:schemeClr val="tx1">
                  <a:lumMod val="50000"/>
                  <a:lumOff val="50000"/>
                </a:schemeClr>
              </a:solidFill>
              <a:prstDash val="sysDash"/>
            </a:ln>
            <a:effectLst/>
          </p:spPr>
          <p:txBody>
            <a:bodyPr wrap="none" lIns="91414" tIns="45708" rIns="45708" bIns="45708" rtlCol="0" anchor="ctr"/>
            <a:lstStyle/>
            <a:p>
              <a:pPr algn="r" defTabSz="914140" fontAlgn="auto">
                <a:spcBef>
                  <a:spcPts val="0"/>
                </a:spcBef>
                <a:spcAft>
                  <a:spcPts val="0"/>
                </a:spcAft>
                <a:defRPr/>
              </a:pPr>
              <a:endParaRPr lang="en-US" sz="1400" b="1" kern="0" dirty="0">
                <a:solidFill>
                  <a:schemeClr val="bg1"/>
                </a:solidFill>
                <a:effectLst>
                  <a:outerShdw blurRad="38100" dist="38100" dir="2700000" algn="tl">
                    <a:srgbClr val="000000">
                      <a:alpha val="43137"/>
                    </a:srgbClr>
                  </a:outerShdw>
                </a:effectLst>
                <a:latin typeface="+mn-lt"/>
                <a:ea typeface="+mn-ea"/>
              </a:endParaRPr>
            </a:p>
          </p:txBody>
        </p:sp>
        <p:grpSp>
          <p:nvGrpSpPr>
            <p:cNvPr id="34" name="组合 1042"/>
            <p:cNvGrpSpPr/>
            <p:nvPr/>
          </p:nvGrpSpPr>
          <p:grpSpPr>
            <a:xfrm>
              <a:off x="1765972" y="4059914"/>
              <a:ext cx="656968" cy="449941"/>
              <a:chOff x="1307852" y="1655605"/>
              <a:chExt cx="656968" cy="449941"/>
            </a:xfrm>
          </p:grpSpPr>
          <p:sp>
            <p:nvSpPr>
              <p:cNvPr id="413" name="矩形 412"/>
              <p:cNvSpPr/>
              <p:nvPr/>
            </p:nvSpPr>
            <p:spPr bwMode="auto">
              <a:xfrm>
                <a:off x="1396436" y="1655605"/>
                <a:ext cx="479682" cy="290824"/>
              </a:xfrm>
              <a:prstGeom prst="rect">
                <a:avLst/>
              </a:prstGeom>
              <a:solidFill>
                <a:schemeClr val="bg2">
                  <a:lumMod val="20000"/>
                  <a:lumOff val="80000"/>
                </a:schemeClr>
              </a:solidFill>
              <a:ln>
                <a:solidFill>
                  <a:schemeClr val="accent2">
                    <a:lumMod val="90000"/>
                  </a:schemeClr>
                </a:solidFill>
              </a:ln>
              <a:extLst/>
            </p:spPr>
            <p:txBody>
              <a:bodyPr vert="horz" wrap="square" lIns="91440" tIns="45720" rIns="91440" bIns="45720" numCol="1" rtlCol="0" anchor="t" anchorCtr="0" compatLnSpc="1">
                <a:prstTxWarp prst="textNoShape">
                  <a:avLst/>
                </a:prstTxWarp>
              </a:bodyPr>
              <a:lstStyle/>
              <a:p>
                <a:pPr defTabSz="914140">
                  <a:buClr>
                    <a:srgbClr val="CC9900"/>
                  </a:buClr>
                  <a:buFont typeface="Wingdings" pitchFamily="2" charset="2"/>
                  <a:buChar char="n"/>
                </a:pPr>
                <a:endParaRPr lang="zh-CN" altLang="en-US" sz="1400" dirty="0">
                  <a:latin typeface="+mn-lt"/>
                  <a:ea typeface="+mn-ea"/>
                </a:endParaRPr>
              </a:p>
            </p:txBody>
          </p:sp>
          <p:sp>
            <p:nvSpPr>
              <p:cNvPr id="414" name="文本框 413"/>
              <p:cNvSpPr txBox="1"/>
              <p:nvPr/>
            </p:nvSpPr>
            <p:spPr>
              <a:xfrm>
                <a:off x="1307852" y="1928793"/>
                <a:ext cx="656968" cy="176753"/>
              </a:xfrm>
              <a:prstGeom prst="rect">
                <a:avLst/>
              </a:prstGeom>
              <a:noFill/>
            </p:spPr>
            <p:txBody>
              <a:bodyPr wrap="none" rtlCol="0">
                <a:spAutoFit/>
              </a:bodyPr>
              <a:lstStyle/>
              <a:p>
                <a:r>
                  <a:rPr lang="en-US" altLang="zh-CN" sz="900" dirty="0">
                    <a:latin typeface="+mn-lt"/>
                    <a:ea typeface="+mn-ea"/>
                    <a:cs typeface="Arial" panose="020B0604020202020204" pitchFamily="34" charset="0"/>
                  </a:rPr>
                  <a:t>FusionCompute</a:t>
                </a:r>
                <a:endParaRPr lang="zh-CN" altLang="en-US" dirty="0">
                  <a:latin typeface="+mn-lt"/>
                  <a:ea typeface="+mn-ea"/>
                  <a:cs typeface="Arial" panose="020B0604020202020204" pitchFamily="34" charset="0"/>
                </a:endParaRPr>
              </a:p>
            </p:txBody>
          </p:sp>
          <p:pic>
            <p:nvPicPr>
              <p:cNvPr id="415" name="Picture 2" descr="http://img3.imgtn.bdimg.com/it/u=3249549646,4070660679&amp;fm=21&amp;gp=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2930" y="1674817"/>
                <a:ext cx="307045" cy="241295"/>
              </a:xfrm>
              <a:prstGeom prst="rect">
                <a:avLst/>
              </a:prstGeom>
              <a:noFill/>
              <a:extLst>
                <a:ext uri="{909E8E84-426E-40DD-AFC4-6F175D3DCCD1}">
                  <a14:hiddenFill xmlns:a14="http://schemas.microsoft.com/office/drawing/2010/main">
                    <a:solidFill>
                      <a:srgbClr val="FFFFFF"/>
                    </a:solidFill>
                  </a14:hiddenFill>
                </a:ext>
              </a:extLst>
            </p:spPr>
          </p:pic>
        </p:grpSp>
        <p:sp>
          <p:nvSpPr>
            <p:cNvPr id="416" name="Rectangle 14"/>
            <p:cNvSpPr/>
            <p:nvPr/>
          </p:nvSpPr>
          <p:spPr>
            <a:xfrm>
              <a:off x="1759845" y="3977820"/>
              <a:ext cx="655260" cy="1436990"/>
            </a:xfrm>
            <a:prstGeom prst="rect">
              <a:avLst/>
            </a:prstGeom>
            <a:noFill/>
            <a:ln w="9525" cap="flat" cmpd="sng" algn="ctr">
              <a:solidFill>
                <a:schemeClr val="tx1">
                  <a:lumMod val="50000"/>
                  <a:lumOff val="50000"/>
                </a:schemeClr>
              </a:solidFill>
              <a:prstDash val="sysDash"/>
            </a:ln>
            <a:effectLst/>
          </p:spPr>
          <p:txBody>
            <a:bodyPr wrap="none" lIns="91414" tIns="45708" rIns="45708" bIns="45708" rtlCol="0" anchor="ctr"/>
            <a:lstStyle/>
            <a:p>
              <a:pPr algn="r" defTabSz="914140" fontAlgn="auto">
                <a:spcBef>
                  <a:spcPts val="0"/>
                </a:spcBef>
                <a:spcAft>
                  <a:spcPts val="0"/>
                </a:spcAft>
                <a:defRPr/>
              </a:pPr>
              <a:endParaRPr lang="en-US" sz="1400" b="1" kern="0" dirty="0">
                <a:solidFill>
                  <a:schemeClr val="bg1"/>
                </a:solidFill>
                <a:effectLst>
                  <a:outerShdw blurRad="38100" dist="38100" dir="2700000" algn="tl">
                    <a:srgbClr val="000000">
                      <a:alpha val="43137"/>
                    </a:srgbClr>
                  </a:outerShdw>
                </a:effectLst>
                <a:latin typeface="+mn-lt"/>
                <a:ea typeface="+mn-ea"/>
              </a:endParaRPr>
            </a:p>
          </p:txBody>
        </p:sp>
        <p:cxnSp>
          <p:nvCxnSpPr>
            <p:cNvPr id="417" name="直接连接符 416"/>
            <p:cNvCxnSpPr/>
            <p:nvPr/>
          </p:nvCxnSpPr>
          <p:spPr bwMode="auto">
            <a:xfrm>
              <a:off x="4684432" y="3323145"/>
              <a:ext cx="0" cy="259931"/>
            </a:xfrm>
            <a:prstGeom prst="line">
              <a:avLst/>
            </a:prstGeom>
            <a:noFill/>
            <a:ln w="9525" cap="flat" cmpd="sng" algn="ctr">
              <a:solidFill>
                <a:srgbClr val="0070C0"/>
              </a:solidFill>
              <a:prstDash val="sysDash"/>
              <a:headEnd type="triangle" w="sm" len="med"/>
              <a:tailEnd type="triangle" w="sm" len="med"/>
            </a:ln>
            <a:effectLst/>
            <a:extLst/>
          </p:spPr>
        </p:cxnSp>
        <p:cxnSp>
          <p:nvCxnSpPr>
            <p:cNvPr id="418" name="直接连接符 417"/>
            <p:cNvCxnSpPr/>
            <p:nvPr/>
          </p:nvCxnSpPr>
          <p:spPr bwMode="auto">
            <a:xfrm>
              <a:off x="4709125" y="4636026"/>
              <a:ext cx="0" cy="281447"/>
            </a:xfrm>
            <a:prstGeom prst="line">
              <a:avLst/>
            </a:prstGeom>
            <a:noFill/>
            <a:ln w="9525" cap="flat" cmpd="sng" algn="ctr">
              <a:solidFill>
                <a:srgbClr val="0070C0"/>
              </a:solidFill>
              <a:prstDash val="sysDash"/>
              <a:headEnd type="triangle" w="sm" len="med"/>
              <a:tailEnd type="triangle" w="sm" len="med"/>
            </a:ln>
            <a:effectLst/>
            <a:extLst/>
          </p:spPr>
        </p:cxnSp>
        <p:cxnSp>
          <p:nvCxnSpPr>
            <p:cNvPr id="419" name="肘形连接符 418"/>
            <p:cNvCxnSpPr>
              <a:stCxn id="416" idx="3"/>
              <a:endCxn id="57" idx="1"/>
            </p:cNvCxnSpPr>
            <p:nvPr/>
          </p:nvCxnSpPr>
          <p:spPr bwMode="auto">
            <a:xfrm>
              <a:off x="2415105" y="4696315"/>
              <a:ext cx="250279" cy="461932"/>
            </a:xfrm>
            <a:prstGeom prst="bentConnector3">
              <a:avLst/>
            </a:prstGeom>
            <a:noFill/>
            <a:ln w="9525" cap="flat" cmpd="sng" algn="ctr">
              <a:solidFill>
                <a:srgbClr val="0070C0"/>
              </a:solidFill>
              <a:prstDash val="sysDash"/>
              <a:headEnd type="triangle" w="sm" len="med"/>
              <a:tailEnd type="triangle" w="sm" len="med"/>
            </a:ln>
            <a:effectLst/>
            <a:extLst/>
          </p:spPr>
        </p:cxnSp>
        <p:cxnSp>
          <p:nvCxnSpPr>
            <p:cNvPr id="420" name="肘形连接符 419"/>
            <p:cNvCxnSpPr>
              <a:stCxn id="411" idx="1"/>
              <a:endCxn id="416" idx="0"/>
            </p:cNvCxnSpPr>
            <p:nvPr/>
          </p:nvCxnSpPr>
          <p:spPr bwMode="auto">
            <a:xfrm rot="10800000" flipV="1">
              <a:off x="2087475" y="2092266"/>
              <a:ext cx="577908" cy="1885553"/>
            </a:xfrm>
            <a:prstGeom prst="bentConnector2">
              <a:avLst/>
            </a:prstGeom>
            <a:noFill/>
            <a:ln w="9525" cap="flat" cmpd="sng" algn="ctr">
              <a:solidFill>
                <a:srgbClr val="0070C0"/>
              </a:solidFill>
              <a:prstDash val="sysDash"/>
              <a:headEnd type="triangle" w="sm" len="med"/>
              <a:tailEnd type="triangle" w="sm" len="med"/>
            </a:ln>
            <a:effectLst/>
            <a:extLst/>
          </p:spPr>
        </p:cxnSp>
        <p:cxnSp>
          <p:nvCxnSpPr>
            <p:cNvPr id="421" name="肘形连接符 420"/>
            <p:cNvCxnSpPr>
              <a:stCxn id="405" idx="1"/>
            </p:cNvCxnSpPr>
            <p:nvPr/>
          </p:nvCxnSpPr>
          <p:spPr bwMode="auto">
            <a:xfrm rot="10800000" flipV="1">
              <a:off x="2261318" y="2956388"/>
              <a:ext cx="404066" cy="1021430"/>
            </a:xfrm>
            <a:prstGeom prst="bentConnector2">
              <a:avLst/>
            </a:prstGeom>
            <a:noFill/>
            <a:ln w="9525" cap="flat" cmpd="sng" algn="ctr">
              <a:solidFill>
                <a:srgbClr val="0070C0"/>
              </a:solidFill>
              <a:prstDash val="sysDash"/>
              <a:headEnd type="triangle" w="sm" len="med"/>
              <a:tailEnd type="triangle" w="sm" len="med"/>
            </a:ln>
            <a:effectLst/>
            <a:extLst/>
          </p:spPr>
        </p:cxnSp>
        <p:sp>
          <p:nvSpPr>
            <p:cNvPr id="422" name="文本框 421"/>
            <p:cNvSpPr txBox="1"/>
            <p:nvPr/>
          </p:nvSpPr>
          <p:spPr>
            <a:xfrm>
              <a:off x="1915343" y="5254407"/>
              <a:ext cx="433934" cy="212085"/>
            </a:xfrm>
            <a:prstGeom prst="rect">
              <a:avLst/>
            </a:prstGeom>
            <a:noFill/>
          </p:spPr>
          <p:txBody>
            <a:bodyPr wrap="square" lIns="91414" tIns="45708" rIns="91414" bIns="45708" rtlCol="0">
              <a:spAutoFit/>
            </a:bodyPr>
            <a:lstStyle/>
            <a:p>
              <a:r>
                <a:rPr lang="en-US" altLang="zh-CN" sz="1200" dirty="0">
                  <a:solidFill>
                    <a:srgbClr val="0070C0"/>
                  </a:solidFill>
                  <a:latin typeface="+mn-lt"/>
                  <a:ea typeface="+mn-ea"/>
                </a:rPr>
                <a:t>VMM</a:t>
              </a:r>
              <a:endParaRPr lang="zh-CN" altLang="en-US" sz="1200" dirty="0">
                <a:solidFill>
                  <a:srgbClr val="0070C0"/>
                </a:solidFill>
                <a:latin typeface="+mn-lt"/>
                <a:ea typeface="+mn-ea"/>
              </a:endParaRPr>
            </a:p>
          </p:txBody>
        </p:sp>
        <p:sp>
          <p:nvSpPr>
            <p:cNvPr id="423" name="矩形 422"/>
            <p:cNvSpPr/>
            <p:nvPr/>
          </p:nvSpPr>
          <p:spPr>
            <a:xfrm>
              <a:off x="6475378" y="2589632"/>
              <a:ext cx="762398" cy="732426"/>
            </a:xfrm>
            <a:prstGeom prst="rect">
              <a:avLst/>
            </a:prstGeom>
            <a:gradFill flip="none" rotWithShape="1">
              <a:gsLst>
                <a:gs pos="0">
                  <a:srgbClr val="D34C4C">
                    <a:shade val="30000"/>
                    <a:satMod val="115000"/>
                  </a:srgbClr>
                </a:gs>
                <a:gs pos="50000">
                  <a:srgbClr val="D34C4C">
                    <a:shade val="67500"/>
                    <a:satMod val="115000"/>
                  </a:srgbClr>
                </a:gs>
                <a:gs pos="100000">
                  <a:srgbClr val="D34C4C">
                    <a:shade val="100000"/>
                    <a:satMod val="115000"/>
                  </a:srgbClr>
                </a:gs>
              </a:gsLst>
              <a:lin ang="2700000" scaled="1"/>
              <a:tileRect/>
            </a:gradFill>
            <a:ln w="9525">
              <a:noFill/>
              <a:miter lim="800000"/>
              <a:headEnd/>
              <a:tailEnd/>
            </a:ln>
          </p:spPr>
          <p:txBody>
            <a:bodyPr wrap="none" lIns="91414" tIns="45708" rIns="91414" bIns="45708" anchor="ctr"/>
            <a:lstStyle/>
            <a:p>
              <a:pPr algn="ctr"/>
              <a:r>
                <a:rPr lang="zh-CN" altLang="en-US" sz="1400" b="1" dirty="0">
                  <a:solidFill>
                    <a:schemeClr val="bg1"/>
                  </a:solidFill>
                  <a:latin typeface="+mn-lt"/>
                  <a:ea typeface="+mn-ea"/>
                </a:rPr>
                <a:t>网络控制层</a:t>
              </a:r>
            </a:p>
          </p:txBody>
        </p:sp>
        <p:sp>
          <p:nvSpPr>
            <p:cNvPr id="424" name="矩形 423"/>
            <p:cNvSpPr/>
            <p:nvPr/>
          </p:nvSpPr>
          <p:spPr>
            <a:xfrm>
              <a:off x="6477428" y="3565977"/>
              <a:ext cx="758303" cy="1095271"/>
            </a:xfrm>
            <a:prstGeom prst="rect">
              <a:avLst/>
            </a:prstGeom>
            <a:gradFill flip="none" rotWithShape="1">
              <a:gsLst>
                <a:gs pos="0">
                  <a:srgbClr val="D34C4C">
                    <a:shade val="30000"/>
                    <a:satMod val="115000"/>
                  </a:srgbClr>
                </a:gs>
                <a:gs pos="50000">
                  <a:srgbClr val="D34C4C">
                    <a:shade val="67500"/>
                    <a:satMod val="115000"/>
                  </a:srgbClr>
                </a:gs>
                <a:gs pos="100000">
                  <a:srgbClr val="D34C4C">
                    <a:shade val="100000"/>
                    <a:satMod val="115000"/>
                  </a:srgbClr>
                </a:gs>
              </a:gsLst>
              <a:lin ang="2700000" scaled="1"/>
              <a:tileRect/>
            </a:gradFill>
            <a:ln w="9525">
              <a:noFill/>
              <a:miter lim="800000"/>
              <a:headEnd/>
              <a:tailEnd/>
            </a:ln>
          </p:spPr>
          <p:txBody>
            <a:bodyPr wrap="none" lIns="91414" tIns="45708" rIns="91414" bIns="45708" anchor="ctr"/>
            <a:lstStyle/>
            <a:p>
              <a:pPr algn="ctr"/>
              <a:r>
                <a:rPr lang="en-US" altLang="zh-CN" sz="1400" b="1" dirty="0">
                  <a:solidFill>
                    <a:schemeClr val="bg1"/>
                  </a:solidFill>
                  <a:latin typeface="+mn-lt"/>
                  <a:ea typeface="+mn-ea"/>
                </a:rPr>
                <a:t>Fabric</a:t>
              </a:r>
              <a:r>
                <a:rPr lang="zh-CN" altLang="en-US" sz="1400" b="1" dirty="0">
                  <a:solidFill>
                    <a:schemeClr val="bg1"/>
                  </a:solidFill>
                  <a:latin typeface="+mn-lt"/>
                  <a:ea typeface="+mn-ea"/>
                </a:rPr>
                <a:t>网络层</a:t>
              </a:r>
            </a:p>
          </p:txBody>
        </p:sp>
        <p:sp>
          <p:nvSpPr>
            <p:cNvPr id="425" name="矩形 424"/>
            <p:cNvSpPr/>
            <p:nvPr/>
          </p:nvSpPr>
          <p:spPr>
            <a:xfrm>
              <a:off x="6475653" y="1842048"/>
              <a:ext cx="761853" cy="500430"/>
            </a:xfrm>
            <a:prstGeom prst="rect">
              <a:avLst/>
            </a:prstGeom>
            <a:gradFill flip="none" rotWithShape="1">
              <a:gsLst>
                <a:gs pos="0">
                  <a:srgbClr val="D34C4C">
                    <a:shade val="30000"/>
                    <a:satMod val="115000"/>
                  </a:srgbClr>
                </a:gs>
                <a:gs pos="50000">
                  <a:srgbClr val="D34C4C">
                    <a:shade val="67500"/>
                    <a:satMod val="115000"/>
                  </a:srgbClr>
                </a:gs>
                <a:gs pos="100000">
                  <a:srgbClr val="D34C4C">
                    <a:shade val="100000"/>
                    <a:satMod val="115000"/>
                  </a:srgbClr>
                </a:gs>
              </a:gsLst>
              <a:lin ang="2700000" scaled="1"/>
              <a:tileRect/>
            </a:gradFill>
            <a:ln w="9525">
              <a:noFill/>
              <a:miter lim="800000"/>
              <a:headEnd/>
              <a:tailEnd/>
            </a:ln>
          </p:spPr>
          <p:txBody>
            <a:bodyPr wrap="none" lIns="91414" tIns="45708" rIns="91414" bIns="45708" anchor="ctr"/>
            <a:lstStyle/>
            <a:p>
              <a:pPr algn="ctr"/>
              <a:r>
                <a:rPr lang="zh-CN" altLang="en-US" sz="1400" b="1" dirty="0">
                  <a:solidFill>
                    <a:schemeClr val="bg1"/>
                  </a:solidFill>
                  <a:latin typeface="+mn-lt"/>
                  <a:ea typeface="+mn-ea"/>
                </a:rPr>
                <a:t>业务呈现</a:t>
              </a:r>
              <a:r>
                <a:rPr lang="en-US" altLang="zh-CN" sz="1400" b="1" dirty="0">
                  <a:solidFill>
                    <a:schemeClr val="bg1"/>
                  </a:solidFill>
                  <a:latin typeface="+mn-lt"/>
                  <a:ea typeface="+mn-ea"/>
                </a:rPr>
                <a:t>/</a:t>
              </a:r>
            </a:p>
            <a:p>
              <a:pPr algn="ctr"/>
              <a:r>
                <a:rPr lang="zh-CN" altLang="en-US" sz="1400" b="1" dirty="0">
                  <a:solidFill>
                    <a:schemeClr val="bg1"/>
                  </a:solidFill>
                  <a:latin typeface="+mn-lt"/>
                  <a:ea typeface="+mn-ea"/>
                </a:rPr>
                <a:t>协同层</a:t>
              </a:r>
            </a:p>
          </p:txBody>
        </p:sp>
        <p:sp>
          <p:nvSpPr>
            <p:cNvPr id="426" name="矩形 425"/>
            <p:cNvSpPr/>
            <p:nvPr/>
          </p:nvSpPr>
          <p:spPr>
            <a:xfrm>
              <a:off x="6480212" y="4905164"/>
              <a:ext cx="752730" cy="516697"/>
            </a:xfrm>
            <a:prstGeom prst="rect">
              <a:avLst/>
            </a:prstGeom>
            <a:gradFill flip="none" rotWithShape="1">
              <a:gsLst>
                <a:gs pos="0">
                  <a:srgbClr val="D34C4C">
                    <a:shade val="30000"/>
                    <a:satMod val="115000"/>
                  </a:srgbClr>
                </a:gs>
                <a:gs pos="50000">
                  <a:srgbClr val="D34C4C">
                    <a:shade val="67500"/>
                    <a:satMod val="115000"/>
                  </a:srgbClr>
                </a:gs>
                <a:gs pos="100000">
                  <a:srgbClr val="D34C4C">
                    <a:shade val="100000"/>
                    <a:satMod val="115000"/>
                  </a:srgbClr>
                </a:gs>
              </a:gsLst>
              <a:lin ang="2700000" scaled="1"/>
              <a:tileRect/>
            </a:gradFill>
            <a:ln w="9525">
              <a:noFill/>
              <a:miter lim="800000"/>
              <a:headEnd/>
              <a:tailEnd/>
            </a:ln>
          </p:spPr>
          <p:txBody>
            <a:bodyPr wrap="none" lIns="91414" tIns="45708" rIns="91414" bIns="45708" anchor="ctr"/>
            <a:lstStyle/>
            <a:p>
              <a:pPr algn="ctr"/>
              <a:r>
                <a:rPr lang="zh-CN" altLang="en-US" sz="1400" b="1" dirty="0">
                  <a:solidFill>
                    <a:schemeClr val="bg1"/>
                  </a:solidFill>
                  <a:latin typeface="+mn-lt"/>
                  <a:ea typeface="+mn-ea"/>
                </a:rPr>
                <a:t>服务器层</a:t>
              </a:r>
            </a:p>
          </p:txBody>
        </p:sp>
        <p:sp>
          <p:nvSpPr>
            <p:cNvPr id="428" name="文本框 427"/>
            <p:cNvSpPr txBox="1"/>
            <p:nvPr/>
          </p:nvSpPr>
          <p:spPr>
            <a:xfrm>
              <a:off x="5843464" y="4962721"/>
              <a:ext cx="474386" cy="212085"/>
            </a:xfrm>
            <a:prstGeom prst="rect">
              <a:avLst/>
            </a:prstGeom>
            <a:noFill/>
          </p:spPr>
          <p:txBody>
            <a:bodyPr wrap="none" lIns="91414" tIns="45708" rIns="91414" bIns="45708" rtlCol="0">
              <a:spAutoFit/>
            </a:bodyPr>
            <a:lstStyle/>
            <a:p>
              <a:r>
                <a:rPr lang="en-US" altLang="zh-CN" sz="1200" dirty="0">
                  <a:solidFill>
                    <a:srgbClr val="0070C0"/>
                  </a:solidFill>
                  <a:latin typeface="+mn-lt"/>
                  <a:ea typeface="+mn-ea"/>
                </a:rPr>
                <a:t>vSwitch</a:t>
              </a:r>
              <a:endParaRPr lang="zh-CN" altLang="en-US" sz="1200" dirty="0">
                <a:solidFill>
                  <a:srgbClr val="0070C0"/>
                </a:solidFill>
                <a:latin typeface="+mn-lt"/>
                <a:ea typeface="+mn-ea"/>
              </a:endParaRPr>
            </a:p>
          </p:txBody>
        </p:sp>
        <p:pic>
          <p:nvPicPr>
            <p:cNvPr id="430" name="Picture 120" descr="OpenStack.png"/>
            <p:cNvPicPr>
              <a:picLocks noChangeAspect="1"/>
            </p:cNvPicPr>
            <p:nvPr/>
          </p:nvPicPr>
          <p:blipFill>
            <a:blip r:embed="rId8" cstate="print"/>
            <a:stretch>
              <a:fillRect/>
            </a:stretch>
          </p:blipFill>
          <p:spPr>
            <a:xfrm>
              <a:off x="2969180" y="1939831"/>
              <a:ext cx="500656" cy="366027"/>
            </a:xfrm>
            <a:prstGeom prst="rect">
              <a:avLst/>
            </a:prstGeom>
            <a:effectLst>
              <a:outerShdw blurRad="50800" dist="38100" dir="2700000" algn="tl" rotWithShape="0">
                <a:prstClr val="black">
                  <a:alpha val="40000"/>
                </a:prstClr>
              </a:outerShdw>
            </a:effectLst>
          </p:spPr>
        </p:pic>
        <p:sp>
          <p:nvSpPr>
            <p:cNvPr id="431" name="TextBox 12"/>
            <p:cNvSpPr txBox="1"/>
            <p:nvPr/>
          </p:nvSpPr>
          <p:spPr>
            <a:xfrm>
              <a:off x="3623507" y="2153270"/>
              <a:ext cx="833394" cy="212104"/>
            </a:xfrm>
            <a:prstGeom prst="rect">
              <a:avLst/>
            </a:prstGeom>
            <a:noFill/>
          </p:spPr>
          <p:txBody>
            <a:bodyPr wrap="square" rtlCol="0">
              <a:spAutoFit/>
            </a:bodyPr>
            <a:lstStyle/>
            <a:p>
              <a:r>
                <a:rPr lang="en-US" altLang="zh-CN" sz="1200" dirty="0">
                  <a:latin typeface="+mn-lt"/>
                  <a:ea typeface="+mn-ea"/>
                  <a:cs typeface="Arial" pitchFamily="34" charset="0"/>
                </a:rPr>
                <a:t>FusionSphere</a:t>
              </a:r>
              <a:endParaRPr lang="zh-CN" altLang="en-US" sz="1200" dirty="0">
                <a:latin typeface="+mn-lt"/>
                <a:ea typeface="+mn-ea"/>
                <a:cs typeface="Arial" pitchFamily="34" charset="0"/>
              </a:endParaRPr>
            </a:p>
          </p:txBody>
        </p:sp>
        <p:pic>
          <p:nvPicPr>
            <p:cNvPr id="432" name="Picture 1" descr="E:\0EMO\91Temp\图片\收藏\公司l竖版标志上传\Full Color Brand Signature全色\RGB\JPEG\HW_POS_RGB_Vertical.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770360" y="1877659"/>
              <a:ext cx="390307" cy="324089"/>
            </a:xfrm>
            <a:prstGeom prst="rect">
              <a:avLst/>
            </a:prstGeom>
            <a:noFill/>
          </p:spPr>
        </p:pic>
        <p:pic>
          <p:nvPicPr>
            <p:cNvPr id="433" name="Picture 123" descr="VMware2.png"/>
            <p:cNvPicPr>
              <a:picLocks noChangeAspect="1"/>
            </p:cNvPicPr>
            <p:nvPr/>
          </p:nvPicPr>
          <p:blipFill>
            <a:blip r:embed="rId10" cstate="print"/>
            <a:stretch>
              <a:fillRect/>
            </a:stretch>
          </p:blipFill>
          <p:spPr>
            <a:xfrm>
              <a:off x="4515274" y="1963575"/>
              <a:ext cx="684796" cy="305262"/>
            </a:xfrm>
            <a:prstGeom prst="rect">
              <a:avLst/>
            </a:prstGeom>
            <a:effectLst>
              <a:outerShdw blurRad="50800" dist="38100" dir="2700000" algn="tl" rotWithShape="0">
                <a:prstClr val="black">
                  <a:alpha val="40000"/>
                </a:prstClr>
              </a:outerShdw>
            </a:effectLst>
          </p:spPr>
        </p:pic>
        <p:pic>
          <p:nvPicPr>
            <p:cNvPr id="434" name="Picture 119" descr="MS-SC.png"/>
            <p:cNvPicPr>
              <a:picLocks noChangeAspect="1"/>
            </p:cNvPicPr>
            <p:nvPr/>
          </p:nvPicPr>
          <p:blipFill>
            <a:blip r:embed="rId11" cstate="print"/>
            <a:stretch>
              <a:fillRect/>
            </a:stretch>
          </p:blipFill>
          <p:spPr>
            <a:xfrm>
              <a:off x="5448632" y="1854767"/>
              <a:ext cx="629183" cy="472314"/>
            </a:xfrm>
            <a:prstGeom prst="rect">
              <a:avLst/>
            </a:prstGeom>
            <a:effectLst>
              <a:outerShdw blurRad="50800" dist="38100" dir="2700000" algn="tl" rotWithShape="0">
                <a:prstClr val="black">
                  <a:alpha val="40000"/>
                </a:prstClr>
              </a:outerShdw>
            </a:effectLst>
          </p:spPr>
        </p:pic>
      </p:grpSp>
      <p:sp>
        <p:nvSpPr>
          <p:cNvPr id="376" name="灯片编号占位符 3">
            <a:extLst>
              <a:ext uri="{FF2B5EF4-FFF2-40B4-BE49-F238E27FC236}">
                <a16:creationId xmlns:a16="http://schemas.microsoft.com/office/drawing/2014/main" id="{3890E4FA-5AF1-41F8-84DD-90E932EA064D}"/>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65</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607128547"/>
      </p:ext>
    </p:extLst>
  </p:cSld>
  <p:clrMapOvr>
    <a:masterClrMapping/>
  </p:clrMapOvr>
  <p:transition advTm="8000"/>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3" name="流程图: 可选过程 642"/>
          <p:cNvSpPr/>
          <p:nvPr/>
        </p:nvSpPr>
        <p:spPr bwMode="auto">
          <a:xfrm>
            <a:off x="1691680" y="5160533"/>
            <a:ext cx="5814646" cy="1052136"/>
          </a:xfrm>
          <a:prstGeom prst="flowChartAlternateProcess">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639" name="标题 638"/>
          <p:cNvSpPr>
            <a:spLocks noGrp="1"/>
          </p:cNvSpPr>
          <p:nvPr>
            <p:ph type="title"/>
          </p:nvPr>
        </p:nvSpPr>
        <p:spPr/>
        <p:txBody>
          <a:bodyPr/>
          <a:lstStyle/>
          <a:p>
            <a:r>
              <a:rPr lang="zh-CN" altLang="en-US" sz="2800" dirty="0"/>
              <a:t>典型组网</a:t>
            </a:r>
          </a:p>
        </p:txBody>
      </p:sp>
      <p:sp>
        <p:nvSpPr>
          <p:cNvPr id="644" name="文本框 643"/>
          <p:cNvSpPr txBox="1"/>
          <p:nvPr/>
        </p:nvSpPr>
        <p:spPr bwMode="auto">
          <a:xfrm>
            <a:off x="3621448" y="5975391"/>
            <a:ext cx="1750947"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1400" dirty="0">
                <a:solidFill>
                  <a:srgbClr val="000000"/>
                </a:solidFill>
                <a:latin typeface="+mn-lt"/>
                <a:ea typeface="+mn-ea"/>
                <a:cs typeface="Arial" pitchFamily="34" charset="0"/>
              </a:rPr>
              <a:t>FusionCompute</a:t>
            </a:r>
            <a:endParaRPr lang="zh-CN" altLang="en-US" sz="1400" dirty="0">
              <a:solidFill>
                <a:srgbClr val="000000"/>
              </a:solidFill>
              <a:latin typeface="+mn-lt"/>
              <a:ea typeface="+mn-ea"/>
              <a:cs typeface="Arial" pitchFamily="34" charset="0"/>
            </a:endParaRPr>
          </a:p>
        </p:txBody>
      </p:sp>
      <p:grpSp>
        <p:nvGrpSpPr>
          <p:cNvPr id="2" name="组合 1"/>
          <p:cNvGrpSpPr/>
          <p:nvPr/>
        </p:nvGrpSpPr>
        <p:grpSpPr>
          <a:xfrm>
            <a:off x="1041764" y="1389684"/>
            <a:ext cx="7371955" cy="4642129"/>
            <a:chOff x="1041764" y="1389684"/>
            <a:chExt cx="7371955" cy="4642129"/>
          </a:xfrm>
        </p:grpSpPr>
        <p:sp>
          <p:nvSpPr>
            <p:cNvPr id="647" name="平行四边形 646"/>
            <p:cNvSpPr/>
            <p:nvPr/>
          </p:nvSpPr>
          <p:spPr bwMode="auto">
            <a:xfrm>
              <a:off x="1176915" y="1870470"/>
              <a:ext cx="7236804" cy="288032"/>
            </a:xfrm>
            <a:prstGeom prst="parallelogram">
              <a:avLst>
                <a:gd name="adj" fmla="val 124208"/>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grpSp>
          <p:nvGrpSpPr>
            <p:cNvPr id="4" name="组合 3"/>
            <p:cNvGrpSpPr/>
            <p:nvPr/>
          </p:nvGrpSpPr>
          <p:grpSpPr>
            <a:xfrm>
              <a:off x="1905311" y="5858206"/>
              <a:ext cx="868034" cy="173607"/>
              <a:chOff x="2449513" y="1096964"/>
              <a:chExt cx="650875" cy="130175"/>
            </a:xfrm>
            <a:solidFill>
              <a:srgbClr val="15B0E8"/>
            </a:solidFill>
          </p:grpSpPr>
          <p:sp>
            <p:nvSpPr>
              <p:cNvPr id="5"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6"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7"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8"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9"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10"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1"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12"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13"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14"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15"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16"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17"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18"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9"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0"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1"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2"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23"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4"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25"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6"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7"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8"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9"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0"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1"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2"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3"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34" name="组合 33"/>
            <p:cNvGrpSpPr/>
            <p:nvPr/>
          </p:nvGrpSpPr>
          <p:grpSpPr>
            <a:xfrm>
              <a:off x="1895233" y="5635755"/>
              <a:ext cx="868034" cy="173607"/>
              <a:chOff x="2449513" y="1096964"/>
              <a:chExt cx="650875" cy="130175"/>
            </a:xfrm>
            <a:solidFill>
              <a:srgbClr val="15B0E8"/>
            </a:solidFill>
          </p:grpSpPr>
          <p:sp>
            <p:nvSpPr>
              <p:cNvPr id="35"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36"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37"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38"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39"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40"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41"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42"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43"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44"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45"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6"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47"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8"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9"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0"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1"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2"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53"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4"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55"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6"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7"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8"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9"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60"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61"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62"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63"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64" name="组合 63"/>
            <p:cNvGrpSpPr/>
            <p:nvPr/>
          </p:nvGrpSpPr>
          <p:grpSpPr>
            <a:xfrm>
              <a:off x="1894726" y="5426158"/>
              <a:ext cx="868034" cy="173607"/>
              <a:chOff x="2449513" y="1096964"/>
              <a:chExt cx="650875" cy="130175"/>
            </a:xfrm>
            <a:solidFill>
              <a:srgbClr val="15B0E8"/>
            </a:solidFill>
          </p:grpSpPr>
          <p:sp>
            <p:nvSpPr>
              <p:cNvPr id="65"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66"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67"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68"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69"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70"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71"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72"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73"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74"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75"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76"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77"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78"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79"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80"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81"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82"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83"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84"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85"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86"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87"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88"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89"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90"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91"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92"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93"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94" name="组合 93"/>
            <p:cNvGrpSpPr/>
            <p:nvPr/>
          </p:nvGrpSpPr>
          <p:grpSpPr>
            <a:xfrm>
              <a:off x="1901078" y="5213383"/>
              <a:ext cx="868034" cy="173607"/>
              <a:chOff x="2449513" y="1096964"/>
              <a:chExt cx="650875" cy="130175"/>
            </a:xfrm>
            <a:solidFill>
              <a:srgbClr val="15B0E8"/>
            </a:solidFill>
          </p:grpSpPr>
          <p:sp>
            <p:nvSpPr>
              <p:cNvPr id="95"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96"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97"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98"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99"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100"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01"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102"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103"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104"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105"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106"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107"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108"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09"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10"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11"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12"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113"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14"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115"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16"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17"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18"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19"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20"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21"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22"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23"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138" name="组合 137"/>
            <p:cNvGrpSpPr/>
            <p:nvPr/>
          </p:nvGrpSpPr>
          <p:grpSpPr>
            <a:xfrm>
              <a:off x="1889433" y="4653661"/>
              <a:ext cx="942135" cy="215950"/>
              <a:chOff x="2460625" y="1127126"/>
              <a:chExt cx="706438" cy="161925"/>
            </a:xfrm>
            <a:solidFill>
              <a:srgbClr val="15B0E8"/>
            </a:solidFill>
          </p:grpSpPr>
          <p:sp>
            <p:nvSpPr>
              <p:cNvPr id="139" name="Freeform 70"/>
              <p:cNvSpPr>
                <a:spLocks/>
              </p:cNvSpPr>
              <p:nvPr/>
            </p:nvSpPr>
            <p:spPr bwMode="auto">
              <a:xfrm>
                <a:off x="2460625" y="1127126"/>
                <a:ext cx="706438" cy="150813"/>
              </a:xfrm>
              <a:custGeom>
                <a:avLst/>
                <a:gdLst>
                  <a:gd name="T0" fmla="*/ 798 w 830"/>
                  <a:gd name="T1" fmla="*/ 175 h 175"/>
                  <a:gd name="T2" fmla="*/ 798 w 830"/>
                  <a:gd name="T3" fmla="*/ 175 h 175"/>
                  <a:gd name="T4" fmla="*/ 743 w 830"/>
                  <a:gd name="T5" fmla="*/ 175 h 175"/>
                  <a:gd name="T6" fmla="*/ 731 w 830"/>
                  <a:gd name="T7" fmla="*/ 163 h 175"/>
                  <a:gd name="T8" fmla="*/ 743 w 830"/>
                  <a:gd name="T9" fmla="*/ 151 h 175"/>
                  <a:gd name="T10" fmla="*/ 798 w 830"/>
                  <a:gd name="T11" fmla="*/ 151 h 175"/>
                  <a:gd name="T12" fmla="*/ 806 w 830"/>
                  <a:gd name="T13" fmla="*/ 142 h 175"/>
                  <a:gd name="T14" fmla="*/ 806 w 830"/>
                  <a:gd name="T15" fmla="*/ 33 h 175"/>
                  <a:gd name="T16" fmla="*/ 798 w 830"/>
                  <a:gd name="T17" fmla="*/ 25 h 175"/>
                  <a:gd name="T18" fmla="*/ 33 w 830"/>
                  <a:gd name="T19" fmla="*/ 25 h 175"/>
                  <a:gd name="T20" fmla="*/ 25 w 830"/>
                  <a:gd name="T21" fmla="*/ 33 h 175"/>
                  <a:gd name="T22" fmla="*/ 25 w 830"/>
                  <a:gd name="T23" fmla="*/ 142 h 175"/>
                  <a:gd name="T24" fmla="*/ 33 w 830"/>
                  <a:gd name="T25" fmla="*/ 151 h 175"/>
                  <a:gd name="T26" fmla="*/ 668 w 830"/>
                  <a:gd name="T27" fmla="*/ 151 h 175"/>
                  <a:gd name="T28" fmla="*/ 680 w 830"/>
                  <a:gd name="T29" fmla="*/ 163 h 175"/>
                  <a:gd name="T30" fmla="*/ 668 w 830"/>
                  <a:gd name="T31" fmla="*/ 175 h 175"/>
                  <a:gd name="T32" fmla="*/ 33 w 830"/>
                  <a:gd name="T33" fmla="*/ 175 h 175"/>
                  <a:gd name="T34" fmla="*/ 0 w 830"/>
                  <a:gd name="T35" fmla="*/ 142 h 175"/>
                  <a:gd name="T36" fmla="*/ 0 w 830"/>
                  <a:gd name="T37" fmla="*/ 33 h 175"/>
                  <a:gd name="T38" fmla="*/ 33 w 830"/>
                  <a:gd name="T39" fmla="*/ 0 h 175"/>
                  <a:gd name="T40" fmla="*/ 798 w 830"/>
                  <a:gd name="T41" fmla="*/ 0 h 175"/>
                  <a:gd name="T42" fmla="*/ 830 w 830"/>
                  <a:gd name="T43" fmla="*/ 33 h 175"/>
                  <a:gd name="T44" fmla="*/ 830 w 830"/>
                  <a:gd name="T45" fmla="*/ 142 h 175"/>
                  <a:gd name="T46" fmla="*/ 798 w 830"/>
                  <a:gd name="T4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0" h="175">
                    <a:moveTo>
                      <a:pt x="798" y="175"/>
                    </a:moveTo>
                    <a:lnTo>
                      <a:pt x="798" y="175"/>
                    </a:lnTo>
                    <a:lnTo>
                      <a:pt x="743" y="175"/>
                    </a:lnTo>
                    <a:cubicBezTo>
                      <a:pt x="736" y="175"/>
                      <a:pt x="731" y="170"/>
                      <a:pt x="731" y="163"/>
                    </a:cubicBezTo>
                    <a:cubicBezTo>
                      <a:pt x="731" y="156"/>
                      <a:pt x="736" y="151"/>
                      <a:pt x="743" y="151"/>
                    </a:cubicBezTo>
                    <a:lnTo>
                      <a:pt x="798" y="151"/>
                    </a:lnTo>
                    <a:cubicBezTo>
                      <a:pt x="802" y="151"/>
                      <a:pt x="806" y="147"/>
                      <a:pt x="806" y="142"/>
                    </a:cubicBezTo>
                    <a:lnTo>
                      <a:pt x="806" y="33"/>
                    </a:lnTo>
                    <a:cubicBezTo>
                      <a:pt x="806" y="29"/>
                      <a:pt x="802" y="25"/>
                      <a:pt x="798" y="25"/>
                    </a:cubicBezTo>
                    <a:lnTo>
                      <a:pt x="33" y="25"/>
                    </a:lnTo>
                    <a:cubicBezTo>
                      <a:pt x="28" y="25"/>
                      <a:pt x="25" y="29"/>
                      <a:pt x="25" y="33"/>
                    </a:cubicBezTo>
                    <a:lnTo>
                      <a:pt x="25" y="142"/>
                    </a:lnTo>
                    <a:cubicBezTo>
                      <a:pt x="25" y="147"/>
                      <a:pt x="28" y="151"/>
                      <a:pt x="33" y="151"/>
                    </a:cubicBezTo>
                    <a:lnTo>
                      <a:pt x="668" y="151"/>
                    </a:lnTo>
                    <a:cubicBezTo>
                      <a:pt x="675" y="151"/>
                      <a:pt x="680" y="156"/>
                      <a:pt x="680" y="163"/>
                    </a:cubicBezTo>
                    <a:cubicBezTo>
                      <a:pt x="680" y="170"/>
                      <a:pt x="675" y="175"/>
                      <a:pt x="668" y="175"/>
                    </a:cubicBezTo>
                    <a:lnTo>
                      <a:pt x="33" y="175"/>
                    </a:lnTo>
                    <a:cubicBezTo>
                      <a:pt x="15" y="175"/>
                      <a:pt x="0" y="161"/>
                      <a:pt x="0" y="142"/>
                    </a:cubicBezTo>
                    <a:lnTo>
                      <a:pt x="0" y="33"/>
                    </a:lnTo>
                    <a:cubicBezTo>
                      <a:pt x="0" y="15"/>
                      <a:pt x="15" y="0"/>
                      <a:pt x="33" y="0"/>
                    </a:cubicBezTo>
                    <a:lnTo>
                      <a:pt x="798" y="0"/>
                    </a:lnTo>
                    <a:cubicBezTo>
                      <a:pt x="816" y="0"/>
                      <a:pt x="830" y="15"/>
                      <a:pt x="830" y="33"/>
                    </a:cubicBezTo>
                    <a:lnTo>
                      <a:pt x="830" y="142"/>
                    </a:lnTo>
                    <a:cubicBezTo>
                      <a:pt x="830" y="161"/>
                      <a:pt x="816" y="175"/>
                      <a:pt x="798" y="175"/>
                    </a:cubicBezTo>
                    <a:close/>
                  </a:path>
                </a:pathLst>
              </a:custGeom>
              <a:grpFill/>
              <a:ln w="0">
                <a:noFill/>
                <a:prstDash val="solid"/>
                <a:round/>
                <a:headEnd/>
                <a:tailEnd/>
              </a:ln>
            </p:spPr>
            <p:txBody>
              <a:bodyPr/>
              <a:lstStyle/>
              <a:p>
                <a:pPr defTabSz="543689">
                  <a:defRPr/>
                </a:pPr>
                <a:endParaRPr lang="zh-CN" altLang="en-US" sz="3201"/>
              </a:p>
            </p:txBody>
          </p:sp>
          <p:sp>
            <p:nvSpPr>
              <p:cNvPr id="140" name="Freeform 71"/>
              <p:cNvSpPr>
                <a:spLocks/>
              </p:cNvSpPr>
              <p:nvPr/>
            </p:nvSpPr>
            <p:spPr bwMode="auto">
              <a:xfrm>
                <a:off x="3005138" y="1246188"/>
                <a:ext cx="44450"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141" name="Freeform 72"/>
              <p:cNvSpPr>
                <a:spLocks/>
              </p:cNvSpPr>
              <p:nvPr/>
            </p:nvSpPr>
            <p:spPr bwMode="auto">
              <a:xfrm>
                <a:off x="3073400" y="1244601"/>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142" name="Freeform 73"/>
              <p:cNvSpPr>
                <a:spLocks noEditPoints="1"/>
              </p:cNvSpPr>
              <p:nvPr/>
            </p:nvSpPr>
            <p:spPr bwMode="auto">
              <a:xfrm>
                <a:off x="2506663" y="1158876"/>
                <a:ext cx="615950" cy="79375"/>
              </a:xfrm>
              <a:custGeom>
                <a:avLst/>
                <a:gdLst>
                  <a:gd name="T0" fmla="*/ 21 w 725"/>
                  <a:gd name="T1" fmla="*/ 15 h 94"/>
                  <a:gd name="T2" fmla="*/ 21 w 725"/>
                  <a:gd name="T3" fmla="*/ 15 h 94"/>
                  <a:gd name="T4" fmla="*/ 15 w 725"/>
                  <a:gd name="T5" fmla="*/ 22 h 94"/>
                  <a:gd name="T6" fmla="*/ 15 w 725"/>
                  <a:gd name="T7" fmla="*/ 72 h 94"/>
                  <a:gd name="T8" fmla="*/ 21 w 725"/>
                  <a:gd name="T9" fmla="*/ 80 h 94"/>
                  <a:gd name="T10" fmla="*/ 704 w 725"/>
                  <a:gd name="T11" fmla="*/ 80 h 94"/>
                  <a:gd name="T12" fmla="*/ 710 w 725"/>
                  <a:gd name="T13" fmla="*/ 72 h 94"/>
                  <a:gd name="T14" fmla="*/ 710 w 725"/>
                  <a:gd name="T15" fmla="*/ 22 h 94"/>
                  <a:gd name="T16" fmla="*/ 704 w 725"/>
                  <a:gd name="T17" fmla="*/ 15 h 94"/>
                  <a:gd name="T18" fmla="*/ 21 w 725"/>
                  <a:gd name="T19" fmla="*/ 15 h 94"/>
                  <a:gd name="T20" fmla="*/ 704 w 725"/>
                  <a:gd name="T21" fmla="*/ 94 h 94"/>
                  <a:gd name="T22" fmla="*/ 704 w 725"/>
                  <a:gd name="T23" fmla="*/ 94 h 94"/>
                  <a:gd name="T24" fmla="*/ 21 w 725"/>
                  <a:gd name="T25" fmla="*/ 94 h 94"/>
                  <a:gd name="T26" fmla="*/ 0 w 725"/>
                  <a:gd name="T27" fmla="*/ 72 h 94"/>
                  <a:gd name="T28" fmla="*/ 0 w 725"/>
                  <a:gd name="T29" fmla="*/ 22 h 94"/>
                  <a:gd name="T30" fmla="*/ 21 w 725"/>
                  <a:gd name="T31" fmla="*/ 0 h 94"/>
                  <a:gd name="T32" fmla="*/ 704 w 725"/>
                  <a:gd name="T33" fmla="*/ 0 h 94"/>
                  <a:gd name="T34" fmla="*/ 725 w 725"/>
                  <a:gd name="T35" fmla="*/ 22 h 94"/>
                  <a:gd name="T36" fmla="*/ 725 w 725"/>
                  <a:gd name="T37" fmla="*/ 72 h 94"/>
                  <a:gd name="T38" fmla="*/ 704 w 725"/>
                  <a:gd name="T3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94">
                    <a:moveTo>
                      <a:pt x="21" y="15"/>
                    </a:moveTo>
                    <a:lnTo>
                      <a:pt x="21" y="15"/>
                    </a:lnTo>
                    <a:cubicBezTo>
                      <a:pt x="18" y="15"/>
                      <a:pt x="15" y="18"/>
                      <a:pt x="15" y="22"/>
                    </a:cubicBezTo>
                    <a:lnTo>
                      <a:pt x="15" y="72"/>
                    </a:lnTo>
                    <a:cubicBezTo>
                      <a:pt x="15" y="76"/>
                      <a:pt x="18" y="80"/>
                      <a:pt x="21" y="80"/>
                    </a:cubicBezTo>
                    <a:lnTo>
                      <a:pt x="704" y="80"/>
                    </a:lnTo>
                    <a:cubicBezTo>
                      <a:pt x="707" y="80"/>
                      <a:pt x="710" y="76"/>
                      <a:pt x="710" y="72"/>
                    </a:cubicBezTo>
                    <a:lnTo>
                      <a:pt x="710" y="22"/>
                    </a:lnTo>
                    <a:cubicBezTo>
                      <a:pt x="710" y="18"/>
                      <a:pt x="707" y="15"/>
                      <a:pt x="704" y="15"/>
                    </a:cubicBezTo>
                    <a:lnTo>
                      <a:pt x="21" y="15"/>
                    </a:lnTo>
                    <a:close/>
                    <a:moveTo>
                      <a:pt x="704" y="94"/>
                    </a:moveTo>
                    <a:lnTo>
                      <a:pt x="704" y="94"/>
                    </a:lnTo>
                    <a:lnTo>
                      <a:pt x="21" y="94"/>
                    </a:lnTo>
                    <a:cubicBezTo>
                      <a:pt x="10" y="94"/>
                      <a:pt x="0" y="84"/>
                      <a:pt x="0" y="72"/>
                    </a:cubicBezTo>
                    <a:lnTo>
                      <a:pt x="0" y="22"/>
                    </a:lnTo>
                    <a:cubicBezTo>
                      <a:pt x="0" y="10"/>
                      <a:pt x="10" y="0"/>
                      <a:pt x="21" y="0"/>
                    </a:cubicBezTo>
                    <a:lnTo>
                      <a:pt x="704" y="0"/>
                    </a:lnTo>
                    <a:cubicBezTo>
                      <a:pt x="716" y="0"/>
                      <a:pt x="725" y="10"/>
                      <a:pt x="725" y="22"/>
                    </a:cubicBezTo>
                    <a:lnTo>
                      <a:pt x="725" y="72"/>
                    </a:lnTo>
                    <a:cubicBezTo>
                      <a:pt x="725" y="84"/>
                      <a:pt x="716" y="94"/>
                      <a:pt x="704" y="94"/>
                    </a:cubicBezTo>
                    <a:close/>
                  </a:path>
                </a:pathLst>
              </a:custGeom>
              <a:grpFill/>
              <a:ln w="0">
                <a:noFill/>
                <a:prstDash val="solid"/>
                <a:round/>
                <a:headEnd/>
                <a:tailEnd/>
              </a:ln>
            </p:spPr>
            <p:txBody>
              <a:bodyPr/>
              <a:lstStyle/>
              <a:p>
                <a:pPr defTabSz="543689">
                  <a:defRPr/>
                </a:pPr>
                <a:endParaRPr lang="zh-CN" altLang="en-US" sz="3201"/>
              </a:p>
            </p:txBody>
          </p:sp>
          <p:sp>
            <p:nvSpPr>
              <p:cNvPr id="143" name="Freeform 74"/>
              <p:cNvSpPr>
                <a:spLocks noEditPoints="1"/>
              </p:cNvSpPr>
              <p:nvPr/>
            </p:nvSpPr>
            <p:spPr bwMode="auto">
              <a:xfrm>
                <a:off x="2541588" y="1181101"/>
                <a:ext cx="106363" cy="34925"/>
              </a:xfrm>
              <a:custGeom>
                <a:avLst/>
                <a:gdLst>
                  <a:gd name="T0" fmla="*/ 109 w 126"/>
                  <a:gd name="T1" fmla="*/ 18 h 42"/>
                  <a:gd name="T2" fmla="*/ 93 w 126"/>
                  <a:gd name="T3" fmla="*/ 8 h 42"/>
                  <a:gd name="T4" fmla="*/ 97 w 126"/>
                  <a:gd name="T5" fmla="*/ 4 h 42"/>
                  <a:gd name="T6" fmla="*/ 106 w 126"/>
                  <a:gd name="T7" fmla="*/ 8 h 42"/>
                  <a:gd name="T8" fmla="*/ 109 w 126"/>
                  <a:gd name="T9" fmla="*/ 18 h 42"/>
                  <a:gd name="T10" fmla="*/ 109 w 126"/>
                  <a:gd name="T11" fmla="*/ 34 h 42"/>
                  <a:gd name="T12" fmla="*/ 106 w 126"/>
                  <a:gd name="T13" fmla="*/ 38 h 42"/>
                  <a:gd name="T14" fmla="*/ 97 w 126"/>
                  <a:gd name="T15" fmla="*/ 34 h 42"/>
                  <a:gd name="T16" fmla="*/ 93 w 126"/>
                  <a:gd name="T17" fmla="*/ 24 h 42"/>
                  <a:gd name="T18" fmla="*/ 109 w 126"/>
                  <a:gd name="T19" fmla="*/ 34 h 42"/>
                  <a:gd name="T20" fmla="*/ 84 w 126"/>
                  <a:gd name="T21" fmla="*/ 18 h 42"/>
                  <a:gd name="T22" fmla="*/ 68 w 126"/>
                  <a:gd name="T23" fmla="*/ 8 h 42"/>
                  <a:gd name="T24" fmla="*/ 71 w 126"/>
                  <a:gd name="T25" fmla="*/ 4 h 42"/>
                  <a:gd name="T26" fmla="*/ 80 w 126"/>
                  <a:gd name="T27" fmla="*/ 8 h 42"/>
                  <a:gd name="T28" fmla="*/ 84 w 126"/>
                  <a:gd name="T29" fmla="*/ 18 h 42"/>
                  <a:gd name="T30" fmla="*/ 84 w 126"/>
                  <a:gd name="T31" fmla="*/ 34 h 42"/>
                  <a:gd name="T32" fmla="*/ 80 w 126"/>
                  <a:gd name="T33" fmla="*/ 38 h 42"/>
                  <a:gd name="T34" fmla="*/ 71 w 126"/>
                  <a:gd name="T35" fmla="*/ 34 h 42"/>
                  <a:gd name="T36" fmla="*/ 68 w 126"/>
                  <a:gd name="T37" fmla="*/ 24 h 42"/>
                  <a:gd name="T38" fmla="*/ 84 w 126"/>
                  <a:gd name="T39" fmla="*/ 34 h 42"/>
                  <a:gd name="T40" fmla="*/ 58 w 126"/>
                  <a:gd name="T41" fmla="*/ 18 h 42"/>
                  <a:gd name="T42" fmla="*/ 42 w 126"/>
                  <a:gd name="T43" fmla="*/ 8 h 42"/>
                  <a:gd name="T44" fmla="*/ 46 w 126"/>
                  <a:gd name="T45" fmla="*/ 4 h 42"/>
                  <a:gd name="T46" fmla="*/ 55 w 126"/>
                  <a:gd name="T47" fmla="*/ 8 h 42"/>
                  <a:gd name="T48" fmla="*/ 58 w 126"/>
                  <a:gd name="T49" fmla="*/ 18 h 42"/>
                  <a:gd name="T50" fmla="*/ 58 w 126"/>
                  <a:gd name="T51" fmla="*/ 34 h 42"/>
                  <a:gd name="T52" fmla="*/ 55 w 126"/>
                  <a:gd name="T53" fmla="*/ 38 h 42"/>
                  <a:gd name="T54" fmla="*/ 46 w 126"/>
                  <a:gd name="T55" fmla="*/ 34 h 42"/>
                  <a:gd name="T56" fmla="*/ 42 w 126"/>
                  <a:gd name="T57" fmla="*/ 24 h 42"/>
                  <a:gd name="T58" fmla="*/ 58 w 126"/>
                  <a:gd name="T59" fmla="*/ 34 h 42"/>
                  <a:gd name="T60" fmla="*/ 33 w 126"/>
                  <a:gd name="T61" fmla="*/ 18 h 42"/>
                  <a:gd name="T62" fmla="*/ 17 w 126"/>
                  <a:gd name="T63" fmla="*/ 8 h 42"/>
                  <a:gd name="T64" fmla="*/ 20 w 126"/>
                  <a:gd name="T65" fmla="*/ 4 h 42"/>
                  <a:gd name="T66" fmla="*/ 29 w 126"/>
                  <a:gd name="T67" fmla="*/ 8 h 42"/>
                  <a:gd name="T68" fmla="*/ 33 w 126"/>
                  <a:gd name="T69" fmla="*/ 18 h 42"/>
                  <a:gd name="T70" fmla="*/ 33 w 126"/>
                  <a:gd name="T71" fmla="*/ 34 h 42"/>
                  <a:gd name="T72" fmla="*/ 29 w 126"/>
                  <a:gd name="T73" fmla="*/ 38 h 42"/>
                  <a:gd name="T74" fmla="*/ 20 w 126"/>
                  <a:gd name="T75" fmla="*/ 34 h 42"/>
                  <a:gd name="T76" fmla="*/ 17 w 126"/>
                  <a:gd name="T77" fmla="*/ 24 h 42"/>
                  <a:gd name="T78" fmla="*/ 33 w 126"/>
                  <a:gd name="T79" fmla="*/ 34 h 42"/>
                  <a:gd name="T80" fmla="*/ 0 w 126"/>
                  <a:gd name="T81" fmla="*/ 42 h 42"/>
                  <a:gd name="T82" fmla="*/ 126 w 126"/>
                  <a:gd name="T83" fmla="*/ 0 h 42"/>
                  <a:gd name="T84" fmla="*/ 0 w 126"/>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42">
                    <a:moveTo>
                      <a:pt x="109" y="18"/>
                    </a:moveTo>
                    <a:lnTo>
                      <a:pt x="109" y="18"/>
                    </a:lnTo>
                    <a:lnTo>
                      <a:pt x="93" y="18"/>
                    </a:lnTo>
                    <a:lnTo>
                      <a:pt x="93" y="8"/>
                    </a:lnTo>
                    <a:lnTo>
                      <a:pt x="97" y="8"/>
                    </a:lnTo>
                    <a:lnTo>
                      <a:pt x="97" y="4"/>
                    </a:lnTo>
                    <a:lnTo>
                      <a:pt x="106" y="4"/>
                    </a:lnTo>
                    <a:lnTo>
                      <a:pt x="106" y="8"/>
                    </a:lnTo>
                    <a:lnTo>
                      <a:pt x="109" y="8"/>
                    </a:lnTo>
                    <a:lnTo>
                      <a:pt x="109" y="18"/>
                    </a:lnTo>
                    <a:close/>
                    <a:moveTo>
                      <a:pt x="109" y="34"/>
                    </a:moveTo>
                    <a:lnTo>
                      <a:pt x="109" y="34"/>
                    </a:lnTo>
                    <a:lnTo>
                      <a:pt x="106" y="34"/>
                    </a:lnTo>
                    <a:lnTo>
                      <a:pt x="106" y="38"/>
                    </a:lnTo>
                    <a:lnTo>
                      <a:pt x="97" y="38"/>
                    </a:lnTo>
                    <a:lnTo>
                      <a:pt x="97" y="34"/>
                    </a:lnTo>
                    <a:lnTo>
                      <a:pt x="93" y="34"/>
                    </a:lnTo>
                    <a:lnTo>
                      <a:pt x="93" y="24"/>
                    </a:lnTo>
                    <a:lnTo>
                      <a:pt x="109" y="24"/>
                    </a:lnTo>
                    <a:lnTo>
                      <a:pt x="109" y="34"/>
                    </a:lnTo>
                    <a:close/>
                    <a:moveTo>
                      <a:pt x="84" y="18"/>
                    </a:moveTo>
                    <a:lnTo>
                      <a:pt x="84" y="18"/>
                    </a:lnTo>
                    <a:lnTo>
                      <a:pt x="68" y="18"/>
                    </a:lnTo>
                    <a:lnTo>
                      <a:pt x="68" y="8"/>
                    </a:lnTo>
                    <a:lnTo>
                      <a:pt x="71" y="8"/>
                    </a:lnTo>
                    <a:lnTo>
                      <a:pt x="71" y="4"/>
                    </a:lnTo>
                    <a:lnTo>
                      <a:pt x="80" y="4"/>
                    </a:lnTo>
                    <a:lnTo>
                      <a:pt x="80" y="8"/>
                    </a:lnTo>
                    <a:lnTo>
                      <a:pt x="84" y="8"/>
                    </a:lnTo>
                    <a:lnTo>
                      <a:pt x="84" y="18"/>
                    </a:lnTo>
                    <a:close/>
                    <a:moveTo>
                      <a:pt x="84" y="34"/>
                    </a:moveTo>
                    <a:lnTo>
                      <a:pt x="84" y="34"/>
                    </a:lnTo>
                    <a:lnTo>
                      <a:pt x="80" y="34"/>
                    </a:lnTo>
                    <a:lnTo>
                      <a:pt x="80" y="38"/>
                    </a:lnTo>
                    <a:lnTo>
                      <a:pt x="71" y="38"/>
                    </a:lnTo>
                    <a:lnTo>
                      <a:pt x="71" y="34"/>
                    </a:lnTo>
                    <a:lnTo>
                      <a:pt x="68" y="34"/>
                    </a:lnTo>
                    <a:lnTo>
                      <a:pt x="68" y="24"/>
                    </a:lnTo>
                    <a:lnTo>
                      <a:pt x="84" y="24"/>
                    </a:lnTo>
                    <a:lnTo>
                      <a:pt x="84" y="34"/>
                    </a:lnTo>
                    <a:close/>
                    <a:moveTo>
                      <a:pt x="58" y="18"/>
                    </a:moveTo>
                    <a:lnTo>
                      <a:pt x="58" y="18"/>
                    </a:lnTo>
                    <a:lnTo>
                      <a:pt x="42" y="18"/>
                    </a:lnTo>
                    <a:lnTo>
                      <a:pt x="42" y="8"/>
                    </a:lnTo>
                    <a:lnTo>
                      <a:pt x="46" y="8"/>
                    </a:lnTo>
                    <a:lnTo>
                      <a:pt x="46" y="4"/>
                    </a:lnTo>
                    <a:lnTo>
                      <a:pt x="55" y="4"/>
                    </a:lnTo>
                    <a:lnTo>
                      <a:pt x="55" y="8"/>
                    </a:lnTo>
                    <a:lnTo>
                      <a:pt x="58" y="8"/>
                    </a:lnTo>
                    <a:lnTo>
                      <a:pt x="58" y="18"/>
                    </a:lnTo>
                    <a:close/>
                    <a:moveTo>
                      <a:pt x="58" y="34"/>
                    </a:moveTo>
                    <a:lnTo>
                      <a:pt x="58" y="34"/>
                    </a:lnTo>
                    <a:lnTo>
                      <a:pt x="55" y="34"/>
                    </a:lnTo>
                    <a:lnTo>
                      <a:pt x="55" y="38"/>
                    </a:lnTo>
                    <a:lnTo>
                      <a:pt x="46" y="38"/>
                    </a:lnTo>
                    <a:lnTo>
                      <a:pt x="46" y="34"/>
                    </a:lnTo>
                    <a:lnTo>
                      <a:pt x="42" y="34"/>
                    </a:lnTo>
                    <a:lnTo>
                      <a:pt x="42" y="24"/>
                    </a:lnTo>
                    <a:lnTo>
                      <a:pt x="58" y="24"/>
                    </a:lnTo>
                    <a:lnTo>
                      <a:pt x="58" y="34"/>
                    </a:lnTo>
                    <a:close/>
                    <a:moveTo>
                      <a:pt x="33" y="18"/>
                    </a:moveTo>
                    <a:lnTo>
                      <a:pt x="33" y="18"/>
                    </a:lnTo>
                    <a:lnTo>
                      <a:pt x="17" y="18"/>
                    </a:lnTo>
                    <a:lnTo>
                      <a:pt x="17" y="8"/>
                    </a:lnTo>
                    <a:lnTo>
                      <a:pt x="20" y="8"/>
                    </a:lnTo>
                    <a:lnTo>
                      <a:pt x="20" y="4"/>
                    </a:lnTo>
                    <a:lnTo>
                      <a:pt x="29" y="4"/>
                    </a:lnTo>
                    <a:lnTo>
                      <a:pt x="29" y="8"/>
                    </a:lnTo>
                    <a:lnTo>
                      <a:pt x="33" y="8"/>
                    </a:lnTo>
                    <a:lnTo>
                      <a:pt x="33" y="18"/>
                    </a:lnTo>
                    <a:close/>
                    <a:moveTo>
                      <a:pt x="33" y="34"/>
                    </a:moveTo>
                    <a:lnTo>
                      <a:pt x="33" y="34"/>
                    </a:lnTo>
                    <a:lnTo>
                      <a:pt x="29" y="34"/>
                    </a:lnTo>
                    <a:lnTo>
                      <a:pt x="29" y="38"/>
                    </a:lnTo>
                    <a:lnTo>
                      <a:pt x="20" y="38"/>
                    </a:lnTo>
                    <a:lnTo>
                      <a:pt x="20" y="34"/>
                    </a:lnTo>
                    <a:lnTo>
                      <a:pt x="17" y="34"/>
                    </a:lnTo>
                    <a:lnTo>
                      <a:pt x="17" y="24"/>
                    </a:lnTo>
                    <a:lnTo>
                      <a:pt x="33" y="24"/>
                    </a:lnTo>
                    <a:lnTo>
                      <a:pt x="33" y="34"/>
                    </a:lnTo>
                    <a:close/>
                    <a:moveTo>
                      <a:pt x="0" y="42"/>
                    </a:moveTo>
                    <a:lnTo>
                      <a:pt x="0" y="42"/>
                    </a:lnTo>
                    <a:lnTo>
                      <a:pt x="126" y="42"/>
                    </a:lnTo>
                    <a:lnTo>
                      <a:pt x="126"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sp>
            <p:nvSpPr>
              <p:cNvPr id="144" name="Freeform 75"/>
              <p:cNvSpPr>
                <a:spLocks noEditPoints="1"/>
              </p:cNvSpPr>
              <p:nvPr/>
            </p:nvSpPr>
            <p:spPr bwMode="auto">
              <a:xfrm>
                <a:off x="2663825" y="1181101"/>
                <a:ext cx="109538" cy="34925"/>
              </a:xfrm>
              <a:custGeom>
                <a:avLst/>
                <a:gdLst>
                  <a:gd name="T0" fmla="*/ 110 w 127"/>
                  <a:gd name="T1" fmla="*/ 18 h 42"/>
                  <a:gd name="T2" fmla="*/ 93 w 127"/>
                  <a:gd name="T3" fmla="*/ 8 h 42"/>
                  <a:gd name="T4" fmla="*/ 97 w 127"/>
                  <a:gd name="T5" fmla="*/ 4 h 42"/>
                  <a:gd name="T6" fmla="*/ 106 w 127"/>
                  <a:gd name="T7" fmla="*/ 8 h 42"/>
                  <a:gd name="T8" fmla="*/ 110 w 127"/>
                  <a:gd name="T9" fmla="*/ 18 h 42"/>
                  <a:gd name="T10" fmla="*/ 110 w 127"/>
                  <a:gd name="T11" fmla="*/ 34 h 42"/>
                  <a:gd name="T12" fmla="*/ 106 w 127"/>
                  <a:gd name="T13" fmla="*/ 38 h 42"/>
                  <a:gd name="T14" fmla="*/ 97 w 127"/>
                  <a:gd name="T15" fmla="*/ 34 h 42"/>
                  <a:gd name="T16" fmla="*/ 93 w 127"/>
                  <a:gd name="T17" fmla="*/ 24 h 42"/>
                  <a:gd name="T18" fmla="*/ 110 w 127"/>
                  <a:gd name="T19" fmla="*/ 34 h 42"/>
                  <a:gd name="T20" fmla="*/ 84 w 127"/>
                  <a:gd name="T21" fmla="*/ 18 h 42"/>
                  <a:gd name="T22" fmla="*/ 68 w 127"/>
                  <a:gd name="T23" fmla="*/ 8 h 42"/>
                  <a:gd name="T24" fmla="*/ 72 w 127"/>
                  <a:gd name="T25" fmla="*/ 4 h 42"/>
                  <a:gd name="T26" fmla="*/ 81 w 127"/>
                  <a:gd name="T27" fmla="*/ 8 h 42"/>
                  <a:gd name="T28" fmla="*/ 84 w 127"/>
                  <a:gd name="T29" fmla="*/ 18 h 42"/>
                  <a:gd name="T30" fmla="*/ 84 w 127"/>
                  <a:gd name="T31" fmla="*/ 34 h 42"/>
                  <a:gd name="T32" fmla="*/ 81 w 127"/>
                  <a:gd name="T33" fmla="*/ 38 h 42"/>
                  <a:gd name="T34" fmla="*/ 72 w 127"/>
                  <a:gd name="T35" fmla="*/ 34 h 42"/>
                  <a:gd name="T36" fmla="*/ 68 w 127"/>
                  <a:gd name="T37" fmla="*/ 24 h 42"/>
                  <a:gd name="T38" fmla="*/ 84 w 127"/>
                  <a:gd name="T39" fmla="*/ 34 h 42"/>
                  <a:gd name="T40" fmla="*/ 59 w 127"/>
                  <a:gd name="T41" fmla="*/ 18 h 42"/>
                  <a:gd name="T42" fmla="*/ 43 w 127"/>
                  <a:gd name="T43" fmla="*/ 8 h 42"/>
                  <a:gd name="T44" fmla="*/ 46 w 127"/>
                  <a:gd name="T45" fmla="*/ 4 h 42"/>
                  <a:gd name="T46" fmla="*/ 55 w 127"/>
                  <a:gd name="T47" fmla="*/ 8 h 42"/>
                  <a:gd name="T48" fmla="*/ 59 w 127"/>
                  <a:gd name="T49" fmla="*/ 18 h 42"/>
                  <a:gd name="T50" fmla="*/ 59 w 127"/>
                  <a:gd name="T51" fmla="*/ 34 h 42"/>
                  <a:gd name="T52" fmla="*/ 55 w 127"/>
                  <a:gd name="T53" fmla="*/ 38 h 42"/>
                  <a:gd name="T54" fmla="*/ 46 w 127"/>
                  <a:gd name="T55" fmla="*/ 34 h 42"/>
                  <a:gd name="T56" fmla="*/ 43 w 127"/>
                  <a:gd name="T57" fmla="*/ 24 h 42"/>
                  <a:gd name="T58" fmla="*/ 59 w 127"/>
                  <a:gd name="T59" fmla="*/ 34 h 42"/>
                  <a:gd name="T60" fmla="*/ 34 w 127"/>
                  <a:gd name="T61" fmla="*/ 18 h 42"/>
                  <a:gd name="T62" fmla="*/ 17 w 127"/>
                  <a:gd name="T63" fmla="*/ 8 h 42"/>
                  <a:gd name="T64" fmla="*/ 21 w 127"/>
                  <a:gd name="T65" fmla="*/ 4 h 42"/>
                  <a:gd name="T66" fmla="*/ 30 w 127"/>
                  <a:gd name="T67" fmla="*/ 8 h 42"/>
                  <a:gd name="T68" fmla="*/ 34 w 127"/>
                  <a:gd name="T69" fmla="*/ 18 h 42"/>
                  <a:gd name="T70" fmla="*/ 34 w 127"/>
                  <a:gd name="T71" fmla="*/ 34 h 42"/>
                  <a:gd name="T72" fmla="*/ 30 w 127"/>
                  <a:gd name="T73" fmla="*/ 38 h 42"/>
                  <a:gd name="T74" fmla="*/ 21 w 127"/>
                  <a:gd name="T75" fmla="*/ 34 h 42"/>
                  <a:gd name="T76" fmla="*/ 17 w 127"/>
                  <a:gd name="T77" fmla="*/ 24 h 42"/>
                  <a:gd name="T78" fmla="*/ 34 w 127"/>
                  <a:gd name="T79" fmla="*/ 34 h 42"/>
                  <a:gd name="T80" fmla="*/ 0 w 127"/>
                  <a:gd name="T81" fmla="*/ 42 h 42"/>
                  <a:gd name="T82" fmla="*/ 127 w 127"/>
                  <a:gd name="T83" fmla="*/ 0 h 42"/>
                  <a:gd name="T84" fmla="*/ 0 w 127"/>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42">
                    <a:moveTo>
                      <a:pt x="110" y="18"/>
                    </a:moveTo>
                    <a:lnTo>
                      <a:pt x="110" y="18"/>
                    </a:lnTo>
                    <a:lnTo>
                      <a:pt x="93" y="18"/>
                    </a:lnTo>
                    <a:lnTo>
                      <a:pt x="93" y="8"/>
                    </a:lnTo>
                    <a:lnTo>
                      <a:pt x="97" y="8"/>
                    </a:lnTo>
                    <a:lnTo>
                      <a:pt x="97" y="4"/>
                    </a:lnTo>
                    <a:lnTo>
                      <a:pt x="106" y="4"/>
                    </a:lnTo>
                    <a:lnTo>
                      <a:pt x="106" y="8"/>
                    </a:lnTo>
                    <a:lnTo>
                      <a:pt x="110" y="8"/>
                    </a:lnTo>
                    <a:lnTo>
                      <a:pt x="110" y="18"/>
                    </a:lnTo>
                    <a:close/>
                    <a:moveTo>
                      <a:pt x="110" y="34"/>
                    </a:moveTo>
                    <a:lnTo>
                      <a:pt x="110" y="34"/>
                    </a:lnTo>
                    <a:lnTo>
                      <a:pt x="106" y="34"/>
                    </a:lnTo>
                    <a:lnTo>
                      <a:pt x="106" y="38"/>
                    </a:lnTo>
                    <a:lnTo>
                      <a:pt x="97" y="38"/>
                    </a:lnTo>
                    <a:lnTo>
                      <a:pt x="97" y="34"/>
                    </a:lnTo>
                    <a:lnTo>
                      <a:pt x="93" y="34"/>
                    </a:lnTo>
                    <a:lnTo>
                      <a:pt x="93" y="24"/>
                    </a:lnTo>
                    <a:lnTo>
                      <a:pt x="110" y="24"/>
                    </a:lnTo>
                    <a:lnTo>
                      <a:pt x="110" y="34"/>
                    </a:lnTo>
                    <a:close/>
                    <a:moveTo>
                      <a:pt x="84" y="18"/>
                    </a:moveTo>
                    <a:lnTo>
                      <a:pt x="84" y="18"/>
                    </a:lnTo>
                    <a:lnTo>
                      <a:pt x="68" y="18"/>
                    </a:lnTo>
                    <a:lnTo>
                      <a:pt x="68" y="8"/>
                    </a:lnTo>
                    <a:lnTo>
                      <a:pt x="72" y="8"/>
                    </a:lnTo>
                    <a:lnTo>
                      <a:pt x="72" y="4"/>
                    </a:lnTo>
                    <a:lnTo>
                      <a:pt x="81" y="4"/>
                    </a:lnTo>
                    <a:lnTo>
                      <a:pt x="81" y="8"/>
                    </a:lnTo>
                    <a:lnTo>
                      <a:pt x="84" y="8"/>
                    </a:lnTo>
                    <a:lnTo>
                      <a:pt x="84" y="18"/>
                    </a:lnTo>
                    <a:close/>
                    <a:moveTo>
                      <a:pt x="84" y="34"/>
                    </a:moveTo>
                    <a:lnTo>
                      <a:pt x="84" y="34"/>
                    </a:lnTo>
                    <a:lnTo>
                      <a:pt x="81" y="34"/>
                    </a:lnTo>
                    <a:lnTo>
                      <a:pt x="81" y="38"/>
                    </a:lnTo>
                    <a:lnTo>
                      <a:pt x="72" y="38"/>
                    </a:lnTo>
                    <a:lnTo>
                      <a:pt x="72" y="34"/>
                    </a:lnTo>
                    <a:lnTo>
                      <a:pt x="68" y="34"/>
                    </a:lnTo>
                    <a:lnTo>
                      <a:pt x="68" y="24"/>
                    </a:lnTo>
                    <a:lnTo>
                      <a:pt x="84" y="24"/>
                    </a:lnTo>
                    <a:lnTo>
                      <a:pt x="84" y="34"/>
                    </a:lnTo>
                    <a:close/>
                    <a:moveTo>
                      <a:pt x="59" y="18"/>
                    </a:moveTo>
                    <a:lnTo>
                      <a:pt x="59" y="18"/>
                    </a:lnTo>
                    <a:lnTo>
                      <a:pt x="43" y="18"/>
                    </a:lnTo>
                    <a:lnTo>
                      <a:pt x="43" y="8"/>
                    </a:lnTo>
                    <a:lnTo>
                      <a:pt x="46" y="8"/>
                    </a:lnTo>
                    <a:lnTo>
                      <a:pt x="46" y="4"/>
                    </a:lnTo>
                    <a:lnTo>
                      <a:pt x="55" y="4"/>
                    </a:lnTo>
                    <a:lnTo>
                      <a:pt x="55" y="8"/>
                    </a:lnTo>
                    <a:lnTo>
                      <a:pt x="59" y="8"/>
                    </a:lnTo>
                    <a:lnTo>
                      <a:pt x="59" y="18"/>
                    </a:lnTo>
                    <a:close/>
                    <a:moveTo>
                      <a:pt x="59" y="34"/>
                    </a:moveTo>
                    <a:lnTo>
                      <a:pt x="59" y="34"/>
                    </a:lnTo>
                    <a:lnTo>
                      <a:pt x="55" y="34"/>
                    </a:lnTo>
                    <a:lnTo>
                      <a:pt x="55" y="38"/>
                    </a:lnTo>
                    <a:lnTo>
                      <a:pt x="46" y="38"/>
                    </a:lnTo>
                    <a:lnTo>
                      <a:pt x="46" y="34"/>
                    </a:lnTo>
                    <a:lnTo>
                      <a:pt x="43" y="34"/>
                    </a:lnTo>
                    <a:lnTo>
                      <a:pt x="43" y="24"/>
                    </a:lnTo>
                    <a:lnTo>
                      <a:pt x="59" y="24"/>
                    </a:lnTo>
                    <a:lnTo>
                      <a:pt x="59" y="34"/>
                    </a:lnTo>
                    <a:close/>
                    <a:moveTo>
                      <a:pt x="34" y="18"/>
                    </a:moveTo>
                    <a:lnTo>
                      <a:pt x="34" y="18"/>
                    </a:lnTo>
                    <a:lnTo>
                      <a:pt x="17" y="18"/>
                    </a:lnTo>
                    <a:lnTo>
                      <a:pt x="17" y="8"/>
                    </a:lnTo>
                    <a:lnTo>
                      <a:pt x="21" y="8"/>
                    </a:lnTo>
                    <a:lnTo>
                      <a:pt x="21" y="4"/>
                    </a:lnTo>
                    <a:lnTo>
                      <a:pt x="30" y="4"/>
                    </a:lnTo>
                    <a:lnTo>
                      <a:pt x="30" y="8"/>
                    </a:lnTo>
                    <a:lnTo>
                      <a:pt x="34" y="8"/>
                    </a:lnTo>
                    <a:lnTo>
                      <a:pt x="34" y="18"/>
                    </a:lnTo>
                    <a:close/>
                    <a:moveTo>
                      <a:pt x="34" y="34"/>
                    </a:moveTo>
                    <a:lnTo>
                      <a:pt x="34" y="34"/>
                    </a:lnTo>
                    <a:lnTo>
                      <a:pt x="30" y="34"/>
                    </a:lnTo>
                    <a:lnTo>
                      <a:pt x="30" y="38"/>
                    </a:lnTo>
                    <a:lnTo>
                      <a:pt x="21" y="38"/>
                    </a:lnTo>
                    <a:lnTo>
                      <a:pt x="21" y="34"/>
                    </a:lnTo>
                    <a:lnTo>
                      <a:pt x="17" y="34"/>
                    </a:lnTo>
                    <a:lnTo>
                      <a:pt x="17" y="24"/>
                    </a:lnTo>
                    <a:lnTo>
                      <a:pt x="34" y="24"/>
                    </a:lnTo>
                    <a:lnTo>
                      <a:pt x="34" y="34"/>
                    </a:lnTo>
                    <a:close/>
                    <a:moveTo>
                      <a:pt x="0" y="42"/>
                    </a:moveTo>
                    <a:lnTo>
                      <a:pt x="0" y="42"/>
                    </a:lnTo>
                    <a:lnTo>
                      <a:pt x="127" y="42"/>
                    </a:lnTo>
                    <a:lnTo>
                      <a:pt x="127"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grpSp>
        <p:grpSp>
          <p:nvGrpSpPr>
            <p:cNvPr id="145" name="组合 144"/>
            <p:cNvGrpSpPr/>
            <p:nvPr/>
          </p:nvGrpSpPr>
          <p:grpSpPr>
            <a:xfrm>
              <a:off x="1889434" y="4912218"/>
              <a:ext cx="942135" cy="215950"/>
              <a:chOff x="2460625" y="1127126"/>
              <a:chExt cx="706438" cy="161925"/>
            </a:xfrm>
            <a:solidFill>
              <a:srgbClr val="15B0E8"/>
            </a:solidFill>
          </p:grpSpPr>
          <p:sp>
            <p:nvSpPr>
              <p:cNvPr id="146" name="Freeform 70"/>
              <p:cNvSpPr>
                <a:spLocks/>
              </p:cNvSpPr>
              <p:nvPr/>
            </p:nvSpPr>
            <p:spPr bwMode="auto">
              <a:xfrm>
                <a:off x="2460625" y="1127126"/>
                <a:ext cx="706438" cy="150813"/>
              </a:xfrm>
              <a:custGeom>
                <a:avLst/>
                <a:gdLst>
                  <a:gd name="T0" fmla="*/ 798 w 830"/>
                  <a:gd name="T1" fmla="*/ 175 h 175"/>
                  <a:gd name="T2" fmla="*/ 798 w 830"/>
                  <a:gd name="T3" fmla="*/ 175 h 175"/>
                  <a:gd name="T4" fmla="*/ 743 w 830"/>
                  <a:gd name="T5" fmla="*/ 175 h 175"/>
                  <a:gd name="T6" fmla="*/ 731 w 830"/>
                  <a:gd name="T7" fmla="*/ 163 h 175"/>
                  <a:gd name="T8" fmla="*/ 743 w 830"/>
                  <a:gd name="T9" fmla="*/ 151 h 175"/>
                  <a:gd name="T10" fmla="*/ 798 w 830"/>
                  <a:gd name="T11" fmla="*/ 151 h 175"/>
                  <a:gd name="T12" fmla="*/ 806 w 830"/>
                  <a:gd name="T13" fmla="*/ 142 h 175"/>
                  <a:gd name="T14" fmla="*/ 806 w 830"/>
                  <a:gd name="T15" fmla="*/ 33 h 175"/>
                  <a:gd name="T16" fmla="*/ 798 w 830"/>
                  <a:gd name="T17" fmla="*/ 25 h 175"/>
                  <a:gd name="T18" fmla="*/ 33 w 830"/>
                  <a:gd name="T19" fmla="*/ 25 h 175"/>
                  <a:gd name="T20" fmla="*/ 25 w 830"/>
                  <a:gd name="T21" fmla="*/ 33 h 175"/>
                  <a:gd name="T22" fmla="*/ 25 w 830"/>
                  <a:gd name="T23" fmla="*/ 142 h 175"/>
                  <a:gd name="T24" fmla="*/ 33 w 830"/>
                  <a:gd name="T25" fmla="*/ 151 h 175"/>
                  <a:gd name="T26" fmla="*/ 668 w 830"/>
                  <a:gd name="T27" fmla="*/ 151 h 175"/>
                  <a:gd name="T28" fmla="*/ 680 w 830"/>
                  <a:gd name="T29" fmla="*/ 163 h 175"/>
                  <a:gd name="T30" fmla="*/ 668 w 830"/>
                  <a:gd name="T31" fmla="*/ 175 h 175"/>
                  <a:gd name="T32" fmla="*/ 33 w 830"/>
                  <a:gd name="T33" fmla="*/ 175 h 175"/>
                  <a:gd name="T34" fmla="*/ 0 w 830"/>
                  <a:gd name="T35" fmla="*/ 142 h 175"/>
                  <a:gd name="T36" fmla="*/ 0 w 830"/>
                  <a:gd name="T37" fmla="*/ 33 h 175"/>
                  <a:gd name="T38" fmla="*/ 33 w 830"/>
                  <a:gd name="T39" fmla="*/ 0 h 175"/>
                  <a:gd name="T40" fmla="*/ 798 w 830"/>
                  <a:gd name="T41" fmla="*/ 0 h 175"/>
                  <a:gd name="T42" fmla="*/ 830 w 830"/>
                  <a:gd name="T43" fmla="*/ 33 h 175"/>
                  <a:gd name="T44" fmla="*/ 830 w 830"/>
                  <a:gd name="T45" fmla="*/ 142 h 175"/>
                  <a:gd name="T46" fmla="*/ 798 w 830"/>
                  <a:gd name="T4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0" h="175">
                    <a:moveTo>
                      <a:pt x="798" y="175"/>
                    </a:moveTo>
                    <a:lnTo>
                      <a:pt x="798" y="175"/>
                    </a:lnTo>
                    <a:lnTo>
                      <a:pt x="743" y="175"/>
                    </a:lnTo>
                    <a:cubicBezTo>
                      <a:pt x="736" y="175"/>
                      <a:pt x="731" y="170"/>
                      <a:pt x="731" y="163"/>
                    </a:cubicBezTo>
                    <a:cubicBezTo>
                      <a:pt x="731" y="156"/>
                      <a:pt x="736" y="151"/>
                      <a:pt x="743" y="151"/>
                    </a:cubicBezTo>
                    <a:lnTo>
                      <a:pt x="798" y="151"/>
                    </a:lnTo>
                    <a:cubicBezTo>
                      <a:pt x="802" y="151"/>
                      <a:pt x="806" y="147"/>
                      <a:pt x="806" y="142"/>
                    </a:cubicBezTo>
                    <a:lnTo>
                      <a:pt x="806" y="33"/>
                    </a:lnTo>
                    <a:cubicBezTo>
                      <a:pt x="806" y="29"/>
                      <a:pt x="802" y="25"/>
                      <a:pt x="798" y="25"/>
                    </a:cubicBezTo>
                    <a:lnTo>
                      <a:pt x="33" y="25"/>
                    </a:lnTo>
                    <a:cubicBezTo>
                      <a:pt x="28" y="25"/>
                      <a:pt x="25" y="29"/>
                      <a:pt x="25" y="33"/>
                    </a:cubicBezTo>
                    <a:lnTo>
                      <a:pt x="25" y="142"/>
                    </a:lnTo>
                    <a:cubicBezTo>
                      <a:pt x="25" y="147"/>
                      <a:pt x="28" y="151"/>
                      <a:pt x="33" y="151"/>
                    </a:cubicBezTo>
                    <a:lnTo>
                      <a:pt x="668" y="151"/>
                    </a:lnTo>
                    <a:cubicBezTo>
                      <a:pt x="675" y="151"/>
                      <a:pt x="680" y="156"/>
                      <a:pt x="680" y="163"/>
                    </a:cubicBezTo>
                    <a:cubicBezTo>
                      <a:pt x="680" y="170"/>
                      <a:pt x="675" y="175"/>
                      <a:pt x="668" y="175"/>
                    </a:cubicBezTo>
                    <a:lnTo>
                      <a:pt x="33" y="175"/>
                    </a:lnTo>
                    <a:cubicBezTo>
                      <a:pt x="15" y="175"/>
                      <a:pt x="0" y="161"/>
                      <a:pt x="0" y="142"/>
                    </a:cubicBezTo>
                    <a:lnTo>
                      <a:pt x="0" y="33"/>
                    </a:lnTo>
                    <a:cubicBezTo>
                      <a:pt x="0" y="15"/>
                      <a:pt x="15" y="0"/>
                      <a:pt x="33" y="0"/>
                    </a:cubicBezTo>
                    <a:lnTo>
                      <a:pt x="798" y="0"/>
                    </a:lnTo>
                    <a:cubicBezTo>
                      <a:pt x="816" y="0"/>
                      <a:pt x="830" y="15"/>
                      <a:pt x="830" y="33"/>
                    </a:cubicBezTo>
                    <a:lnTo>
                      <a:pt x="830" y="142"/>
                    </a:lnTo>
                    <a:cubicBezTo>
                      <a:pt x="830" y="161"/>
                      <a:pt x="816" y="175"/>
                      <a:pt x="798" y="175"/>
                    </a:cubicBezTo>
                    <a:close/>
                  </a:path>
                </a:pathLst>
              </a:custGeom>
              <a:grpFill/>
              <a:ln w="0">
                <a:noFill/>
                <a:prstDash val="solid"/>
                <a:round/>
                <a:headEnd/>
                <a:tailEnd/>
              </a:ln>
            </p:spPr>
            <p:txBody>
              <a:bodyPr/>
              <a:lstStyle/>
              <a:p>
                <a:pPr defTabSz="543689">
                  <a:defRPr/>
                </a:pPr>
                <a:endParaRPr lang="zh-CN" altLang="en-US" sz="3201"/>
              </a:p>
            </p:txBody>
          </p:sp>
          <p:sp>
            <p:nvSpPr>
              <p:cNvPr id="147" name="Freeform 71"/>
              <p:cNvSpPr>
                <a:spLocks/>
              </p:cNvSpPr>
              <p:nvPr/>
            </p:nvSpPr>
            <p:spPr bwMode="auto">
              <a:xfrm>
                <a:off x="3005138" y="1246188"/>
                <a:ext cx="44450"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148" name="Freeform 72"/>
              <p:cNvSpPr>
                <a:spLocks/>
              </p:cNvSpPr>
              <p:nvPr/>
            </p:nvSpPr>
            <p:spPr bwMode="auto">
              <a:xfrm>
                <a:off x="3073400" y="1244601"/>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149" name="Freeform 73"/>
              <p:cNvSpPr>
                <a:spLocks noEditPoints="1"/>
              </p:cNvSpPr>
              <p:nvPr/>
            </p:nvSpPr>
            <p:spPr bwMode="auto">
              <a:xfrm>
                <a:off x="2506663" y="1158876"/>
                <a:ext cx="615950" cy="79375"/>
              </a:xfrm>
              <a:custGeom>
                <a:avLst/>
                <a:gdLst>
                  <a:gd name="T0" fmla="*/ 21 w 725"/>
                  <a:gd name="T1" fmla="*/ 15 h 94"/>
                  <a:gd name="T2" fmla="*/ 21 w 725"/>
                  <a:gd name="T3" fmla="*/ 15 h 94"/>
                  <a:gd name="T4" fmla="*/ 15 w 725"/>
                  <a:gd name="T5" fmla="*/ 22 h 94"/>
                  <a:gd name="T6" fmla="*/ 15 w 725"/>
                  <a:gd name="T7" fmla="*/ 72 h 94"/>
                  <a:gd name="T8" fmla="*/ 21 w 725"/>
                  <a:gd name="T9" fmla="*/ 80 h 94"/>
                  <a:gd name="T10" fmla="*/ 704 w 725"/>
                  <a:gd name="T11" fmla="*/ 80 h 94"/>
                  <a:gd name="T12" fmla="*/ 710 w 725"/>
                  <a:gd name="T13" fmla="*/ 72 h 94"/>
                  <a:gd name="T14" fmla="*/ 710 w 725"/>
                  <a:gd name="T15" fmla="*/ 22 h 94"/>
                  <a:gd name="T16" fmla="*/ 704 w 725"/>
                  <a:gd name="T17" fmla="*/ 15 h 94"/>
                  <a:gd name="T18" fmla="*/ 21 w 725"/>
                  <a:gd name="T19" fmla="*/ 15 h 94"/>
                  <a:gd name="T20" fmla="*/ 704 w 725"/>
                  <a:gd name="T21" fmla="*/ 94 h 94"/>
                  <a:gd name="T22" fmla="*/ 704 w 725"/>
                  <a:gd name="T23" fmla="*/ 94 h 94"/>
                  <a:gd name="T24" fmla="*/ 21 w 725"/>
                  <a:gd name="T25" fmla="*/ 94 h 94"/>
                  <a:gd name="T26" fmla="*/ 0 w 725"/>
                  <a:gd name="T27" fmla="*/ 72 h 94"/>
                  <a:gd name="T28" fmla="*/ 0 w 725"/>
                  <a:gd name="T29" fmla="*/ 22 h 94"/>
                  <a:gd name="T30" fmla="*/ 21 w 725"/>
                  <a:gd name="T31" fmla="*/ 0 h 94"/>
                  <a:gd name="T32" fmla="*/ 704 w 725"/>
                  <a:gd name="T33" fmla="*/ 0 h 94"/>
                  <a:gd name="T34" fmla="*/ 725 w 725"/>
                  <a:gd name="T35" fmla="*/ 22 h 94"/>
                  <a:gd name="T36" fmla="*/ 725 w 725"/>
                  <a:gd name="T37" fmla="*/ 72 h 94"/>
                  <a:gd name="T38" fmla="*/ 704 w 725"/>
                  <a:gd name="T3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94">
                    <a:moveTo>
                      <a:pt x="21" y="15"/>
                    </a:moveTo>
                    <a:lnTo>
                      <a:pt x="21" y="15"/>
                    </a:lnTo>
                    <a:cubicBezTo>
                      <a:pt x="18" y="15"/>
                      <a:pt x="15" y="18"/>
                      <a:pt x="15" y="22"/>
                    </a:cubicBezTo>
                    <a:lnTo>
                      <a:pt x="15" y="72"/>
                    </a:lnTo>
                    <a:cubicBezTo>
                      <a:pt x="15" y="76"/>
                      <a:pt x="18" y="80"/>
                      <a:pt x="21" y="80"/>
                    </a:cubicBezTo>
                    <a:lnTo>
                      <a:pt x="704" y="80"/>
                    </a:lnTo>
                    <a:cubicBezTo>
                      <a:pt x="707" y="80"/>
                      <a:pt x="710" y="76"/>
                      <a:pt x="710" y="72"/>
                    </a:cubicBezTo>
                    <a:lnTo>
                      <a:pt x="710" y="22"/>
                    </a:lnTo>
                    <a:cubicBezTo>
                      <a:pt x="710" y="18"/>
                      <a:pt x="707" y="15"/>
                      <a:pt x="704" y="15"/>
                    </a:cubicBezTo>
                    <a:lnTo>
                      <a:pt x="21" y="15"/>
                    </a:lnTo>
                    <a:close/>
                    <a:moveTo>
                      <a:pt x="704" y="94"/>
                    </a:moveTo>
                    <a:lnTo>
                      <a:pt x="704" y="94"/>
                    </a:lnTo>
                    <a:lnTo>
                      <a:pt x="21" y="94"/>
                    </a:lnTo>
                    <a:cubicBezTo>
                      <a:pt x="10" y="94"/>
                      <a:pt x="0" y="84"/>
                      <a:pt x="0" y="72"/>
                    </a:cubicBezTo>
                    <a:lnTo>
                      <a:pt x="0" y="22"/>
                    </a:lnTo>
                    <a:cubicBezTo>
                      <a:pt x="0" y="10"/>
                      <a:pt x="10" y="0"/>
                      <a:pt x="21" y="0"/>
                    </a:cubicBezTo>
                    <a:lnTo>
                      <a:pt x="704" y="0"/>
                    </a:lnTo>
                    <a:cubicBezTo>
                      <a:pt x="716" y="0"/>
                      <a:pt x="725" y="10"/>
                      <a:pt x="725" y="22"/>
                    </a:cubicBezTo>
                    <a:lnTo>
                      <a:pt x="725" y="72"/>
                    </a:lnTo>
                    <a:cubicBezTo>
                      <a:pt x="725" y="84"/>
                      <a:pt x="716" y="94"/>
                      <a:pt x="704" y="94"/>
                    </a:cubicBezTo>
                    <a:close/>
                  </a:path>
                </a:pathLst>
              </a:custGeom>
              <a:grpFill/>
              <a:ln w="0">
                <a:noFill/>
                <a:prstDash val="solid"/>
                <a:round/>
                <a:headEnd/>
                <a:tailEnd/>
              </a:ln>
            </p:spPr>
            <p:txBody>
              <a:bodyPr/>
              <a:lstStyle/>
              <a:p>
                <a:pPr defTabSz="543689">
                  <a:defRPr/>
                </a:pPr>
                <a:endParaRPr lang="zh-CN" altLang="en-US" sz="3201"/>
              </a:p>
            </p:txBody>
          </p:sp>
          <p:sp>
            <p:nvSpPr>
              <p:cNvPr id="150" name="Freeform 74"/>
              <p:cNvSpPr>
                <a:spLocks noEditPoints="1"/>
              </p:cNvSpPr>
              <p:nvPr/>
            </p:nvSpPr>
            <p:spPr bwMode="auto">
              <a:xfrm>
                <a:off x="2541588" y="1181101"/>
                <a:ext cx="106363" cy="34925"/>
              </a:xfrm>
              <a:custGeom>
                <a:avLst/>
                <a:gdLst>
                  <a:gd name="T0" fmla="*/ 109 w 126"/>
                  <a:gd name="T1" fmla="*/ 18 h 42"/>
                  <a:gd name="T2" fmla="*/ 93 w 126"/>
                  <a:gd name="T3" fmla="*/ 8 h 42"/>
                  <a:gd name="T4" fmla="*/ 97 w 126"/>
                  <a:gd name="T5" fmla="*/ 4 h 42"/>
                  <a:gd name="T6" fmla="*/ 106 w 126"/>
                  <a:gd name="T7" fmla="*/ 8 h 42"/>
                  <a:gd name="T8" fmla="*/ 109 w 126"/>
                  <a:gd name="T9" fmla="*/ 18 h 42"/>
                  <a:gd name="T10" fmla="*/ 109 w 126"/>
                  <a:gd name="T11" fmla="*/ 34 h 42"/>
                  <a:gd name="T12" fmla="*/ 106 w 126"/>
                  <a:gd name="T13" fmla="*/ 38 h 42"/>
                  <a:gd name="T14" fmla="*/ 97 w 126"/>
                  <a:gd name="T15" fmla="*/ 34 h 42"/>
                  <a:gd name="T16" fmla="*/ 93 w 126"/>
                  <a:gd name="T17" fmla="*/ 24 h 42"/>
                  <a:gd name="T18" fmla="*/ 109 w 126"/>
                  <a:gd name="T19" fmla="*/ 34 h 42"/>
                  <a:gd name="T20" fmla="*/ 84 w 126"/>
                  <a:gd name="T21" fmla="*/ 18 h 42"/>
                  <a:gd name="T22" fmla="*/ 68 w 126"/>
                  <a:gd name="T23" fmla="*/ 8 h 42"/>
                  <a:gd name="T24" fmla="*/ 71 w 126"/>
                  <a:gd name="T25" fmla="*/ 4 h 42"/>
                  <a:gd name="T26" fmla="*/ 80 w 126"/>
                  <a:gd name="T27" fmla="*/ 8 h 42"/>
                  <a:gd name="T28" fmla="*/ 84 w 126"/>
                  <a:gd name="T29" fmla="*/ 18 h 42"/>
                  <a:gd name="T30" fmla="*/ 84 w 126"/>
                  <a:gd name="T31" fmla="*/ 34 h 42"/>
                  <a:gd name="T32" fmla="*/ 80 w 126"/>
                  <a:gd name="T33" fmla="*/ 38 h 42"/>
                  <a:gd name="T34" fmla="*/ 71 w 126"/>
                  <a:gd name="T35" fmla="*/ 34 h 42"/>
                  <a:gd name="T36" fmla="*/ 68 w 126"/>
                  <a:gd name="T37" fmla="*/ 24 h 42"/>
                  <a:gd name="T38" fmla="*/ 84 w 126"/>
                  <a:gd name="T39" fmla="*/ 34 h 42"/>
                  <a:gd name="T40" fmla="*/ 58 w 126"/>
                  <a:gd name="T41" fmla="*/ 18 h 42"/>
                  <a:gd name="T42" fmla="*/ 42 w 126"/>
                  <a:gd name="T43" fmla="*/ 8 h 42"/>
                  <a:gd name="T44" fmla="*/ 46 w 126"/>
                  <a:gd name="T45" fmla="*/ 4 h 42"/>
                  <a:gd name="T46" fmla="*/ 55 w 126"/>
                  <a:gd name="T47" fmla="*/ 8 h 42"/>
                  <a:gd name="T48" fmla="*/ 58 w 126"/>
                  <a:gd name="T49" fmla="*/ 18 h 42"/>
                  <a:gd name="T50" fmla="*/ 58 w 126"/>
                  <a:gd name="T51" fmla="*/ 34 h 42"/>
                  <a:gd name="T52" fmla="*/ 55 w 126"/>
                  <a:gd name="T53" fmla="*/ 38 h 42"/>
                  <a:gd name="T54" fmla="*/ 46 w 126"/>
                  <a:gd name="T55" fmla="*/ 34 h 42"/>
                  <a:gd name="T56" fmla="*/ 42 w 126"/>
                  <a:gd name="T57" fmla="*/ 24 h 42"/>
                  <a:gd name="T58" fmla="*/ 58 w 126"/>
                  <a:gd name="T59" fmla="*/ 34 h 42"/>
                  <a:gd name="T60" fmla="*/ 33 w 126"/>
                  <a:gd name="T61" fmla="*/ 18 h 42"/>
                  <a:gd name="T62" fmla="*/ 17 w 126"/>
                  <a:gd name="T63" fmla="*/ 8 h 42"/>
                  <a:gd name="T64" fmla="*/ 20 w 126"/>
                  <a:gd name="T65" fmla="*/ 4 h 42"/>
                  <a:gd name="T66" fmla="*/ 29 w 126"/>
                  <a:gd name="T67" fmla="*/ 8 h 42"/>
                  <a:gd name="T68" fmla="*/ 33 w 126"/>
                  <a:gd name="T69" fmla="*/ 18 h 42"/>
                  <a:gd name="T70" fmla="*/ 33 w 126"/>
                  <a:gd name="T71" fmla="*/ 34 h 42"/>
                  <a:gd name="T72" fmla="*/ 29 w 126"/>
                  <a:gd name="T73" fmla="*/ 38 h 42"/>
                  <a:gd name="T74" fmla="*/ 20 w 126"/>
                  <a:gd name="T75" fmla="*/ 34 h 42"/>
                  <a:gd name="T76" fmla="*/ 17 w 126"/>
                  <a:gd name="T77" fmla="*/ 24 h 42"/>
                  <a:gd name="T78" fmla="*/ 33 w 126"/>
                  <a:gd name="T79" fmla="*/ 34 h 42"/>
                  <a:gd name="T80" fmla="*/ 0 w 126"/>
                  <a:gd name="T81" fmla="*/ 42 h 42"/>
                  <a:gd name="T82" fmla="*/ 126 w 126"/>
                  <a:gd name="T83" fmla="*/ 0 h 42"/>
                  <a:gd name="T84" fmla="*/ 0 w 126"/>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42">
                    <a:moveTo>
                      <a:pt x="109" y="18"/>
                    </a:moveTo>
                    <a:lnTo>
                      <a:pt x="109" y="18"/>
                    </a:lnTo>
                    <a:lnTo>
                      <a:pt x="93" y="18"/>
                    </a:lnTo>
                    <a:lnTo>
                      <a:pt x="93" y="8"/>
                    </a:lnTo>
                    <a:lnTo>
                      <a:pt x="97" y="8"/>
                    </a:lnTo>
                    <a:lnTo>
                      <a:pt x="97" y="4"/>
                    </a:lnTo>
                    <a:lnTo>
                      <a:pt x="106" y="4"/>
                    </a:lnTo>
                    <a:lnTo>
                      <a:pt x="106" y="8"/>
                    </a:lnTo>
                    <a:lnTo>
                      <a:pt x="109" y="8"/>
                    </a:lnTo>
                    <a:lnTo>
                      <a:pt x="109" y="18"/>
                    </a:lnTo>
                    <a:close/>
                    <a:moveTo>
                      <a:pt x="109" y="34"/>
                    </a:moveTo>
                    <a:lnTo>
                      <a:pt x="109" y="34"/>
                    </a:lnTo>
                    <a:lnTo>
                      <a:pt x="106" y="34"/>
                    </a:lnTo>
                    <a:lnTo>
                      <a:pt x="106" y="38"/>
                    </a:lnTo>
                    <a:lnTo>
                      <a:pt x="97" y="38"/>
                    </a:lnTo>
                    <a:lnTo>
                      <a:pt x="97" y="34"/>
                    </a:lnTo>
                    <a:lnTo>
                      <a:pt x="93" y="34"/>
                    </a:lnTo>
                    <a:lnTo>
                      <a:pt x="93" y="24"/>
                    </a:lnTo>
                    <a:lnTo>
                      <a:pt x="109" y="24"/>
                    </a:lnTo>
                    <a:lnTo>
                      <a:pt x="109" y="34"/>
                    </a:lnTo>
                    <a:close/>
                    <a:moveTo>
                      <a:pt x="84" y="18"/>
                    </a:moveTo>
                    <a:lnTo>
                      <a:pt x="84" y="18"/>
                    </a:lnTo>
                    <a:lnTo>
                      <a:pt x="68" y="18"/>
                    </a:lnTo>
                    <a:lnTo>
                      <a:pt x="68" y="8"/>
                    </a:lnTo>
                    <a:lnTo>
                      <a:pt x="71" y="8"/>
                    </a:lnTo>
                    <a:lnTo>
                      <a:pt x="71" y="4"/>
                    </a:lnTo>
                    <a:lnTo>
                      <a:pt x="80" y="4"/>
                    </a:lnTo>
                    <a:lnTo>
                      <a:pt x="80" y="8"/>
                    </a:lnTo>
                    <a:lnTo>
                      <a:pt x="84" y="8"/>
                    </a:lnTo>
                    <a:lnTo>
                      <a:pt x="84" y="18"/>
                    </a:lnTo>
                    <a:close/>
                    <a:moveTo>
                      <a:pt x="84" y="34"/>
                    </a:moveTo>
                    <a:lnTo>
                      <a:pt x="84" y="34"/>
                    </a:lnTo>
                    <a:lnTo>
                      <a:pt x="80" y="34"/>
                    </a:lnTo>
                    <a:lnTo>
                      <a:pt x="80" y="38"/>
                    </a:lnTo>
                    <a:lnTo>
                      <a:pt x="71" y="38"/>
                    </a:lnTo>
                    <a:lnTo>
                      <a:pt x="71" y="34"/>
                    </a:lnTo>
                    <a:lnTo>
                      <a:pt x="68" y="34"/>
                    </a:lnTo>
                    <a:lnTo>
                      <a:pt x="68" y="24"/>
                    </a:lnTo>
                    <a:lnTo>
                      <a:pt x="84" y="24"/>
                    </a:lnTo>
                    <a:lnTo>
                      <a:pt x="84" y="34"/>
                    </a:lnTo>
                    <a:close/>
                    <a:moveTo>
                      <a:pt x="58" y="18"/>
                    </a:moveTo>
                    <a:lnTo>
                      <a:pt x="58" y="18"/>
                    </a:lnTo>
                    <a:lnTo>
                      <a:pt x="42" y="18"/>
                    </a:lnTo>
                    <a:lnTo>
                      <a:pt x="42" y="8"/>
                    </a:lnTo>
                    <a:lnTo>
                      <a:pt x="46" y="8"/>
                    </a:lnTo>
                    <a:lnTo>
                      <a:pt x="46" y="4"/>
                    </a:lnTo>
                    <a:lnTo>
                      <a:pt x="55" y="4"/>
                    </a:lnTo>
                    <a:lnTo>
                      <a:pt x="55" y="8"/>
                    </a:lnTo>
                    <a:lnTo>
                      <a:pt x="58" y="8"/>
                    </a:lnTo>
                    <a:lnTo>
                      <a:pt x="58" y="18"/>
                    </a:lnTo>
                    <a:close/>
                    <a:moveTo>
                      <a:pt x="58" y="34"/>
                    </a:moveTo>
                    <a:lnTo>
                      <a:pt x="58" y="34"/>
                    </a:lnTo>
                    <a:lnTo>
                      <a:pt x="55" y="34"/>
                    </a:lnTo>
                    <a:lnTo>
                      <a:pt x="55" y="38"/>
                    </a:lnTo>
                    <a:lnTo>
                      <a:pt x="46" y="38"/>
                    </a:lnTo>
                    <a:lnTo>
                      <a:pt x="46" y="34"/>
                    </a:lnTo>
                    <a:lnTo>
                      <a:pt x="42" y="34"/>
                    </a:lnTo>
                    <a:lnTo>
                      <a:pt x="42" y="24"/>
                    </a:lnTo>
                    <a:lnTo>
                      <a:pt x="58" y="24"/>
                    </a:lnTo>
                    <a:lnTo>
                      <a:pt x="58" y="34"/>
                    </a:lnTo>
                    <a:close/>
                    <a:moveTo>
                      <a:pt x="33" y="18"/>
                    </a:moveTo>
                    <a:lnTo>
                      <a:pt x="33" y="18"/>
                    </a:lnTo>
                    <a:lnTo>
                      <a:pt x="17" y="18"/>
                    </a:lnTo>
                    <a:lnTo>
                      <a:pt x="17" y="8"/>
                    </a:lnTo>
                    <a:lnTo>
                      <a:pt x="20" y="8"/>
                    </a:lnTo>
                    <a:lnTo>
                      <a:pt x="20" y="4"/>
                    </a:lnTo>
                    <a:lnTo>
                      <a:pt x="29" y="4"/>
                    </a:lnTo>
                    <a:lnTo>
                      <a:pt x="29" y="8"/>
                    </a:lnTo>
                    <a:lnTo>
                      <a:pt x="33" y="8"/>
                    </a:lnTo>
                    <a:lnTo>
                      <a:pt x="33" y="18"/>
                    </a:lnTo>
                    <a:close/>
                    <a:moveTo>
                      <a:pt x="33" y="34"/>
                    </a:moveTo>
                    <a:lnTo>
                      <a:pt x="33" y="34"/>
                    </a:lnTo>
                    <a:lnTo>
                      <a:pt x="29" y="34"/>
                    </a:lnTo>
                    <a:lnTo>
                      <a:pt x="29" y="38"/>
                    </a:lnTo>
                    <a:lnTo>
                      <a:pt x="20" y="38"/>
                    </a:lnTo>
                    <a:lnTo>
                      <a:pt x="20" y="34"/>
                    </a:lnTo>
                    <a:lnTo>
                      <a:pt x="17" y="34"/>
                    </a:lnTo>
                    <a:lnTo>
                      <a:pt x="17" y="24"/>
                    </a:lnTo>
                    <a:lnTo>
                      <a:pt x="33" y="24"/>
                    </a:lnTo>
                    <a:lnTo>
                      <a:pt x="33" y="34"/>
                    </a:lnTo>
                    <a:close/>
                    <a:moveTo>
                      <a:pt x="0" y="42"/>
                    </a:moveTo>
                    <a:lnTo>
                      <a:pt x="0" y="42"/>
                    </a:lnTo>
                    <a:lnTo>
                      <a:pt x="126" y="42"/>
                    </a:lnTo>
                    <a:lnTo>
                      <a:pt x="126"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sp>
            <p:nvSpPr>
              <p:cNvPr id="151" name="Freeform 75"/>
              <p:cNvSpPr>
                <a:spLocks noEditPoints="1"/>
              </p:cNvSpPr>
              <p:nvPr/>
            </p:nvSpPr>
            <p:spPr bwMode="auto">
              <a:xfrm>
                <a:off x="2663825" y="1181101"/>
                <a:ext cx="109538" cy="34925"/>
              </a:xfrm>
              <a:custGeom>
                <a:avLst/>
                <a:gdLst>
                  <a:gd name="T0" fmla="*/ 110 w 127"/>
                  <a:gd name="T1" fmla="*/ 18 h 42"/>
                  <a:gd name="T2" fmla="*/ 93 w 127"/>
                  <a:gd name="T3" fmla="*/ 8 h 42"/>
                  <a:gd name="T4" fmla="*/ 97 w 127"/>
                  <a:gd name="T5" fmla="*/ 4 h 42"/>
                  <a:gd name="T6" fmla="*/ 106 w 127"/>
                  <a:gd name="T7" fmla="*/ 8 h 42"/>
                  <a:gd name="T8" fmla="*/ 110 w 127"/>
                  <a:gd name="T9" fmla="*/ 18 h 42"/>
                  <a:gd name="T10" fmla="*/ 110 w 127"/>
                  <a:gd name="T11" fmla="*/ 34 h 42"/>
                  <a:gd name="T12" fmla="*/ 106 w 127"/>
                  <a:gd name="T13" fmla="*/ 38 h 42"/>
                  <a:gd name="T14" fmla="*/ 97 w 127"/>
                  <a:gd name="T15" fmla="*/ 34 h 42"/>
                  <a:gd name="T16" fmla="*/ 93 w 127"/>
                  <a:gd name="T17" fmla="*/ 24 h 42"/>
                  <a:gd name="T18" fmla="*/ 110 w 127"/>
                  <a:gd name="T19" fmla="*/ 34 h 42"/>
                  <a:gd name="T20" fmla="*/ 84 w 127"/>
                  <a:gd name="T21" fmla="*/ 18 h 42"/>
                  <a:gd name="T22" fmla="*/ 68 w 127"/>
                  <a:gd name="T23" fmla="*/ 8 h 42"/>
                  <a:gd name="T24" fmla="*/ 72 w 127"/>
                  <a:gd name="T25" fmla="*/ 4 h 42"/>
                  <a:gd name="T26" fmla="*/ 81 w 127"/>
                  <a:gd name="T27" fmla="*/ 8 h 42"/>
                  <a:gd name="T28" fmla="*/ 84 w 127"/>
                  <a:gd name="T29" fmla="*/ 18 h 42"/>
                  <a:gd name="T30" fmla="*/ 84 w 127"/>
                  <a:gd name="T31" fmla="*/ 34 h 42"/>
                  <a:gd name="T32" fmla="*/ 81 w 127"/>
                  <a:gd name="T33" fmla="*/ 38 h 42"/>
                  <a:gd name="T34" fmla="*/ 72 w 127"/>
                  <a:gd name="T35" fmla="*/ 34 h 42"/>
                  <a:gd name="T36" fmla="*/ 68 w 127"/>
                  <a:gd name="T37" fmla="*/ 24 h 42"/>
                  <a:gd name="T38" fmla="*/ 84 w 127"/>
                  <a:gd name="T39" fmla="*/ 34 h 42"/>
                  <a:gd name="T40" fmla="*/ 59 w 127"/>
                  <a:gd name="T41" fmla="*/ 18 h 42"/>
                  <a:gd name="T42" fmla="*/ 43 w 127"/>
                  <a:gd name="T43" fmla="*/ 8 h 42"/>
                  <a:gd name="T44" fmla="*/ 46 w 127"/>
                  <a:gd name="T45" fmla="*/ 4 h 42"/>
                  <a:gd name="T46" fmla="*/ 55 w 127"/>
                  <a:gd name="T47" fmla="*/ 8 h 42"/>
                  <a:gd name="T48" fmla="*/ 59 w 127"/>
                  <a:gd name="T49" fmla="*/ 18 h 42"/>
                  <a:gd name="T50" fmla="*/ 59 w 127"/>
                  <a:gd name="T51" fmla="*/ 34 h 42"/>
                  <a:gd name="T52" fmla="*/ 55 w 127"/>
                  <a:gd name="T53" fmla="*/ 38 h 42"/>
                  <a:gd name="T54" fmla="*/ 46 w 127"/>
                  <a:gd name="T55" fmla="*/ 34 h 42"/>
                  <a:gd name="T56" fmla="*/ 43 w 127"/>
                  <a:gd name="T57" fmla="*/ 24 h 42"/>
                  <a:gd name="T58" fmla="*/ 59 w 127"/>
                  <a:gd name="T59" fmla="*/ 34 h 42"/>
                  <a:gd name="T60" fmla="*/ 34 w 127"/>
                  <a:gd name="T61" fmla="*/ 18 h 42"/>
                  <a:gd name="T62" fmla="*/ 17 w 127"/>
                  <a:gd name="T63" fmla="*/ 8 h 42"/>
                  <a:gd name="T64" fmla="*/ 21 w 127"/>
                  <a:gd name="T65" fmla="*/ 4 h 42"/>
                  <a:gd name="T66" fmla="*/ 30 w 127"/>
                  <a:gd name="T67" fmla="*/ 8 h 42"/>
                  <a:gd name="T68" fmla="*/ 34 w 127"/>
                  <a:gd name="T69" fmla="*/ 18 h 42"/>
                  <a:gd name="T70" fmla="*/ 34 w 127"/>
                  <a:gd name="T71" fmla="*/ 34 h 42"/>
                  <a:gd name="T72" fmla="*/ 30 w 127"/>
                  <a:gd name="T73" fmla="*/ 38 h 42"/>
                  <a:gd name="T74" fmla="*/ 21 w 127"/>
                  <a:gd name="T75" fmla="*/ 34 h 42"/>
                  <a:gd name="T76" fmla="*/ 17 w 127"/>
                  <a:gd name="T77" fmla="*/ 24 h 42"/>
                  <a:gd name="T78" fmla="*/ 34 w 127"/>
                  <a:gd name="T79" fmla="*/ 34 h 42"/>
                  <a:gd name="T80" fmla="*/ 0 w 127"/>
                  <a:gd name="T81" fmla="*/ 42 h 42"/>
                  <a:gd name="T82" fmla="*/ 127 w 127"/>
                  <a:gd name="T83" fmla="*/ 0 h 42"/>
                  <a:gd name="T84" fmla="*/ 0 w 127"/>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42">
                    <a:moveTo>
                      <a:pt x="110" y="18"/>
                    </a:moveTo>
                    <a:lnTo>
                      <a:pt x="110" y="18"/>
                    </a:lnTo>
                    <a:lnTo>
                      <a:pt x="93" y="18"/>
                    </a:lnTo>
                    <a:lnTo>
                      <a:pt x="93" y="8"/>
                    </a:lnTo>
                    <a:lnTo>
                      <a:pt x="97" y="8"/>
                    </a:lnTo>
                    <a:lnTo>
                      <a:pt x="97" y="4"/>
                    </a:lnTo>
                    <a:lnTo>
                      <a:pt x="106" y="4"/>
                    </a:lnTo>
                    <a:lnTo>
                      <a:pt x="106" y="8"/>
                    </a:lnTo>
                    <a:lnTo>
                      <a:pt x="110" y="8"/>
                    </a:lnTo>
                    <a:lnTo>
                      <a:pt x="110" y="18"/>
                    </a:lnTo>
                    <a:close/>
                    <a:moveTo>
                      <a:pt x="110" y="34"/>
                    </a:moveTo>
                    <a:lnTo>
                      <a:pt x="110" y="34"/>
                    </a:lnTo>
                    <a:lnTo>
                      <a:pt x="106" y="34"/>
                    </a:lnTo>
                    <a:lnTo>
                      <a:pt x="106" y="38"/>
                    </a:lnTo>
                    <a:lnTo>
                      <a:pt x="97" y="38"/>
                    </a:lnTo>
                    <a:lnTo>
                      <a:pt x="97" y="34"/>
                    </a:lnTo>
                    <a:lnTo>
                      <a:pt x="93" y="34"/>
                    </a:lnTo>
                    <a:lnTo>
                      <a:pt x="93" y="24"/>
                    </a:lnTo>
                    <a:lnTo>
                      <a:pt x="110" y="24"/>
                    </a:lnTo>
                    <a:lnTo>
                      <a:pt x="110" y="34"/>
                    </a:lnTo>
                    <a:close/>
                    <a:moveTo>
                      <a:pt x="84" y="18"/>
                    </a:moveTo>
                    <a:lnTo>
                      <a:pt x="84" y="18"/>
                    </a:lnTo>
                    <a:lnTo>
                      <a:pt x="68" y="18"/>
                    </a:lnTo>
                    <a:lnTo>
                      <a:pt x="68" y="8"/>
                    </a:lnTo>
                    <a:lnTo>
                      <a:pt x="72" y="8"/>
                    </a:lnTo>
                    <a:lnTo>
                      <a:pt x="72" y="4"/>
                    </a:lnTo>
                    <a:lnTo>
                      <a:pt x="81" y="4"/>
                    </a:lnTo>
                    <a:lnTo>
                      <a:pt x="81" y="8"/>
                    </a:lnTo>
                    <a:lnTo>
                      <a:pt x="84" y="8"/>
                    </a:lnTo>
                    <a:lnTo>
                      <a:pt x="84" y="18"/>
                    </a:lnTo>
                    <a:close/>
                    <a:moveTo>
                      <a:pt x="84" y="34"/>
                    </a:moveTo>
                    <a:lnTo>
                      <a:pt x="84" y="34"/>
                    </a:lnTo>
                    <a:lnTo>
                      <a:pt x="81" y="34"/>
                    </a:lnTo>
                    <a:lnTo>
                      <a:pt x="81" y="38"/>
                    </a:lnTo>
                    <a:lnTo>
                      <a:pt x="72" y="38"/>
                    </a:lnTo>
                    <a:lnTo>
                      <a:pt x="72" y="34"/>
                    </a:lnTo>
                    <a:lnTo>
                      <a:pt x="68" y="34"/>
                    </a:lnTo>
                    <a:lnTo>
                      <a:pt x="68" y="24"/>
                    </a:lnTo>
                    <a:lnTo>
                      <a:pt x="84" y="24"/>
                    </a:lnTo>
                    <a:lnTo>
                      <a:pt x="84" y="34"/>
                    </a:lnTo>
                    <a:close/>
                    <a:moveTo>
                      <a:pt x="59" y="18"/>
                    </a:moveTo>
                    <a:lnTo>
                      <a:pt x="59" y="18"/>
                    </a:lnTo>
                    <a:lnTo>
                      <a:pt x="43" y="18"/>
                    </a:lnTo>
                    <a:lnTo>
                      <a:pt x="43" y="8"/>
                    </a:lnTo>
                    <a:lnTo>
                      <a:pt x="46" y="8"/>
                    </a:lnTo>
                    <a:lnTo>
                      <a:pt x="46" y="4"/>
                    </a:lnTo>
                    <a:lnTo>
                      <a:pt x="55" y="4"/>
                    </a:lnTo>
                    <a:lnTo>
                      <a:pt x="55" y="8"/>
                    </a:lnTo>
                    <a:lnTo>
                      <a:pt x="59" y="8"/>
                    </a:lnTo>
                    <a:lnTo>
                      <a:pt x="59" y="18"/>
                    </a:lnTo>
                    <a:close/>
                    <a:moveTo>
                      <a:pt x="59" y="34"/>
                    </a:moveTo>
                    <a:lnTo>
                      <a:pt x="59" y="34"/>
                    </a:lnTo>
                    <a:lnTo>
                      <a:pt x="55" y="34"/>
                    </a:lnTo>
                    <a:lnTo>
                      <a:pt x="55" y="38"/>
                    </a:lnTo>
                    <a:lnTo>
                      <a:pt x="46" y="38"/>
                    </a:lnTo>
                    <a:lnTo>
                      <a:pt x="46" y="34"/>
                    </a:lnTo>
                    <a:lnTo>
                      <a:pt x="43" y="34"/>
                    </a:lnTo>
                    <a:lnTo>
                      <a:pt x="43" y="24"/>
                    </a:lnTo>
                    <a:lnTo>
                      <a:pt x="59" y="24"/>
                    </a:lnTo>
                    <a:lnTo>
                      <a:pt x="59" y="34"/>
                    </a:lnTo>
                    <a:close/>
                    <a:moveTo>
                      <a:pt x="34" y="18"/>
                    </a:moveTo>
                    <a:lnTo>
                      <a:pt x="34" y="18"/>
                    </a:lnTo>
                    <a:lnTo>
                      <a:pt x="17" y="18"/>
                    </a:lnTo>
                    <a:lnTo>
                      <a:pt x="17" y="8"/>
                    </a:lnTo>
                    <a:lnTo>
                      <a:pt x="21" y="8"/>
                    </a:lnTo>
                    <a:lnTo>
                      <a:pt x="21" y="4"/>
                    </a:lnTo>
                    <a:lnTo>
                      <a:pt x="30" y="4"/>
                    </a:lnTo>
                    <a:lnTo>
                      <a:pt x="30" y="8"/>
                    </a:lnTo>
                    <a:lnTo>
                      <a:pt x="34" y="8"/>
                    </a:lnTo>
                    <a:lnTo>
                      <a:pt x="34" y="18"/>
                    </a:lnTo>
                    <a:close/>
                    <a:moveTo>
                      <a:pt x="34" y="34"/>
                    </a:moveTo>
                    <a:lnTo>
                      <a:pt x="34" y="34"/>
                    </a:lnTo>
                    <a:lnTo>
                      <a:pt x="30" y="34"/>
                    </a:lnTo>
                    <a:lnTo>
                      <a:pt x="30" y="38"/>
                    </a:lnTo>
                    <a:lnTo>
                      <a:pt x="21" y="38"/>
                    </a:lnTo>
                    <a:lnTo>
                      <a:pt x="21" y="34"/>
                    </a:lnTo>
                    <a:lnTo>
                      <a:pt x="17" y="34"/>
                    </a:lnTo>
                    <a:lnTo>
                      <a:pt x="17" y="24"/>
                    </a:lnTo>
                    <a:lnTo>
                      <a:pt x="34" y="24"/>
                    </a:lnTo>
                    <a:lnTo>
                      <a:pt x="34" y="34"/>
                    </a:lnTo>
                    <a:close/>
                    <a:moveTo>
                      <a:pt x="0" y="42"/>
                    </a:moveTo>
                    <a:lnTo>
                      <a:pt x="0" y="42"/>
                    </a:lnTo>
                    <a:lnTo>
                      <a:pt x="127" y="42"/>
                    </a:lnTo>
                    <a:lnTo>
                      <a:pt x="127"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grpSp>
        <p:cxnSp>
          <p:nvCxnSpPr>
            <p:cNvPr id="153" name="直接连接符 152"/>
            <p:cNvCxnSpPr>
              <a:stCxn id="140" idx="0"/>
              <a:endCxn id="147" idx="0"/>
            </p:cNvCxnSpPr>
            <p:nvPr/>
          </p:nvCxnSpPr>
          <p:spPr bwMode="auto">
            <a:xfrm>
              <a:off x="2644677" y="4869611"/>
              <a:ext cx="1" cy="258557"/>
            </a:xfrm>
            <a:prstGeom prst="line">
              <a:avLst/>
            </a:prstGeom>
            <a:solidFill>
              <a:schemeClr val="accent1"/>
            </a:solidFill>
            <a:ln w="38100" cap="flat" cmpd="sng" algn="ctr">
              <a:solidFill>
                <a:schemeClr val="tx2">
                  <a:lumMod val="60000"/>
                  <a:lumOff val="40000"/>
                </a:schemeClr>
              </a:solidFill>
              <a:prstDash val="solid"/>
              <a:round/>
              <a:headEnd type="none" w="med" len="med"/>
              <a:tailEnd type="none" w="med" len="med"/>
            </a:ln>
            <a:effectLst/>
          </p:spPr>
        </p:cxnSp>
        <p:cxnSp>
          <p:nvCxnSpPr>
            <p:cNvPr id="156" name="直接连接符 155"/>
            <p:cNvCxnSpPr/>
            <p:nvPr/>
          </p:nvCxnSpPr>
          <p:spPr bwMode="auto">
            <a:xfrm>
              <a:off x="2737098" y="4871300"/>
              <a:ext cx="1" cy="258557"/>
            </a:xfrm>
            <a:prstGeom prst="line">
              <a:avLst/>
            </a:prstGeom>
            <a:solidFill>
              <a:schemeClr val="accent1"/>
            </a:solidFill>
            <a:ln w="38100" cap="flat" cmpd="sng" algn="ctr">
              <a:solidFill>
                <a:schemeClr val="tx2">
                  <a:lumMod val="60000"/>
                  <a:lumOff val="40000"/>
                </a:schemeClr>
              </a:solidFill>
              <a:prstDash val="solid"/>
              <a:round/>
              <a:headEnd type="none" w="med" len="med"/>
              <a:tailEnd type="none" w="med" len="med"/>
            </a:ln>
            <a:effectLst/>
          </p:spPr>
        </p:cxnSp>
        <p:grpSp>
          <p:nvGrpSpPr>
            <p:cNvPr id="157" name="组合 156"/>
            <p:cNvGrpSpPr/>
            <p:nvPr/>
          </p:nvGrpSpPr>
          <p:grpSpPr>
            <a:xfrm>
              <a:off x="3420959" y="5858206"/>
              <a:ext cx="868034" cy="173607"/>
              <a:chOff x="2449513" y="1096964"/>
              <a:chExt cx="650875" cy="130175"/>
            </a:xfrm>
            <a:solidFill>
              <a:srgbClr val="15B0E8"/>
            </a:solidFill>
          </p:grpSpPr>
          <p:sp>
            <p:nvSpPr>
              <p:cNvPr id="158"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159"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160"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161"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162"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163"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64"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165"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166"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167"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168"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169"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170"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171"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72"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73"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74"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75"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176"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77"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178"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79"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80"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81"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82"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83"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84"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185"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186"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187" name="组合 186"/>
            <p:cNvGrpSpPr/>
            <p:nvPr/>
          </p:nvGrpSpPr>
          <p:grpSpPr>
            <a:xfrm>
              <a:off x="3410881" y="5635755"/>
              <a:ext cx="868034" cy="173607"/>
              <a:chOff x="2449513" y="1096964"/>
              <a:chExt cx="650875" cy="130175"/>
            </a:xfrm>
            <a:solidFill>
              <a:srgbClr val="15B0E8"/>
            </a:solidFill>
          </p:grpSpPr>
          <p:sp>
            <p:nvSpPr>
              <p:cNvPr id="188"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189"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190"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191"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192"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193"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194"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195"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196"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197"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198"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199"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200"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201"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02"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03"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04"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05"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206"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07"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208"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09"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10"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11"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12"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13"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14"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15"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16"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217" name="组合 216"/>
            <p:cNvGrpSpPr/>
            <p:nvPr/>
          </p:nvGrpSpPr>
          <p:grpSpPr>
            <a:xfrm>
              <a:off x="3410374" y="5426158"/>
              <a:ext cx="868034" cy="173607"/>
              <a:chOff x="2449513" y="1096964"/>
              <a:chExt cx="650875" cy="130175"/>
            </a:xfrm>
            <a:solidFill>
              <a:srgbClr val="15B0E8"/>
            </a:solidFill>
          </p:grpSpPr>
          <p:sp>
            <p:nvSpPr>
              <p:cNvPr id="218"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219"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220"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221"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222"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223"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224"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225"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226"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227"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228"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229"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230"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231"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32"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33"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34"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35"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236"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37"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238"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39"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40"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41"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42"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43"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44"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45"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46"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247" name="组合 246"/>
            <p:cNvGrpSpPr/>
            <p:nvPr/>
          </p:nvGrpSpPr>
          <p:grpSpPr>
            <a:xfrm>
              <a:off x="3416726" y="5213383"/>
              <a:ext cx="868034" cy="173607"/>
              <a:chOff x="2449513" y="1096964"/>
              <a:chExt cx="650875" cy="130175"/>
            </a:xfrm>
            <a:solidFill>
              <a:srgbClr val="15B0E8"/>
            </a:solidFill>
          </p:grpSpPr>
          <p:sp>
            <p:nvSpPr>
              <p:cNvPr id="248"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249"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250"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251"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252"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253"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254"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255"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256"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257"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258"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259"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260"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261"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62"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63"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64"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65"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266"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67"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268"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69"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70"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71"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72"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73"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74"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275"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276"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277" name="组合 276"/>
            <p:cNvGrpSpPr/>
            <p:nvPr/>
          </p:nvGrpSpPr>
          <p:grpSpPr>
            <a:xfrm>
              <a:off x="3394869" y="4653018"/>
              <a:ext cx="942135" cy="215950"/>
              <a:chOff x="2460625" y="1127126"/>
              <a:chExt cx="706438" cy="161925"/>
            </a:xfrm>
            <a:solidFill>
              <a:srgbClr val="15B0E8"/>
            </a:solidFill>
          </p:grpSpPr>
          <p:sp>
            <p:nvSpPr>
              <p:cNvPr id="278" name="Freeform 70"/>
              <p:cNvSpPr>
                <a:spLocks/>
              </p:cNvSpPr>
              <p:nvPr/>
            </p:nvSpPr>
            <p:spPr bwMode="auto">
              <a:xfrm>
                <a:off x="2460625" y="1127126"/>
                <a:ext cx="706438" cy="150813"/>
              </a:xfrm>
              <a:custGeom>
                <a:avLst/>
                <a:gdLst>
                  <a:gd name="T0" fmla="*/ 798 w 830"/>
                  <a:gd name="T1" fmla="*/ 175 h 175"/>
                  <a:gd name="T2" fmla="*/ 798 w 830"/>
                  <a:gd name="T3" fmla="*/ 175 h 175"/>
                  <a:gd name="T4" fmla="*/ 743 w 830"/>
                  <a:gd name="T5" fmla="*/ 175 h 175"/>
                  <a:gd name="T6" fmla="*/ 731 w 830"/>
                  <a:gd name="T7" fmla="*/ 163 h 175"/>
                  <a:gd name="T8" fmla="*/ 743 w 830"/>
                  <a:gd name="T9" fmla="*/ 151 h 175"/>
                  <a:gd name="T10" fmla="*/ 798 w 830"/>
                  <a:gd name="T11" fmla="*/ 151 h 175"/>
                  <a:gd name="T12" fmla="*/ 806 w 830"/>
                  <a:gd name="T13" fmla="*/ 142 h 175"/>
                  <a:gd name="T14" fmla="*/ 806 w 830"/>
                  <a:gd name="T15" fmla="*/ 33 h 175"/>
                  <a:gd name="T16" fmla="*/ 798 w 830"/>
                  <a:gd name="T17" fmla="*/ 25 h 175"/>
                  <a:gd name="T18" fmla="*/ 33 w 830"/>
                  <a:gd name="T19" fmla="*/ 25 h 175"/>
                  <a:gd name="T20" fmla="*/ 25 w 830"/>
                  <a:gd name="T21" fmla="*/ 33 h 175"/>
                  <a:gd name="T22" fmla="*/ 25 w 830"/>
                  <a:gd name="T23" fmla="*/ 142 h 175"/>
                  <a:gd name="T24" fmla="*/ 33 w 830"/>
                  <a:gd name="T25" fmla="*/ 151 h 175"/>
                  <a:gd name="T26" fmla="*/ 668 w 830"/>
                  <a:gd name="T27" fmla="*/ 151 h 175"/>
                  <a:gd name="T28" fmla="*/ 680 w 830"/>
                  <a:gd name="T29" fmla="*/ 163 h 175"/>
                  <a:gd name="T30" fmla="*/ 668 w 830"/>
                  <a:gd name="T31" fmla="*/ 175 h 175"/>
                  <a:gd name="T32" fmla="*/ 33 w 830"/>
                  <a:gd name="T33" fmla="*/ 175 h 175"/>
                  <a:gd name="T34" fmla="*/ 0 w 830"/>
                  <a:gd name="T35" fmla="*/ 142 h 175"/>
                  <a:gd name="T36" fmla="*/ 0 w 830"/>
                  <a:gd name="T37" fmla="*/ 33 h 175"/>
                  <a:gd name="T38" fmla="*/ 33 w 830"/>
                  <a:gd name="T39" fmla="*/ 0 h 175"/>
                  <a:gd name="T40" fmla="*/ 798 w 830"/>
                  <a:gd name="T41" fmla="*/ 0 h 175"/>
                  <a:gd name="T42" fmla="*/ 830 w 830"/>
                  <a:gd name="T43" fmla="*/ 33 h 175"/>
                  <a:gd name="T44" fmla="*/ 830 w 830"/>
                  <a:gd name="T45" fmla="*/ 142 h 175"/>
                  <a:gd name="T46" fmla="*/ 798 w 830"/>
                  <a:gd name="T4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0" h="175">
                    <a:moveTo>
                      <a:pt x="798" y="175"/>
                    </a:moveTo>
                    <a:lnTo>
                      <a:pt x="798" y="175"/>
                    </a:lnTo>
                    <a:lnTo>
                      <a:pt x="743" y="175"/>
                    </a:lnTo>
                    <a:cubicBezTo>
                      <a:pt x="736" y="175"/>
                      <a:pt x="731" y="170"/>
                      <a:pt x="731" y="163"/>
                    </a:cubicBezTo>
                    <a:cubicBezTo>
                      <a:pt x="731" y="156"/>
                      <a:pt x="736" y="151"/>
                      <a:pt x="743" y="151"/>
                    </a:cubicBezTo>
                    <a:lnTo>
                      <a:pt x="798" y="151"/>
                    </a:lnTo>
                    <a:cubicBezTo>
                      <a:pt x="802" y="151"/>
                      <a:pt x="806" y="147"/>
                      <a:pt x="806" y="142"/>
                    </a:cubicBezTo>
                    <a:lnTo>
                      <a:pt x="806" y="33"/>
                    </a:lnTo>
                    <a:cubicBezTo>
                      <a:pt x="806" y="29"/>
                      <a:pt x="802" y="25"/>
                      <a:pt x="798" y="25"/>
                    </a:cubicBezTo>
                    <a:lnTo>
                      <a:pt x="33" y="25"/>
                    </a:lnTo>
                    <a:cubicBezTo>
                      <a:pt x="28" y="25"/>
                      <a:pt x="25" y="29"/>
                      <a:pt x="25" y="33"/>
                    </a:cubicBezTo>
                    <a:lnTo>
                      <a:pt x="25" y="142"/>
                    </a:lnTo>
                    <a:cubicBezTo>
                      <a:pt x="25" y="147"/>
                      <a:pt x="28" y="151"/>
                      <a:pt x="33" y="151"/>
                    </a:cubicBezTo>
                    <a:lnTo>
                      <a:pt x="668" y="151"/>
                    </a:lnTo>
                    <a:cubicBezTo>
                      <a:pt x="675" y="151"/>
                      <a:pt x="680" y="156"/>
                      <a:pt x="680" y="163"/>
                    </a:cubicBezTo>
                    <a:cubicBezTo>
                      <a:pt x="680" y="170"/>
                      <a:pt x="675" y="175"/>
                      <a:pt x="668" y="175"/>
                    </a:cubicBezTo>
                    <a:lnTo>
                      <a:pt x="33" y="175"/>
                    </a:lnTo>
                    <a:cubicBezTo>
                      <a:pt x="15" y="175"/>
                      <a:pt x="0" y="161"/>
                      <a:pt x="0" y="142"/>
                    </a:cubicBezTo>
                    <a:lnTo>
                      <a:pt x="0" y="33"/>
                    </a:lnTo>
                    <a:cubicBezTo>
                      <a:pt x="0" y="15"/>
                      <a:pt x="15" y="0"/>
                      <a:pt x="33" y="0"/>
                    </a:cubicBezTo>
                    <a:lnTo>
                      <a:pt x="798" y="0"/>
                    </a:lnTo>
                    <a:cubicBezTo>
                      <a:pt x="816" y="0"/>
                      <a:pt x="830" y="15"/>
                      <a:pt x="830" y="33"/>
                    </a:cubicBezTo>
                    <a:lnTo>
                      <a:pt x="830" y="142"/>
                    </a:lnTo>
                    <a:cubicBezTo>
                      <a:pt x="830" y="161"/>
                      <a:pt x="816" y="175"/>
                      <a:pt x="798" y="175"/>
                    </a:cubicBezTo>
                    <a:close/>
                  </a:path>
                </a:pathLst>
              </a:custGeom>
              <a:grpFill/>
              <a:ln w="0">
                <a:noFill/>
                <a:prstDash val="solid"/>
                <a:round/>
                <a:headEnd/>
                <a:tailEnd/>
              </a:ln>
            </p:spPr>
            <p:txBody>
              <a:bodyPr/>
              <a:lstStyle/>
              <a:p>
                <a:pPr defTabSz="543689">
                  <a:defRPr/>
                </a:pPr>
                <a:endParaRPr lang="zh-CN" altLang="en-US" sz="3201"/>
              </a:p>
            </p:txBody>
          </p:sp>
          <p:sp>
            <p:nvSpPr>
              <p:cNvPr id="279" name="Freeform 71"/>
              <p:cNvSpPr>
                <a:spLocks/>
              </p:cNvSpPr>
              <p:nvPr/>
            </p:nvSpPr>
            <p:spPr bwMode="auto">
              <a:xfrm>
                <a:off x="3005138" y="1246188"/>
                <a:ext cx="44450"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280" name="Freeform 72"/>
              <p:cNvSpPr>
                <a:spLocks/>
              </p:cNvSpPr>
              <p:nvPr/>
            </p:nvSpPr>
            <p:spPr bwMode="auto">
              <a:xfrm>
                <a:off x="3073400" y="1244601"/>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281" name="Freeform 73"/>
              <p:cNvSpPr>
                <a:spLocks noEditPoints="1"/>
              </p:cNvSpPr>
              <p:nvPr/>
            </p:nvSpPr>
            <p:spPr bwMode="auto">
              <a:xfrm>
                <a:off x="2506663" y="1158876"/>
                <a:ext cx="615950" cy="79375"/>
              </a:xfrm>
              <a:custGeom>
                <a:avLst/>
                <a:gdLst>
                  <a:gd name="T0" fmla="*/ 21 w 725"/>
                  <a:gd name="T1" fmla="*/ 15 h 94"/>
                  <a:gd name="T2" fmla="*/ 21 w 725"/>
                  <a:gd name="T3" fmla="*/ 15 h 94"/>
                  <a:gd name="T4" fmla="*/ 15 w 725"/>
                  <a:gd name="T5" fmla="*/ 22 h 94"/>
                  <a:gd name="T6" fmla="*/ 15 w 725"/>
                  <a:gd name="T7" fmla="*/ 72 h 94"/>
                  <a:gd name="T8" fmla="*/ 21 w 725"/>
                  <a:gd name="T9" fmla="*/ 80 h 94"/>
                  <a:gd name="T10" fmla="*/ 704 w 725"/>
                  <a:gd name="T11" fmla="*/ 80 h 94"/>
                  <a:gd name="T12" fmla="*/ 710 w 725"/>
                  <a:gd name="T13" fmla="*/ 72 h 94"/>
                  <a:gd name="T14" fmla="*/ 710 w 725"/>
                  <a:gd name="T15" fmla="*/ 22 h 94"/>
                  <a:gd name="T16" fmla="*/ 704 w 725"/>
                  <a:gd name="T17" fmla="*/ 15 h 94"/>
                  <a:gd name="T18" fmla="*/ 21 w 725"/>
                  <a:gd name="T19" fmla="*/ 15 h 94"/>
                  <a:gd name="T20" fmla="*/ 704 w 725"/>
                  <a:gd name="T21" fmla="*/ 94 h 94"/>
                  <a:gd name="T22" fmla="*/ 704 w 725"/>
                  <a:gd name="T23" fmla="*/ 94 h 94"/>
                  <a:gd name="T24" fmla="*/ 21 w 725"/>
                  <a:gd name="T25" fmla="*/ 94 h 94"/>
                  <a:gd name="T26" fmla="*/ 0 w 725"/>
                  <a:gd name="T27" fmla="*/ 72 h 94"/>
                  <a:gd name="T28" fmla="*/ 0 w 725"/>
                  <a:gd name="T29" fmla="*/ 22 h 94"/>
                  <a:gd name="T30" fmla="*/ 21 w 725"/>
                  <a:gd name="T31" fmla="*/ 0 h 94"/>
                  <a:gd name="T32" fmla="*/ 704 w 725"/>
                  <a:gd name="T33" fmla="*/ 0 h 94"/>
                  <a:gd name="T34" fmla="*/ 725 w 725"/>
                  <a:gd name="T35" fmla="*/ 22 h 94"/>
                  <a:gd name="T36" fmla="*/ 725 w 725"/>
                  <a:gd name="T37" fmla="*/ 72 h 94"/>
                  <a:gd name="T38" fmla="*/ 704 w 725"/>
                  <a:gd name="T3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94">
                    <a:moveTo>
                      <a:pt x="21" y="15"/>
                    </a:moveTo>
                    <a:lnTo>
                      <a:pt x="21" y="15"/>
                    </a:lnTo>
                    <a:cubicBezTo>
                      <a:pt x="18" y="15"/>
                      <a:pt x="15" y="18"/>
                      <a:pt x="15" y="22"/>
                    </a:cubicBezTo>
                    <a:lnTo>
                      <a:pt x="15" y="72"/>
                    </a:lnTo>
                    <a:cubicBezTo>
                      <a:pt x="15" y="76"/>
                      <a:pt x="18" y="80"/>
                      <a:pt x="21" y="80"/>
                    </a:cubicBezTo>
                    <a:lnTo>
                      <a:pt x="704" y="80"/>
                    </a:lnTo>
                    <a:cubicBezTo>
                      <a:pt x="707" y="80"/>
                      <a:pt x="710" y="76"/>
                      <a:pt x="710" y="72"/>
                    </a:cubicBezTo>
                    <a:lnTo>
                      <a:pt x="710" y="22"/>
                    </a:lnTo>
                    <a:cubicBezTo>
                      <a:pt x="710" y="18"/>
                      <a:pt x="707" y="15"/>
                      <a:pt x="704" y="15"/>
                    </a:cubicBezTo>
                    <a:lnTo>
                      <a:pt x="21" y="15"/>
                    </a:lnTo>
                    <a:close/>
                    <a:moveTo>
                      <a:pt x="704" y="94"/>
                    </a:moveTo>
                    <a:lnTo>
                      <a:pt x="704" y="94"/>
                    </a:lnTo>
                    <a:lnTo>
                      <a:pt x="21" y="94"/>
                    </a:lnTo>
                    <a:cubicBezTo>
                      <a:pt x="10" y="94"/>
                      <a:pt x="0" y="84"/>
                      <a:pt x="0" y="72"/>
                    </a:cubicBezTo>
                    <a:lnTo>
                      <a:pt x="0" y="22"/>
                    </a:lnTo>
                    <a:cubicBezTo>
                      <a:pt x="0" y="10"/>
                      <a:pt x="10" y="0"/>
                      <a:pt x="21" y="0"/>
                    </a:cubicBezTo>
                    <a:lnTo>
                      <a:pt x="704" y="0"/>
                    </a:lnTo>
                    <a:cubicBezTo>
                      <a:pt x="716" y="0"/>
                      <a:pt x="725" y="10"/>
                      <a:pt x="725" y="22"/>
                    </a:cubicBezTo>
                    <a:lnTo>
                      <a:pt x="725" y="72"/>
                    </a:lnTo>
                    <a:cubicBezTo>
                      <a:pt x="725" y="84"/>
                      <a:pt x="716" y="94"/>
                      <a:pt x="704" y="94"/>
                    </a:cubicBezTo>
                    <a:close/>
                  </a:path>
                </a:pathLst>
              </a:custGeom>
              <a:grpFill/>
              <a:ln w="0">
                <a:noFill/>
                <a:prstDash val="solid"/>
                <a:round/>
                <a:headEnd/>
                <a:tailEnd/>
              </a:ln>
            </p:spPr>
            <p:txBody>
              <a:bodyPr/>
              <a:lstStyle/>
              <a:p>
                <a:pPr defTabSz="543689">
                  <a:defRPr/>
                </a:pPr>
                <a:endParaRPr lang="zh-CN" altLang="en-US" sz="3201"/>
              </a:p>
            </p:txBody>
          </p:sp>
          <p:sp>
            <p:nvSpPr>
              <p:cNvPr id="282" name="Freeform 74"/>
              <p:cNvSpPr>
                <a:spLocks noEditPoints="1"/>
              </p:cNvSpPr>
              <p:nvPr/>
            </p:nvSpPr>
            <p:spPr bwMode="auto">
              <a:xfrm>
                <a:off x="2541588" y="1181101"/>
                <a:ext cx="106363" cy="34925"/>
              </a:xfrm>
              <a:custGeom>
                <a:avLst/>
                <a:gdLst>
                  <a:gd name="T0" fmla="*/ 109 w 126"/>
                  <a:gd name="T1" fmla="*/ 18 h 42"/>
                  <a:gd name="T2" fmla="*/ 93 w 126"/>
                  <a:gd name="T3" fmla="*/ 8 h 42"/>
                  <a:gd name="T4" fmla="*/ 97 w 126"/>
                  <a:gd name="T5" fmla="*/ 4 h 42"/>
                  <a:gd name="T6" fmla="*/ 106 w 126"/>
                  <a:gd name="T7" fmla="*/ 8 h 42"/>
                  <a:gd name="T8" fmla="*/ 109 w 126"/>
                  <a:gd name="T9" fmla="*/ 18 h 42"/>
                  <a:gd name="T10" fmla="*/ 109 w 126"/>
                  <a:gd name="T11" fmla="*/ 34 h 42"/>
                  <a:gd name="T12" fmla="*/ 106 w 126"/>
                  <a:gd name="T13" fmla="*/ 38 h 42"/>
                  <a:gd name="T14" fmla="*/ 97 w 126"/>
                  <a:gd name="T15" fmla="*/ 34 h 42"/>
                  <a:gd name="T16" fmla="*/ 93 w 126"/>
                  <a:gd name="T17" fmla="*/ 24 h 42"/>
                  <a:gd name="T18" fmla="*/ 109 w 126"/>
                  <a:gd name="T19" fmla="*/ 34 h 42"/>
                  <a:gd name="T20" fmla="*/ 84 w 126"/>
                  <a:gd name="T21" fmla="*/ 18 h 42"/>
                  <a:gd name="T22" fmla="*/ 68 w 126"/>
                  <a:gd name="T23" fmla="*/ 8 h 42"/>
                  <a:gd name="T24" fmla="*/ 71 w 126"/>
                  <a:gd name="T25" fmla="*/ 4 h 42"/>
                  <a:gd name="T26" fmla="*/ 80 w 126"/>
                  <a:gd name="T27" fmla="*/ 8 h 42"/>
                  <a:gd name="T28" fmla="*/ 84 w 126"/>
                  <a:gd name="T29" fmla="*/ 18 h 42"/>
                  <a:gd name="T30" fmla="*/ 84 w 126"/>
                  <a:gd name="T31" fmla="*/ 34 h 42"/>
                  <a:gd name="T32" fmla="*/ 80 w 126"/>
                  <a:gd name="T33" fmla="*/ 38 h 42"/>
                  <a:gd name="T34" fmla="*/ 71 w 126"/>
                  <a:gd name="T35" fmla="*/ 34 h 42"/>
                  <a:gd name="T36" fmla="*/ 68 w 126"/>
                  <a:gd name="T37" fmla="*/ 24 h 42"/>
                  <a:gd name="T38" fmla="*/ 84 w 126"/>
                  <a:gd name="T39" fmla="*/ 34 h 42"/>
                  <a:gd name="T40" fmla="*/ 58 w 126"/>
                  <a:gd name="T41" fmla="*/ 18 h 42"/>
                  <a:gd name="T42" fmla="*/ 42 w 126"/>
                  <a:gd name="T43" fmla="*/ 8 h 42"/>
                  <a:gd name="T44" fmla="*/ 46 w 126"/>
                  <a:gd name="T45" fmla="*/ 4 h 42"/>
                  <a:gd name="T46" fmla="*/ 55 w 126"/>
                  <a:gd name="T47" fmla="*/ 8 h 42"/>
                  <a:gd name="T48" fmla="*/ 58 w 126"/>
                  <a:gd name="T49" fmla="*/ 18 h 42"/>
                  <a:gd name="T50" fmla="*/ 58 w 126"/>
                  <a:gd name="T51" fmla="*/ 34 h 42"/>
                  <a:gd name="T52" fmla="*/ 55 w 126"/>
                  <a:gd name="T53" fmla="*/ 38 h 42"/>
                  <a:gd name="T54" fmla="*/ 46 w 126"/>
                  <a:gd name="T55" fmla="*/ 34 h 42"/>
                  <a:gd name="T56" fmla="*/ 42 w 126"/>
                  <a:gd name="T57" fmla="*/ 24 h 42"/>
                  <a:gd name="T58" fmla="*/ 58 w 126"/>
                  <a:gd name="T59" fmla="*/ 34 h 42"/>
                  <a:gd name="T60" fmla="*/ 33 w 126"/>
                  <a:gd name="T61" fmla="*/ 18 h 42"/>
                  <a:gd name="T62" fmla="*/ 17 w 126"/>
                  <a:gd name="T63" fmla="*/ 8 h 42"/>
                  <a:gd name="T64" fmla="*/ 20 w 126"/>
                  <a:gd name="T65" fmla="*/ 4 h 42"/>
                  <a:gd name="T66" fmla="*/ 29 w 126"/>
                  <a:gd name="T67" fmla="*/ 8 h 42"/>
                  <a:gd name="T68" fmla="*/ 33 w 126"/>
                  <a:gd name="T69" fmla="*/ 18 h 42"/>
                  <a:gd name="T70" fmla="*/ 33 w 126"/>
                  <a:gd name="T71" fmla="*/ 34 h 42"/>
                  <a:gd name="T72" fmla="*/ 29 w 126"/>
                  <a:gd name="T73" fmla="*/ 38 h 42"/>
                  <a:gd name="T74" fmla="*/ 20 w 126"/>
                  <a:gd name="T75" fmla="*/ 34 h 42"/>
                  <a:gd name="T76" fmla="*/ 17 w 126"/>
                  <a:gd name="T77" fmla="*/ 24 h 42"/>
                  <a:gd name="T78" fmla="*/ 33 w 126"/>
                  <a:gd name="T79" fmla="*/ 34 h 42"/>
                  <a:gd name="T80" fmla="*/ 0 w 126"/>
                  <a:gd name="T81" fmla="*/ 42 h 42"/>
                  <a:gd name="T82" fmla="*/ 126 w 126"/>
                  <a:gd name="T83" fmla="*/ 0 h 42"/>
                  <a:gd name="T84" fmla="*/ 0 w 126"/>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42">
                    <a:moveTo>
                      <a:pt x="109" y="18"/>
                    </a:moveTo>
                    <a:lnTo>
                      <a:pt x="109" y="18"/>
                    </a:lnTo>
                    <a:lnTo>
                      <a:pt x="93" y="18"/>
                    </a:lnTo>
                    <a:lnTo>
                      <a:pt x="93" y="8"/>
                    </a:lnTo>
                    <a:lnTo>
                      <a:pt x="97" y="8"/>
                    </a:lnTo>
                    <a:lnTo>
                      <a:pt x="97" y="4"/>
                    </a:lnTo>
                    <a:lnTo>
                      <a:pt x="106" y="4"/>
                    </a:lnTo>
                    <a:lnTo>
                      <a:pt x="106" y="8"/>
                    </a:lnTo>
                    <a:lnTo>
                      <a:pt x="109" y="8"/>
                    </a:lnTo>
                    <a:lnTo>
                      <a:pt x="109" y="18"/>
                    </a:lnTo>
                    <a:close/>
                    <a:moveTo>
                      <a:pt x="109" y="34"/>
                    </a:moveTo>
                    <a:lnTo>
                      <a:pt x="109" y="34"/>
                    </a:lnTo>
                    <a:lnTo>
                      <a:pt x="106" y="34"/>
                    </a:lnTo>
                    <a:lnTo>
                      <a:pt x="106" y="38"/>
                    </a:lnTo>
                    <a:lnTo>
                      <a:pt x="97" y="38"/>
                    </a:lnTo>
                    <a:lnTo>
                      <a:pt x="97" y="34"/>
                    </a:lnTo>
                    <a:lnTo>
                      <a:pt x="93" y="34"/>
                    </a:lnTo>
                    <a:lnTo>
                      <a:pt x="93" y="24"/>
                    </a:lnTo>
                    <a:lnTo>
                      <a:pt x="109" y="24"/>
                    </a:lnTo>
                    <a:lnTo>
                      <a:pt x="109" y="34"/>
                    </a:lnTo>
                    <a:close/>
                    <a:moveTo>
                      <a:pt x="84" y="18"/>
                    </a:moveTo>
                    <a:lnTo>
                      <a:pt x="84" y="18"/>
                    </a:lnTo>
                    <a:lnTo>
                      <a:pt x="68" y="18"/>
                    </a:lnTo>
                    <a:lnTo>
                      <a:pt x="68" y="8"/>
                    </a:lnTo>
                    <a:lnTo>
                      <a:pt x="71" y="8"/>
                    </a:lnTo>
                    <a:lnTo>
                      <a:pt x="71" y="4"/>
                    </a:lnTo>
                    <a:lnTo>
                      <a:pt x="80" y="4"/>
                    </a:lnTo>
                    <a:lnTo>
                      <a:pt x="80" y="8"/>
                    </a:lnTo>
                    <a:lnTo>
                      <a:pt x="84" y="8"/>
                    </a:lnTo>
                    <a:lnTo>
                      <a:pt x="84" y="18"/>
                    </a:lnTo>
                    <a:close/>
                    <a:moveTo>
                      <a:pt x="84" y="34"/>
                    </a:moveTo>
                    <a:lnTo>
                      <a:pt x="84" y="34"/>
                    </a:lnTo>
                    <a:lnTo>
                      <a:pt x="80" y="34"/>
                    </a:lnTo>
                    <a:lnTo>
                      <a:pt x="80" y="38"/>
                    </a:lnTo>
                    <a:lnTo>
                      <a:pt x="71" y="38"/>
                    </a:lnTo>
                    <a:lnTo>
                      <a:pt x="71" y="34"/>
                    </a:lnTo>
                    <a:lnTo>
                      <a:pt x="68" y="34"/>
                    </a:lnTo>
                    <a:lnTo>
                      <a:pt x="68" y="24"/>
                    </a:lnTo>
                    <a:lnTo>
                      <a:pt x="84" y="24"/>
                    </a:lnTo>
                    <a:lnTo>
                      <a:pt x="84" y="34"/>
                    </a:lnTo>
                    <a:close/>
                    <a:moveTo>
                      <a:pt x="58" y="18"/>
                    </a:moveTo>
                    <a:lnTo>
                      <a:pt x="58" y="18"/>
                    </a:lnTo>
                    <a:lnTo>
                      <a:pt x="42" y="18"/>
                    </a:lnTo>
                    <a:lnTo>
                      <a:pt x="42" y="8"/>
                    </a:lnTo>
                    <a:lnTo>
                      <a:pt x="46" y="8"/>
                    </a:lnTo>
                    <a:lnTo>
                      <a:pt x="46" y="4"/>
                    </a:lnTo>
                    <a:lnTo>
                      <a:pt x="55" y="4"/>
                    </a:lnTo>
                    <a:lnTo>
                      <a:pt x="55" y="8"/>
                    </a:lnTo>
                    <a:lnTo>
                      <a:pt x="58" y="8"/>
                    </a:lnTo>
                    <a:lnTo>
                      <a:pt x="58" y="18"/>
                    </a:lnTo>
                    <a:close/>
                    <a:moveTo>
                      <a:pt x="58" y="34"/>
                    </a:moveTo>
                    <a:lnTo>
                      <a:pt x="58" y="34"/>
                    </a:lnTo>
                    <a:lnTo>
                      <a:pt x="55" y="34"/>
                    </a:lnTo>
                    <a:lnTo>
                      <a:pt x="55" y="38"/>
                    </a:lnTo>
                    <a:lnTo>
                      <a:pt x="46" y="38"/>
                    </a:lnTo>
                    <a:lnTo>
                      <a:pt x="46" y="34"/>
                    </a:lnTo>
                    <a:lnTo>
                      <a:pt x="42" y="34"/>
                    </a:lnTo>
                    <a:lnTo>
                      <a:pt x="42" y="24"/>
                    </a:lnTo>
                    <a:lnTo>
                      <a:pt x="58" y="24"/>
                    </a:lnTo>
                    <a:lnTo>
                      <a:pt x="58" y="34"/>
                    </a:lnTo>
                    <a:close/>
                    <a:moveTo>
                      <a:pt x="33" y="18"/>
                    </a:moveTo>
                    <a:lnTo>
                      <a:pt x="33" y="18"/>
                    </a:lnTo>
                    <a:lnTo>
                      <a:pt x="17" y="18"/>
                    </a:lnTo>
                    <a:lnTo>
                      <a:pt x="17" y="8"/>
                    </a:lnTo>
                    <a:lnTo>
                      <a:pt x="20" y="8"/>
                    </a:lnTo>
                    <a:lnTo>
                      <a:pt x="20" y="4"/>
                    </a:lnTo>
                    <a:lnTo>
                      <a:pt x="29" y="4"/>
                    </a:lnTo>
                    <a:lnTo>
                      <a:pt x="29" y="8"/>
                    </a:lnTo>
                    <a:lnTo>
                      <a:pt x="33" y="8"/>
                    </a:lnTo>
                    <a:lnTo>
                      <a:pt x="33" y="18"/>
                    </a:lnTo>
                    <a:close/>
                    <a:moveTo>
                      <a:pt x="33" y="34"/>
                    </a:moveTo>
                    <a:lnTo>
                      <a:pt x="33" y="34"/>
                    </a:lnTo>
                    <a:lnTo>
                      <a:pt x="29" y="34"/>
                    </a:lnTo>
                    <a:lnTo>
                      <a:pt x="29" y="38"/>
                    </a:lnTo>
                    <a:lnTo>
                      <a:pt x="20" y="38"/>
                    </a:lnTo>
                    <a:lnTo>
                      <a:pt x="20" y="34"/>
                    </a:lnTo>
                    <a:lnTo>
                      <a:pt x="17" y="34"/>
                    </a:lnTo>
                    <a:lnTo>
                      <a:pt x="17" y="24"/>
                    </a:lnTo>
                    <a:lnTo>
                      <a:pt x="33" y="24"/>
                    </a:lnTo>
                    <a:lnTo>
                      <a:pt x="33" y="34"/>
                    </a:lnTo>
                    <a:close/>
                    <a:moveTo>
                      <a:pt x="0" y="42"/>
                    </a:moveTo>
                    <a:lnTo>
                      <a:pt x="0" y="42"/>
                    </a:lnTo>
                    <a:lnTo>
                      <a:pt x="126" y="42"/>
                    </a:lnTo>
                    <a:lnTo>
                      <a:pt x="126"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sp>
            <p:nvSpPr>
              <p:cNvPr id="283" name="Freeform 75"/>
              <p:cNvSpPr>
                <a:spLocks noEditPoints="1"/>
              </p:cNvSpPr>
              <p:nvPr/>
            </p:nvSpPr>
            <p:spPr bwMode="auto">
              <a:xfrm>
                <a:off x="2663825" y="1181101"/>
                <a:ext cx="109538" cy="34925"/>
              </a:xfrm>
              <a:custGeom>
                <a:avLst/>
                <a:gdLst>
                  <a:gd name="T0" fmla="*/ 110 w 127"/>
                  <a:gd name="T1" fmla="*/ 18 h 42"/>
                  <a:gd name="T2" fmla="*/ 93 w 127"/>
                  <a:gd name="T3" fmla="*/ 8 h 42"/>
                  <a:gd name="T4" fmla="*/ 97 w 127"/>
                  <a:gd name="T5" fmla="*/ 4 h 42"/>
                  <a:gd name="T6" fmla="*/ 106 w 127"/>
                  <a:gd name="T7" fmla="*/ 8 h 42"/>
                  <a:gd name="T8" fmla="*/ 110 w 127"/>
                  <a:gd name="T9" fmla="*/ 18 h 42"/>
                  <a:gd name="T10" fmla="*/ 110 w 127"/>
                  <a:gd name="T11" fmla="*/ 34 h 42"/>
                  <a:gd name="T12" fmla="*/ 106 w 127"/>
                  <a:gd name="T13" fmla="*/ 38 h 42"/>
                  <a:gd name="T14" fmla="*/ 97 w 127"/>
                  <a:gd name="T15" fmla="*/ 34 h 42"/>
                  <a:gd name="T16" fmla="*/ 93 w 127"/>
                  <a:gd name="T17" fmla="*/ 24 h 42"/>
                  <a:gd name="T18" fmla="*/ 110 w 127"/>
                  <a:gd name="T19" fmla="*/ 34 h 42"/>
                  <a:gd name="T20" fmla="*/ 84 w 127"/>
                  <a:gd name="T21" fmla="*/ 18 h 42"/>
                  <a:gd name="T22" fmla="*/ 68 w 127"/>
                  <a:gd name="T23" fmla="*/ 8 h 42"/>
                  <a:gd name="T24" fmla="*/ 72 w 127"/>
                  <a:gd name="T25" fmla="*/ 4 h 42"/>
                  <a:gd name="T26" fmla="*/ 81 w 127"/>
                  <a:gd name="T27" fmla="*/ 8 h 42"/>
                  <a:gd name="T28" fmla="*/ 84 w 127"/>
                  <a:gd name="T29" fmla="*/ 18 h 42"/>
                  <a:gd name="T30" fmla="*/ 84 w 127"/>
                  <a:gd name="T31" fmla="*/ 34 h 42"/>
                  <a:gd name="T32" fmla="*/ 81 w 127"/>
                  <a:gd name="T33" fmla="*/ 38 h 42"/>
                  <a:gd name="T34" fmla="*/ 72 w 127"/>
                  <a:gd name="T35" fmla="*/ 34 h 42"/>
                  <a:gd name="T36" fmla="*/ 68 w 127"/>
                  <a:gd name="T37" fmla="*/ 24 h 42"/>
                  <a:gd name="T38" fmla="*/ 84 w 127"/>
                  <a:gd name="T39" fmla="*/ 34 h 42"/>
                  <a:gd name="T40" fmla="*/ 59 w 127"/>
                  <a:gd name="T41" fmla="*/ 18 h 42"/>
                  <a:gd name="T42" fmla="*/ 43 w 127"/>
                  <a:gd name="T43" fmla="*/ 8 h 42"/>
                  <a:gd name="T44" fmla="*/ 46 w 127"/>
                  <a:gd name="T45" fmla="*/ 4 h 42"/>
                  <a:gd name="T46" fmla="*/ 55 w 127"/>
                  <a:gd name="T47" fmla="*/ 8 h 42"/>
                  <a:gd name="T48" fmla="*/ 59 w 127"/>
                  <a:gd name="T49" fmla="*/ 18 h 42"/>
                  <a:gd name="T50" fmla="*/ 59 w 127"/>
                  <a:gd name="T51" fmla="*/ 34 h 42"/>
                  <a:gd name="T52" fmla="*/ 55 w 127"/>
                  <a:gd name="T53" fmla="*/ 38 h 42"/>
                  <a:gd name="T54" fmla="*/ 46 w 127"/>
                  <a:gd name="T55" fmla="*/ 34 h 42"/>
                  <a:gd name="T56" fmla="*/ 43 w 127"/>
                  <a:gd name="T57" fmla="*/ 24 h 42"/>
                  <a:gd name="T58" fmla="*/ 59 w 127"/>
                  <a:gd name="T59" fmla="*/ 34 h 42"/>
                  <a:gd name="T60" fmla="*/ 34 w 127"/>
                  <a:gd name="T61" fmla="*/ 18 h 42"/>
                  <a:gd name="T62" fmla="*/ 17 w 127"/>
                  <a:gd name="T63" fmla="*/ 8 h 42"/>
                  <a:gd name="T64" fmla="*/ 21 w 127"/>
                  <a:gd name="T65" fmla="*/ 4 h 42"/>
                  <a:gd name="T66" fmla="*/ 30 w 127"/>
                  <a:gd name="T67" fmla="*/ 8 h 42"/>
                  <a:gd name="T68" fmla="*/ 34 w 127"/>
                  <a:gd name="T69" fmla="*/ 18 h 42"/>
                  <a:gd name="T70" fmla="*/ 34 w 127"/>
                  <a:gd name="T71" fmla="*/ 34 h 42"/>
                  <a:gd name="T72" fmla="*/ 30 w 127"/>
                  <a:gd name="T73" fmla="*/ 38 h 42"/>
                  <a:gd name="T74" fmla="*/ 21 w 127"/>
                  <a:gd name="T75" fmla="*/ 34 h 42"/>
                  <a:gd name="T76" fmla="*/ 17 w 127"/>
                  <a:gd name="T77" fmla="*/ 24 h 42"/>
                  <a:gd name="T78" fmla="*/ 34 w 127"/>
                  <a:gd name="T79" fmla="*/ 34 h 42"/>
                  <a:gd name="T80" fmla="*/ 0 w 127"/>
                  <a:gd name="T81" fmla="*/ 42 h 42"/>
                  <a:gd name="T82" fmla="*/ 127 w 127"/>
                  <a:gd name="T83" fmla="*/ 0 h 42"/>
                  <a:gd name="T84" fmla="*/ 0 w 127"/>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42">
                    <a:moveTo>
                      <a:pt x="110" y="18"/>
                    </a:moveTo>
                    <a:lnTo>
                      <a:pt x="110" y="18"/>
                    </a:lnTo>
                    <a:lnTo>
                      <a:pt x="93" y="18"/>
                    </a:lnTo>
                    <a:lnTo>
                      <a:pt x="93" y="8"/>
                    </a:lnTo>
                    <a:lnTo>
                      <a:pt x="97" y="8"/>
                    </a:lnTo>
                    <a:lnTo>
                      <a:pt x="97" y="4"/>
                    </a:lnTo>
                    <a:lnTo>
                      <a:pt x="106" y="4"/>
                    </a:lnTo>
                    <a:lnTo>
                      <a:pt x="106" y="8"/>
                    </a:lnTo>
                    <a:lnTo>
                      <a:pt x="110" y="8"/>
                    </a:lnTo>
                    <a:lnTo>
                      <a:pt x="110" y="18"/>
                    </a:lnTo>
                    <a:close/>
                    <a:moveTo>
                      <a:pt x="110" y="34"/>
                    </a:moveTo>
                    <a:lnTo>
                      <a:pt x="110" y="34"/>
                    </a:lnTo>
                    <a:lnTo>
                      <a:pt x="106" y="34"/>
                    </a:lnTo>
                    <a:lnTo>
                      <a:pt x="106" y="38"/>
                    </a:lnTo>
                    <a:lnTo>
                      <a:pt x="97" y="38"/>
                    </a:lnTo>
                    <a:lnTo>
                      <a:pt x="97" y="34"/>
                    </a:lnTo>
                    <a:lnTo>
                      <a:pt x="93" y="34"/>
                    </a:lnTo>
                    <a:lnTo>
                      <a:pt x="93" y="24"/>
                    </a:lnTo>
                    <a:lnTo>
                      <a:pt x="110" y="24"/>
                    </a:lnTo>
                    <a:lnTo>
                      <a:pt x="110" y="34"/>
                    </a:lnTo>
                    <a:close/>
                    <a:moveTo>
                      <a:pt x="84" y="18"/>
                    </a:moveTo>
                    <a:lnTo>
                      <a:pt x="84" y="18"/>
                    </a:lnTo>
                    <a:lnTo>
                      <a:pt x="68" y="18"/>
                    </a:lnTo>
                    <a:lnTo>
                      <a:pt x="68" y="8"/>
                    </a:lnTo>
                    <a:lnTo>
                      <a:pt x="72" y="8"/>
                    </a:lnTo>
                    <a:lnTo>
                      <a:pt x="72" y="4"/>
                    </a:lnTo>
                    <a:lnTo>
                      <a:pt x="81" y="4"/>
                    </a:lnTo>
                    <a:lnTo>
                      <a:pt x="81" y="8"/>
                    </a:lnTo>
                    <a:lnTo>
                      <a:pt x="84" y="8"/>
                    </a:lnTo>
                    <a:lnTo>
                      <a:pt x="84" y="18"/>
                    </a:lnTo>
                    <a:close/>
                    <a:moveTo>
                      <a:pt x="84" y="34"/>
                    </a:moveTo>
                    <a:lnTo>
                      <a:pt x="84" y="34"/>
                    </a:lnTo>
                    <a:lnTo>
                      <a:pt x="81" y="34"/>
                    </a:lnTo>
                    <a:lnTo>
                      <a:pt x="81" y="38"/>
                    </a:lnTo>
                    <a:lnTo>
                      <a:pt x="72" y="38"/>
                    </a:lnTo>
                    <a:lnTo>
                      <a:pt x="72" y="34"/>
                    </a:lnTo>
                    <a:lnTo>
                      <a:pt x="68" y="34"/>
                    </a:lnTo>
                    <a:lnTo>
                      <a:pt x="68" y="24"/>
                    </a:lnTo>
                    <a:lnTo>
                      <a:pt x="84" y="24"/>
                    </a:lnTo>
                    <a:lnTo>
                      <a:pt x="84" y="34"/>
                    </a:lnTo>
                    <a:close/>
                    <a:moveTo>
                      <a:pt x="59" y="18"/>
                    </a:moveTo>
                    <a:lnTo>
                      <a:pt x="59" y="18"/>
                    </a:lnTo>
                    <a:lnTo>
                      <a:pt x="43" y="18"/>
                    </a:lnTo>
                    <a:lnTo>
                      <a:pt x="43" y="8"/>
                    </a:lnTo>
                    <a:lnTo>
                      <a:pt x="46" y="8"/>
                    </a:lnTo>
                    <a:lnTo>
                      <a:pt x="46" y="4"/>
                    </a:lnTo>
                    <a:lnTo>
                      <a:pt x="55" y="4"/>
                    </a:lnTo>
                    <a:lnTo>
                      <a:pt x="55" y="8"/>
                    </a:lnTo>
                    <a:lnTo>
                      <a:pt x="59" y="8"/>
                    </a:lnTo>
                    <a:lnTo>
                      <a:pt x="59" y="18"/>
                    </a:lnTo>
                    <a:close/>
                    <a:moveTo>
                      <a:pt x="59" y="34"/>
                    </a:moveTo>
                    <a:lnTo>
                      <a:pt x="59" y="34"/>
                    </a:lnTo>
                    <a:lnTo>
                      <a:pt x="55" y="34"/>
                    </a:lnTo>
                    <a:lnTo>
                      <a:pt x="55" y="38"/>
                    </a:lnTo>
                    <a:lnTo>
                      <a:pt x="46" y="38"/>
                    </a:lnTo>
                    <a:lnTo>
                      <a:pt x="46" y="34"/>
                    </a:lnTo>
                    <a:lnTo>
                      <a:pt x="43" y="34"/>
                    </a:lnTo>
                    <a:lnTo>
                      <a:pt x="43" y="24"/>
                    </a:lnTo>
                    <a:lnTo>
                      <a:pt x="59" y="24"/>
                    </a:lnTo>
                    <a:lnTo>
                      <a:pt x="59" y="34"/>
                    </a:lnTo>
                    <a:close/>
                    <a:moveTo>
                      <a:pt x="34" y="18"/>
                    </a:moveTo>
                    <a:lnTo>
                      <a:pt x="34" y="18"/>
                    </a:lnTo>
                    <a:lnTo>
                      <a:pt x="17" y="18"/>
                    </a:lnTo>
                    <a:lnTo>
                      <a:pt x="17" y="8"/>
                    </a:lnTo>
                    <a:lnTo>
                      <a:pt x="21" y="8"/>
                    </a:lnTo>
                    <a:lnTo>
                      <a:pt x="21" y="4"/>
                    </a:lnTo>
                    <a:lnTo>
                      <a:pt x="30" y="4"/>
                    </a:lnTo>
                    <a:lnTo>
                      <a:pt x="30" y="8"/>
                    </a:lnTo>
                    <a:lnTo>
                      <a:pt x="34" y="8"/>
                    </a:lnTo>
                    <a:lnTo>
                      <a:pt x="34" y="18"/>
                    </a:lnTo>
                    <a:close/>
                    <a:moveTo>
                      <a:pt x="34" y="34"/>
                    </a:moveTo>
                    <a:lnTo>
                      <a:pt x="34" y="34"/>
                    </a:lnTo>
                    <a:lnTo>
                      <a:pt x="30" y="34"/>
                    </a:lnTo>
                    <a:lnTo>
                      <a:pt x="30" y="38"/>
                    </a:lnTo>
                    <a:lnTo>
                      <a:pt x="21" y="38"/>
                    </a:lnTo>
                    <a:lnTo>
                      <a:pt x="21" y="34"/>
                    </a:lnTo>
                    <a:lnTo>
                      <a:pt x="17" y="34"/>
                    </a:lnTo>
                    <a:lnTo>
                      <a:pt x="17" y="24"/>
                    </a:lnTo>
                    <a:lnTo>
                      <a:pt x="34" y="24"/>
                    </a:lnTo>
                    <a:lnTo>
                      <a:pt x="34" y="34"/>
                    </a:lnTo>
                    <a:close/>
                    <a:moveTo>
                      <a:pt x="0" y="42"/>
                    </a:moveTo>
                    <a:lnTo>
                      <a:pt x="0" y="42"/>
                    </a:lnTo>
                    <a:lnTo>
                      <a:pt x="127" y="42"/>
                    </a:lnTo>
                    <a:lnTo>
                      <a:pt x="127"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grpSp>
        <p:grpSp>
          <p:nvGrpSpPr>
            <p:cNvPr id="284" name="组合 283"/>
            <p:cNvGrpSpPr/>
            <p:nvPr/>
          </p:nvGrpSpPr>
          <p:grpSpPr>
            <a:xfrm>
              <a:off x="3405082" y="4912218"/>
              <a:ext cx="942135" cy="215950"/>
              <a:chOff x="2460625" y="1127126"/>
              <a:chExt cx="706438" cy="161925"/>
            </a:xfrm>
            <a:solidFill>
              <a:srgbClr val="15B0E8"/>
            </a:solidFill>
          </p:grpSpPr>
          <p:sp>
            <p:nvSpPr>
              <p:cNvPr id="285" name="Freeform 70"/>
              <p:cNvSpPr>
                <a:spLocks/>
              </p:cNvSpPr>
              <p:nvPr/>
            </p:nvSpPr>
            <p:spPr bwMode="auto">
              <a:xfrm>
                <a:off x="2460625" y="1127126"/>
                <a:ext cx="706438" cy="150813"/>
              </a:xfrm>
              <a:custGeom>
                <a:avLst/>
                <a:gdLst>
                  <a:gd name="T0" fmla="*/ 798 w 830"/>
                  <a:gd name="T1" fmla="*/ 175 h 175"/>
                  <a:gd name="T2" fmla="*/ 798 w 830"/>
                  <a:gd name="T3" fmla="*/ 175 h 175"/>
                  <a:gd name="T4" fmla="*/ 743 w 830"/>
                  <a:gd name="T5" fmla="*/ 175 h 175"/>
                  <a:gd name="T6" fmla="*/ 731 w 830"/>
                  <a:gd name="T7" fmla="*/ 163 h 175"/>
                  <a:gd name="T8" fmla="*/ 743 w 830"/>
                  <a:gd name="T9" fmla="*/ 151 h 175"/>
                  <a:gd name="T10" fmla="*/ 798 w 830"/>
                  <a:gd name="T11" fmla="*/ 151 h 175"/>
                  <a:gd name="T12" fmla="*/ 806 w 830"/>
                  <a:gd name="T13" fmla="*/ 142 h 175"/>
                  <a:gd name="T14" fmla="*/ 806 w 830"/>
                  <a:gd name="T15" fmla="*/ 33 h 175"/>
                  <a:gd name="T16" fmla="*/ 798 w 830"/>
                  <a:gd name="T17" fmla="*/ 25 h 175"/>
                  <a:gd name="T18" fmla="*/ 33 w 830"/>
                  <a:gd name="T19" fmla="*/ 25 h 175"/>
                  <a:gd name="T20" fmla="*/ 25 w 830"/>
                  <a:gd name="T21" fmla="*/ 33 h 175"/>
                  <a:gd name="T22" fmla="*/ 25 w 830"/>
                  <a:gd name="T23" fmla="*/ 142 h 175"/>
                  <a:gd name="T24" fmla="*/ 33 w 830"/>
                  <a:gd name="T25" fmla="*/ 151 h 175"/>
                  <a:gd name="T26" fmla="*/ 668 w 830"/>
                  <a:gd name="T27" fmla="*/ 151 h 175"/>
                  <a:gd name="T28" fmla="*/ 680 w 830"/>
                  <a:gd name="T29" fmla="*/ 163 h 175"/>
                  <a:gd name="T30" fmla="*/ 668 w 830"/>
                  <a:gd name="T31" fmla="*/ 175 h 175"/>
                  <a:gd name="T32" fmla="*/ 33 w 830"/>
                  <a:gd name="T33" fmla="*/ 175 h 175"/>
                  <a:gd name="T34" fmla="*/ 0 w 830"/>
                  <a:gd name="T35" fmla="*/ 142 h 175"/>
                  <a:gd name="T36" fmla="*/ 0 w 830"/>
                  <a:gd name="T37" fmla="*/ 33 h 175"/>
                  <a:gd name="T38" fmla="*/ 33 w 830"/>
                  <a:gd name="T39" fmla="*/ 0 h 175"/>
                  <a:gd name="T40" fmla="*/ 798 w 830"/>
                  <a:gd name="T41" fmla="*/ 0 h 175"/>
                  <a:gd name="T42" fmla="*/ 830 w 830"/>
                  <a:gd name="T43" fmla="*/ 33 h 175"/>
                  <a:gd name="T44" fmla="*/ 830 w 830"/>
                  <a:gd name="T45" fmla="*/ 142 h 175"/>
                  <a:gd name="T46" fmla="*/ 798 w 830"/>
                  <a:gd name="T4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0" h="175">
                    <a:moveTo>
                      <a:pt x="798" y="175"/>
                    </a:moveTo>
                    <a:lnTo>
                      <a:pt x="798" y="175"/>
                    </a:lnTo>
                    <a:lnTo>
                      <a:pt x="743" y="175"/>
                    </a:lnTo>
                    <a:cubicBezTo>
                      <a:pt x="736" y="175"/>
                      <a:pt x="731" y="170"/>
                      <a:pt x="731" y="163"/>
                    </a:cubicBezTo>
                    <a:cubicBezTo>
                      <a:pt x="731" y="156"/>
                      <a:pt x="736" y="151"/>
                      <a:pt x="743" y="151"/>
                    </a:cubicBezTo>
                    <a:lnTo>
                      <a:pt x="798" y="151"/>
                    </a:lnTo>
                    <a:cubicBezTo>
                      <a:pt x="802" y="151"/>
                      <a:pt x="806" y="147"/>
                      <a:pt x="806" y="142"/>
                    </a:cubicBezTo>
                    <a:lnTo>
                      <a:pt x="806" y="33"/>
                    </a:lnTo>
                    <a:cubicBezTo>
                      <a:pt x="806" y="29"/>
                      <a:pt x="802" y="25"/>
                      <a:pt x="798" y="25"/>
                    </a:cubicBezTo>
                    <a:lnTo>
                      <a:pt x="33" y="25"/>
                    </a:lnTo>
                    <a:cubicBezTo>
                      <a:pt x="28" y="25"/>
                      <a:pt x="25" y="29"/>
                      <a:pt x="25" y="33"/>
                    </a:cubicBezTo>
                    <a:lnTo>
                      <a:pt x="25" y="142"/>
                    </a:lnTo>
                    <a:cubicBezTo>
                      <a:pt x="25" y="147"/>
                      <a:pt x="28" y="151"/>
                      <a:pt x="33" y="151"/>
                    </a:cubicBezTo>
                    <a:lnTo>
                      <a:pt x="668" y="151"/>
                    </a:lnTo>
                    <a:cubicBezTo>
                      <a:pt x="675" y="151"/>
                      <a:pt x="680" y="156"/>
                      <a:pt x="680" y="163"/>
                    </a:cubicBezTo>
                    <a:cubicBezTo>
                      <a:pt x="680" y="170"/>
                      <a:pt x="675" y="175"/>
                      <a:pt x="668" y="175"/>
                    </a:cubicBezTo>
                    <a:lnTo>
                      <a:pt x="33" y="175"/>
                    </a:lnTo>
                    <a:cubicBezTo>
                      <a:pt x="15" y="175"/>
                      <a:pt x="0" y="161"/>
                      <a:pt x="0" y="142"/>
                    </a:cubicBezTo>
                    <a:lnTo>
                      <a:pt x="0" y="33"/>
                    </a:lnTo>
                    <a:cubicBezTo>
                      <a:pt x="0" y="15"/>
                      <a:pt x="15" y="0"/>
                      <a:pt x="33" y="0"/>
                    </a:cubicBezTo>
                    <a:lnTo>
                      <a:pt x="798" y="0"/>
                    </a:lnTo>
                    <a:cubicBezTo>
                      <a:pt x="816" y="0"/>
                      <a:pt x="830" y="15"/>
                      <a:pt x="830" y="33"/>
                    </a:cubicBezTo>
                    <a:lnTo>
                      <a:pt x="830" y="142"/>
                    </a:lnTo>
                    <a:cubicBezTo>
                      <a:pt x="830" y="161"/>
                      <a:pt x="816" y="175"/>
                      <a:pt x="798" y="175"/>
                    </a:cubicBezTo>
                    <a:close/>
                  </a:path>
                </a:pathLst>
              </a:custGeom>
              <a:grpFill/>
              <a:ln w="0">
                <a:noFill/>
                <a:prstDash val="solid"/>
                <a:round/>
                <a:headEnd/>
                <a:tailEnd/>
              </a:ln>
            </p:spPr>
            <p:txBody>
              <a:bodyPr/>
              <a:lstStyle/>
              <a:p>
                <a:pPr defTabSz="543689">
                  <a:defRPr/>
                </a:pPr>
                <a:endParaRPr lang="zh-CN" altLang="en-US" sz="3201"/>
              </a:p>
            </p:txBody>
          </p:sp>
          <p:sp>
            <p:nvSpPr>
              <p:cNvPr id="286" name="Freeform 71"/>
              <p:cNvSpPr>
                <a:spLocks/>
              </p:cNvSpPr>
              <p:nvPr/>
            </p:nvSpPr>
            <p:spPr bwMode="auto">
              <a:xfrm>
                <a:off x="3005138" y="1246188"/>
                <a:ext cx="44450"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287" name="Freeform 72"/>
              <p:cNvSpPr>
                <a:spLocks/>
              </p:cNvSpPr>
              <p:nvPr/>
            </p:nvSpPr>
            <p:spPr bwMode="auto">
              <a:xfrm>
                <a:off x="3073400" y="1244601"/>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288" name="Freeform 73"/>
              <p:cNvSpPr>
                <a:spLocks noEditPoints="1"/>
              </p:cNvSpPr>
              <p:nvPr/>
            </p:nvSpPr>
            <p:spPr bwMode="auto">
              <a:xfrm>
                <a:off x="2506663" y="1158876"/>
                <a:ext cx="615950" cy="79375"/>
              </a:xfrm>
              <a:custGeom>
                <a:avLst/>
                <a:gdLst>
                  <a:gd name="T0" fmla="*/ 21 w 725"/>
                  <a:gd name="T1" fmla="*/ 15 h 94"/>
                  <a:gd name="T2" fmla="*/ 21 w 725"/>
                  <a:gd name="T3" fmla="*/ 15 h 94"/>
                  <a:gd name="T4" fmla="*/ 15 w 725"/>
                  <a:gd name="T5" fmla="*/ 22 h 94"/>
                  <a:gd name="T6" fmla="*/ 15 w 725"/>
                  <a:gd name="T7" fmla="*/ 72 h 94"/>
                  <a:gd name="T8" fmla="*/ 21 w 725"/>
                  <a:gd name="T9" fmla="*/ 80 h 94"/>
                  <a:gd name="T10" fmla="*/ 704 w 725"/>
                  <a:gd name="T11" fmla="*/ 80 h 94"/>
                  <a:gd name="T12" fmla="*/ 710 w 725"/>
                  <a:gd name="T13" fmla="*/ 72 h 94"/>
                  <a:gd name="T14" fmla="*/ 710 w 725"/>
                  <a:gd name="T15" fmla="*/ 22 h 94"/>
                  <a:gd name="T16" fmla="*/ 704 w 725"/>
                  <a:gd name="T17" fmla="*/ 15 h 94"/>
                  <a:gd name="T18" fmla="*/ 21 w 725"/>
                  <a:gd name="T19" fmla="*/ 15 h 94"/>
                  <a:gd name="T20" fmla="*/ 704 w 725"/>
                  <a:gd name="T21" fmla="*/ 94 h 94"/>
                  <a:gd name="T22" fmla="*/ 704 w 725"/>
                  <a:gd name="T23" fmla="*/ 94 h 94"/>
                  <a:gd name="T24" fmla="*/ 21 w 725"/>
                  <a:gd name="T25" fmla="*/ 94 h 94"/>
                  <a:gd name="T26" fmla="*/ 0 w 725"/>
                  <a:gd name="T27" fmla="*/ 72 h 94"/>
                  <a:gd name="T28" fmla="*/ 0 w 725"/>
                  <a:gd name="T29" fmla="*/ 22 h 94"/>
                  <a:gd name="T30" fmla="*/ 21 w 725"/>
                  <a:gd name="T31" fmla="*/ 0 h 94"/>
                  <a:gd name="T32" fmla="*/ 704 w 725"/>
                  <a:gd name="T33" fmla="*/ 0 h 94"/>
                  <a:gd name="T34" fmla="*/ 725 w 725"/>
                  <a:gd name="T35" fmla="*/ 22 h 94"/>
                  <a:gd name="T36" fmla="*/ 725 w 725"/>
                  <a:gd name="T37" fmla="*/ 72 h 94"/>
                  <a:gd name="T38" fmla="*/ 704 w 725"/>
                  <a:gd name="T3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94">
                    <a:moveTo>
                      <a:pt x="21" y="15"/>
                    </a:moveTo>
                    <a:lnTo>
                      <a:pt x="21" y="15"/>
                    </a:lnTo>
                    <a:cubicBezTo>
                      <a:pt x="18" y="15"/>
                      <a:pt x="15" y="18"/>
                      <a:pt x="15" y="22"/>
                    </a:cubicBezTo>
                    <a:lnTo>
                      <a:pt x="15" y="72"/>
                    </a:lnTo>
                    <a:cubicBezTo>
                      <a:pt x="15" y="76"/>
                      <a:pt x="18" y="80"/>
                      <a:pt x="21" y="80"/>
                    </a:cubicBezTo>
                    <a:lnTo>
                      <a:pt x="704" y="80"/>
                    </a:lnTo>
                    <a:cubicBezTo>
                      <a:pt x="707" y="80"/>
                      <a:pt x="710" y="76"/>
                      <a:pt x="710" y="72"/>
                    </a:cubicBezTo>
                    <a:lnTo>
                      <a:pt x="710" y="22"/>
                    </a:lnTo>
                    <a:cubicBezTo>
                      <a:pt x="710" y="18"/>
                      <a:pt x="707" y="15"/>
                      <a:pt x="704" y="15"/>
                    </a:cubicBezTo>
                    <a:lnTo>
                      <a:pt x="21" y="15"/>
                    </a:lnTo>
                    <a:close/>
                    <a:moveTo>
                      <a:pt x="704" y="94"/>
                    </a:moveTo>
                    <a:lnTo>
                      <a:pt x="704" y="94"/>
                    </a:lnTo>
                    <a:lnTo>
                      <a:pt x="21" y="94"/>
                    </a:lnTo>
                    <a:cubicBezTo>
                      <a:pt x="10" y="94"/>
                      <a:pt x="0" y="84"/>
                      <a:pt x="0" y="72"/>
                    </a:cubicBezTo>
                    <a:lnTo>
                      <a:pt x="0" y="22"/>
                    </a:lnTo>
                    <a:cubicBezTo>
                      <a:pt x="0" y="10"/>
                      <a:pt x="10" y="0"/>
                      <a:pt x="21" y="0"/>
                    </a:cubicBezTo>
                    <a:lnTo>
                      <a:pt x="704" y="0"/>
                    </a:lnTo>
                    <a:cubicBezTo>
                      <a:pt x="716" y="0"/>
                      <a:pt x="725" y="10"/>
                      <a:pt x="725" y="22"/>
                    </a:cubicBezTo>
                    <a:lnTo>
                      <a:pt x="725" y="72"/>
                    </a:lnTo>
                    <a:cubicBezTo>
                      <a:pt x="725" y="84"/>
                      <a:pt x="716" y="94"/>
                      <a:pt x="704" y="94"/>
                    </a:cubicBezTo>
                    <a:close/>
                  </a:path>
                </a:pathLst>
              </a:custGeom>
              <a:grpFill/>
              <a:ln w="0">
                <a:noFill/>
                <a:prstDash val="solid"/>
                <a:round/>
                <a:headEnd/>
                <a:tailEnd/>
              </a:ln>
            </p:spPr>
            <p:txBody>
              <a:bodyPr/>
              <a:lstStyle/>
              <a:p>
                <a:pPr defTabSz="543689">
                  <a:defRPr/>
                </a:pPr>
                <a:endParaRPr lang="zh-CN" altLang="en-US" sz="3201"/>
              </a:p>
            </p:txBody>
          </p:sp>
          <p:sp>
            <p:nvSpPr>
              <p:cNvPr id="289" name="Freeform 74"/>
              <p:cNvSpPr>
                <a:spLocks noEditPoints="1"/>
              </p:cNvSpPr>
              <p:nvPr/>
            </p:nvSpPr>
            <p:spPr bwMode="auto">
              <a:xfrm>
                <a:off x="2541588" y="1181101"/>
                <a:ext cx="106363" cy="34925"/>
              </a:xfrm>
              <a:custGeom>
                <a:avLst/>
                <a:gdLst>
                  <a:gd name="T0" fmla="*/ 109 w 126"/>
                  <a:gd name="T1" fmla="*/ 18 h 42"/>
                  <a:gd name="T2" fmla="*/ 93 w 126"/>
                  <a:gd name="T3" fmla="*/ 8 h 42"/>
                  <a:gd name="T4" fmla="*/ 97 w 126"/>
                  <a:gd name="T5" fmla="*/ 4 h 42"/>
                  <a:gd name="T6" fmla="*/ 106 w 126"/>
                  <a:gd name="T7" fmla="*/ 8 h 42"/>
                  <a:gd name="T8" fmla="*/ 109 w 126"/>
                  <a:gd name="T9" fmla="*/ 18 h 42"/>
                  <a:gd name="T10" fmla="*/ 109 w 126"/>
                  <a:gd name="T11" fmla="*/ 34 h 42"/>
                  <a:gd name="T12" fmla="*/ 106 w 126"/>
                  <a:gd name="T13" fmla="*/ 38 h 42"/>
                  <a:gd name="T14" fmla="*/ 97 w 126"/>
                  <a:gd name="T15" fmla="*/ 34 h 42"/>
                  <a:gd name="T16" fmla="*/ 93 w 126"/>
                  <a:gd name="T17" fmla="*/ 24 h 42"/>
                  <a:gd name="T18" fmla="*/ 109 w 126"/>
                  <a:gd name="T19" fmla="*/ 34 h 42"/>
                  <a:gd name="T20" fmla="*/ 84 w 126"/>
                  <a:gd name="T21" fmla="*/ 18 h 42"/>
                  <a:gd name="T22" fmla="*/ 68 w 126"/>
                  <a:gd name="T23" fmla="*/ 8 h 42"/>
                  <a:gd name="T24" fmla="*/ 71 w 126"/>
                  <a:gd name="T25" fmla="*/ 4 h 42"/>
                  <a:gd name="T26" fmla="*/ 80 w 126"/>
                  <a:gd name="T27" fmla="*/ 8 h 42"/>
                  <a:gd name="T28" fmla="*/ 84 w 126"/>
                  <a:gd name="T29" fmla="*/ 18 h 42"/>
                  <a:gd name="T30" fmla="*/ 84 w 126"/>
                  <a:gd name="T31" fmla="*/ 34 h 42"/>
                  <a:gd name="T32" fmla="*/ 80 w 126"/>
                  <a:gd name="T33" fmla="*/ 38 h 42"/>
                  <a:gd name="T34" fmla="*/ 71 w 126"/>
                  <a:gd name="T35" fmla="*/ 34 h 42"/>
                  <a:gd name="T36" fmla="*/ 68 w 126"/>
                  <a:gd name="T37" fmla="*/ 24 h 42"/>
                  <a:gd name="T38" fmla="*/ 84 w 126"/>
                  <a:gd name="T39" fmla="*/ 34 h 42"/>
                  <a:gd name="T40" fmla="*/ 58 w 126"/>
                  <a:gd name="T41" fmla="*/ 18 h 42"/>
                  <a:gd name="T42" fmla="*/ 42 w 126"/>
                  <a:gd name="T43" fmla="*/ 8 h 42"/>
                  <a:gd name="T44" fmla="*/ 46 w 126"/>
                  <a:gd name="T45" fmla="*/ 4 h 42"/>
                  <a:gd name="T46" fmla="*/ 55 w 126"/>
                  <a:gd name="T47" fmla="*/ 8 h 42"/>
                  <a:gd name="T48" fmla="*/ 58 w 126"/>
                  <a:gd name="T49" fmla="*/ 18 h 42"/>
                  <a:gd name="T50" fmla="*/ 58 w 126"/>
                  <a:gd name="T51" fmla="*/ 34 h 42"/>
                  <a:gd name="T52" fmla="*/ 55 w 126"/>
                  <a:gd name="T53" fmla="*/ 38 h 42"/>
                  <a:gd name="T54" fmla="*/ 46 w 126"/>
                  <a:gd name="T55" fmla="*/ 34 h 42"/>
                  <a:gd name="T56" fmla="*/ 42 w 126"/>
                  <a:gd name="T57" fmla="*/ 24 h 42"/>
                  <a:gd name="T58" fmla="*/ 58 w 126"/>
                  <a:gd name="T59" fmla="*/ 34 h 42"/>
                  <a:gd name="T60" fmla="*/ 33 w 126"/>
                  <a:gd name="T61" fmla="*/ 18 h 42"/>
                  <a:gd name="T62" fmla="*/ 17 w 126"/>
                  <a:gd name="T63" fmla="*/ 8 h 42"/>
                  <a:gd name="T64" fmla="*/ 20 w 126"/>
                  <a:gd name="T65" fmla="*/ 4 h 42"/>
                  <a:gd name="T66" fmla="*/ 29 w 126"/>
                  <a:gd name="T67" fmla="*/ 8 h 42"/>
                  <a:gd name="T68" fmla="*/ 33 w 126"/>
                  <a:gd name="T69" fmla="*/ 18 h 42"/>
                  <a:gd name="T70" fmla="*/ 33 w 126"/>
                  <a:gd name="T71" fmla="*/ 34 h 42"/>
                  <a:gd name="T72" fmla="*/ 29 w 126"/>
                  <a:gd name="T73" fmla="*/ 38 h 42"/>
                  <a:gd name="T74" fmla="*/ 20 w 126"/>
                  <a:gd name="T75" fmla="*/ 34 h 42"/>
                  <a:gd name="T76" fmla="*/ 17 w 126"/>
                  <a:gd name="T77" fmla="*/ 24 h 42"/>
                  <a:gd name="T78" fmla="*/ 33 w 126"/>
                  <a:gd name="T79" fmla="*/ 34 h 42"/>
                  <a:gd name="T80" fmla="*/ 0 w 126"/>
                  <a:gd name="T81" fmla="*/ 42 h 42"/>
                  <a:gd name="T82" fmla="*/ 126 w 126"/>
                  <a:gd name="T83" fmla="*/ 0 h 42"/>
                  <a:gd name="T84" fmla="*/ 0 w 126"/>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42">
                    <a:moveTo>
                      <a:pt x="109" y="18"/>
                    </a:moveTo>
                    <a:lnTo>
                      <a:pt x="109" y="18"/>
                    </a:lnTo>
                    <a:lnTo>
                      <a:pt x="93" y="18"/>
                    </a:lnTo>
                    <a:lnTo>
                      <a:pt x="93" y="8"/>
                    </a:lnTo>
                    <a:lnTo>
                      <a:pt x="97" y="8"/>
                    </a:lnTo>
                    <a:lnTo>
                      <a:pt x="97" y="4"/>
                    </a:lnTo>
                    <a:lnTo>
                      <a:pt x="106" y="4"/>
                    </a:lnTo>
                    <a:lnTo>
                      <a:pt x="106" y="8"/>
                    </a:lnTo>
                    <a:lnTo>
                      <a:pt x="109" y="8"/>
                    </a:lnTo>
                    <a:lnTo>
                      <a:pt x="109" y="18"/>
                    </a:lnTo>
                    <a:close/>
                    <a:moveTo>
                      <a:pt x="109" y="34"/>
                    </a:moveTo>
                    <a:lnTo>
                      <a:pt x="109" y="34"/>
                    </a:lnTo>
                    <a:lnTo>
                      <a:pt x="106" y="34"/>
                    </a:lnTo>
                    <a:lnTo>
                      <a:pt x="106" y="38"/>
                    </a:lnTo>
                    <a:lnTo>
                      <a:pt x="97" y="38"/>
                    </a:lnTo>
                    <a:lnTo>
                      <a:pt x="97" y="34"/>
                    </a:lnTo>
                    <a:lnTo>
                      <a:pt x="93" y="34"/>
                    </a:lnTo>
                    <a:lnTo>
                      <a:pt x="93" y="24"/>
                    </a:lnTo>
                    <a:lnTo>
                      <a:pt x="109" y="24"/>
                    </a:lnTo>
                    <a:lnTo>
                      <a:pt x="109" y="34"/>
                    </a:lnTo>
                    <a:close/>
                    <a:moveTo>
                      <a:pt x="84" y="18"/>
                    </a:moveTo>
                    <a:lnTo>
                      <a:pt x="84" y="18"/>
                    </a:lnTo>
                    <a:lnTo>
                      <a:pt x="68" y="18"/>
                    </a:lnTo>
                    <a:lnTo>
                      <a:pt x="68" y="8"/>
                    </a:lnTo>
                    <a:lnTo>
                      <a:pt x="71" y="8"/>
                    </a:lnTo>
                    <a:lnTo>
                      <a:pt x="71" y="4"/>
                    </a:lnTo>
                    <a:lnTo>
                      <a:pt x="80" y="4"/>
                    </a:lnTo>
                    <a:lnTo>
                      <a:pt x="80" y="8"/>
                    </a:lnTo>
                    <a:lnTo>
                      <a:pt x="84" y="8"/>
                    </a:lnTo>
                    <a:lnTo>
                      <a:pt x="84" y="18"/>
                    </a:lnTo>
                    <a:close/>
                    <a:moveTo>
                      <a:pt x="84" y="34"/>
                    </a:moveTo>
                    <a:lnTo>
                      <a:pt x="84" y="34"/>
                    </a:lnTo>
                    <a:lnTo>
                      <a:pt x="80" y="34"/>
                    </a:lnTo>
                    <a:lnTo>
                      <a:pt x="80" y="38"/>
                    </a:lnTo>
                    <a:lnTo>
                      <a:pt x="71" y="38"/>
                    </a:lnTo>
                    <a:lnTo>
                      <a:pt x="71" y="34"/>
                    </a:lnTo>
                    <a:lnTo>
                      <a:pt x="68" y="34"/>
                    </a:lnTo>
                    <a:lnTo>
                      <a:pt x="68" y="24"/>
                    </a:lnTo>
                    <a:lnTo>
                      <a:pt x="84" y="24"/>
                    </a:lnTo>
                    <a:lnTo>
                      <a:pt x="84" y="34"/>
                    </a:lnTo>
                    <a:close/>
                    <a:moveTo>
                      <a:pt x="58" y="18"/>
                    </a:moveTo>
                    <a:lnTo>
                      <a:pt x="58" y="18"/>
                    </a:lnTo>
                    <a:lnTo>
                      <a:pt x="42" y="18"/>
                    </a:lnTo>
                    <a:lnTo>
                      <a:pt x="42" y="8"/>
                    </a:lnTo>
                    <a:lnTo>
                      <a:pt x="46" y="8"/>
                    </a:lnTo>
                    <a:lnTo>
                      <a:pt x="46" y="4"/>
                    </a:lnTo>
                    <a:lnTo>
                      <a:pt x="55" y="4"/>
                    </a:lnTo>
                    <a:lnTo>
                      <a:pt x="55" y="8"/>
                    </a:lnTo>
                    <a:lnTo>
                      <a:pt x="58" y="8"/>
                    </a:lnTo>
                    <a:lnTo>
                      <a:pt x="58" y="18"/>
                    </a:lnTo>
                    <a:close/>
                    <a:moveTo>
                      <a:pt x="58" y="34"/>
                    </a:moveTo>
                    <a:lnTo>
                      <a:pt x="58" y="34"/>
                    </a:lnTo>
                    <a:lnTo>
                      <a:pt x="55" y="34"/>
                    </a:lnTo>
                    <a:lnTo>
                      <a:pt x="55" y="38"/>
                    </a:lnTo>
                    <a:lnTo>
                      <a:pt x="46" y="38"/>
                    </a:lnTo>
                    <a:lnTo>
                      <a:pt x="46" y="34"/>
                    </a:lnTo>
                    <a:lnTo>
                      <a:pt x="42" y="34"/>
                    </a:lnTo>
                    <a:lnTo>
                      <a:pt x="42" y="24"/>
                    </a:lnTo>
                    <a:lnTo>
                      <a:pt x="58" y="24"/>
                    </a:lnTo>
                    <a:lnTo>
                      <a:pt x="58" y="34"/>
                    </a:lnTo>
                    <a:close/>
                    <a:moveTo>
                      <a:pt x="33" y="18"/>
                    </a:moveTo>
                    <a:lnTo>
                      <a:pt x="33" y="18"/>
                    </a:lnTo>
                    <a:lnTo>
                      <a:pt x="17" y="18"/>
                    </a:lnTo>
                    <a:lnTo>
                      <a:pt x="17" y="8"/>
                    </a:lnTo>
                    <a:lnTo>
                      <a:pt x="20" y="8"/>
                    </a:lnTo>
                    <a:lnTo>
                      <a:pt x="20" y="4"/>
                    </a:lnTo>
                    <a:lnTo>
                      <a:pt x="29" y="4"/>
                    </a:lnTo>
                    <a:lnTo>
                      <a:pt x="29" y="8"/>
                    </a:lnTo>
                    <a:lnTo>
                      <a:pt x="33" y="8"/>
                    </a:lnTo>
                    <a:lnTo>
                      <a:pt x="33" y="18"/>
                    </a:lnTo>
                    <a:close/>
                    <a:moveTo>
                      <a:pt x="33" y="34"/>
                    </a:moveTo>
                    <a:lnTo>
                      <a:pt x="33" y="34"/>
                    </a:lnTo>
                    <a:lnTo>
                      <a:pt x="29" y="34"/>
                    </a:lnTo>
                    <a:lnTo>
                      <a:pt x="29" y="38"/>
                    </a:lnTo>
                    <a:lnTo>
                      <a:pt x="20" y="38"/>
                    </a:lnTo>
                    <a:lnTo>
                      <a:pt x="20" y="34"/>
                    </a:lnTo>
                    <a:lnTo>
                      <a:pt x="17" y="34"/>
                    </a:lnTo>
                    <a:lnTo>
                      <a:pt x="17" y="24"/>
                    </a:lnTo>
                    <a:lnTo>
                      <a:pt x="33" y="24"/>
                    </a:lnTo>
                    <a:lnTo>
                      <a:pt x="33" y="34"/>
                    </a:lnTo>
                    <a:close/>
                    <a:moveTo>
                      <a:pt x="0" y="42"/>
                    </a:moveTo>
                    <a:lnTo>
                      <a:pt x="0" y="42"/>
                    </a:lnTo>
                    <a:lnTo>
                      <a:pt x="126" y="42"/>
                    </a:lnTo>
                    <a:lnTo>
                      <a:pt x="126"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sp>
            <p:nvSpPr>
              <p:cNvPr id="290" name="Freeform 75"/>
              <p:cNvSpPr>
                <a:spLocks noEditPoints="1"/>
              </p:cNvSpPr>
              <p:nvPr/>
            </p:nvSpPr>
            <p:spPr bwMode="auto">
              <a:xfrm>
                <a:off x="2663825" y="1181101"/>
                <a:ext cx="109538" cy="34925"/>
              </a:xfrm>
              <a:custGeom>
                <a:avLst/>
                <a:gdLst>
                  <a:gd name="T0" fmla="*/ 110 w 127"/>
                  <a:gd name="T1" fmla="*/ 18 h 42"/>
                  <a:gd name="T2" fmla="*/ 93 w 127"/>
                  <a:gd name="T3" fmla="*/ 8 h 42"/>
                  <a:gd name="T4" fmla="*/ 97 w 127"/>
                  <a:gd name="T5" fmla="*/ 4 h 42"/>
                  <a:gd name="T6" fmla="*/ 106 w 127"/>
                  <a:gd name="T7" fmla="*/ 8 h 42"/>
                  <a:gd name="T8" fmla="*/ 110 w 127"/>
                  <a:gd name="T9" fmla="*/ 18 h 42"/>
                  <a:gd name="T10" fmla="*/ 110 w 127"/>
                  <a:gd name="T11" fmla="*/ 34 h 42"/>
                  <a:gd name="T12" fmla="*/ 106 w 127"/>
                  <a:gd name="T13" fmla="*/ 38 h 42"/>
                  <a:gd name="T14" fmla="*/ 97 w 127"/>
                  <a:gd name="T15" fmla="*/ 34 h 42"/>
                  <a:gd name="T16" fmla="*/ 93 w 127"/>
                  <a:gd name="T17" fmla="*/ 24 h 42"/>
                  <a:gd name="T18" fmla="*/ 110 w 127"/>
                  <a:gd name="T19" fmla="*/ 34 h 42"/>
                  <a:gd name="T20" fmla="*/ 84 w 127"/>
                  <a:gd name="T21" fmla="*/ 18 h 42"/>
                  <a:gd name="T22" fmla="*/ 68 w 127"/>
                  <a:gd name="T23" fmla="*/ 8 h 42"/>
                  <a:gd name="T24" fmla="*/ 72 w 127"/>
                  <a:gd name="T25" fmla="*/ 4 h 42"/>
                  <a:gd name="T26" fmla="*/ 81 w 127"/>
                  <a:gd name="T27" fmla="*/ 8 h 42"/>
                  <a:gd name="T28" fmla="*/ 84 w 127"/>
                  <a:gd name="T29" fmla="*/ 18 h 42"/>
                  <a:gd name="T30" fmla="*/ 84 w 127"/>
                  <a:gd name="T31" fmla="*/ 34 h 42"/>
                  <a:gd name="T32" fmla="*/ 81 w 127"/>
                  <a:gd name="T33" fmla="*/ 38 h 42"/>
                  <a:gd name="T34" fmla="*/ 72 w 127"/>
                  <a:gd name="T35" fmla="*/ 34 h 42"/>
                  <a:gd name="T36" fmla="*/ 68 w 127"/>
                  <a:gd name="T37" fmla="*/ 24 h 42"/>
                  <a:gd name="T38" fmla="*/ 84 w 127"/>
                  <a:gd name="T39" fmla="*/ 34 h 42"/>
                  <a:gd name="T40" fmla="*/ 59 w 127"/>
                  <a:gd name="T41" fmla="*/ 18 h 42"/>
                  <a:gd name="T42" fmla="*/ 43 w 127"/>
                  <a:gd name="T43" fmla="*/ 8 h 42"/>
                  <a:gd name="T44" fmla="*/ 46 w 127"/>
                  <a:gd name="T45" fmla="*/ 4 h 42"/>
                  <a:gd name="T46" fmla="*/ 55 w 127"/>
                  <a:gd name="T47" fmla="*/ 8 h 42"/>
                  <a:gd name="T48" fmla="*/ 59 w 127"/>
                  <a:gd name="T49" fmla="*/ 18 h 42"/>
                  <a:gd name="T50" fmla="*/ 59 w 127"/>
                  <a:gd name="T51" fmla="*/ 34 h 42"/>
                  <a:gd name="T52" fmla="*/ 55 w 127"/>
                  <a:gd name="T53" fmla="*/ 38 h 42"/>
                  <a:gd name="T54" fmla="*/ 46 w 127"/>
                  <a:gd name="T55" fmla="*/ 34 h 42"/>
                  <a:gd name="T56" fmla="*/ 43 w 127"/>
                  <a:gd name="T57" fmla="*/ 24 h 42"/>
                  <a:gd name="T58" fmla="*/ 59 w 127"/>
                  <a:gd name="T59" fmla="*/ 34 h 42"/>
                  <a:gd name="T60" fmla="*/ 34 w 127"/>
                  <a:gd name="T61" fmla="*/ 18 h 42"/>
                  <a:gd name="T62" fmla="*/ 17 w 127"/>
                  <a:gd name="T63" fmla="*/ 8 h 42"/>
                  <a:gd name="T64" fmla="*/ 21 w 127"/>
                  <a:gd name="T65" fmla="*/ 4 h 42"/>
                  <a:gd name="T66" fmla="*/ 30 w 127"/>
                  <a:gd name="T67" fmla="*/ 8 h 42"/>
                  <a:gd name="T68" fmla="*/ 34 w 127"/>
                  <a:gd name="T69" fmla="*/ 18 h 42"/>
                  <a:gd name="T70" fmla="*/ 34 w 127"/>
                  <a:gd name="T71" fmla="*/ 34 h 42"/>
                  <a:gd name="T72" fmla="*/ 30 w 127"/>
                  <a:gd name="T73" fmla="*/ 38 h 42"/>
                  <a:gd name="T74" fmla="*/ 21 w 127"/>
                  <a:gd name="T75" fmla="*/ 34 h 42"/>
                  <a:gd name="T76" fmla="*/ 17 w 127"/>
                  <a:gd name="T77" fmla="*/ 24 h 42"/>
                  <a:gd name="T78" fmla="*/ 34 w 127"/>
                  <a:gd name="T79" fmla="*/ 34 h 42"/>
                  <a:gd name="T80" fmla="*/ 0 w 127"/>
                  <a:gd name="T81" fmla="*/ 42 h 42"/>
                  <a:gd name="T82" fmla="*/ 127 w 127"/>
                  <a:gd name="T83" fmla="*/ 0 h 42"/>
                  <a:gd name="T84" fmla="*/ 0 w 127"/>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42">
                    <a:moveTo>
                      <a:pt x="110" y="18"/>
                    </a:moveTo>
                    <a:lnTo>
                      <a:pt x="110" y="18"/>
                    </a:lnTo>
                    <a:lnTo>
                      <a:pt x="93" y="18"/>
                    </a:lnTo>
                    <a:lnTo>
                      <a:pt x="93" y="8"/>
                    </a:lnTo>
                    <a:lnTo>
                      <a:pt x="97" y="8"/>
                    </a:lnTo>
                    <a:lnTo>
                      <a:pt x="97" y="4"/>
                    </a:lnTo>
                    <a:lnTo>
                      <a:pt x="106" y="4"/>
                    </a:lnTo>
                    <a:lnTo>
                      <a:pt x="106" y="8"/>
                    </a:lnTo>
                    <a:lnTo>
                      <a:pt x="110" y="8"/>
                    </a:lnTo>
                    <a:lnTo>
                      <a:pt x="110" y="18"/>
                    </a:lnTo>
                    <a:close/>
                    <a:moveTo>
                      <a:pt x="110" y="34"/>
                    </a:moveTo>
                    <a:lnTo>
                      <a:pt x="110" y="34"/>
                    </a:lnTo>
                    <a:lnTo>
                      <a:pt x="106" y="34"/>
                    </a:lnTo>
                    <a:lnTo>
                      <a:pt x="106" y="38"/>
                    </a:lnTo>
                    <a:lnTo>
                      <a:pt x="97" y="38"/>
                    </a:lnTo>
                    <a:lnTo>
                      <a:pt x="97" y="34"/>
                    </a:lnTo>
                    <a:lnTo>
                      <a:pt x="93" y="34"/>
                    </a:lnTo>
                    <a:lnTo>
                      <a:pt x="93" y="24"/>
                    </a:lnTo>
                    <a:lnTo>
                      <a:pt x="110" y="24"/>
                    </a:lnTo>
                    <a:lnTo>
                      <a:pt x="110" y="34"/>
                    </a:lnTo>
                    <a:close/>
                    <a:moveTo>
                      <a:pt x="84" y="18"/>
                    </a:moveTo>
                    <a:lnTo>
                      <a:pt x="84" y="18"/>
                    </a:lnTo>
                    <a:lnTo>
                      <a:pt x="68" y="18"/>
                    </a:lnTo>
                    <a:lnTo>
                      <a:pt x="68" y="8"/>
                    </a:lnTo>
                    <a:lnTo>
                      <a:pt x="72" y="8"/>
                    </a:lnTo>
                    <a:lnTo>
                      <a:pt x="72" y="4"/>
                    </a:lnTo>
                    <a:lnTo>
                      <a:pt x="81" y="4"/>
                    </a:lnTo>
                    <a:lnTo>
                      <a:pt x="81" y="8"/>
                    </a:lnTo>
                    <a:lnTo>
                      <a:pt x="84" y="8"/>
                    </a:lnTo>
                    <a:lnTo>
                      <a:pt x="84" y="18"/>
                    </a:lnTo>
                    <a:close/>
                    <a:moveTo>
                      <a:pt x="84" y="34"/>
                    </a:moveTo>
                    <a:lnTo>
                      <a:pt x="84" y="34"/>
                    </a:lnTo>
                    <a:lnTo>
                      <a:pt x="81" y="34"/>
                    </a:lnTo>
                    <a:lnTo>
                      <a:pt x="81" y="38"/>
                    </a:lnTo>
                    <a:lnTo>
                      <a:pt x="72" y="38"/>
                    </a:lnTo>
                    <a:lnTo>
                      <a:pt x="72" y="34"/>
                    </a:lnTo>
                    <a:lnTo>
                      <a:pt x="68" y="34"/>
                    </a:lnTo>
                    <a:lnTo>
                      <a:pt x="68" y="24"/>
                    </a:lnTo>
                    <a:lnTo>
                      <a:pt x="84" y="24"/>
                    </a:lnTo>
                    <a:lnTo>
                      <a:pt x="84" y="34"/>
                    </a:lnTo>
                    <a:close/>
                    <a:moveTo>
                      <a:pt x="59" y="18"/>
                    </a:moveTo>
                    <a:lnTo>
                      <a:pt x="59" y="18"/>
                    </a:lnTo>
                    <a:lnTo>
                      <a:pt x="43" y="18"/>
                    </a:lnTo>
                    <a:lnTo>
                      <a:pt x="43" y="8"/>
                    </a:lnTo>
                    <a:lnTo>
                      <a:pt x="46" y="8"/>
                    </a:lnTo>
                    <a:lnTo>
                      <a:pt x="46" y="4"/>
                    </a:lnTo>
                    <a:lnTo>
                      <a:pt x="55" y="4"/>
                    </a:lnTo>
                    <a:lnTo>
                      <a:pt x="55" y="8"/>
                    </a:lnTo>
                    <a:lnTo>
                      <a:pt x="59" y="8"/>
                    </a:lnTo>
                    <a:lnTo>
                      <a:pt x="59" y="18"/>
                    </a:lnTo>
                    <a:close/>
                    <a:moveTo>
                      <a:pt x="59" y="34"/>
                    </a:moveTo>
                    <a:lnTo>
                      <a:pt x="59" y="34"/>
                    </a:lnTo>
                    <a:lnTo>
                      <a:pt x="55" y="34"/>
                    </a:lnTo>
                    <a:lnTo>
                      <a:pt x="55" y="38"/>
                    </a:lnTo>
                    <a:lnTo>
                      <a:pt x="46" y="38"/>
                    </a:lnTo>
                    <a:lnTo>
                      <a:pt x="46" y="34"/>
                    </a:lnTo>
                    <a:lnTo>
                      <a:pt x="43" y="34"/>
                    </a:lnTo>
                    <a:lnTo>
                      <a:pt x="43" y="24"/>
                    </a:lnTo>
                    <a:lnTo>
                      <a:pt x="59" y="24"/>
                    </a:lnTo>
                    <a:lnTo>
                      <a:pt x="59" y="34"/>
                    </a:lnTo>
                    <a:close/>
                    <a:moveTo>
                      <a:pt x="34" y="18"/>
                    </a:moveTo>
                    <a:lnTo>
                      <a:pt x="34" y="18"/>
                    </a:lnTo>
                    <a:lnTo>
                      <a:pt x="17" y="18"/>
                    </a:lnTo>
                    <a:lnTo>
                      <a:pt x="17" y="8"/>
                    </a:lnTo>
                    <a:lnTo>
                      <a:pt x="21" y="8"/>
                    </a:lnTo>
                    <a:lnTo>
                      <a:pt x="21" y="4"/>
                    </a:lnTo>
                    <a:lnTo>
                      <a:pt x="30" y="4"/>
                    </a:lnTo>
                    <a:lnTo>
                      <a:pt x="30" y="8"/>
                    </a:lnTo>
                    <a:lnTo>
                      <a:pt x="34" y="8"/>
                    </a:lnTo>
                    <a:lnTo>
                      <a:pt x="34" y="18"/>
                    </a:lnTo>
                    <a:close/>
                    <a:moveTo>
                      <a:pt x="34" y="34"/>
                    </a:moveTo>
                    <a:lnTo>
                      <a:pt x="34" y="34"/>
                    </a:lnTo>
                    <a:lnTo>
                      <a:pt x="30" y="34"/>
                    </a:lnTo>
                    <a:lnTo>
                      <a:pt x="30" y="38"/>
                    </a:lnTo>
                    <a:lnTo>
                      <a:pt x="21" y="38"/>
                    </a:lnTo>
                    <a:lnTo>
                      <a:pt x="21" y="34"/>
                    </a:lnTo>
                    <a:lnTo>
                      <a:pt x="17" y="34"/>
                    </a:lnTo>
                    <a:lnTo>
                      <a:pt x="17" y="24"/>
                    </a:lnTo>
                    <a:lnTo>
                      <a:pt x="34" y="24"/>
                    </a:lnTo>
                    <a:lnTo>
                      <a:pt x="34" y="34"/>
                    </a:lnTo>
                    <a:close/>
                    <a:moveTo>
                      <a:pt x="0" y="42"/>
                    </a:moveTo>
                    <a:lnTo>
                      <a:pt x="0" y="42"/>
                    </a:lnTo>
                    <a:lnTo>
                      <a:pt x="127" y="42"/>
                    </a:lnTo>
                    <a:lnTo>
                      <a:pt x="127"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grpSp>
        <p:cxnSp>
          <p:nvCxnSpPr>
            <p:cNvPr id="291" name="直接连接符 290"/>
            <p:cNvCxnSpPr>
              <a:stCxn id="279" idx="0"/>
              <a:endCxn id="286" idx="0"/>
            </p:cNvCxnSpPr>
            <p:nvPr/>
          </p:nvCxnSpPr>
          <p:spPr bwMode="auto">
            <a:xfrm>
              <a:off x="4150113" y="4868968"/>
              <a:ext cx="10213" cy="259200"/>
            </a:xfrm>
            <a:prstGeom prst="line">
              <a:avLst/>
            </a:prstGeom>
            <a:solidFill>
              <a:schemeClr val="accent1"/>
            </a:solidFill>
            <a:ln w="38100" cap="flat" cmpd="sng" algn="ctr">
              <a:solidFill>
                <a:schemeClr val="tx2">
                  <a:lumMod val="60000"/>
                  <a:lumOff val="40000"/>
                </a:schemeClr>
              </a:solidFill>
              <a:prstDash val="solid"/>
              <a:round/>
              <a:headEnd type="none" w="med" len="med"/>
              <a:tailEnd type="none" w="med" len="med"/>
            </a:ln>
            <a:effectLst/>
          </p:spPr>
        </p:cxnSp>
        <p:cxnSp>
          <p:nvCxnSpPr>
            <p:cNvPr id="292" name="直接连接符 291"/>
            <p:cNvCxnSpPr/>
            <p:nvPr/>
          </p:nvCxnSpPr>
          <p:spPr bwMode="auto">
            <a:xfrm>
              <a:off x="4252746" y="4871300"/>
              <a:ext cx="1" cy="258557"/>
            </a:xfrm>
            <a:prstGeom prst="line">
              <a:avLst/>
            </a:prstGeom>
            <a:solidFill>
              <a:schemeClr val="accent1"/>
            </a:solidFill>
            <a:ln w="38100" cap="flat" cmpd="sng" algn="ctr">
              <a:solidFill>
                <a:schemeClr val="tx2">
                  <a:lumMod val="60000"/>
                  <a:lumOff val="40000"/>
                </a:schemeClr>
              </a:solidFill>
              <a:prstDash val="solid"/>
              <a:round/>
              <a:headEnd type="none" w="med" len="med"/>
              <a:tailEnd type="none" w="med" len="med"/>
            </a:ln>
            <a:effectLst/>
          </p:spPr>
        </p:cxnSp>
        <p:grpSp>
          <p:nvGrpSpPr>
            <p:cNvPr id="293" name="组合 292"/>
            <p:cNvGrpSpPr/>
            <p:nvPr/>
          </p:nvGrpSpPr>
          <p:grpSpPr>
            <a:xfrm>
              <a:off x="4896036" y="5841268"/>
              <a:ext cx="868034" cy="173607"/>
              <a:chOff x="2449513" y="1096964"/>
              <a:chExt cx="650875" cy="130175"/>
            </a:xfrm>
            <a:solidFill>
              <a:srgbClr val="15B0E8"/>
            </a:solidFill>
          </p:grpSpPr>
          <p:sp>
            <p:nvSpPr>
              <p:cNvPr id="294"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295"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296"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297"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298"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299"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300"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301"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302"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303"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304"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305"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306"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307"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08"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09"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10"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11"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312"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13"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314"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15"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16"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17"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18"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19"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20"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21"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22"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323" name="组合 322"/>
            <p:cNvGrpSpPr/>
            <p:nvPr/>
          </p:nvGrpSpPr>
          <p:grpSpPr>
            <a:xfrm>
              <a:off x="4885958" y="5618817"/>
              <a:ext cx="868034" cy="173607"/>
              <a:chOff x="2449513" y="1096964"/>
              <a:chExt cx="650875" cy="130175"/>
            </a:xfrm>
            <a:solidFill>
              <a:srgbClr val="15B0E8"/>
            </a:solidFill>
          </p:grpSpPr>
          <p:sp>
            <p:nvSpPr>
              <p:cNvPr id="324"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325"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326"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327"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328"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329"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330"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331"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332"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333"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334"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335"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336"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337"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38"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39"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40"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41"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342"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43"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344"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45"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46"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47"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48"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49"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50"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51"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52"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353" name="组合 352"/>
            <p:cNvGrpSpPr/>
            <p:nvPr/>
          </p:nvGrpSpPr>
          <p:grpSpPr>
            <a:xfrm>
              <a:off x="4885451" y="5409220"/>
              <a:ext cx="868034" cy="173607"/>
              <a:chOff x="2449513" y="1096964"/>
              <a:chExt cx="650875" cy="130175"/>
            </a:xfrm>
            <a:solidFill>
              <a:srgbClr val="15B0E8"/>
            </a:solidFill>
          </p:grpSpPr>
          <p:sp>
            <p:nvSpPr>
              <p:cNvPr id="354"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355"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356"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357"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358"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359"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360"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361"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362"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363"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364"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365"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366"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367"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68"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69"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70"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71"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372"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73"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374"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75"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76"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77"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78"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79"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80"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81"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82"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383" name="组合 382"/>
            <p:cNvGrpSpPr/>
            <p:nvPr/>
          </p:nvGrpSpPr>
          <p:grpSpPr>
            <a:xfrm>
              <a:off x="4891803" y="5196445"/>
              <a:ext cx="868034" cy="173607"/>
              <a:chOff x="2449513" y="1096964"/>
              <a:chExt cx="650875" cy="130175"/>
            </a:xfrm>
            <a:solidFill>
              <a:srgbClr val="15B0E8"/>
            </a:solidFill>
          </p:grpSpPr>
          <p:sp>
            <p:nvSpPr>
              <p:cNvPr id="384"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385"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386"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387"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388"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389"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390"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391"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392"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393"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394"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395"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396"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397"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398"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399"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00"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01"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02"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03"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04"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05"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06"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07"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08"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09"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10"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11"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12"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413" name="组合 412"/>
            <p:cNvGrpSpPr/>
            <p:nvPr/>
          </p:nvGrpSpPr>
          <p:grpSpPr>
            <a:xfrm>
              <a:off x="4880158" y="4636723"/>
              <a:ext cx="942135" cy="215950"/>
              <a:chOff x="2460625" y="1127126"/>
              <a:chExt cx="706438" cy="161925"/>
            </a:xfrm>
            <a:solidFill>
              <a:srgbClr val="15B0E8"/>
            </a:solidFill>
          </p:grpSpPr>
          <p:sp>
            <p:nvSpPr>
              <p:cNvPr id="414" name="Freeform 70"/>
              <p:cNvSpPr>
                <a:spLocks/>
              </p:cNvSpPr>
              <p:nvPr/>
            </p:nvSpPr>
            <p:spPr bwMode="auto">
              <a:xfrm>
                <a:off x="2460625" y="1127126"/>
                <a:ext cx="706438" cy="150813"/>
              </a:xfrm>
              <a:custGeom>
                <a:avLst/>
                <a:gdLst>
                  <a:gd name="T0" fmla="*/ 798 w 830"/>
                  <a:gd name="T1" fmla="*/ 175 h 175"/>
                  <a:gd name="T2" fmla="*/ 798 w 830"/>
                  <a:gd name="T3" fmla="*/ 175 h 175"/>
                  <a:gd name="T4" fmla="*/ 743 w 830"/>
                  <a:gd name="T5" fmla="*/ 175 h 175"/>
                  <a:gd name="T6" fmla="*/ 731 w 830"/>
                  <a:gd name="T7" fmla="*/ 163 h 175"/>
                  <a:gd name="T8" fmla="*/ 743 w 830"/>
                  <a:gd name="T9" fmla="*/ 151 h 175"/>
                  <a:gd name="T10" fmla="*/ 798 w 830"/>
                  <a:gd name="T11" fmla="*/ 151 h 175"/>
                  <a:gd name="T12" fmla="*/ 806 w 830"/>
                  <a:gd name="T13" fmla="*/ 142 h 175"/>
                  <a:gd name="T14" fmla="*/ 806 w 830"/>
                  <a:gd name="T15" fmla="*/ 33 h 175"/>
                  <a:gd name="T16" fmla="*/ 798 w 830"/>
                  <a:gd name="T17" fmla="*/ 25 h 175"/>
                  <a:gd name="T18" fmla="*/ 33 w 830"/>
                  <a:gd name="T19" fmla="*/ 25 h 175"/>
                  <a:gd name="T20" fmla="*/ 25 w 830"/>
                  <a:gd name="T21" fmla="*/ 33 h 175"/>
                  <a:gd name="T22" fmla="*/ 25 w 830"/>
                  <a:gd name="T23" fmla="*/ 142 h 175"/>
                  <a:gd name="T24" fmla="*/ 33 w 830"/>
                  <a:gd name="T25" fmla="*/ 151 h 175"/>
                  <a:gd name="T26" fmla="*/ 668 w 830"/>
                  <a:gd name="T27" fmla="*/ 151 h 175"/>
                  <a:gd name="T28" fmla="*/ 680 w 830"/>
                  <a:gd name="T29" fmla="*/ 163 h 175"/>
                  <a:gd name="T30" fmla="*/ 668 w 830"/>
                  <a:gd name="T31" fmla="*/ 175 h 175"/>
                  <a:gd name="T32" fmla="*/ 33 w 830"/>
                  <a:gd name="T33" fmla="*/ 175 h 175"/>
                  <a:gd name="T34" fmla="*/ 0 w 830"/>
                  <a:gd name="T35" fmla="*/ 142 h 175"/>
                  <a:gd name="T36" fmla="*/ 0 w 830"/>
                  <a:gd name="T37" fmla="*/ 33 h 175"/>
                  <a:gd name="T38" fmla="*/ 33 w 830"/>
                  <a:gd name="T39" fmla="*/ 0 h 175"/>
                  <a:gd name="T40" fmla="*/ 798 w 830"/>
                  <a:gd name="T41" fmla="*/ 0 h 175"/>
                  <a:gd name="T42" fmla="*/ 830 w 830"/>
                  <a:gd name="T43" fmla="*/ 33 h 175"/>
                  <a:gd name="T44" fmla="*/ 830 w 830"/>
                  <a:gd name="T45" fmla="*/ 142 h 175"/>
                  <a:gd name="T46" fmla="*/ 798 w 830"/>
                  <a:gd name="T4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0" h="175">
                    <a:moveTo>
                      <a:pt x="798" y="175"/>
                    </a:moveTo>
                    <a:lnTo>
                      <a:pt x="798" y="175"/>
                    </a:lnTo>
                    <a:lnTo>
                      <a:pt x="743" y="175"/>
                    </a:lnTo>
                    <a:cubicBezTo>
                      <a:pt x="736" y="175"/>
                      <a:pt x="731" y="170"/>
                      <a:pt x="731" y="163"/>
                    </a:cubicBezTo>
                    <a:cubicBezTo>
                      <a:pt x="731" y="156"/>
                      <a:pt x="736" y="151"/>
                      <a:pt x="743" y="151"/>
                    </a:cubicBezTo>
                    <a:lnTo>
                      <a:pt x="798" y="151"/>
                    </a:lnTo>
                    <a:cubicBezTo>
                      <a:pt x="802" y="151"/>
                      <a:pt x="806" y="147"/>
                      <a:pt x="806" y="142"/>
                    </a:cubicBezTo>
                    <a:lnTo>
                      <a:pt x="806" y="33"/>
                    </a:lnTo>
                    <a:cubicBezTo>
                      <a:pt x="806" y="29"/>
                      <a:pt x="802" y="25"/>
                      <a:pt x="798" y="25"/>
                    </a:cubicBezTo>
                    <a:lnTo>
                      <a:pt x="33" y="25"/>
                    </a:lnTo>
                    <a:cubicBezTo>
                      <a:pt x="28" y="25"/>
                      <a:pt x="25" y="29"/>
                      <a:pt x="25" y="33"/>
                    </a:cubicBezTo>
                    <a:lnTo>
                      <a:pt x="25" y="142"/>
                    </a:lnTo>
                    <a:cubicBezTo>
                      <a:pt x="25" y="147"/>
                      <a:pt x="28" y="151"/>
                      <a:pt x="33" y="151"/>
                    </a:cubicBezTo>
                    <a:lnTo>
                      <a:pt x="668" y="151"/>
                    </a:lnTo>
                    <a:cubicBezTo>
                      <a:pt x="675" y="151"/>
                      <a:pt x="680" y="156"/>
                      <a:pt x="680" y="163"/>
                    </a:cubicBezTo>
                    <a:cubicBezTo>
                      <a:pt x="680" y="170"/>
                      <a:pt x="675" y="175"/>
                      <a:pt x="668" y="175"/>
                    </a:cubicBezTo>
                    <a:lnTo>
                      <a:pt x="33" y="175"/>
                    </a:lnTo>
                    <a:cubicBezTo>
                      <a:pt x="15" y="175"/>
                      <a:pt x="0" y="161"/>
                      <a:pt x="0" y="142"/>
                    </a:cubicBezTo>
                    <a:lnTo>
                      <a:pt x="0" y="33"/>
                    </a:lnTo>
                    <a:cubicBezTo>
                      <a:pt x="0" y="15"/>
                      <a:pt x="15" y="0"/>
                      <a:pt x="33" y="0"/>
                    </a:cubicBezTo>
                    <a:lnTo>
                      <a:pt x="798" y="0"/>
                    </a:lnTo>
                    <a:cubicBezTo>
                      <a:pt x="816" y="0"/>
                      <a:pt x="830" y="15"/>
                      <a:pt x="830" y="33"/>
                    </a:cubicBezTo>
                    <a:lnTo>
                      <a:pt x="830" y="142"/>
                    </a:lnTo>
                    <a:cubicBezTo>
                      <a:pt x="830" y="161"/>
                      <a:pt x="816" y="175"/>
                      <a:pt x="798" y="175"/>
                    </a:cubicBezTo>
                    <a:close/>
                  </a:path>
                </a:pathLst>
              </a:custGeom>
              <a:grpFill/>
              <a:ln w="0">
                <a:noFill/>
                <a:prstDash val="solid"/>
                <a:round/>
                <a:headEnd/>
                <a:tailEnd/>
              </a:ln>
            </p:spPr>
            <p:txBody>
              <a:bodyPr/>
              <a:lstStyle/>
              <a:p>
                <a:pPr defTabSz="543689">
                  <a:defRPr/>
                </a:pPr>
                <a:endParaRPr lang="zh-CN" altLang="en-US" sz="3201"/>
              </a:p>
            </p:txBody>
          </p:sp>
          <p:sp>
            <p:nvSpPr>
              <p:cNvPr id="415" name="Freeform 71"/>
              <p:cNvSpPr>
                <a:spLocks/>
              </p:cNvSpPr>
              <p:nvPr/>
            </p:nvSpPr>
            <p:spPr bwMode="auto">
              <a:xfrm>
                <a:off x="3005138" y="1246188"/>
                <a:ext cx="44450"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416" name="Freeform 72"/>
              <p:cNvSpPr>
                <a:spLocks/>
              </p:cNvSpPr>
              <p:nvPr/>
            </p:nvSpPr>
            <p:spPr bwMode="auto">
              <a:xfrm>
                <a:off x="3073400" y="1244601"/>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417" name="Freeform 73"/>
              <p:cNvSpPr>
                <a:spLocks noEditPoints="1"/>
              </p:cNvSpPr>
              <p:nvPr/>
            </p:nvSpPr>
            <p:spPr bwMode="auto">
              <a:xfrm>
                <a:off x="2506663" y="1158876"/>
                <a:ext cx="615950" cy="79375"/>
              </a:xfrm>
              <a:custGeom>
                <a:avLst/>
                <a:gdLst>
                  <a:gd name="T0" fmla="*/ 21 w 725"/>
                  <a:gd name="T1" fmla="*/ 15 h 94"/>
                  <a:gd name="T2" fmla="*/ 21 w 725"/>
                  <a:gd name="T3" fmla="*/ 15 h 94"/>
                  <a:gd name="T4" fmla="*/ 15 w 725"/>
                  <a:gd name="T5" fmla="*/ 22 h 94"/>
                  <a:gd name="T6" fmla="*/ 15 w 725"/>
                  <a:gd name="T7" fmla="*/ 72 h 94"/>
                  <a:gd name="T8" fmla="*/ 21 w 725"/>
                  <a:gd name="T9" fmla="*/ 80 h 94"/>
                  <a:gd name="T10" fmla="*/ 704 w 725"/>
                  <a:gd name="T11" fmla="*/ 80 h 94"/>
                  <a:gd name="T12" fmla="*/ 710 w 725"/>
                  <a:gd name="T13" fmla="*/ 72 h 94"/>
                  <a:gd name="T14" fmla="*/ 710 w 725"/>
                  <a:gd name="T15" fmla="*/ 22 h 94"/>
                  <a:gd name="T16" fmla="*/ 704 w 725"/>
                  <a:gd name="T17" fmla="*/ 15 h 94"/>
                  <a:gd name="T18" fmla="*/ 21 w 725"/>
                  <a:gd name="T19" fmla="*/ 15 h 94"/>
                  <a:gd name="T20" fmla="*/ 704 w 725"/>
                  <a:gd name="T21" fmla="*/ 94 h 94"/>
                  <a:gd name="T22" fmla="*/ 704 w 725"/>
                  <a:gd name="T23" fmla="*/ 94 h 94"/>
                  <a:gd name="T24" fmla="*/ 21 w 725"/>
                  <a:gd name="T25" fmla="*/ 94 h 94"/>
                  <a:gd name="T26" fmla="*/ 0 w 725"/>
                  <a:gd name="T27" fmla="*/ 72 h 94"/>
                  <a:gd name="T28" fmla="*/ 0 w 725"/>
                  <a:gd name="T29" fmla="*/ 22 h 94"/>
                  <a:gd name="T30" fmla="*/ 21 w 725"/>
                  <a:gd name="T31" fmla="*/ 0 h 94"/>
                  <a:gd name="T32" fmla="*/ 704 w 725"/>
                  <a:gd name="T33" fmla="*/ 0 h 94"/>
                  <a:gd name="T34" fmla="*/ 725 w 725"/>
                  <a:gd name="T35" fmla="*/ 22 h 94"/>
                  <a:gd name="T36" fmla="*/ 725 w 725"/>
                  <a:gd name="T37" fmla="*/ 72 h 94"/>
                  <a:gd name="T38" fmla="*/ 704 w 725"/>
                  <a:gd name="T3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94">
                    <a:moveTo>
                      <a:pt x="21" y="15"/>
                    </a:moveTo>
                    <a:lnTo>
                      <a:pt x="21" y="15"/>
                    </a:lnTo>
                    <a:cubicBezTo>
                      <a:pt x="18" y="15"/>
                      <a:pt x="15" y="18"/>
                      <a:pt x="15" y="22"/>
                    </a:cubicBezTo>
                    <a:lnTo>
                      <a:pt x="15" y="72"/>
                    </a:lnTo>
                    <a:cubicBezTo>
                      <a:pt x="15" y="76"/>
                      <a:pt x="18" y="80"/>
                      <a:pt x="21" y="80"/>
                    </a:cubicBezTo>
                    <a:lnTo>
                      <a:pt x="704" y="80"/>
                    </a:lnTo>
                    <a:cubicBezTo>
                      <a:pt x="707" y="80"/>
                      <a:pt x="710" y="76"/>
                      <a:pt x="710" y="72"/>
                    </a:cubicBezTo>
                    <a:lnTo>
                      <a:pt x="710" y="22"/>
                    </a:lnTo>
                    <a:cubicBezTo>
                      <a:pt x="710" y="18"/>
                      <a:pt x="707" y="15"/>
                      <a:pt x="704" y="15"/>
                    </a:cubicBezTo>
                    <a:lnTo>
                      <a:pt x="21" y="15"/>
                    </a:lnTo>
                    <a:close/>
                    <a:moveTo>
                      <a:pt x="704" y="94"/>
                    </a:moveTo>
                    <a:lnTo>
                      <a:pt x="704" y="94"/>
                    </a:lnTo>
                    <a:lnTo>
                      <a:pt x="21" y="94"/>
                    </a:lnTo>
                    <a:cubicBezTo>
                      <a:pt x="10" y="94"/>
                      <a:pt x="0" y="84"/>
                      <a:pt x="0" y="72"/>
                    </a:cubicBezTo>
                    <a:lnTo>
                      <a:pt x="0" y="22"/>
                    </a:lnTo>
                    <a:cubicBezTo>
                      <a:pt x="0" y="10"/>
                      <a:pt x="10" y="0"/>
                      <a:pt x="21" y="0"/>
                    </a:cubicBezTo>
                    <a:lnTo>
                      <a:pt x="704" y="0"/>
                    </a:lnTo>
                    <a:cubicBezTo>
                      <a:pt x="716" y="0"/>
                      <a:pt x="725" y="10"/>
                      <a:pt x="725" y="22"/>
                    </a:cubicBezTo>
                    <a:lnTo>
                      <a:pt x="725" y="72"/>
                    </a:lnTo>
                    <a:cubicBezTo>
                      <a:pt x="725" y="84"/>
                      <a:pt x="716" y="94"/>
                      <a:pt x="704" y="94"/>
                    </a:cubicBezTo>
                    <a:close/>
                  </a:path>
                </a:pathLst>
              </a:custGeom>
              <a:grpFill/>
              <a:ln w="0">
                <a:noFill/>
                <a:prstDash val="solid"/>
                <a:round/>
                <a:headEnd/>
                <a:tailEnd/>
              </a:ln>
            </p:spPr>
            <p:txBody>
              <a:bodyPr/>
              <a:lstStyle/>
              <a:p>
                <a:pPr defTabSz="543689">
                  <a:defRPr/>
                </a:pPr>
                <a:endParaRPr lang="zh-CN" altLang="en-US" sz="3201"/>
              </a:p>
            </p:txBody>
          </p:sp>
          <p:sp>
            <p:nvSpPr>
              <p:cNvPr id="418" name="Freeform 74"/>
              <p:cNvSpPr>
                <a:spLocks noEditPoints="1"/>
              </p:cNvSpPr>
              <p:nvPr/>
            </p:nvSpPr>
            <p:spPr bwMode="auto">
              <a:xfrm>
                <a:off x="2541588" y="1181101"/>
                <a:ext cx="106363" cy="34925"/>
              </a:xfrm>
              <a:custGeom>
                <a:avLst/>
                <a:gdLst>
                  <a:gd name="T0" fmla="*/ 109 w 126"/>
                  <a:gd name="T1" fmla="*/ 18 h 42"/>
                  <a:gd name="T2" fmla="*/ 93 w 126"/>
                  <a:gd name="T3" fmla="*/ 8 h 42"/>
                  <a:gd name="T4" fmla="*/ 97 w 126"/>
                  <a:gd name="T5" fmla="*/ 4 h 42"/>
                  <a:gd name="T6" fmla="*/ 106 w 126"/>
                  <a:gd name="T7" fmla="*/ 8 h 42"/>
                  <a:gd name="T8" fmla="*/ 109 w 126"/>
                  <a:gd name="T9" fmla="*/ 18 h 42"/>
                  <a:gd name="T10" fmla="*/ 109 w 126"/>
                  <a:gd name="T11" fmla="*/ 34 h 42"/>
                  <a:gd name="T12" fmla="*/ 106 w 126"/>
                  <a:gd name="T13" fmla="*/ 38 h 42"/>
                  <a:gd name="T14" fmla="*/ 97 w 126"/>
                  <a:gd name="T15" fmla="*/ 34 h 42"/>
                  <a:gd name="T16" fmla="*/ 93 w 126"/>
                  <a:gd name="T17" fmla="*/ 24 h 42"/>
                  <a:gd name="T18" fmla="*/ 109 w 126"/>
                  <a:gd name="T19" fmla="*/ 34 h 42"/>
                  <a:gd name="T20" fmla="*/ 84 w 126"/>
                  <a:gd name="T21" fmla="*/ 18 h 42"/>
                  <a:gd name="T22" fmla="*/ 68 w 126"/>
                  <a:gd name="T23" fmla="*/ 8 h 42"/>
                  <a:gd name="T24" fmla="*/ 71 w 126"/>
                  <a:gd name="T25" fmla="*/ 4 h 42"/>
                  <a:gd name="T26" fmla="*/ 80 w 126"/>
                  <a:gd name="T27" fmla="*/ 8 h 42"/>
                  <a:gd name="T28" fmla="*/ 84 w 126"/>
                  <a:gd name="T29" fmla="*/ 18 h 42"/>
                  <a:gd name="T30" fmla="*/ 84 w 126"/>
                  <a:gd name="T31" fmla="*/ 34 h 42"/>
                  <a:gd name="T32" fmla="*/ 80 w 126"/>
                  <a:gd name="T33" fmla="*/ 38 h 42"/>
                  <a:gd name="T34" fmla="*/ 71 w 126"/>
                  <a:gd name="T35" fmla="*/ 34 h 42"/>
                  <a:gd name="T36" fmla="*/ 68 w 126"/>
                  <a:gd name="T37" fmla="*/ 24 h 42"/>
                  <a:gd name="T38" fmla="*/ 84 w 126"/>
                  <a:gd name="T39" fmla="*/ 34 h 42"/>
                  <a:gd name="T40" fmla="*/ 58 w 126"/>
                  <a:gd name="T41" fmla="*/ 18 h 42"/>
                  <a:gd name="T42" fmla="*/ 42 w 126"/>
                  <a:gd name="T43" fmla="*/ 8 h 42"/>
                  <a:gd name="T44" fmla="*/ 46 w 126"/>
                  <a:gd name="T45" fmla="*/ 4 h 42"/>
                  <a:gd name="T46" fmla="*/ 55 w 126"/>
                  <a:gd name="T47" fmla="*/ 8 h 42"/>
                  <a:gd name="T48" fmla="*/ 58 w 126"/>
                  <a:gd name="T49" fmla="*/ 18 h 42"/>
                  <a:gd name="T50" fmla="*/ 58 w 126"/>
                  <a:gd name="T51" fmla="*/ 34 h 42"/>
                  <a:gd name="T52" fmla="*/ 55 w 126"/>
                  <a:gd name="T53" fmla="*/ 38 h 42"/>
                  <a:gd name="T54" fmla="*/ 46 w 126"/>
                  <a:gd name="T55" fmla="*/ 34 h 42"/>
                  <a:gd name="T56" fmla="*/ 42 w 126"/>
                  <a:gd name="T57" fmla="*/ 24 h 42"/>
                  <a:gd name="T58" fmla="*/ 58 w 126"/>
                  <a:gd name="T59" fmla="*/ 34 h 42"/>
                  <a:gd name="T60" fmla="*/ 33 w 126"/>
                  <a:gd name="T61" fmla="*/ 18 h 42"/>
                  <a:gd name="T62" fmla="*/ 17 w 126"/>
                  <a:gd name="T63" fmla="*/ 8 h 42"/>
                  <a:gd name="T64" fmla="*/ 20 w 126"/>
                  <a:gd name="T65" fmla="*/ 4 h 42"/>
                  <a:gd name="T66" fmla="*/ 29 w 126"/>
                  <a:gd name="T67" fmla="*/ 8 h 42"/>
                  <a:gd name="T68" fmla="*/ 33 w 126"/>
                  <a:gd name="T69" fmla="*/ 18 h 42"/>
                  <a:gd name="T70" fmla="*/ 33 w 126"/>
                  <a:gd name="T71" fmla="*/ 34 h 42"/>
                  <a:gd name="T72" fmla="*/ 29 w 126"/>
                  <a:gd name="T73" fmla="*/ 38 h 42"/>
                  <a:gd name="T74" fmla="*/ 20 w 126"/>
                  <a:gd name="T75" fmla="*/ 34 h 42"/>
                  <a:gd name="T76" fmla="*/ 17 w 126"/>
                  <a:gd name="T77" fmla="*/ 24 h 42"/>
                  <a:gd name="T78" fmla="*/ 33 w 126"/>
                  <a:gd name="T79" fmla="*/ 34 h 42"/>
                  <a:gd name="T80" fmla="*/ 0 w 126"/>
                  <a:gd name="T81" fmla="*/ 42 h 42"/>
                  <a:gd name="T82" fmla="*/ 126 w 126"/>
                  <a:gd name="T83" fmla="*/ 0 h 42"/>
                  <a:gd name="T84" fmla="*/ 0 w 126"/>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42">
                    <a:moveTo>
                      <a:pt x="109" y="18"/>
                    </a:moveTo>
                    <a:lnTo>
                      <a:pt x="109" y="18"/>
                    </a:lnTo>
                    <a:lnTo>
                      <a:pt x="93" y="18"/>
                    </a:lnTo>
                    <a:lnTo>
                      <a:pt x="93" y="8"/>
                    </a:lnTo>
                    <a:lnTo>
                      <a:pt x="97" y="8"/>
                    </a:lnTo>
                    <a:lnTo>
                      <a:pt x="97" y="4"/>
                    </a:lnTo>
                    <a:lnTo>
                      <a:pt x="106" y="4"/>
                    </a:lnTo>
                    <a:lnTo>
                      <a:pt x="106" y="8"/>
                    </a:lnTo>
                    <a:lnTo>
                      <a:pt x="109" y="8"/>
                    </a:lnTo>
                    <a:lnTo>
                      <a:pt x="109" y="18"/>
                    </a:lnTo>
                    <a:close/>
                    <a:moveTo>
                      <a:pt x="109" y="34"/>
                    </a:moveTo>
                    <a:lnTo>
                      <a:pt x="109" y="34"/>
                    </a:lnTo>
                    <a:lnTo>
                      <a:pt x="106" y="34"/>
                    </a:lnTo>
                    <a:lnTo>
                      <a:pt x="106" y="38"/>
                    </a:lnTo>
                    <a:lnTo>
                      <a:pt x="97" y="38"/>
                    </a:lnTo>
                    <a:lnTo>
                      <a:pt x="97" y="34"/>
                    </a:lnTo>
                    <a:lnTo>
                      <a:pt x="93" y="34"/>
                    </a:lnTo>
                    <a:lnTo>
                      <a:pt x="93" y="24"/>
                    </a:lnTo>
                    <a:lnTo>
                      <a:pt x="109" y="24"/>
                    </a:lnTo>
                    <a:lnTo>
                      <a:pt x="109" y="34"/>
                    </a:lnTo>
                    <a:close/>
                    <a:moveTo>
                      <a:pt x="84" y="18"/>
                    </a:moveTo>
                    <a:lnTo>
                      <a:pt x="84" y="18"/>
                    </a:lnTo>
                    <a:lnTo>
                      <a:pt x="68" y="18"/>
                    </a:lnTo>
                    <a:lnTo>
                      <a:pt x="68" y="8"/>
                    </a:lnTo>
                    <a:lnTo>
                      <a:pt x="71" y="8"/>
                    </a:lnTo>
                    <a:lnTo>
                      <a:pt x="71" y="4"/>
                    </a:lnTo>
                    <a:lnTo>
                      <a:pt x="80" y="4"/>
                    </a:lnTo>
                    <a:lnTo>
                      <a:pt x="80" y="8"/>
                    </a:lnTo>
                    <a:lnTo>
                      <a:pt x="84" y="8"/>
                    </a:lnTo>
                    <a:lnTo>
                      <a:pt x="84" y="18"/>
                    </a:lnTo>
                    <a:close/>
                    <a:moveTo>
                      <a:pt x="84" y="34"/>
                    </a:moveTo>
                    <a:lnTo>
                      <a:pt x="84" y="34"/>
                    </a:lnTo>
                    <a:lnTo>
                      <a:pt x="80" y="34"/>
                    </a:lnTo>
                    <a:lnTo>
                      <a:pt x="80" y="38"/>
                    </a:lnTo>
                    <a:lnTo>
                      <a:pt x="71" y="38"/>
                    </a:lnTo>
                    <a:lnTo>
                      <a:pt x="71" y="34"/>
                    </a:lnTo>
                    <a:lnTo>
                      <a:pt x="68" y="34"/>
                    </a:lnTo>
                    <a:lnTo>
                      <a:pt x="68" y="24"/>
                    </a:lnTo>
                    <a:lnTo>
                      <a:pt x="84" y="24"/>
                    </a:lnTo>
                    <a:lnTo>
                      <a:pt x="84" y="34"/>
                    </a:lnTo>
                    <a:close/>
                    <a:moveTo>
                      <a:pt x="58" y="18"/>
                    </a:moveTo>
                    <a:lnTo>
                      <a:pt x="58" y="18"/>
                    </a:lnTo>
                    <a:lnTo>
                      <a:pt x="42" y="18"/>
                    </a:lnTo>
                    <a:lnTo>
                      <a:pt x="42" y="8"/>
                    </a:lnTo>
                    <a:lnTo>
                      <a:pt x="46" y="8"/>
                    </a:lnTo>
                    <a:lnTo>
                      <a:pt x="46" y="4"/>
                    </a:lnTo>
                    <a:lnTo>
                      <a:pt x="55" y="4"/>
                    </a:lnTo>
                    <a:lnTo>
                      <a:pt x="55" y="8"/>
                    </a:lnTo>
                    <a:lnTo>
                      <a:pt x="58" y="8"/>
                    </a:lnTo>
                    <a:lnTo>
                      <a:pt x="58" y="18"/>
                    </a:lnTo>
                    <a:close/>
                    <a:moveTo>
                      <a:pt x="58" y="34"/>
                    </a:moveTo>
                    <a:lnTo>
                      <a:pt x="58" y="34"/>
                    </a:lnTo>
                    <a:lnTo>
                      <a:pt x="55" y="34"/>
                    </a:lnTo>
                    <a:lnTo>
                      <a:pt x="55" y="38"/>
                    </a:lnTo>
                    <a:lnTo>
                      <a:pt x="46" y="38"/>
                    </a:lnTo>
                    <a:lnTo>
                      <a:pt x="46" y="34"/>
                    </a:lnTo>
                    <a:lnTo>
                      <a:pt x="42" y="34"/>
                    </a:lnTo>
                    <a:lnTo>
                      <a:pt x="42" y="24"/>
                    </a:lnTo>
                    <a:lnTo>
                      <a:pt x="58" y="24"/>
                    </a:lnTo>
                    <a:lnTo>
                      <a:pt x="58" y="34"/>
                    </a:lnTo>
                    <a:close/>
                    <a:moveTo>
                      <a:pt x="33" y="18"/>
                    </a:moveTo>
                    <a:lnTo>
                      <a:pt x="33" y="18"/>
                    </a:lnTo>
                    <a:lnTo>
                      <a:pt x="17" y="18"/>
                    </a:lnTo>
                    <a:lnTo>
                      <a:pt x="17" y="8"/>
                    </a:lnTo>
                    <a:lnTo>
                      <a:pt x="20" y="8"/>
                    </a:lnTo>
                    <a:lnTo>
                      <a:pt x="20" y="4"/>
                    </a:lnTo>
                    <a:lnTo>
                      <a:pt x="29" y="4"/>
                    </a:lnTo>
                    <a:lnTo>
                      <a:pt x="29" y="8"/>
                    </a:lnTo>
                    <a:lnTo>
                      <a:pt x="33" y="8"/>
                    </a:lnTo>
                    <a:lnTo>
                      <a:pt x="33" y="18"/>
                    </a:lnTo>
                    <a:close/>
                    <a:moveTo>
                      <a:pt x="33" y="34"/>
                    </a:moveTo>
                    <a:lnTo>
                      <a:pt x="33" y="34"/>
                    </a:lnTo>
                    <a:lnTo>
                      <a:pt x="29" y="34"/>
                    </a:lnTo>
                    <a:lnTo>
                      <a:pt x="29" y="38"/>
                    </a:lnTo>
                    <a:lnTo>
                      <a:pt x="20" y="38"/>
                    </a:lnTo>
                    <a:lnTo>
                      <a:pt x="20" y="34"/>
                    </a:lnTo>
                    <a:lnTo>
                      <a:pt x="17" y="34"/>
                    </a:lnTo>
                    <a:lnTo>
                      <a:pt x="17" y="24"/>
                    </a:lnTo>
                    <a:lnTo>
                      <a:pt x="33" y="24"/>
                    </a:lnTo>
                    <a:lnTo>
                      <a:pt x="33" y="34"/>
                    </a:lnTo>
                    <a:close/>
                    <a:moveTo>
                      <a:pt x="0" y="42"/>
                    </a:moveTo>
                    <a:lnTo>
                      <a:pt x="0" y="42"/>
                    </a:lnTo>
                    <a:lnTo>
                      <a:pt x="126" y="42"/>
                    </a:lnTo>
                    <a:lnTo>
                      <a:pt x="126"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sp>
            <p:nvSpPr>
              <p:cNvPr id="419" name="Freeform 75"/>
              <p:cNvSpPr>
                <a:spLocks noEditPoints="1"/>
              </p:cNvSpPr>
              <p:nvPr/>
            </p:nvSpPr>
            <p:spPr bwMode="auto">
              <a:xfrm>
                <a:off x="2663825" y="1181101"/>
                <a:ext cx="109538" cy="34925"/>
              </a:xfrm>
              <a:custGeom>
                <a:avLst/>
                <a:gdLst>
                  <a:gd name="T0" fmla="*/ 110 w 127"/>
                  <a:gd name="T1" fmla="*/ 18 h 42"/>
                  <a:gd name="T2" fmla="*/ 93 w 127"/>
                  <a:gd name="T3" fmla="*/ 8 h 42"/>
                  <a:gd name="T4" fmla="*/ 97 w 127"/>
                  <a:gd name="T5" fmla="*/ 4 h 42"/>
                  <a:gd name="T6" fmla="*/ 106 w 127"/>
                  <a:gd name="T7" fmla="*/ 8 h 42"/>
                  <a:gd name="T8" fmla="*/ 110 w 127"/>
                  <a:gd name="T9" fmla="*/ 18 h 42"/>
                  <a:gd name="T10" fmla="*/ 110 w 127"/>
                  <a:gd name="T11" fmla="*/ 34 h 42"/>
                  <a:gd name="T12" fmla="*/ 106 w 127"/>
                  <a:gd name="T13" fmla="*/ 38 h 42"/>
                  <a:gd name="T14" fmla="*/ 97 w 127"/>
                  <a:gd name="T15" fmla="*/ 34 h 42"/>
                  <a:gd name="T16" fmla="*/ 93 w 127"/>
                  <a:gd name="T17" fmla="*/ 24 h 42"/>
                  <a:gd name="T18" fmla="*/ 110 w 127"/>
                  <a:gd name="T19" fmla="*/ 34 h 42"/>
                  <a:gd name="T20" fmla="*/ 84 w 127"/>
                  <a:gd name="T21" fmla="*/ 18 h 42"/>
                  <a:gd name="T22" fmla="*/ 68 w 127"/>
                  <a:gd name="T23" fmla="*/ 8 h 42"/>
                  <a:gd name="T24" fmla="*/ 72 w 127"/>
                  <a:gd name="T25" fmla="*/ 4 h 42"/>
                  <a:gd name="T26" fmla="*/ 81 w 127"/>
                  <a:gd name="T27" fmla="*/ 8 h 42"/>
                  <a:gd name="T28" fmla="*/ 84 w 127"/>
                  <a:gd name="T29" fmla="*/ 18 h 42"/>
                  <a:gd name="T30" fmla="*/ 84 w 127"/>
                  <a:gd name="T31" fmla="*/ 34 h 42"/>
                  <a:gd name="T32" fmla="*/ 81 w 127"/>
                  <a:gd name="T33" fmla="*/ 38 h 42"/>
                  <a:gd name="T34" fmla="*/ 72 w 127"/>
                  <a:gd name="T35" fmla="*/ 34 h 42"/>
                  <a:gd name="T36" fmla="*/ 68 w 127"/>
                  <a:gd name="T37" fmla="*/ 24 h 42"/>
                  <a:gd name="T38" fmla="*/ 84 w 127"/>
                  <a:gd name="T39" fmla="*/ 34 h 42"/>
                  <a:gd name="T40" fmla="*/ 59 w 127"/>
                  <a:gd name="T41" fmla="*/ 18 h 42"/>
                  <a:gd name="T42" fmla="*/ 43 w 127"/>
                  <a:gd name="T43" fmla="*/ 8 h 42"/>
                  <a:gd name="T44" fmla="*/ 46 w 127"/>
                  <a:gd name="T45" fmla="*/ 4 h 42"/>
                  <a:gd name="T46" fmla="*/ 55 w 127"/>
                  <a:gd name="T47" fmla="*/ 8 h 42"/>
                  <a:gd name="T48" fmla="*/ 59 w 127"/>
                  <a:gd name="T49" fmla="*/ 18 h 42"/>
                  <a:gd name="T50" fmla="*/ 59 w 127"/>
                  <a:gd name="T51" fmla="*/ 34 h 42"/>
                  <a:gd name="T52" fmla="*/ 55 w 127"/>
                  <a:gd name="T53" fmla="*/ 38 h 42"/>
                  <a:gd name="T54" fmla="*/ 46 w 127"/>
                  <a:gd name="T55" fmla="*/ 34 h 42"/>
                  <a:gd name="T56" fmla="*/ 43 w 127"/>
                  <a:gd name="T57" fmla="*/ 24 h 42"/>
                  <a:gd name="T58" fmla="*/ 59 w 127"/>
                  <a:gd name="T59" fmla="*/ 34 h 42"/>
                  <a:gd name="T60" fmla="*/ 34 w 127"/>
                  <a:gd name="T61" fmla="*/ 18 h 42"/>
                  <a:gd name="T62" fmla="*/ 17 w 127"/>
                  <a:gd name="T63" fmla="*/ 8 h 42"/>
                  <a:gd name="T64" fmla="*/ 21 w 127"/>
                  <a:gd name="T65" fmla="*/ 4 h 42"/>
                  <a:gd name="T66" fmla="*/ 30 w 127"/>
                  <a:gd name="T67" fmla="*/ 8 h 42"/>
                  <a:gd name="T68" fmla="*/ 34 w 127"/>
                  <a:gd name="T69" fmla="*/ 18 h 42"/>
                  <a:gd name="T70" fmla="*/ 34 w 127"/>
                  <a:gd name="T71" fmla="*/ 34 h 42"/>
                  <a:gd name="T72" fmla="*/ 30 w 127"/>
                  <a:gd name="T73" fmla="*/ 38 h 42"/>
                  <a:gd name="T74" fmla="*/ 21 w 127"/>
                  <a:gd name="T75" fmla="*/ 34 h 42"/>
                  <a:gd name="T76" fmla="*/ 17 w 127"/>
                  <a:gd name="T77" fmla="*/ 24 h 42"/>
                  <a:gd name="T78" fmla="*/ 34 w 127"/>
                  <a:gd name="T79" fmla="*/ 34 h 42"/>
                  <a:gd name="T80" fmla="*/ 0 w 127"/>
                  <a:gd name="T81" fmla="*/ 42 h 42"/>
                  <a:gd name="T82" fmla="*/ 127 w 127"/>
                  <a:gd name="T83" fmla="*/ 0 h 42"/>
                  <a:gd name="T84" fmla="*/ 0 w 127"/>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42">
                    <a:moveTo>
                      <a:pt x="110" y="18"/>
                    </a:moveTo>
                    <a:lnTo>
                      <a:pt x="110" y="18"/>
                    </a:lnTo>
                    <a:lnTo>
                      <a:pt x="93" y="18"/>
                    </a:lnTo>
                    <a:lnTo>
                      <a:pt x="93" y="8"/>
                    </a:lnTo>
                    <a:lnTo>
                      <a:pt x="97" y="8"/>
                    </a:lnTo>
                    <a:lnTo>
                      <a:pt x="97" y="4"/>
                    </a:lnTo>
                    <a:lnTo>
                      <a:pt x="106" y="4"/>
                    </a:lnTo>
                    <a:lnTo>
                      <a:pt x="106" y="8"/>
                    </a:lnTo>
                    <a:lnTo>
                      <a:pt x="110" y="8"/>
                    </a:lnTo>
                    <a:lnTo>
                      <a:pt x="110" y="18"/>
                    </a:lnTo>
                    <a:close/>
                    <a:moveTo>
                      <a:pt x="110" y="34"/>
                    </a:moveTo>
                    <a:lnTo>
                      <a:pt x="110" y="34"/>
                    </a:lnTo>
                    <a:lnTo>
                      <a:pt x="106" y="34"/>
                    </a:lnTo>
                    <a:lnTo>
                      <a:pt x="106" y="38"/>
                    </a:lnTo>
                    <a:lnTo>
                      <a:pt x="97" y="38"/>
                    </a:lnTo>
                    <a:lnTo>
                      <a:pt x="97" y="34"/>
                    </a:lnTo>
                    <a:lnTo>
                      <a:pt x="93" y="34"/>
                    </a:lnTo>
                    <a:lnTo>
                      <a:pt x="93" y="24"/>
                    </a:lnTo>
                    <a:lnTo>
                      <a:pt x="110" y="24"/>
                    </a:lnTo>
                    <a:lnTo>
                      <a:pt x="110" y="34"/>
                    </a:lnTo>
                    <a:close/>
                    <a:moveTo>
                      <a:pt x="84" y="18"/>
                    </a:moveTo>
                    <a:lnTo>
                      <a:pt x="84" y="18"/>
                    </a:lnTo>
                    <a:lnTo>
                      <a:pt x="68" y="18"/>
                    </a:lnTo>
                    <a:lnTo>
                      <a:pt x="68" y="8"/>
                    </a:lnTo>
                    <a:lnTo>
                      <a:pt x="72" y="8"/>
                    </a:lnTo>
                    <a:lnTo>
                      <a:pt x="72" y="4"/>
                    </a:lnTo>
                    <a:lnTo>
                      <a:pt x="81" y="4"/>
                    </a:lnTo>
                    <a:lnTo>
                      <a:pt x="81" y="8"/>
                    </a:lnTo>
                    <a:lnTo>
                      <a:pt x="84" y="8"/>
                    </a:lnTo>
                    <a:lnTo>
                      <a:pt x="84" y="18"/>
                    </a:lnTo>
                    <a:close/>
                    <a:moveTo>
                      <a:pt x="84" y="34"/>
                    </a:moveTo>
                    <a:lnTo>
                      <a:pt x="84" y="34"/>
                    </a:lnTo>
                    <a:lnTo>
                      <a:pt x="81" y="34"/>
                    </a:lnTo>
                    <a:lnTo>
                      <a:pt x="81" y="38"/>
                    </a:lnTo>
                    <a:lnTo>
                      <a:pt x="72" y="38"/>
                    </a:lnTo>
                    <a:lnTo>
                      <a:pt x="72" y="34"/>
                    </a:lnTo>
                    <a:lnTo>
                      <a:pt x="68" y="34"/>
                    </a:lnTo>
                    <a:lnTo>
                      <a:pt x="68" y="24"/>
                    </a:lnTo>
                    <a:lnTo>
                      <a:pt x="84" y="24"/>
                    </a:lnTo>
                    <a:lnTo>
                      <a:pt x="84" y="34"/>
                    </a:lnTo>
                    <a:close/>
                    <a:moveTo>
                      <a:pt x="59" y="18"/>
                    </a:moveTo>
                    <a:lnTo>
                      <a:pt x="59" y="18"/>
                    </a:lnTo>
                    <a:lnTo>
                      <a:pt x="43" y="18"/>
                    </a:lnTo>
                    <a:lnTo>
                      <a:pt x="43" y="8"/>
                    </a:lnTo>
                    <a:lnTo>
                      <a:pt x="46" y="8"/>
                    </a:lnTo>
                    <a:lnTo>
                      <a:pt x="46" y="4"/>
                    </a:lnTo>
                    <a:lnTo>
                      <a:pt x="55" y="4"/>
                    </a:lnTo>
                    <a:lnTo>
                      <a:pt x="55" y="8"/>
                    </a:lnTo>
                    <a:lnTo>
                      <a:pt x="59" y="8"/>
                    </a:lnTo>
                    <a:lnTo>
                      <a:pt x="59" y="18"/>
                    </a:lnTo>
                    <a:close/>
                    <a:moveTo>
                      <a:pt x="59" y="34"/>
                    </a:moveTo>
                    <a:lnTo>
                      <a:pt x="59" y="34"/>
                    </a:lnTo>
                    <a:lnTo>
                      <a:pt x="55" y="34"/>
                    </a:lnTo>
                    <a:lnTo>
                      <a:pt x="55" y="38"/>
                    </a:lnTo>
                    <a:lnTo>
                      <a:pt x="46" y="38"/>
                    </a:lnTo>
                    <a:lnTo>
                      <a:pt x="46" y="34"/>
                    </a:lnTo>
                    <a:lnTo>
                      <a:pt x="43" y="34"/>
                    </a:lnTo>
                    <a:lnTo>
                      <a:pt x="43" y="24"/>
                    </a:lnTo>
                    <a:lnTo>
                      <a:pt x="59" y="24"/>
                    </a:lnTo>
                    <a:lnTo>
                      <a:pt x="59" y="34"/>
                    </a:lnTo>
                    <a:close/>
                    <a:moveTo>
                      <a:pt x="34" y="18"/>
                    </a:moveTo>
                    <a:lnTo>
                      <a:pt x="34" y="18"/>
                    </a:lnTo>
                    <a:lnTo>
                      <a:pt x="17" y="18"/>
                    </a:lnTo>
                    <a:lnTo>
                      <a:pt x="17" y="8"/>
                    </a:lnTo>
                    <a:lnTo>
                      <a:pt x="21" y="8"/>
                    </a:lnTo>
                    <a:lnTo>
                      <a:pt x="21" y="4"/>
                    </a:lnTo>
                    <a:lnTo>
                      <a:pt x="30" y="4"/>
                    </a:lnTo>
                    <a:lnTo>
                      <a:pt x="30" y="8"/>
                    </a:lnTo>
                    <a:lnTo>
                      <a:pt x="34" y="8"/>
                    </a:lnTo>
                    <a:lnTo>
                      <a:pt x="34" y="18"/>
                    </a:lnTo>
                    <a:close/>
                    <a:moveTo>
                      <a:pt x="34" y="34"/>
                    </a:moveTo>
                    <a:lnTo>
                      <a:pt x="34" y="34"/>
                    </a:lnTo>
                    <a:lnTo>
                      <a:pt x="30" y="34"/>
                    </a:lnTo>
                    <a:lnTo>
                      <a:pt x="30" y="38"/>
                    </a:lnTo>
                    <a:lnTo>
                      <a:pt x="21" y="38"/>
                    </a:lnTo>
                    <a:lnTo>
                      <a:pt x="21" y="34"/>
                    </a:lnTo>
                    <a:lnTo>
                      <a:pt x="17" y="34"/>
                    </a:lnTo>
                    <a:lnTo>
                      <a:pt x="17" y="24"/>
                    </a:lnTo>
                    <a:lnTo>
                      <a:pt x="34" y="24"/>
                    </a:lnTo>
                    <a:lnTo>
                      <a:pt x="34" y="34"/>
                    </a:lnTo>
                    <a:close/>
                    <a:moveTo>
                      <a:pt x="0" y="42"/>
                    </a:moveTo>
                    <a:lnTo>
                      <a:pt x="0" y="42"/>
                    </a:lnTo>
                    <a:lnTo>
                      <a:pt x="127" y="42"/>
                    </a:lnTo>
                    <a:lnTo>
                      <a:pt x="127"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grpSp>
        <p:grpSp>
          <p:nvGrpSpPr>
            <p:cNvPr id="420" name="组合 419"/>
            <p:cNvGrpSpPr/>
            <p:nvPr/>
          </p:nvGrpSpPr>
          <p:grpSpPr>
            <a:xfrm>
              <a:off x="4880159" y="4895280"/>
              <a:ext cx="942135" cy="215950"/>
              <a:chOff x="2460625" y="1127126"/>
              <a:chExt cx="706438" cy="161925"/>
            </a:xfrm>
            <a:solidFill>
              <a:srgbClr val="15B0E8"/>
            </a:solidFill>
          </p:grpSpPr>
          <p:sp>
            <p:nvSpPr>
              <p:cNvPr id="421" name="Freeform 70"/>
              <p:cNvSpPr>
                <a:spLocks/>
              </p:cNvSpPr>
              <p:nvPr/>
            </p:nvSpPr>
            <p:spPr bwMode="auto">
              <a:xfrm>
                <a:off x="2460625" y="1127126"/>
                <a:ext cx="706438" cy="150813"/>
              </a:xfrm>
              <a:custGeom>
                <a:avLst/>
                <a:gdLst>
                  <a:gd name="T0" fmla="*/ 798 w 830"/>
                  <a:gd name="T1" fmla="*/ 175 h 175"/>
                  <a:gd name="T2" fmla="*/ 798 w 830"/>
                  <a:gd name="T3" fmla="*/ 175 h 175"/>
                  <a:gd name="T4" fmla="*/ 743 w 830"/>
                  <a:gd name="T5" fmla="*/ 175 h 175"/>
                  <a:gd name="T6" fmla="*/ 731 w 830"/>
                  <a:gd name="T7" fmla="*/ 163 h 175"/>
                  <a:gd name="T8" fmla="*/ 743 w 830"/>
                  <a:gd name="T9" fmla="*/ 151 h 175"/>
                  <a:gd name="T10" fmla="*/ 798 w 830"/>
                  <a:gd name="T11" fmla="*/ 151 h 175"/>
                  <a:gd name="T12" fmla="*/ 806 w 830"/>
                  <a:gd name="T13" fmla="*/ 142 h 175"/>
                  <a:gd name="T14" fmla="*/ 806 w 830"/>
                  <a:gd name="T15" fmla="*/ 33 h 175"/>
                  <a:gd name="T16" fmla="*/ 798 w 830"/>
                  <a:gd name="T17" fmla="*/ 25 h 175"/>
                  <a:gd name="T18" fmla="*/ 33 w 830"/>
                  <a:gd name="T19" fmla="*/ 25 h 175"/>
                  <a:gd name="T20" fmla="*/ 25 w 830"/>
                  <a:gd name="T21" fmla="*/ 33 h 175"/>
                  <a:gd name="T22" fmla="*/ 25 w 830"/>
                  <a:gd name="T23" fmla="*/ 142 h 175"/>
                  <a:gd name="T24" fmla="*/ 33 w 830"/>
                  <a:gd name="T25" fmla="*/ 151 h 175"/>
                  <a:gd name="T26" fmla="*/ 668 w 830"/>
                  <a:gd name="T27" fmla="*/ 151 h 175"/>
                  <a:gd name="T28" fmla="*/ 680 w 830"/>
                  <a:gd name="T29" fmla="*/ 163 h 175"/>
                  <a:gd name="T30" fmla="*/ 668 w 830"/>
                  <a:gd name="T31" fmla="*/ 175 h 175"/>
                  <a:gd name="T32" fmla="*/ 33 w 830"/>
                  <a:gd name="T33" fmla="*/ 175 h 175"/>
                  <a:gd name="T34" fmla="*/ 0 w 830"/>
                  <a:gd name="T35" fmla="*/ 142 h 175"/>
                  <a:gd name="T36" fmla="*/ 0 w 830"/>
                  <a:gd name="T37" fmla="*/ 33 h 175"/>
                  <a:gd name="T38" fmla="*/ 33 w 830"/>
                  <a:gd name="T39" fmla="*/ 0 h 175"/>
                  <a:gd name="T40" fmla="*/ 798 w 830"/>
                  <a:gd name="T41" fmla="*/ 0 h 175"/>
                  <a:gd name="T42" fmla="*/ 830 w 830"/>
                  <a:gd name="T43" fmla="*/ 33 h 175"/>
                  <a:gd name="T44" fmla="*/ 830 w 830"/>
                  <a:gd name="T45" fmla="*/ 142 h 175"/>
                  <a:gd name="T46" fmla="*/ 798 w 830"/>
                  <a:gd name="T4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0" h="175">
                    <a:moveTo>
                      <a:pt x="798" y="175"/>
                    </a:moveTo>
                    <a:lnTo>
                      <a:pt x="798" y="175"/>
                    </a:lnTo>
                    <a:lnTo>
                      <a:pt x="743" y="175"/>
                    </a:lnTo>
                    <a:cubicBezTo>
                      <a:pt x="736" y="175"/>
                      <a:pt x="731" y="170"/>
                      <a:pt x="731" y="163"/>
                    </a:cubicBezTo>
                    <a:cubicBezTo>
                      <a:pt x="731" y="156"/>
                      <a:pt x="736" y="151"/>
                      <a:pt x="743" y="151"/>
                    </a:cubicBezTo>
                    <a:lnTo>
                      <a:pt x="798" y="151"/>
                    </a:lnTo>
                    <a:cubicBezTo>
                      <a:pt x="802" y="151"/>
                      <a:pt x="806" y="147"/>
                      <a:pt x="806" y="142"/>
                    </a:cubicBezTo>
                    <a:lnTo>
                      <a:pt x="806" y="33"/>
                    </a:lnTo>
                    <a:cubicBezTo>
                      <a:pt x="806" y="29"/>
                      <a:pt x="802" y="25"/>
                      <a:pt x="798" y="25"/>
                    </a:cubicBezTo>
                    <a:lnTo>
                      <a:pt x="33" y="25"/>
                    </a:lnTo>
                    <a:cubicBezTo>
                      <a:pt x="28" y="25"/>
                      <a:pt x="25" y="29"/>
                      <a:pt x="25" y="33"/>
                    </a:cubicBezTo>
                    <a:lnTo>
                      <a:pt x="25" y="142"/>
                    </a:lnTo>
                    <a:cubicBezTo>
                      <a:pt x="25" y="147"/>
                      <a:pt x="28" y="151"/>
                      <a:pt x="33" y="151"/>
                    </a:cubicBezTo>
                    <a:lnTo>
                      <a:pt x="668" y="151"/>
                    </a:lnTo>
                    <a:cubicBezTo>
                      <a:pt x="675" y="151"/>
                      <a:pt x="680" y="156"/>
                      <a:pt x="680" y="163"/>
                    </a:cubicBezTo>
                    <a:cubicBezTo>
                      <a:pt x="680" y="170"/>
                      <a:pt x="675" y="175"/>
                      <a:pt x="668" y="175"/>
                    </a:cubicBezTo>
                    <a:lnTo>
                      <a:pt x="33" y="175"/>
                    </a:lnTo>
                    <a:cubicBezTo>
                      <a:pt x="15" y="175"/>
                      <a:pt x="0" y="161"/>
                      <a:pt x="0" y="142"/>
                    </a:cubicBezTo>
                    <a:lnTo>
                      <a:pt x="0" y="33"/>
                    </a:lnTo>
                    <a:cubicBezTo>
                      <a:pt x="0" y="15"/>
                      <a:pt x="15" y="0"/>
                      <a:pt x="33" y="0"/>
                    </a:cubicBezTo>
                    <a:lnTo>
                      <a:pt x="798" y="0"/>
                    </a:lnTo>
                    <a:cubicBezTo>
                      <a:pt x="816" y="0"/>
                      <a:pt x="830" y="15"/>
                      <a:pt x="830" y="33"/>
                    </a:cubicBezTo>
                    <a:lnTo>
                      <a:pt x="830" y="142"/>
                    </a:lnTo>
                    <a:cubicBezTo>
                      <a:pt x="830" y="161"/>
                      <a:pt x="816" y="175"/>
                      <a:pt x="798" y="175"/>
                    </a:cubicBezTo>
                    <a:close/>
                  </a:path>
                </a:pathLst>
              </a:custGeom>
              <a:grpFill/>
              <a:ln w="0">
                <a:noFill/>
                <a:prstDash val="solid"/>
                <a:round/>
                <a:headEnd/>
                <a:tailEnd/>
              </a:ln>
            </p:spPr>
            <p:txBody>
              <a:bodyPr/>
              <a:lstStyle/>
              <a:p>
                <a:pPr defTabSz="543689">
                  <a:defRPr/>
                </a:pPr>
                <a:endParaRPr lang="zh-CN" altLang="en-US" sz="3201"/>
              </a:p>
            </p:txBody>
          </p:sp>
          <p:sp>
            <p:nvSpPr>
              <p:cNvPr id="422" name="Freeform 71"/>
              <p:cNvSpPr>
                <a:spLocks/>
              </p:cNvSpPr>
              <p:nvPr/>
            </p:nvSpPr>
            <p:spPr bwMode="auto">
              <a:xfrm>
                <a:off x="3005138" y="1246188"/>
                <a:ext cx="44450"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423" name="Freeform 72"/>
              <p:cNvSpPr>
                <a:spLocks/>
              </p:cNvSpPr>
              <p:nvPr/>
            </p:nvSpPr>
            <p:spPr bwMode="auto">
              <a:xfrm>
                <a:off x="3073400" y="1244601"/>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424" name="Freeform 73"/>
              <p:cNvSpPr>
                <a:spLocks noEditPoints="1"/>
              </p:cNvSpPr>
              <p:nvPr/>
            </p:nvSpPr>
            <p:spPr bwMode="auto">
              <a:xfrm>
                <a:off x="2506663" y="1158876"/>
                <a:ext cx="615950" cy="79375"/>
              </a:xfrm>
              <a:custGeom>
                <a:avLst/>
                <a:gdLst>
                  <a:gd name="T0" fmla="*/ 21 w 725"/>
                  <a:gd name="T1" fmla="*/ 15 h 94"/>
                  <a:gd name="T2" fmla="*/ 21 w 725"/>
                  <a:gd name="T3" fmla="*/ 15 h 94"/>
                  <a:gd name="T4" fmla="*/ 15 w 725"/>
                  <a:gd name="T5" fmla="*/ 22 h 94"/>
                  <a:gd name="T6" fmla="*/ 15 w 725"/>
                  <a:gd name="T7" fmla="*/ 72 h 94"/>
                  <a:gd name="T8" fmla="*/ 21 w 725"/>
                  <a:gd name="T9" fmla="*/ 80 h 94"/>
                  <a:gd name="T10" fmla="*/ 704 w 725"/>
                  <a:gd name="T11" fmla="*/ 80 h 94"/>
                  <a:gd name="T12" fmla="*/ 710 w 725"/>
                  <a:gd name="T13" fmla="*/ 72 h 94"/>
                  <a:gd name="T14" fmla="*/ 710 w 725"/>
                  <a:gd name="T15" fmla="*/ 22 h 94"/>
                  <a:gd name="T16" fmla="*/ 704 w 725"/>
                  <a:gd name="T17" fmla="*/ 15 h 94"/>
                  <a:gd name="T18" fmla="*/ 21 w 725"/>
                  <a:gd name="T19" fmla="*/ 15 h 94"/>
                  <a:gd name="T20" fmla="*/ 704 w 725"/>
                  <a:gd name="T21" fmla="*/ 94 h 94"/>
                  <a:gd name="T22" fmla="*/ 704 w 725"/>
                  <a:gd name="T23" fmla="*/ 94 h 94"/>
                  <a:gd name="T24" fmla="*/ 21 w 725"/>
                  <a:gd name="T25" fmla="*/ 94 h 94"/>
                  <a:gd name="T26" fmla="*/ 0 w 725"/>
                  <a:gd name="T27" fmla="*/ 72 h 94"/>
                  <a:gd name="T28" fmla="*/ 0 w 725"/>
                  <a:gd name="T29" fmla="*/ 22 h 94"/>
                  <a:gd name="T30" fmla="*/ 21 w 725"/>
                  <a:gd name="T31" fmla="*/ 0 h 94"/>
                  <a:gd name="T32" fmla="*/ 704 w 725"/>
                  <a:gd name="T33" fmla="*/ 0 h 94"/>
                  <a:gd name="T34" fmla="*/ 725 w 725"/>
                  <a:gd name="T35" fmla="*/ 22 h 94"/>
                  <a:gd name="T36" fmla="*/ 725 w 725"/>
                  <a:gd name="T37" fmla="*/ 72 h 94"/>
                  <a:gd name="T38" fmla="*/ 704 w 725"/>
                  <a:gd name="T3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94">
                    <a:moveTo>
                      <a:pt x="21" y="15"/>
                    </a:moveTo>
                    <a:lnTo>
                      <a:pt x="21" y="15"/>
                    </a:lnTo>
                    <a:cubicBezTo>
                      <a:pt x="18" y="15"/>
                      <a:pt x="15" y="18"/>
                      <a:pt x="15" y="22"/>
                    </a:cubicBezTo>
                    <a:lnTo>
                      <a:pt x="15" y="72"/>
                    </a:lnTo>
                    <a:cubicBezTo>
                      <a:pt x="15" y="76"/>
                      <a:pt x="18" y="80"/>
                      <a:pt x="21" y="80"/>
                    </a:cubicBezTo>
                    <a:lnTo>
                      <a:pt x="704" y="80"/>
                    </a:lnTo>
                    <a:cubicBezTo>
                      <a:pt x="707" y="80"/>
                      <a:pt x="710" y="76"/>
                      <a:pt x="710" y="72"/>
                    </a:cubicBezTo>
                    <a:lnTo>
                      <a:pt x="710" y="22"/>
                    </a:lnTo>
                    <a:cubicBezTo>
                      <a:pt x="710" y="18"/>
                      <a:pt x="707" y="15"/>
                      <a:pt x="704" y="15"/>
                    </a:cubicBezTo>
                    <a:lnTo>
                      <a:pt x="21" y="15"/>
                    </a:lnTo>
                    <a:close/>
                    <a:moveTo>
                      <a:pt x="704" y="94"/>
                    </a:moveTo>
                    <a:lnTo>
                      <a:pt x="704" y="94"/>
                    </a:lnTo>
                    <a:lnTo>
                      <a:pt x="21" y="94"/>
                    </a:lnTo>
                    <a:cubicBezTo>
                      <a:pt x="10" y="94"/>
                      <a:pt x="0" y="84"/>
                      <a:pt x="0" y="72"/>
                    </a:cubicBezTo>
                    <a:lnTo>
                      <a:pt x="0" y="22"/>
                    </a:lnTo>
                    <a:cubicBezTo>
                      <a:pt x="0" y="10"/>
                      <a:pt x="10" y="0"/>
                      <a:pt x="21" y="0"/>
                    </a:cubicBezTo>
                    <a:lnTo>
                      <a:pt x="704" y="0"/>
                    </a:lnTo>
                    <a:cubicBezTo>
                      <a:pt x="716" y="0"/>
                      <a:pt x="725" y="10"/>
                      <a:pt x="725" y="22"/>
                    </a:cubicBezTo>
                    <a:lnTo>
                      <a:pt x="725" y="72"/>
                    </a:lnTo>
                    <a:cubicBezTo>
                      <a:pt x="725" y="84"/>
                      <a:pt x="716" y="94"/>
                      <a:pt x="704" y="94"/>
                    </a:cubicBezTo>
                    <a:close/>
                  </a:path>
                </a:pathLst>
              </a:custGeom>
              <a:grpFill/>
              <a:ln w="0">
                <a:noFill/>
                <a:prstDash val="solid"/>
                <a:round/>
                <a:headEnd/>
                <a:tailEnd/>
              </a:ln>
            </p:spPr>
            <p:txBody>
              <a:bodyPr/>
              <a:lstStyle/>
              <a:p>
                <a:pPr defTabSz="543689">
                  <a:defRPr/>
                </a:pPr>
                <a:endParaRPr lang="zh-CN" altLang="en-US" sz="3201"/>
              </a:p>
            </p:txBody>
          </p:sp>
          <p:sp>
            <p:nvSpPr>
              <p:cNvPr id="425" name="Freeform 74"/>
              <p:cNvSpPr>
                <a:spLocks noEditPoints="1"/>
              </p:cNvSpPr>
              <p:nvPr/>
            </p:nvSpPr>
            <p:spPr bwMode="auto">
              <a:xfrm>
                <a:off x="2541588" y="1181101"/>
                <a:ext cx="106363" cy="34925"/>
              </a:xfrm>
              <a:custGeom>
                <a:avLst/>
                <a:gdLst>
                  <a:gd name="T0" fmla="*/ 109 w 126"/>
                  <a:gd name="T1" fmla="*/ 18 h 42"/>
                  <a:gd name="T2" fmla="*/ 93 w 126"/>
                  <a:gd name="T3" fmla="*/ 8 h 42"/>
                  <a:gd name="T4" fmla="*/ 97 w 126"/>
                  <a:gd name="T5" fmla="*/ 4 h 42"/>
                  <a:gd name="T6" fmla="*/ 106 w 126"/>
                  <a:gd name="T7" fmla="*/ 8 h 42"/>
                  <a:gd name="T8" fmla="*/ 109 w 126"/>
                  <a:gd name="T9" fmla="*/ 18 h 42"/>
                  <a:gd name="T10" fmla="*/ 109 w 126"/>
                  <a:gd name="T11" fmla="*/ 34 h 42"/>
                  <a:gd name="T12" fmla="*/ 106 w 126"/>
                  <a:gd name="T13" fmla="*/ 38 h 42"/>
                  <a:gd name="T14" fmla="*/ 97 w 126"/>
                  <a:gd name="T15" fmla="*/ 34 h 42"/>
                  <a:gd name="T16" fmla="*/ 93 w 126"/>
                  <a:gd name="T17" fmla="*/ 24 h 42"/>
                  <a:gd name="T18" fmla="*/ 109 w 126"/>
                  <a:gd name="T19" fmla="*/ 34 h 42"/>
                  <a:gd name="T20" fmla="*/ 84 w 126"/>
                  <a:gd name="T21" fmla="*/ 18 h 42"/>
                  <a:gd name="T22" fmla="*/ 68 w 126"/>
                  <a:gd name="T23" fmla="*/ 8 h 42"/>
                  <a:gd name="T24" fmla="*/ 71 w 126"/>
                  <a:gd name="T25" fmla="*/ 4 h 42"/>
                  <a:gd name="T26" fmla="*/ 80 w 126"/>
                  <a:gd name="T27" fmla="*/ 8 h 42"/>
                  <a:gd name="T28" fmla="*/ 84 w 126"/>
                  <a:gd name="T29" fmla="*/ 18 h 42"/>
                  <a:gd name="T30" fmla="*/ 84 w 126"/>
                  <a:gd name="T31" fmla="*/ 34 h 42"/>
                  <a:gd name="T32" fmla="*/ 80 w 126"/>
                  <a:gd name="T33" fmla="*/ 38 h 42"/>
                  <a:gd name="T34" fmla="*/ 71 w 126"/>
                  <a:gd name="T35" fmla="*/ 34 h 42"/>
                  <a:gd name="T36" fmla="*/ 68 w 126"/>
                  <a:gd name="T37" fmla="*/ 24 h 42"/>
                  <a:gd name="T38" fmla="*/ 84 w 126"/>
                  <a:gd name="T39" fmla="*/ 34 h 42"/>
                  <a:gd name="T40" fmla="*/ 58 w 126"/>
                  <a:gd name="T41" fmla="*/ 18 h 42"/>
                  <a:gd name="T42" fmla="*/ 42 w 126"/>
                  <a:gd name="T43" fmla="*/ 8 h 42"/>
                  <a:gd name="T44" fmla="*/ 46 w 126"/>
                  <a:gd name="T45" fmla="*/ 4 h 42"/>
                  <a:gd name="T46" fmla="*/ 55 w 126"/>
                  <a:gd name="T47" fmla="*/ 8 h 42"/>
                  <a:gd name="T48" fmla="*/ 58 w 126"/>
                  <a:gd name="T49" fmla="*/ 18 h 42"/>
                  <a:gd name="T50" fmla="*/ 58 w 126"/>
                  <a:gd name="T51" fmla="*/ 34 h 42"/>
                  <a:gd name="T52" fmla="*/ 55 w 126"/>
                  <a:gd name="T53" fmla="*/ 38 h 42"/>
                  <a:gd name="T54" fmla="*/ 46 w 126"/>
                  <a:gd name="T55" fmla="*/ 34 h 42"/>
                  <a:gd name="T56" fmla="*/ 42 w 126"/>
                  <a:gd name="T57" fmla="*/ 24 h 42"/>
                  <a:gd name="T58" fmla="*/ 58 w 126"/>
                  <a:gd name="T59" fmla="*/ 34 h 42"/>
                  <a:gd name="T60" fmla="*/ 33 w 126"/>
                  <a:gd name="T61" fmla="*/ 18 h 42"/>
                  <a:gd name="T62" fmla="*/ 17 w 126"/>
                  <a:gd name="T63" fmla="*/ 8 h 42"/>
                  <a:gd name="T64" fmla="*/ 20 w 126"/>
                  <a:gd name="T65" fmla="*/ 4 h 42"/>
                  <a:gd name="T66" fmla="*/ 29 w 126"/>
                  <a:gd name="T67" fmla="*/ 8 h 42"/>
                  <a:gd name="T68" fmla="*/ 33 w 126"/>
                  <a:gd name="T69" fmla="*/ 18 h 42"/>
                  <a:gd name="T70" fmla="*/ 33 w 126"/>
                  <a:gd name="T71" fmla="*/ 34 h 42"/>
                  <a:gd name="T72" fmla="*/ 29 w 126"/>
                  <a:gd name="T73" fmla="*/ 38 h 42"/>
                  <a:gd name="T74" fmla="*/ 20 w 126"/>
                  <a:gd name="T75" fmla="*/ 34 h 42"/>
                  <a:gd name="T76" fmla="*/ 17 w 126"/>
                  <a:gd name="T77" fmla="*/ 24 h 42"/>
                  <a:gd name="T78" fmla="*/ 33 w 126"/>
                  <a:gd name="T79" fmla="*/ 34 h 42"/>
                  <a:gd name="T80" fmla="*/ 0 w 126"/>
                  <a:gd name="T81" fmla="*/ 42 h 42"/>
                  <a:gd name="T82" fmla="*/ 126 w 126"/>
                  <a:gd name="T83" fmla="*/ 0 h 42"/>
                  <a:gd name="T84" fmla="*/ 0 w 126"/>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42">
                    <a:moveTo>
                      <a:pt x="109" y="18"/>
                    </a:moveTo>
                    <a:lnTo>
                      <a:pt x="109" y="18"/>
                    </a:lnTo>
                    <a:lnTo>
                      <a:pt x="93" y="18"/>
                    </a:lnTo>
                    <a:lnTo>
                      <a:pt x="93" y="8"/>
                    </a:lnTo>
                    <a:lnTo>
                      <a:pt x="97" y="8"/>
                    </a:lnTo>
                    <a:lnTo>
                      <a:pt x="97" y="4"/>
                    </a:lnTo>
                    <a:lnTo>
                      <a:pt x="106" y="4"/>
                    </a:lnTo>
                    <a:lnTo>
                      <a:pt x="106" y="8"/>
                    </a:lnTo>
                    <a:lnTo>
                      <a:pt x="109" y="8"/>
                    </a:lnTo>
                    <a:lnTo>
                      <a:pt x="109" y="18"/>
                    </a:lnTo>
                    <a:close/>
                    <a:moveTo>
                      <a:pt x="109" y="34"/>
                    </a:moveTo>
                    <a:lnTo>
                      <a:pt x="109" y="34"/>
                    </a:lnTo>
                    <a:lnTo>
                      <a:pt x="106" y="34"/>
                    </a:lnTo>
                    <a:lnTo>
                      <a:pt x="106" y="38"/>
                    </a:lnTo>
                    <a:lnTo>
                      <a:pt x="97" y="38"/>
                    </a:lnTo>
                    <a:lnTo>
                      <a:pt x="97" y="34"/>
                    </a:lnTo>
                    <a:lnTo>
                      <a:pt x="93" y="34"/>
                    </a:lnTo>
                    <a:lnTo>
                      <a:pt x="93" y="24"/>
                    </a:lnTo>
                    <a:lnTo>
                      <a:pt x="109" y="24"/>
                    </a:lnTo>
                    <a:lnTo>
                      <a:pt x="109" y="34"/>
                    </a:lnTo>
                    <a:close/>
                    <a:moveTo>
                      <a:pt x="84" y="18"/>
                    </a:moveTo>
                    <a:lnTo>
                      <a:pt x="84" y="18"/>
                    </a:lnTo>
                    <a:lnTo>
                      <a:pt x="68" y="18"/>
                    </a:lnTo>
                    <a:lnTo>
                      <a:pt x="68" y="8"/>
                    </a:lnTo>
                    <a:lnTo>
                      <a:pt x="71" y="8"/>
                    </a:lnTo>
                    <a:lnTo>
                      <a:pt x="71" y="4"/>
                    </a:lnTo>
                    <a:lnTo>
                      <a:pt x="80" y="4"/>
                    </a:lnTo>
                    <a:lnTo>
                      <a:pt x="80" y="8"/>
                    </a:lnTo>
                    <a:lnTo>
                      <a:pt x="84" y="8"/>
                    </a:lnTo>
                    <a:lnTo>
                      <a:pt x="84" y="18"/>
                    </a:lnTo>
                    <a:close/>
                    <a:moveTo>
                      <a:pt x="84" y="34"/>
                    </a:moveTo>
                    <a:lnTo>
                      <a:pt x="84" y="34"/>
                    </a:lnTo>
                    <a:lnTo>
                      <a:pt x="80" y="34"/>
                    </a:lnTo>
                    <a:lnTo>
                      <a:pt x="80" y="38"/>
                    </a:lnTo>
                    <a:lnTo>
                      <a:pt x="71" y="38"/>
                    </a:lnTo>
                    <a:lnTo>
                      <a:pt x="71" y="34"/>
                    </a:lnTo>
                    <a:lnTo>
                      <a:pt x="68" y="34"/>
                    </a:lnTo>
                    <a:lnTo>
                      <a:pt x="68" y="24"/>
                    </a:lnTo>
                    <a:lnTo>
                      <a:pt x="84" y="24"/>
                    </a:lnTo>
                    <a:lnTo>
                      <a:pt x="84" y="34"/>
                    </a:lnTo>
                    <a:close/>
                    <a:moveTo>
                      <a:pt x="58" y="18"/>
                    </a:moveTo>
                    <a:lnTo>
                      <a:pt x="58" y="18"/>
                    </a:lnTo>
                    <a:lnTo>
                      <a:pt x="42" y="18"/>
                    </a:lnTo>
                    <a:lnTo>
                      <a:pt x="42" y="8"/>
                    </a:lnTo>
                    <a:lnTo>
                      <a:pt x="46" y="8"/>
                    </a:lnTo>
                    <a:lnTo>
                      <a:pt x="46" y="4"/>
                    </a:lnTo>
                    <a:lnTo>
                      <a:pt x="55" y="4"/>
                    </a:lnTo>
                    <a:lnTo>
                      <a:pt x="55" y="8"/>
                    </a:lnTo>
                    <a:lnTo>
                      <a:pt x="58" y="8"/>
                    </a:lnTo>
                    <a:lnTo>
                      <a:pt x="58" y="18"/>
                    </a:lnTo>
                    <a:close/>
                    <a:moveTo>
                      <a:pt x="58" y="34"/>
                    </a:moveTo>
                    <a:lnTo>
                      <a:pt x="58" y="34"/>
                    </a:lnTo>
                    <a:lnTo>
                      <a:pt x="55" y="34"/>
                    </a:lnTo>
                    <a:lnTo>
                      <a:pt x="55" y="38"/>
                    </a:lnTo>
                    <a:lnTo>
                      <a:pt x="46" y="38"/>
                    </a:lnTo>
                    <a:lnTo>
                      <a:pt x="46" y="34"/>
                    </a:lnTo>
                    <a:lnTo>
                      <a:pt x="42" y="34"/>
                    </a:lnTo>
                    <a:lnTo>
                      <a:pt x="42" y="24"/>
                    </a:lnTo>
                    <a:lnTo>
                      <a:pt x="58" y="24"/>
                    </a:lnTo>
                    <a:lnTo>
                      <a:pt x="58" y="34"/>
                    </a:lnTo>
                    <a:close/>
                    <a:moveTo>
                      <a:pt x="33" y="18"/>
                    </a:moveTo>
                    <a:lnTo>
                      <a:pt x="33" y="18"/>
                    </a:lnTo>
                    <a:lnTo>
                      <a:pt x="17" y="18"/>
                    </a:lnTo>
                    <a:lnTo>
                      <a:pt x="17" y="8"/>
                    </a:lnTo>
                    <a:lnTo>
                      <a:pt x="20" y="8"/>
                    </a:lnTo>
                    <a:lnTo>
                      <a:pt x="20" y="4"/>
                    </a:lnTo>
                    <a:lnTo>
                      <a:pt x="29" y="4"/>
                    </a:lnTo>
                    <a:lnTo>
                      <a:pt x="29" y="8"/>
                    </a:lnTo>
                    <a:lnTo>
                      <a:pt x="33" y="8"/>
                    </a:lnTo>
                    <a:lnTo>
                      <a:pt x="33" y="18"/>
                    </a:lnTo>
                    <a:close/>
                    <a:moveTo>
                      <a:pt x="33" y="34"/>
                    </a:moveTo>
                    <a:lnTo>
                      <a:pt x="33" y="34"/>
                    </a:lnTo>
                    <a:lnTo>
                      <a:pt x="29" y="34"/>
                    </a:lnTo>
                    <a:lnTo>
                      <a:pt x="29" y="38"/>
                    </a:lnTo>
                    <a:lnTo>
                      <a:pt x="20" y="38"/>
                    </a:lnTo>
                    <a:lnTo>
                      <a:pt x="20" y="34"/>
                    </a:lnTo>
                    <a:lnTo>
                      <a:pt x="17" y="34"/>
                    </a:lnTo>
                    <a:lnTo>
                      <a:pt x="17" y="24"/>
                    </a:lnTo>
                    <a:lnTo>
                      <a:pt x="33" y="24"/>
                    </a:lnTo>
                    <a:lnTo>
                      <a:pt x="33" y="34"/>
                    </a:lnTo>
                    <a:close/>
                    <a:moveTo>
                      <a:pt x="0" y="42"/>
                    </a:moveTo>
                    <a:lnTo>
                      <a:pt x="0" y="42"/>
                    </a:lnTo>
                    <a:lnTo>
                      <a:pt x="126" y="42"/>
                    </a:lnTo>
                    <a:lnTo>
                      <a:pt x="126"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sp>
            <p:nvSpPr>
              <p:cNvPr id="426" name="Freeform 75"/>
              <p:cNvSpPr>
                <a:spLocks noEditPoints="1"/>
              </p:cNvSpPr>
              <p:nvPr/>
            </p:nvSpPr>
            <p:spPr bwMode="auto">
              <a:xfrm>
                <a:off x="2663825" y="1181101"/>
                <a:ext cx="109538" cy="34925"/>
              </a:xfrm>
              <a:custGeom>
                <a:avLst/>
                <a:gdLst>
                  <a:gd name="T0" fmla="*/ 110 w 127"/>
                  <a:gd name="T1" fmla="*/ 18 h 42"/>
                  <a:gd name="T2" fmla="*/ 93 w 127"/>
                  <a:gd name="T3" fmla="*/ 8 h 42"/>
                  <a:gd name="T4" fmla="*/ 97 w 127"/>
                  <a:gd name="T5" fmla="*/ 4 h 42"/>
                  <a:gd name="T6" fmla="*/ 106 w 127"/>
                  <a:gd name="T7" fmla="*/ 8 h 42"/>
                  <a:gd name="T8" fmla="*/ 110 w 127"/>
                  <a:gd name="T9" fmla="*/ 18 h 42"/>
                  <a:gd name="T10" fmla="*/ 110 w 127"/>
                  <a:gd name="T11" fmla="*/ 34 h 42"/>
                  <a:gd name="T12" fmla="*/ 106 w 127"/>
                  <a:gd name="T13" fmla="*/ 38 h 42"/>
                  <a:gd name="T14" fmla="*/ 97 w 127"/>
                  <a:gd name="T15" fmla="*/ 34 h 42"/>
                  <a:gd name="T16" fmla="*/ 93 w 127"/>
                  <a:gd name="T17" fmla="*/ 24 h 42"/>
                  <a:gd name="T18" fmla="*/ 110 w 127"/>
                  <a:gd name="T19" fmla="*/ 34 h 42"/>
                  <a:gd name="T20" fmla="*/ 84 w 127"/>
                  <a:gd name="T21" fmla="*/ 18 h 42"/>
                  <a:gd name="T22" fmla="*/ 68 w 127"/>
                  <a:gd name="T23" fmla="*/ 8 h 42"/>
                  <a:gd name="T24" fmla="*/ 72 w 127"/>
                  <a:gd name="T25" fmla="*/ 4 h 42"/>
                  <a:gd name="T26" fmla="*/ 81 w 127"/>
                  <a:gd name="T27" fmla="*/ 8 h 42"/>
                  <a:gd name="T28" fmla="*/ 84 w 127"/>
                  <a:gd name="T29" fmla="*/ 18 h 42"/>
                  <a:gd name="T30" fmla="*/ 84 w 127"/>
                  <a:gd name="T31" fmla="*/ 34 h 42"/>
                  <a:gd name="T32" fmla="*/ 81 w 127"/>
                  <a:gd name="T33" fmla="*/ 38 h 42"/>
                  <a:gd name="T34" fmla="*/ 72 w 127"/>
                  <a:gd name="T35" fmla="*/ 34 h 42"/>
                  <a:gd name="T36" fmla="*/ 68 w 127"/>
                  <a:gd name="T37" fmla="*/ 24 h 42"/>
                  <a:gd name="T38" fmla="*/ 84 w 127"/>
                  <a:gd name="T39" fmla="*/ 34 h 42"/>
                  <a:gd name="T40" fmla="*/ 59 w 127"/>
                  <a:gd name="T41" fmla="*/ 18 h 42"/>
                  <a:gd name="T42" fmla="*/ 43 w 127"/>
                  <a:gd name="T43" fmla="*/ 8 h 42"/>
                  <a:gd name="T44" fmla="*/ 46 w 127"/>
                  <a:gd name="T45" fmla="*/ 4 h 42"/>
                  <a:gd name="T46" fmla="*/ 55 w 127"/>
                  <a:gd name="T47" fmla="*/ 8 h 42"/>
                  <a:gd name="T48" fmla="*/ 59 w 127"/>
                  <a:gd name="T49" fmla="*/ 18 h 42"/>
                  <a:gd name="T50" fmla="*/ 59 w 127"/>
                  <a:gd name="T51" fmla="*/ 34 h 42"/>
                  <a:gd name="T52" fmla="*/ 55 w 127"/>
                  <a:gd name="T53" fmla="*/ 38 h 42"/>
                  <a:gd name="T54" fmla="*/ 46 w 127"/>
                  <a:gd name="T55" fmla="*/ 34 h 42"/>
                  <a:gd name="T56" fmla="*/ 43 w 127"/>
                  <a:gd name="T57" fmla="*/ 24 h 42"/>
                  <a:gd name="T58" fmla="*/ 59 w 127"/>
                  <a:gd name="T59" fmla="*/ 34 h 42"/>
                  <a:gd name="T60" fmla="*/ 34 w 127"/>
                  <a:gd name="T61" fmla="*/ 18 h 42"/>
                  <a:gd name="T62" fmla="*/ 17 w 127"/>
                  <a:gd name="T63" fmla="*/ 8 h 42"/>
                  <a:gd name="T64" fmla="*/ 21 w 127"/>
                  <a:gd name="T65" fmla="*/ 4 h 42"/>
                  <a:gd name="T66" fmla="*/ 30 w 127"/>
                  <a:gd name="T67" fmla="*/ 8 h 42"/>
                  <a:gd name="T68" fmla="*/ 34 w 127"/>
                  <a:gd name="T69" fmla="*/ 18 h 42"/>
                  <a:gd name="T70" fmla="*/ 34 w 127"/>
                  <a:gd name="T71" fmla="*/ 34 h 42"/>
                  <a:gd name="T72" fmla="*/ 30 w 127"/>
                  <a:gd name="T73" fmla="*/ 38 h 42"/>
                  <a:gd name="T74" fmla="*/ 21 w 127"/>
                  <a:gd name="T75" fmla="*/ 34 h 42"/>
                  <a:gd name="T76" fmla="*/ 17 w 127"/>
                  <a:gd name="T77" fmla="*/ 24 h 42"/>
                  <a:gd name="T78" fmla="*/ 34 w 127"/>
                  <a:gd name="T79" fmla="*/ 34 h 42"/>
                  <a:gd name="T80" fmla="*/ 0 w 127"/>
                  <a:gd name="T81" fmla="*/ 42 h 42"/>
                  <a:gd name="T82" fmla="*/ 127 w 127"/>
                  <a:gd name="T83" fmla="*/ 0 h 42"/>
                  <a:gd name="T84" fmla="*/ 0 w 127"/>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42">
                    <a:moveTo>
                      <a:pt x="110" y="18"/>
                    </a:moveTo>
                    <a:lnTo>
                      <a:pt x="110" y="18"/>
                    </a:lnTo>
                    <a:lnTo>
                      <a:pt x="93" y="18"/>
                    </a:lnTo>
                    <a:lnTo>
                      <a:pt x="93" y="8"/>
                    </a:lnTo>
                    <a:lnTo>
                      <a:pt x="97" y="8"/>
                    </a:lnTo>
                    <a:lnTo>
                      <a:pt x="97" y="4"/>
                    </a:lnTo>
                    <a:lnTo>
                      <a:pt x="106" y="4"/>
                    </a:lnTo>
                    <a:lnTo>
                      <a:pt x="106" y="8"/>
                    </a:lnTo>
                    <a:lnTo>
                      <a:pt x="110" y="8"/>
                    </a:lnTo>
                    <a:lnTo>
                      <a:pt x="110" y="18"/>
                    </a:lnTo>
                    <a:close/>
                    <a:moveTo>
                      <a:pt x="110" y="34"/>
                    </a:moveTo>
                    <a:lnTo>
                      <a:pt x="110" y="34"/>
                    </a:lnTo>
                    <a:lnTo>
                      <a:pt x="106" y="34"/>
                    </a:lnTo>
                    <a:lnTo>
                      <a:pt x="106" y="38"/>
                    </a:lnTo>
                    <a:lnTo>
                      <a:pt x="97" y="38"/>
                    </a:lnTo>
                    <a:lnTo>
                      <a:pt x="97" y="34"/>
                    </a:lnTo>
                    <a:lnTo>
                      <a:pt x="93" y="34"/>
                    </a:lnTo>
                    <a:lnTo>
                      <a:pt x="93" y="24"/>
                    </a:lnTo>
                    <a:lnTo>
                      <a:pt x="110" y="24"/>
                    </a:lnTo>
                    <a:lnTo>
                      <a:pt x="110" y="34"/>
                    </a:lnTo>
                    <a:close/>
                    <a:moveTo>
                      <a:pt x="84" y="18"/>
                    </a:moveTo>
                    <a:lnTo>
                      <a:pt x="84" y="18"/>
                    </a:lnTo>
                    <a:lnTo>
                      <a:pt x="68" y="18"/>
                    </a:lnTo>
                    <a:lnTo>
                      <a:pt x="68" y="8"/>
                    </a:lnTo>
                    <a:lnTo>
                      <a:pt x="72" y="8"/>
                    </a:lnTo>
                    <a:lnTo>
                      <a:pt x="72" y="4"/>
                    </a:lnTo>
                    <a:lnTo>
                      <a:pt x="81" y="4"/>
                    </a:lnTo>
                    <a:lnTo>
                      <a:pt x="81" y="8"/>
                    </a:lnTo>
                    <a:lnTo>
                      <a:pt x="84" y="8"/>
                    </a:lnTo>
                    <a:lnTo>
                      <a:pt x="84" y="18"/>
                    </a:lnTo>
                    <a:close/>
                    <a:moveTo>
                      <a:pt x="84" y="34"/>
                    </a:moveTo>
                    <a:lnTo>
                      <a:pt x="84" y="34"/>
                    </a:lnTo>
                    <a:lnTo>
                      <a:pt x="81" y="34"/>
                    </a:lnTo>
                    <a:lnTo>
                      <a:pt x="81" y="38"/>
                    </a:lnTo>
                    <a:lnTo>
                      <a:pt x="72" y="38"/>
                    </a:lnTo>
                    <a:lnTo>
                      <a:pt x="72" y="34"/>
                    </a:lnTo>
                    <a:lnTo>
                      <a:pt x="68" y="34"/>
                    </a:lnTo>
                    <a:lnTo>
                      <a:pt x="68" y="24"/>
                    </a:lnTo>
                    <a:lnTo>
                      <a:pt x="84" y="24"/>
                    </a:lnTo>
                    <a:lnTo>
                      <a:pt x="84" y="34"/>
                    </a:lnTo>
                    <a:close/>
                    <a:moveTo>
                      <a:pt x="59" y="18"/>
                    </a:moveTo>
                    <a:lnTo>
                      <a:pt x="59" y="18"/>
                    </a:lnTo>
                    <a:lnTo>
                      <a:pt x="43" y="18"/>
                    </a:lnTo>
                    <a:lnTo>
                      <a:pt x="43" y="8"/>
                    </a:lnTo>
                    <a:lnTo>
                      <a:pt x="46" y="8"/>
                    </a:lnTo>
                    <a:lnTo>
                      <a:pt x="46" y="4"/>
                    </a:lnTo>
                    <a:lnTo>
                      <a:pt x="55" y="4"/>
                    </a:lnTo>
                    <a:lnTo>
                      <a:pt x="55" y="8"/>
                    </a:lnTo>
                    <a:lnTo>
                      <a:pt x="59" y="8"/>
                    </a:lnTo>
                    <a:lnTo>
                      <a:pt x="59" y="18"/>
                    </a:lnTo>
                    <a:close/>
                    <a:moveTo>
                      <a:pt x="59" y="34"/>
                    </a:moveTo>
                    <a:lnTo>
                      <a:pt x="59" y="34"/>
                    </a:lnTo>
                    <a:lnTo>
                      <a:pt x="55" y="34"/>
                    </a:lnTo>
                    <a:lnTo>
                      <a:pt x="55" y="38"/>
                    </a:lnTo>
                    <a:lnTo>
                      <a:pt x="46" y="38"/>
                    </a:lnTo>
                    <a:lnTo>
                      <a:pt x="46" y="34"/>
                    </a:lnTo>
                    <a:lnTo>
                      <a:pt x="43" y="34"/>
                    </a:lnTo>
                    <a:lnTo>
                      <a:pt x="43" y="24"/>
                    </a:lnTo>
                    <a:lnTo>
                      <a:pt x="59" y="24"/>
                    </a:lnTo>
                    <a:lnTo>
                      <a:pt x="59" y="34"/>
                    </a:lnTo>
                    <a:close/>
                    <a:moveTo>
                      <a:pt x="34" y="18"/>
                    </a:moveTo>
                    <a:lnTo>
                      <a:pt x="34" y="18"/>
                    </a:lnTo>
                    <a:lnTo>
                      <a:pt x="17" y="18"/>
                    </a:lnTo>
                    <a:lnTo>
                      <a:pt x="17" y="8"/>
                    </a:lnTo>
                    <a:lnTo>
                      <a:pt x="21" y="8"/>
                    </a:lnTo>
                    <a:lnTo>
                      <a:pt x="21" y="4"/>
                    </a:lnTo>
                    <a:lnTo>
                      <a:pt x="30" y="4"/>
                    </a:lnTo>
                    <a:lnTo>
                      <a:pt x="30" y="8"/>
                    </a:lnTo>
                    <a:lnTo>
                      <a:pt x="34" y="8"/>
                    </a:lnTo>
                    <a:lnTo>
                      <a:pt x="34" y="18"/>
                    </a:lnTo>
                    <a:close/>
                    <a:moveTo>
                      <a:pt x="34" y="34"/>
                    </a:moveTo>
                    <a:lnTo>
                      <a:pt x="34" y="34"/>
                    </a:lnTo>
                    <a:lnTo>
                      <a:pt x="30" y="34"/>
                    </a:lnTo>
                    <a:lnTo>
                      <a:pt x="30" y="38"/>
                    </a:lnTo>
                    <a:lnTo>
                      <a:pt x="21" y="38"/>
                    </a:lnTo>
                    <a:lnTo>
                      <a:pt x="21" y="34"/>
                    </a:lnTo>
                    <a:lnTo>
                      <a:pt x="17" y="34"/>
                    </a:lnTo>
                    <a:lnTo>
                      <a:pt x="17" y="24"/>
                    </a:lnTo>
                    <a:lnTo>
                      <a:pt x="34" y="24"/>
                    </a:lnTo>
                    <a:lnTo>
                      <a:pt x="34" y="34"/>
                    </a:lnTo>
                    <a:close/>
                    <a:moveTo>
                      <a:pt x="0" y="42"/>
                    </a:moveTo>
                    <a:lnTo>
                      <a:pt x="0" y="42"/>
                    </a:lnTo>
                    <a:lnTo>
                      <a:pt x="127" y="42"/>
                    </a:lnTo>
                    <a:lnTo>
                      <a:pt x="127"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grpSp>
        <p:cxnSp>
          <p:nvCxnSpPr>
            <p:cNvPr id="427" name="直接连接符 426"/>
            <p:cNvCxnSpPr>
              <a:stCxn id="415" idx="0"/>
              <a:endCxn id="422" idx="0"/>
            </p:cNvCxnSpPr>
            <p:nvPr/>
          </p:nvCxnSpPr>
          <p:spPr bwMode="auto">
            <a:xfrm>
              <a:off x="5635402" y="4852673"/>
              <a:ext cx="1" cy="258557"/>
            </a:xfrm>
            <a:prstGeom prst="line">
              <a:avLst/>
            </a:prstGeom>
            <a:solidFill>
              <a:schemeClr val="accent1"/>
            </a:solidFill>
            <a:ln w="38100" cap="flat" cmpd="sng" algn="ctr">
              <a:solidFill>
                <a:schemeClr val="tx2">
                  <a:lumMod val="60000"/>
                  <a:lumOff val="40000"/>
                </a:schemeClr>
              </a:solidFill>
              <a:prstDash val="solid"/>
              <a:round/>
              <a:headEnd type="none" w="med" len="med"/>
              <a:tailEnd type="none" w="med" len="med"/>
            </a:ln>
            <a:effectLst/>
          </p:spPr>
        </p:cxnSp>
        <p:cxnSp>
          <p:nvCxnSpPr>
            <p:cNvPr id="428" name="直接连接符 427"/>
            <p:cNvCxnSpPr/>
            <p:nvPr/>
          </p:nvCxnSpPr>
          <p:spPr bwMode="auto">
            <a:xfrm>
              <a:off x="5727823" y="4854362"/>
              <a:ext cx="1" cy="258557"/>
            </a:xfrm>
            <a:prstGeom prst="line">
              <a:avLst/>
            </a:prstGeom>
            <a:solidFill>
              <a:schemeClr val="accent1"/>
            </a:solidFill>
            <a:ln w="38100" cap="flat" cmpd="sng" algn="ctr">
              <a:solidFill>
                <a:schemeClr val="tx2">
                  <a:lumMod val="60000"/>
                  <a:lumOff val="40000"/>
                </a:schemeClr>
              </a:solidFill>
              <a:prstDash val="solid"/>
              <a:round/>
              <a:headEnd type="none" w="med" len="med"/>
              <a:tailEnd type="none" w="med" len="med"/>
            </a:ln>
            <a:effectLst/>
          </p:spPr>
        </p:cxnSp>
        <p:grpSp>
          <p:nvGrpSpPr>
            <p:cNvPr id="429" name="组合 428"/>
            <p:cNvGrpSpPr/>
            <p:nvPr/>
          </p:nvGrpSpPr>
          <p:grpSpPr>
            <a:xfrm>
              <a:off x="6421552" y="5841268"/>
              <a:ext cx="868034" cy="173607"/>
              <a:chOff x="2449513" y="1096964"/>
              <a:chExt cx="650875" cy="130175"/>
            </a:xfrm>
            <a:solidFill>
              <a:srgbClr val="15B0E8"/>
            </a:solidFill>
          </p:grpSpPr>
          <p:sp>
            <p:nvSpPr>
              <p:cNvPr id="430"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431"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432"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433"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434"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435"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436"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437"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438"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439"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440"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41"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442"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43"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44"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45"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46"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47"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48"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49"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50"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51"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52"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53"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54"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55"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56"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57"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58"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459" name="组合 458"/>
            <p:cNvGrpSpPr/>
            <p:nvPr/>
          </p:nvGrpSpPr>
          <p:grpSpPr>
            <a:xfrm>
              <a:off x="6411474" y="5618817"/>
              <a:ext cx="868034" cy="173607"/>
              <a:chOff x="2449513" y="1096964"/>
              <a:chExt cx="650875" cy="130175"/>
            </a:xfrm>
            <a:solidFill>
              <a:srgbClr val="15B0E8"/>
            </a:solidFill>
          </p:grpSpPr>
          <p:sp>
            <p:nvSpPr>
              <p:cNvPr id="460"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461"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462"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463"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464"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465"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466"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467"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468"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469"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470"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71"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472"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473"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74"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75"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76"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77"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78"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79"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480"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81"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82"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83"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84"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85"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86"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487"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488"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489" name="组合 488"/>
            <p:cNvGrpSpPr/>
            <p:nvPr/>
          </p:nvGrpSpPr>
          <p:grpSpPr>
            <a:xfrm>
              <a:off x="6410967" y="5409220"/>
              <a:ext cx="868034" cy="173607"/>
              <a:chOff x="2449513" y="1096964"/>
              <a:chExt cx="650875" cy="130175"/>
            </a:xfrm>
            <a:solidFill>
              <a:srgbClr val="15B0E8"/>
            </a:solidFill>
          </p:grpSpPr>
          <p:sp>
            <p:nvSpPr>
              <p:cNvPr id="490"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491"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492"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493"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494"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495"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496"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497"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498"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499"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500"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501"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502"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503"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04"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05"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06"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07"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508"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09"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510"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11"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12"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13"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14"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15"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16"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17"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18"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519" name="组合 518"/>
            <p:cNvGrpSpPr/>
            <p:nvPr/>
          </p:nvGrpSpPr>
          <p:grpSpPr>
            <a:xfrm>
              <a:off x="6417319" y="5196445"/>
              <a:ext cx="868034" cy="173607"/>
              <a:chOff x="2449513" y="1096964"/>
              <a:chExt cx="650875" cy="130175"/>
            </a:xfrm>
            <a:solidFill>
              <a:srgbClr val="15B0E8"/>
            </a:solidFill>
          </p:grpSpPr>
          <p:sp>
            <p:nvSpPr>
              <p:cNvPr id="520"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3201"/>
              </a:p>
            </p:txBody>
          </p:sp>
          <p:sp>
            <p:nvSpPr>
              <p:cNvPr id="521"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3201"/>
              </a:p>
            </p:txBody>
          </p:sp>
          <p:sp>
            <p:nvSpPr>
              <p:cNvPr id="522"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3201"/>
              </a:p>
            </p:txBody>
          </p:sp>
          <p:sp>
            <p:nvSpPr>
              <p:cNvPr id="523"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3201"/>
              </a:p>
            </p:txBody>
          </p:sp>
          <p:sp>
            <p:nvSpPr>
              <p:cNvPr id="524"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3201"/>
              </a:p>
            </p:txBody>
          </p:sp>
          <p:sp>
            <p:nvSpPr>
              <p:cNvPr id="525"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3201"/>
              </a:p>
            </p:txBody>
          </p:sp>
          <p:sp>
            <p:nvSpPr>
              <p:cNvPr id="526"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527"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3201"/>
              </a:p>
            </p:txBody>
          </p:sp>
          <p:sp>
            <p:nvSpPr>
              <p:cNvPr id="528"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3201"/>
              </a:p>
            </p:txBody>
          </p:sp>
          <p:sp>
            <p:nvSpPr>
              <p:cNvPr id="529"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3201"/>
              </a:p>
            </p:txBody>
          </p:sp>
          <p:sp>
            <p:nvSpPr>
              <p:cNvPr id="530"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531"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3201"/>
              </a:p>
            </p:txBody>
          </p:sp>
          <p:sp>
            <p:nvSpPr>
              <p:cNvPr id="532"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3201"/>
              </a:p>
            </p:txBody>
          </p:sp>
          <p:sp>
            <p:nvSpPr>
              <p:cNvPr id="533"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34"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35"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36"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37"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538"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39"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3201"/>
              </a:p>
            </p:txBody>
          </p:sp>
          <p:sp>
            <p:nvSpPr>
              <p:cNvPr id="540"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41"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42"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43"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44"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45"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46"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sp>
            <p:nvSpPr>
              <p:cNvPr id="547"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3201"/>
              </a:p>
            </p:txBody>
          </p:sp>
          <p:sp>
            <p:nvSpPr>
              <p:cNvPr id="548"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3201"/>
              </a:p>
            </p:txBody>
          </p:sp>
        </p:grpSp>
        <p:grpSp>
          <p:nvGrpSpPr>
            <p:cNvPr id="549" name="组合 548"/>
            <p:cNvGrpSpPr/>
            <p:nvPr/>
          </p:nvGrpSpPr>
          <p:grpSpPr>
            <a:xfrm>
              <a:off x="6405674" y="4636723"/>
              <a:ext cx="942135" cy="215950"/>
              <a:chOff x="2460625" y="1127126"/>
              <a:chExt cx="706438" cy="161925"/>
            </a:xfrm>
            <a:solidFill>
              <a:srgbClr val="15B0E8"/>
            </a:solidFill>
          </p:grpSpPr>
          <p:sp>
            <p:nvSpPr>
              <p:cNvPr id="550" name="Freeform 70"/>
              <p:cNvSpPr>
                <a:spLocks/>
              </p:cNvSpPr>
              <p:nvPr/>
            </p:nvSpPr>
            <p:spPr bwMode="auto">
              <a:xfrm>
                <a:off x="2460625" y="1127126"/>
                <a:ext cx="706438" cy="150813"/>
              </a:xfrm>
              <a:custGeom>
                <a:avLst/>
                <a:gdLst>
                  <a:gd name="T0" fmla="*/ 798 w 830"/>
                  <a:gd name="T1" fmla="*/ 175 h 175"/>
                  <a:gd name="T2" fmla="*/ 798 w 830"/>
                  <a:gd name="T3" fmla="*/ 175 h 175"/>
                  <a:gd name="T4" fmla="*/ 743 w 830"/>
                  <a:gd name="T5" fmla="*/ 175 h 175"/>
                  <a:gd name="T6" fmla="*/ 731 w 830"/>
                  <a:gd name="T7" fmla="*/ 163 h 175"/>
                  <a:gd name="T8" fmla="*/ 743 w 830"/>
                  <a:gd name="T9" fmla="*/ 151 h 175"/>
                  <a:gd name="T10" fmla="*/ 798 w 830"/>
                  <a:gd name="T11" fmla="*/ 151 h 175"/>
                  <a:gd name="T12" fmla="*/ 806 w 830"/>
                  <a:gd name="T13" fmla="*/ 142 h 175"/>
                  <a:gd name="T14" fmla="*/ 806 w 830"/>
                  <a:gd name="T15" fmla="*/ 33 h 175"/>
                  <a:gd name="T16" fmla="*/ 798 w 830"/>
                  <a:gd name="T17" fmla="*/ 25 h 175"/>
                  <a:gd name="T18" fmla="*/ 33 w 830"/>
                  <a:gd name="T19" fmla="*/ 25 h 175"/>
                  <a:gd name="T20" fmla="*/ 25 w 830"/>
                  <a:gd name="T21" fmla="*/ 33 h 175"/>
                  <a:gd name="T22" fmla="*/ 25 w 830"/>
                  <a:gd name="T23" fmla="*/ 142 h 175"/>
                  <a:gd name="T24" fmla="*/ 33 w 830"/>
                  <a:gd name="T25" fmla="*/ 151 h 175"/>
                  <a:gd name="T26" fmla="*/ 668 w 830"/>
                  <a:gd name="T27" fmla="*/ 151 h 175"/>
                  <a:gd name="T28" fmla="*/ 680 w 830"/>
                  <a:gd name="T29" fmla="*/ 163 h 175"/>
                  <a:gd name="T30" fmla="*/ 668 w 830"/>
                  <a:gd name="T31" fmla="*/ 175 h 175"/>
                  <a:gd name="T32" fmla="*/ 33 w 830"/>
                  <a:gd name="T33" fmla="*/ 175 h 175"/>
                  <a:gd name="T34" fmla="*/ 0 w 830"/>
                  <a:gd name="T35" fmla="*/ 142 h 175"/>
                  <a:gd name="T36" fmla="*/ 0 w 830"/>
                  <a:gd name="T37" fmla="*/ 33 h 175"/>
                  <a:gd name="T38" fmla="*/ 33 w 830"/>
                  <a:gd name="T39" fmla="*/ 0 h 175"/>
                  <a:gd name="T40" fmla="*/ 798 w 830"/>
                  <a:gd name="T41" fmla="*/ 0 h 175"/>
                  <a:gd name="T42" fmla="*/ 830 w 830"/>
                  <a:gd name="T43" fmla="*/ 33 h 175"/>
                  <a:gd name="T44" fmla="*/ 830 w 830"/>
                  <a:gd name="T45" fmla="*/ 142 h 175"/>
                  <a:gd name="T46" fmla="*/ 798 w 830"/>
                  <a:gd name="T4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0" h="175">
                    <a:moveTo>
                      <a:pt x="798" y="175"/>
                    </a:moveTo>
                    <a:lnTo>
                      <a:pt x="798" y="175"/>
                    </a:lnTo>
                    <a:lnTo>
                      <a:pt x="743" y="175"/>
                    </a:lnTo>
                    <a:cubicBezTo>
                      <a:pt x="736" y="175"/>
                      <a:pt x="731" y="170"/>
                      <a:pt x="731" y="163"/>
                    </a:cubicBezTo>
                    <a:cubicBezTo>
                      <a:pt x="731" y="156"/>
                      <a:pt x="736" y="151"/>
                      <a:pt x="743" y="151"/>
                    </a:cubicBezTo>
                    <a:lnTo>
                      <a:pt x="798" y="151"/>
                    </a:lnTo>
                    <a:cubicBezTo>
                      <a:pt x="802" y="151"/>
                      <a:pt x="806" y="147"/>
                      <a:pt x="806" y="142"/>
                    </a:cubicBezTo>
                    <a:lnTo>
                      <a:pt x="806" y="33"/>
                    </a:lnTo>
                    <a:cubicBezTo>
                      <a:pt x="806" y="29"/>
                      <a:pt x="802" y="25"/>
                      <a:pt x="798" y="25"/>
                    </a:cubicBezTo>
                    <a:lnTo>
                      <a:pt x="33" y="25"/>
                    </a:lnTo>
                    <a:cubicBezTo>
                      <a:pt x="28" y="25"/>
                      <a:pt x="25" y="29"/>
                      <a:pt x="25" y="33"/>
                    </a:cubicBezTo>
                    <a:lnTo>
                      <a:pt x="25" y="142"/>
                    </a:lnTo>
                    <a:cubicBezTo>
                      <a:pt x="25" y="147"/>
                      <a:pt x="28" y="151"/>
                      <a:pt x="33" y="151"/>
                    </a:cubicBezTo>
                    <a:lnTo>
                      <a:pt x="668" y="151"/>
                    </a:lnTo>
                    <a:cubicBezTo>
                      <a:pt x="675" y="151"/>
                      <a:pt x="680" y="156"/>
                      <a:pt x="680" y="163"/>
                    </a:cubicBezTo>
                    <a:cubicBezTo>
                      <a:pt x="680" y="170"/>
                      <a:pt x="675" y="175"/>
                      <a:pt x="668" y="175"/>
                    </a:cubicBezTo>
                    <a:lnTo>
                      <a:pt x="33" y="175"/>
                    </a:lnTo>
                    <a:cubicBezTo>
                      <a:pt x="15" y="175"/>
                      <a:pt x="0" y="161"/>
                      <a:pt x="0" y="142"/>
                    </a:cubicBezTo>
                    <a:lnTo>
                      <a:pt x="0" y="33"/>
                    </a:lnTo>
                    <a:cubicBezTo>
                      <a:pt x="0" y="15"/>
                      <a:pt x="15" y="0"/>
                      <a:pt x="33" y="0"/>
                    </a:cubicBezTo>
                    <a:lnTo>
                      <a:pt x="798" y="0"/>
                    </a:lnTo>
                    <a:cubicBezTo>
                      <a:pt x="816" y="0"/>
                      <a:pt x="830" y="15"/>
                      <a:pt x="830" y="33"/>
                    </a:cubicBezTo>
                    <a:lnTo>
                      <a:pt x="830" y="142"/>
                    </a:lnTo>
                    <a:cubicBezTo>
                      <a:pt x="830" y="161"/>
                      <a:pt x="816" y="175"/>
                      <a:pt x="798" y="175"/>
                    </a:cubicBezTo>
                    <a:close/>
                  </a:path>
                </a:pathLst>
              </a:custGeom>
              <a:grpFill/>
              <a:ln w="0">
                <a:noFill/>
                <a:prstDash val="solid"/>
                <a:round/>
                <a:headEnd/>
                <a:tailEnd/>
              </a:ln>
            </p:spPr>
            <p:txBody>
              <a:bodyPr/>
              <a:lstStyle/>
              <a:p>
                <a:pPr defTabSz="543689">
                  <a:defRPr/>
                </a:pPr>
                <a:endParaRPr lang="zh-CN" altLang="en-US" sz="3201"/>
              </a:p>
            </p:txBody>
          </p:sp>
          <p:sp>
            <p:nvSpPr>
              <p:cNvPr id="551" name="Freeform 71"/>
              <p:cNvSpPr>
                <a:spLocks/>
              </p:cNvSpPr>
              <p:nvPr/>
            </p:nvSpPr>
            <p:spPr bwMode="auto">
              <a:xfrm>
                <a:off x="3005138" y="1246188"/>
                <a:ext cx="44450"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552" name="Freeform 72"/>
              <p:cNvSpPr>
                <a:spLocks/>
              </p:cNvSpPr>
              <p:nvPr/>
            </p:nvSpPr>
            <p:spPr bwMode="auto">
              <a:xfrm>
                <a:off x="3073400" y="1244601"/>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553" name="Freeform 73"/>
              <p:cNvSpPr>
                <a:spLocks noEditPoints="1"/>
              </p:cNvSpPr>
              <p:nvPr/>
            </p:nvSpPr>
            <p:spPr bwMode="auto">
              <a:xfrm>
                <a:off x="2506663" y="1158876"/>
                <a:ext cx="615950" cy="79375"/>
              </a:xfrm>
              <a:custGeom>
                <a:avLst/>
                <a:gdLst>
                  <a:gd name="T0" fmla="*/ 21 w 725"/>
                  <a:gd name="T1" fmla="*/ 15 h 94"/>
                  <a:gd name="T2" fmla="*/ 21 w 725"/>
                  <a:gd name="T3" fmla="*/ 15 h 94"/>
                  <a:gd name="T4" fmla="*/ 15 w 725"/>
                  <a:gd name="T5" fmla="*/ 22 h 94"/>
                  <a:gd name="T6" fmla="*/ 15 w 725"/>
                  <a:gd name="T7" fmla="*/ 72 h 94"/>
                  <a:gd name="T8" fmla="*/ 21 w 725"/>
                  <a:gd name="T9" fmla="*/ 80 h 94"/>
                  <a:gd name="T10" fmla="*/ 704 w 725"/>
                  <a:gd name="T11" fmla="*/ 80 h 94"/>
                  <a:gd name="T12" fmla="*/ 710 w 725"/>
                  <a:gd name="T13" fmla="*/ 72 h 94"/>
                  <a:gd name="T14" fmla="*/ 710 w 725"/>
                  <a:gd name="T15" fmla="*/ 22 h 94"/>
                  <a:gd name="T16" fmla="*/ 704 w 725"/>
                  <a:gd name="T17" fmla="*/ 15 h 94"/>
                  <a:gd name="T18" fmla="*/ 21 w 725"/>
                  <a:gd name="T19" fmla="*/ 15 h 94"/>
                  <a:gd name="T20" fmla="*/ 704 w 725"/>
                  <a:gd name="T21" fmla="*/ 94 h 94"/>
                  <a:gd name="T22" fmla="*/ 704 w 725"/>
                  <a:gd name="T23" fmla="*/ 94 h 94"/>
                  <a:gd name="T24" fmla="*/ 21 w 725"/>
                  <a:gd name="T25" fmla="*/ 94 h 94"/>
                  <a:gd name="T26" fmla="*/ 0 w 725"/>
                  <a:gd name="T27" fmla="*/ 72 h 94"/>
                  <a:gd name="T28" fmla="*/ 0 w 725"/>
                  <a:gd name="T29" fmla="*/ 22 h 94"/>
                  <a:gd name="T30" fmla="*/ 21 w 725"/>
                  <a:gd name="T31" fmla="*/ 0 h 94"/>
                  <a:gd name="T32" fmla="*/ 704 w 725"/>
                  <a:gd name="T33" fmla="*/ 0 h 94"/>
                  <a:gd name="T34" fmla="*/ 725 w 725"/>
                  <a:gd name="T35" fmla="*/ 22 h 94"/>
                  <a:gd name="T36" fmla="*/ 725 w 725"/>
                  <a:gd name="T37" fmla="*/ 72 h 94"/>
                  <a:gd name="T38" fmla="*/ 704 w 725"/>
                  <a:gd name="T3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94">
                    <a:moveTo>
                      <a:pt x="21" y="15"/>
                    </a:moveTo>
                    <a:lnTo>
                      <a:pt x="21" y="15"/>
                    </a:lnTo>
                    <a:cubicBezTo>
                      <a:pt x="18" y="15"/>
                      <a:pt x="15" y="18"/>
                      <a:pt x="15" y="22"/>
                    </a:cubicBezTo>
                    <a:lnTo>
                      <a:pt x="15" y="72"/>
                    </a:lnTo>
                    <a:cubicBezTo>
                      <a:pt x="15" y="76"/>
                      <a:pt x="18" y="80"/>
                      <a:pt x="21" y="80"/>
                    </a:cubicBezTo>
                    <a:lnTo>
                      <a:pt x="704" y="80"/>
                    </a:lnTo>
                    <a:cubicBezTo>
                      <a:pt x="707" y="80"/>
                      <a:pt x="710" y="76"/>
                      <a:pt x="710" y="72"/>
                    </a:cubicBezTo>
                    <a:lnTo>
                      <a:pt x="710" y="22"/>
                    </a:lnTo>
                    <a:cubicBezTo>
                      <a:pt x="710" y="18"/>
                      <a:pt x="707" y="15"/>
                      <a:pt x="704" y="15"/>
                    </a:cubicBezTo>
                    <a:lnTo>
                      <a:pt x="21" y="15"/>
                    </a:lnTo>
                    <a:close/>
                    <a:moveTo>
                      <a:pt x="704" y="94"/>
                    </a:moveTo>
                    <a:lnTo>
                      <a:pt x="704" y="94"/>
                    </a:lnTo>
                    <a:lnTo>
                      <a:pt x="21" y="94"/>
                    </a:lnTo>
                    <a:cubicBezTo>
                      <a:pt x="10" y="94"/>
                      <a:pt x="0" y="84"/>
                      <a:pt x="0" y="72"/>
                    </a:cubicBezTo>
                    <a:lnTo>
                      <a:pt x="0" y="22"/>
                    </a:lnTo>
                    <a:cubicBezTo>
                      <a:pt x="0" y="10"/>
                      <a:pt x="10" y="0"/>
                      <a:pt x="21" y="0"/>
                    </a:cubicBezTo>
                    <a:lnTo>
                      <a:pt x="704" y="0"/>
                    </a:lnTo>
                    <a:cubicBezTo>
                      <a:pt x="716" y="0"/>
                      <a:pt x="725" y="10"/>
                      <a:pt x="725" y="22"/>
                    </a:cubicBezTo>
                    <a:lnTo>
                      <a:pt x="725" y="72"/>
                    </a:lnTo>
                    <a:cubicBezTo>
                      <a:pt x="725" y="84"/>
                      <a:pt x="716" y="94"/>
                      <a:pt x="704" y="94"/>
                    </a:cubicBezTo>
                    <a:close/>
                  </a:path>
                </a:pathLst>
              </a:custGeom>
              <a:grpFill/>
              <a:ln w="0">
                <a:noFill/>
                <a:prstDash val="solid"/>
                <a:round/>
                <a:headEnd/>
                <a:tailEnd/>
              </a:ln>
            </p:spPr>
            <p:txBody>
              <a:bodyPr/>
              <a:lstStyle/>
              <a:p>
                <a:pPr defTabSz="543689">
                  <a:defRPr/>
                </a:pPr>
                <a:endParaRPr lang="zh-CN" altLang="en-US" sz="3201"/>
              </a:p>
            </p:txBody>
          </p:sp>
          <p:sp>
            <p:nvSpPr>
              <p:cNvPr id="554" name="Freeform 74"/>
              <p:cNvSpPr>
                <a:spLocks noEditPoints="1"/>
              </p:cNvSpPr>
              <p:nvPr/>
            </p:nvSpPr>
            <p:spPr bwMode="auto">
              <a:xfrm>
                <a:off x="2541588" y="1181101"/>
                <a:ext cx="106363" cy="34925"/>
              </a:xfrm>
              <a:custGeom>
                <a:avLst/>
                <a:gdLst>
                  <a:gd name="T0" fmla="*/ 109 w 126"/>
                  <a:gd name="T1" fmla="*/ 18 h 42"/>
                  <a:gd name="T2" fmla="*/ 93 w 126"/>
                  <a:gd name="T3" fmla="*/ 8 h 42"/>
                  <a:gd name="T4" fmla="*/ 97 w 126"/>
                  <a:gd name="T5" fmla="*/ 4 h 42"/>
                  <a:gd name="T6" fmla="*/ 106 w 126"/>
                  <a:gd name="T7" fmla="*/ 8 h 42"/>
                  <a:gd name="T8" fmla="*/ 109 w 126"/>
                  <a:gd name="T9" fmla="*/ 18 h 42"/>
                  <a:gd name="T10" fmla="*/ 109 w 126"/>
                  <a:gd name="T11" fmla="*/ 34 h 42"/>
                  <a:gd name="T12" fmla="*/ 106 w 126"/>
                  <a:gd name="T13" fmla="*/ 38 h 42"/>
                  <a:gd name="T14" fmla="*/ 97 w 126"/>
                  <a:gd name="T15" fmla="*/ 34 h 42"/>
                  <a:gd name="T16" fmla="*/ 93 w 126"/>
                  <a:gd name="T17" fmla="*/ 24 h 42"/>
                  <a:gd name="T18" fmla="*/ 109 w 126"/>
                  <a:gd name="T19" fmla="*/ 34 h 42"/>
                  <a:gd name="T20" fmla="*/ 84 w 126"/>
                  <a:gd name="T21" fmla="*/ 18 h 42"/>
                  <a:gd name="T22" fmla="*/ 68 w 126"/>
                  <a:gd name="T23" fmla="*/ 8 h 42"/>
                  <a:gd name="T24" fmla="*/ 71 w 126"/>
                  <a:gd name="T25" fmla="*/ 4 h 42"/>
                  <a:gd name="T26" fmla="*/ 80 w 126"/>
                  <a:gd name="T27" fmla="*/ 8 h 42"/>
                  <a:gd name="T28" fmla="*/ 84 w 126"/>
                  <a:gd name="T29" fmla="*/ 18 h 42"/>
                  <a:gd name="T30" fmla="*/ 84 w 126"/>
                  <a:gd name="T31" fmla="*/ 34 h 42"/>
                  <a:gd name="T32" fmla="*/ 80 w 126"/>
                  <a:gd name="T33" fmla="*/ 38 h 42"/>
                  <a:gd name="T34" fmla="*/ 71 w 126"/>
                  <a:gd name="T35" fmla="*/ 34 h 42"/>
                  <a:gd name="T36" fmla="*/ 68 w 126"/>
                  <a:gd name="T37" fmla="*/ 24 h 42"/>
                  <a:gd name="T38" fmla="*/ 84 w 126"/>
                  <a:gd name="T39" fmla="*/ 34 h 42"/>
                  <a:gd name="T40" fmla="*/ 58 w 126"/>
                  <a:gd name="T41" fmla="*/ 18 h 42"/>
                  <a:gd name="T42" fmla="*/ 42 w 126"/>
                  <a:gd name="T43" fmla="*/ 8 h 42"/>
                  <a:gd name="T44" fmla="*/ 46 w 126"/>
                  <a:gd name="T45" fmla="*/ 4 h 42"/>
                  <a:gd name="T46" fmla="*/ 55 w 126"/>
                  <a:gd name="T47" fmla="*/ 8 h 42"/>
                  <a:gd name="T48" fmla="*/ 58 w 126"/>
                  <a:gd name="T49" fmla="*/ 18 h 42"/>
                  <a:gd name="T50" fmla="*/ 58 w 126"/>
                  <a:gd name="T51" fmla="*/ 34 h 42"/>
                  <a:gd name="T52" fmla="*/ 55 w 126"/>
                  <a:gd name="T53" fmla="*/ 38 h 42"/>
                  <a:gd name="T54" fmla="*/ 46 w 126"/>
                  <a:gd name="T55" fmla="*/ 34 h 42"/>
                  <a:gd name="T56" fmla="*/ 42 w 126"/>
                  <a:gd name="T57" fmla="*/ 24 h 42"/>
                  <a:gd name="T58" fmla="*/ 58 w 126"/>
                  <a:gd name="T59" fmla="*/ 34 h 42"/>
                  <a:gd name="T60" fmla="*/ 33 w 126"/>
                  <a:gd name="T61" fmla="*/ 18 h 42"/>
                  <a:gd name="T62" fmla="*/ 17 w 126"/>
                  <a:gd name="T63" fmla="*/ 8 h 42"/>
                  <a:gd name="T64" fmla="*/ 20 w 126"/>
                  <a:gd name="T65" fmla="*/ 4 h 42"/>
                  <a:gd name="T66" fmla="*/ 29 w 126"/>
                  <a:gd name="T67" fmla="*/ 8 h 42"/>
                  <a:gd name="T68" fmla="*/ 33 w 126"/>
                  <a:gd name="T69" fmla="*/ 18 h 42"/>
                  <a:gd name="T70" fmla="*/ 33 w 126"/>
                  <a:gd name="T71" fmla="*/ 34 h 42"/>
                  <a:gd name="T72" fmla="*/ 29 w 126"/>
                  <a:gd name="T73" fmla="*/ 38 h 42"/>
                  <a:gd name="T74" fmla="*/ 20 w 126"/>
                  <a:gd name="T75" fmla="*/ 34 h 42"/>
                  <a:gd name="T76" fmla="*/ 17 w 126"/>
                  <a:gd name="T77" fmla="*/ 24 h 42"/>
                  <a:gd name="T78" fmla="*/ 33 w 126"/>
                  <a:gd name="T79" fmla="*/ 34 h 42"/>
                  <a:gd name="T80" fmla="*/ 0 w 126"/>
                  <a:gd name="T81" fmla="*/ 42 h 42"/>
                  <a:gd name="T82" fmla="*/ 126 w 126"/>
                  <a:gd name="T83" fmla="*/ 0 h 42"/>
                  <a:gd name="T84" fmla="*/ 0 w 126"/>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42">
                    <a:moveTo>
                      <a:pt x="109" y="18"/>
                    </a:moveTo>
                    <a:lnTo>
                      <a:pt x="109" y="18"/>
                    </a:lnTo>
                    <a:lnTo>
                      <a:pt x="93" y="18"/>
                    </a:lnTo>
                    <a:lnTo>
                      <a:pt x="93" y="8"/>
                    </a:lnTo>
                    <a:lnTo>
                      <a:pt x="97" y="8"/>
                    </a:lnTo>
                    <a:lnTo>
                      <a:pt x="97" y="4"/>
                    </a:lnTo>
                    <a:lnTo>
                      <a:pt x="106" y="4"/>
                    </a:lnTo>
                    <a:lnTo>
                      <a:pt x="106" y="8"/>
                    </a:lnTo>
                    <a:lnTo>
                      <a:pt x="109" y="8"/>
                    </a:lnTo>
                    <a:lnTo>
                      <a:pt x="109" y="18"/>
                    </a:lnTo>
                    <a:close/>
                    <a:moveTo>
                      <a:pt x="109" y="34"/>
                    </a:moveTo>
                    <a:lnTo>
                      <a:pt x="109" y="34"/>
                    </a:lnTo>
                    <a:lnTo>
                      <a:pt x="106" y="34"/>
                    </a:lnTo>
                    <a:lnTo>
                      <a:pt x="106" y="38"/>
                    </a:lnTo>
                    <a:lnTo>
                      <a:pt x="97" y="38"/>
                    </a:lnTo>
                    <a:lnTo>
                      <a:pt x="97" y="34"/>
                    </a:lnTo>
                    <a:lnTo>
                      <a:pt x="93" y="34"/>
                    </a:lnTo>
                    <a:lnTo>
                      <a:pt x="93" y="24"/>
                    </a:lnTo>
                    <a:lnTo>
                      <a:pt x="109" y="24"/>
                    </a:lnTo>
                    <a:lnTo>
                      <a:pt x="109" y="34"/>
                    </a:lnTo>
                    <a:close/>
                    <a:moveTo>
                      <a:pt x="84" y="18"/>
                    </a:moveTo>
                    <a:lnTo>
                      <a:pt x="84" y="18"/>
                    </a:lnTo>
                    <a:lnTo>
                      <a:pt x="68" y="18"/>
                    </a:lnTo>
                    <a:lnTo>
                      <a:pt x="68" y="8"/>
                    </a:lnTo>
                    <a:lnTo>
                      <a:pt x="71" y="8"/>
                    </a:lnTo>
                    <a:lnTo>
                      <a:pt x="71" y="4"/>
                    </a:lnTo>
                    <a:lnTo>
                      <a:pt x="80" y="4"/>
                    </a:lnTo>
                    <a:lnTo>
                      <a:pt x="80" y="8"/>
                    </a:lnTo>
                    <a:lnTo>
                      <a:pt x="84" y="8"/>
                    </a:lnTo>
                    <a:lnTo>
                      <a:pt x="84" y="18"/>
                    </a:lnTo>
                    <a:close/>
                    <a:moveTo>
                      <a:pt x="84" y="34"/>
                    </a:moveTo>
                    <a:lnTo>
                      <a:pt x="84" y="34"/>
                    </a:lnTo>
                    <a:lnTo>
                      <a:pt x="80" y="34"/>
                    </a:lnTo>
                    <a:lnTo>
                      <a:pt x="80" y="38"/>
                    </a:lnTo>
                    <a:lnTo>
                      <a:pt x="71" y="38"/>
                    </a:lnTo>
                    <a:lnTo>
                      <a:pt x="71" y="34"/>
                    </a:lnTo>
                    <a:lnTo>
                      <a:pt x="68" y="34"/>
                    </a:lnTo>
                    <a:lnTo>
                      <a:pt x="68" y="24"/>
                    </a:lnTo>
                    <a:lnTo>
                      <a:pt x="84" y="24"/>
                    </a:lnTo>
                    <a:lnTo>
                      <a:pt x="84" y="34"/>
                    </a:lnTo>
                    <a:close/>
                    <a:moveTo>
                      <a:pt x="58" y="18"/>
                    </a:moveTo>
                    <a:lnTo>
                      <a:pt x="58" y="18"/>
                    </a:lnTo>
                    <a:lnTo>
                      <a:pt x="42" y="18"/>
                    </a:lnTo>
                    <a:lnTo>
                      <a:pt x="42" y="8"/>
                    </a:lnTo>
                    <a:lnTo>
                      <a:pt x="46" y="8"/>
                    </a:lnTo>
                    <a:lnTo>
                      <a:pt x="46" y="4"/>
                    </a:lnTo>
                    <a:lnTo>
                      <a:pt x="55" y="4"/>
                    </a:lnTo>
                    <a:lnTo>
                      <a:pt x="55" y="8"/>
                    </a:lnTo>
                    <a:lnTo>
                      <a:pt x="58" y="8"/>
                    </a:lnTo>
                    <a:lnTo>
                      <a:pt x="58" y="18"/>
                    </a:lnTo>
                    <a:close/>
                    <a:moveTo>
                      <a:pt x="58" y="34"/>
                    </a:moveTo>
                    <a:lnTo>
                      <a:pt x="58" y="34"/>
                    </a:lnTo>
                    <a:lnTo>
                      <a:pt x="55" y="34"/>
                    </a:lnTo>
                    <a:lnTo>
                      <a:pt x="55" y="38"/>
                    </a:lnTo>
                    <a:lnTo>
                      <a:pt x="46" y="38"/>
                    </a:lnTo>
                    <a:lnTo>
                      <a:pt x="46" y="34"/>
                    </a:lnTo>
                    <a:lnTo>
                      <a:pt x="42" y="34"/>
                    </a:lnTo>
                    <a:lnTo>
                      <a:pt x="42" y="24"/>
                    </a:lnTo>
                    <a:lnTo>
                      <a:pt x="58" y="24"/>
                    </a:lnTo>
                    <a:lnTo>
                      <a:pt x="58" y="34"/>
                    </a:lnTo>
                    <a:close/>
                    <a:moveTo>
                      <a:pt x="33" y="18"/>
                    </a:moveTo>
                    <a:lnTo>
                      <a:pt x="33" y="18"/>
                    </a:lnTo>
                    <a:lnTo>
                      <a:pt x="17" y="18"/>
                    </a:lnTo>
                    <a:lnTo>
                      <a:pt x="17" y="8"/>
                    </a:lnTo>
                    <a:lnTo>
                      <a:pt x="20" y="8"/>
                    </a:lnTo>
                    <a:lnTo>
                      <a:pt x="20" y="4"/>
                    </a:lnTo>
                    <a:lnTo>
                      <a:pt x="29" y="4"/>
                    </a:lnTo>
                    <a:lnTo>
                      <a:pt x="29" y="8"/>
                    </a:lnTo>
                    <a:lnTo>
                      <a:pt x="33" y="8"/>
                    </a:lnTo>
                    <a:lnTo>
                      <a:pt x="33" y="18"/>
                    </a:lnTo>
                    <a:close/>
                    <a:moveTo>
                      <a:pt x="33" y="34"/>
                    </a:moveTo>
                    <a:lnTo>
                      <a:pt x="33" y="34"/>
                    </a:lnTo>
                    <a:lnTo>
                      <a:pt x="29" y="34"/>
                    </a:lnTo>
                    <a:lnTo>
                      <a:pt x="29" y="38"/>
                    </a:lnTo>
                    <a:lnTo>
                      <a:pt x="20" y="38"/>
                    </a:lnTo>
                    <a:lnTo>
                      <a:pt x="20" y="34"/>
                    </a:lnTo>
                    <a:lnTo>
                      <a:pt x="17" y="34"/>
                    </a:lnTo>
                    <a:lnTo>
                      <a:pt x="17" y="24"/>
                    </a:lnTo>
                    <a:lnTo>
                      <a:pt x="33" y="24"/>
                    </a:lnTo>
                    <a:lnTo>
                      <a:pt x="33" y="34"/>
                    </a:lnTo>
                    <a:close/>
                    <a:moveTo>
                      <a:pt x="0" y="42"/>
                    </a:moveTo>
                    <a:lnTo>
                      <a:pt x="0" y="42"/>
                    </a:lnTo>
                    <a:lnTo>
                      <a:pt x="126" y="42"/>
                    </a:lnTo>
                    <a:lnTo>
                      <a:pt x="126"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sp>
            <p:nvSpPr>
              <p:cNvPr id="555" name="Freeform 75"/>
              <p:cNvSpPr>
                <a:spLocks noEditPoints="1"/>
              </p:cNvSpPr>
              <p:nvPr/>
            </p:nvSpPr>
            <p:spPr bwMode="auto">
              <a:xfrm>
                <a:off x="2663825" y="1181101"/>
                <a:ext cx="109538" cy="34925"/>
              </a:xfrm>
              <a:custGeom>
                <a:avLst/>
                <a:gdLst>
                  <a:gd name="T0" fmla="*/ 110 w 127"/>
                  <a:gd name="T1" fmla="*/ 18 h 42"/>
                  <a:gd name="T2" fmla="*/ 93 w 127"/>
                  <a:gd name="T3" fmla="*/ 8 h 42"/>
                  <a:gd name="T4" fmla="*/ 97 w 127"/>
                  <a:gd name="T5" fmla="*/ 4 h 42"/>
                  <a:gd name="T6" fmla="*/ 106 w 127"/>
                  <a:gd name="T7" fmla="*/ 8 h 42"/>
                  <a:gd name="T8" fmla="*/ 110 w 127"/>
                  <a:gd name="T9" fmla="*/ 18 h 42"/>
                  <a:gd name="T10" fmla="*/ 110 w 127"/>
                  <a:gd name="T11" fmla="*/ 34 h 42"/>
                  <a:gd name="T12" fmla="*/ 106 w 127"/>
                  <a:gd name="T13" fmla="*/ 38 h 42"/>
                  <a:gd name="T14" fmla="*/ 97 w 127"/>
                  <a:gd name="T15" fmla="*/ 34 h 42"/>
                  <a:gd name="T16" fmla="*/ 93 w 127"/>
                  <a:gd name="T17" fmla="*/ 24 h 42"/>
                  <a:gd name="T18" fmla="*/ 110 w 127"/>
                  <a:gd name="T19" fmla="*/ 34 h 42"/>
                  <a:gd name="T20" fmla="*/ 84 w 127"/>
                  <a:gd name="T21" fmla="*/ 18 h 42"/>
                  <a:gd name="T22" fmla="*/ 68 w 127"/>
                  <a:gd name="T23" fmla="*/ 8 h 42"/>
                  <a:gd name="T24" fmla="*/ 72 w 127"/>
                  <a:gd name="T25" fmla="*/ 4 h 42"/>
                  <a:gd name="T26" fmla="*/ 81 w 127"/>
                  <a:gd name="T27" fmla="*/ 8 h 42"/>
                  <a:gd name="T28" fmla="*/ 84 w 127"/>
                  <a:gd name="T29" fmla="*/ 18 h 42"/>
                  <a:gd name="T30" fmla="*/ 84 w 127"/>
                  <a:gd name="T31" fmla="*/ 34 h 42"/>
                  <a:gd name="T32" fmla="*/ 81 w 127"/>
                  <a:gd name="T33" fmla="*/ 38 h 42"/>
                  <a:gd name="T34" fmla="*/ 72 w 127"/>
                  <a:gd name="T35" fmla="*/ 34 h 42"/>
                  <a:gd name="T36" fmla="*/ 68 w 127"/>
                  <a:gd name="T37" fmla="*/ 24 h 42"/>
                  <a:gd name="T38" fmla="*/ 84 w 127"/>
                  <a:gd name="T39" fmla="*/ 34 h 42"/>
                  <a:gd name="T40" fmla="*/ 59 w 127"/>
                  <a:gd name="T41" fmla="*/ 18 h 42"/>
                  <a:gd name="T42" fmla="*/ 43 w 127"/>
                  <a:gd name="T43" fmla="*/ 8 h 42"/>
                  <a:gd name="T44" fmla="*/ 46 w 127"/>
                  <a:gd name="T45" fmla="*/ 4 h 42"/>
                  <a:gd name="T46" fmla="*/ 55 w 127"/>
                  <a:gd name="T47" fmla="*/ 8 h 42"/>
                  <a:gd name="T48" fmla="*/ 59 w 127"/>
                  <a:gd name="T49" fmla="*/ 18 h 42"/>
                  <a:gd name="T50" fmla="*/ 59 w 127"/>
                  <a:gd name="T51" fmla="*/ 34 h 42"/>
                  <a:gd name="T52" fmla="*/ 55 w 127"/>
                  <a:gd name="T53" fmla="*/ 38 h 42"/>
                  <a:gd name="T54" fmla="*/ 46 w 127"/>
                  <a:gd name="T55" fmla="*/ 34 h 42"/>
                  <a:gd name="T56" fmla="*/ 43 w 127"/>
                  <a:gd name="T57" fmla="*/ 24 h 42"/>
                  <a:gd name="T58" fmla="*/ 59 w 127"/>
                  <a:gd name="T59" fmla="*/ 34 h 42"/>
                  <a:gd name="T60" fmla="*/ 34 w 127"/>
                  <a:gd name="T61" fmla="*/ 18 h 42"/>
                  <a:gd name="T62" fmla="*/ 17 w 127"/>
                  <a:gd name="T63" fmla="*/ 8 h 42"/>
                  <a:gd name="T64" fmla="*/ 21 w 127"/>
                  <a:gd name="T65" fmla="*/ 4 h 42"/>
                  <a:gd name="T66" fmla="*/ 30 w 127"/>
                  <a:gd name="T67" fmla="*/ 8 h 42"/>
                  <a:gd name="T68" fmla="*/ 34 w 127"/>
                  <a:gd name="T69" fmla="*/ 18 h 42"/>
                  <a:gd name="T70" fmla="*/ 34 w 127"/>
                  <a:gd name="T71" fmla="*/ 34 h 42"/>
                  <a:gd name="T72" fmla="*/ 30 w 127"/>
                  <a:gd name="T73" fmla="*/ 38 h 42"/>
                  <a:gd name="T74" fmla="*/ 21 w 127"/>
                  <a:gd name="T75" fmla="*/ 34 h 42"/>
                  <a:gd name="T76" fmla="*/ 17 w 127"/>
                  <a:gd name="T77" fmla="*/ 24 h 42"/>
                  <a:gd name="T78" fmla="*/ 34 w 127"/>
                  <a:gd name="T79" fmla="*/ 34 h 42"/>
                  <a:gd name="T80" fmla="*/ 0 w 127"/>
                  <a:gd name="T81" fmla="*/ 42 h 42"/>
                  <a:gd name="T82" fmla="*/ 127 w 127"/>
                  <a:gd name="T83" fmla="*/ 0 h 42"/>
                  <a:gd name="T84" fmla="*/ 0 w 127"/>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42">
                    <a:moveTo>
                      <a:pt x="110" y="18"/>
                    </a:moveTo>
                    <a:lnTo>
                      <a:pt x="110" y="18"/>
                    </a:lnTo>
                    <a:lnTo>
                      <a:pt x="93" y="18"/>
                    </a:lnTo>
                    <a:lnTo>
                      <a:pt x="93" y="8"/>
                    </a:lnTo>
                    <a:lnTo>
                      <a:pt x="97" y="8"/>
                    </a:lnTo>
                    <a:lnTo>
                      <a:pt x="97" y="4"/>
                    </a:lnTo>
                    <a:lnTo>
                      <a:pt x="106" y="4"/>
                    </a:lnTo>
                    <a:lnTo>
                      <a:pt x="106" y="8"/>
                    </a:lnTo>
                    <a:lnTo>
                      <a:pt x="110" y="8"/>
                    </a:lnTo>
                    <a:lnTo>
                      <a:pt x="110" y="18"/>
                    </a:lnTo>
                    <a:close/>
                    <a:moveTo>
                      <a:pt x="110" y="34"/>
                    </a:moveTo>
                    <a:lnTo>
                      <a:pt x="110" y="34"/>
                    </a:lnTo>
                    <a:lnTo>
                      <a:pt x="106" y="34"/>
                    </a:lnTo>
                    <a:lnTo>
                      <a:pt x="106" y="38"/>
                    </a:lnTo>
                    <a:lnTo>
                      <a:pt x="97" y="38"/>
                    </a:lnTo>
                    <a:lnTo>
                      <a:pt x="97" y="34"/>
                    </a:lnTo>
                    <a:lnTo>
                      <a:pt x="93" y="34"/>
                    </a:lnTo>
                    <a:lnTo>
                      <a:pt x="93" y="24"/>
                    </a:lnTo>
                    <a:lnTo>
                      <a:pt x="110" y="24"/>
                    </a:lnTo>
                    <a:lnTo>
                      <a:pt x="110" y="34"/>
                    </a:lnTo>
                    <a:close/>
                    <a:moveTo>
                      <a:pt x="84" y="18"/>
                    </a:moveTo>
                    <a:lnTo>
                      <a:pt x="84" y="18"/>
                    </a:lnTo>
                    <a:lnTo>
                      <a:pt x="68" y="18"/>
                    </a:lnTo>
                    <a:lnTo>
                      <a:pt x="68" y="8"/>
                    </a:lnTo>
                    <a:lnTo>
                      <a:pt x="72" y="8"/>
                    </a:lnTo>
                    <a:lnTo>
                      <a:pt x="72" y="4"/>
                    </a:lnTo>
                    <a:lnTo>
                      <a:pt x="81" y="4"/>
                    </a:lnTo>
                    <a:lnTo>
                      <a:pt x="81" y="8"/>
                    </a:lnTo>
                    <a:lnTo>
                      <a:pt x="84" y="8"/>
                    </a:lnTo>
                    <a:lnTo>
                      <a:pt x="84" y="18"/>
                    </a:lnTo>
                    <a:close/>
                    <a:moveTo>
                      <a:pt x="84" y="34"/>
                    </a:moveTo>
                    <a:lnTo>
                      <a:pt x="84" y="34"/>
                    </a:lnTo>
                    <a:lnTo>
                      <a:pt x="81" y="34"/>
                    </a:lnTo>
                    <a:lnTo>
                      <a:pt x="81" y="38"/>
                    </a:lnTo>
                    <a:lnTo>
                      <a:pt x="72" y="38"/>
                    </a:lnTo>
                    <a:lnTo>
                      <a:pt x="72" y="34"/>
                    </a:lnTo>
                    <a:lnTo>
                      <a:pt x="68" y="34"/>
                    </a:lnTo>
                    <a:lnTo>
                      <a:pt x="68" y="24"/>
                    </a:lnTo>
                    <a:lnTo>
                      <a:pt x="84" y="24"/>
                    </a:lnTo>
                    <a:lnTo>
                      <a:pt x="84" y="34"/>
                    </a:lnTo>
                    <a:close/>
                    <a:moveTo>
                      <a:pt x="59" y="18"/>
                    </a:moveTo>
                    <a:lnTo>
                      <a:pt x="59" y="18"/>
                    </a:lnTo>
                    <a:lnTo>
                      <a:pt x="43" y="18"/>
                    </a:lnTo>
                    <a:lnTo>
                      <a:pt x="43" y="8"/>
                    </a:lnTo>
                    <a:lnTo>
                      <a:pt x="46" y="8"/>
                    </a:lnTo>
                    <a:lnTo>
                      <a:pt x="46" y="4"/>
                    </a:lnTo>
                    <a:lnTo>
                      <a:pt x="55" y="4"/>
                    </a:lnTo>
                    <a:lnTo>
                      <a:pt x="55" y="8"/>
                    </a:lnTo>
                    <a:lnTo>
                      <a:pt x="59" y="8"/>
                    </a:lnTo>
                    <a:lnTo>
                      <a:pt x="59" y="18"/>
                    </a:lnTo>
                    <a:close/>
                    <a:moveTo>
                      <a:pt x="59" y="34"/>
                    </a:moveTo>
                    <a:lnTo>
                      <a:pt x="59" y="34"/>
                    </a:lnTo>
                    <a:lnTo>
                      <a:pt x="55" y="34"/>
                    </a:lnTo>
                    <a:lnTo>
                      <a:pt x="55" y="38"/>
                    </a:lnTo>
                    <a:lnTo>
                      <a:pt x="46" y="38"/>
                    </a:lnTo>
                    <a:lnTo>
                      <a:pt x="46" y="34"/>
                    </a:lnTo>
                    <a:lnTo>
                      <a:pt x="43" y="34"/>
                    </a:lnTo>
                    <a:lnTo>
                      <a:pt x="43" y="24"/>
                    </a:lnTo>
                    <a:lnTo>
                      <a:pt x="59" y="24"/>
                    </a:lnTo>
                    <a:lnTo>
                      <a:pt x="59" y="34"/>
                    </a:lnTo>
                    <a:close/>
                    <a:moveTo>
                      <a:pt x="34" y="18"/>
                    </a:moveTo>
                    <a:lnTo>
                      <a:pt x="34" y="18"/>
                    </a:lnTo>
                    <a:lnTo>
                      <a:pt x="17" y="18"/>
                    </a:lnTo>
                    <a:lnTo>
                      <a:pt x="17" y="8"/>
                    </a:lnTo>
                    <a:lnTo>
                      <a:pt x="21" y="8"/>
                    </a:lnTo>
                    <a:lnTo>
                      <a:pt x="21" y="4"/>
                    </a:lnTo>
                    <a:lnTo>
                      <a:pt x="30" y="4"/>
                    </a:lnTo>
                    <a:lnTo>
                      <a:pt x="30" y="8"/>
                    </a:lnTo>
                    <a:lnTo>
                      <a:pt x="34" y="8"/>
                    </a:lnTo>
                    <a:lnTo>
                      <a:pt x="34" y="18"/>
                    </a:lnTo>
                    <a:close/>
                    <a:moveTo>
                      <a:pt x="34" y="34"/>
                    </a:moveTo>
                    <a:lnTo>
                      <a:pt x="34" y="34"/>
                    </a:lnTo>
                    <a:lnTo>
                      <a:pt x="30" y="34"/>
                    </a:lnTo>
                    <a:lnTo>
                      <a:pt x="30" y="38"/>
                    </a:lnTo>
                    <a:lnTo>
                      <a:pt x="21" y="38"/>
                    </a:lnTo>
                    <a:lnTo>
                      <a:pt x="21" y="34"/>
                    </a:lnTo>
                    <a:lnTo>
                      <a:pt x="17" y="34"/>
                    </a:lnTo>
                    <a:lnTo>
                      <a:pt x="17" y="24"/>
                    </a:lnTo>
                    <a:lnTo>
                      <a:pt x="34" y="24"/>
                    </a:lnTo>
                    <a:lnTo>
                      <a:pt x="34" y="34"/>
                    </a:lnTo>
                    <a:close/>
                    <a:moveTo>
                      <a:pt x="0" y="42"/>
                    </a:moveTo>
                    <a:lnTo>
                      <a:pt x="0" y="42"/>
                    </a:lnTo>
                    <a:lnTo>
                      <a:pt x="127" y="42"/>
                    </a:lnTo>
                    <a:lnTo>
                      <a:pt x="127"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grpSp>
        <p:grpSp>
          <p:nvGrpSpPr>
            <p:cNvPr id="556" name="组合 555"/>
            <p:cNvGrpSpPr/>
            <p:nvPr/>
          </p:nvGrpSpPr>
          <p:grpSpPr>
            <a:xfrm>
              <a:off x="6405675" y="4895280"/>
              <a:ext cx="942135" cy="215950"/>
              <a:chOff x="2460625" y="1127126"/>
              <a:chExt cx="706438" cy="161925"/>
            </a:xfrm>
            <a:solidFill>
              <a:srgbClr val="15B0E8"/>
            </a:solidFill>
          </p:grpSpPr>
          <p:sp>
            <p:nvSpPr>
              <p:cNvPr id="557" name="Freeform 70"/>
              <p:cNvSpPr>
                <a:spLocks/>
              </p:cNvSpPr>
              <p:nvPr/>
            </p:nvSpPr>
            <p:spPr bwMode="auto">
              <a:xfrm>
                <a:off x="2460625" y="1127126"/>
                <a:ext cx="706438" cy="150813"/>
              </a:xfrm>
              <a:custGeom>
                <a:avLst/>
                <a:gdLst>
                  <a:gd name="T0" fmla="*/ 798 w 830"/>
                  <a:gd name="T1" fmla="*/ 175 h 175"/>
                  <a:gd name="T2" fmla="*/ 798 w 830"/>
                  <a:gd name="T3" fmla="*/ 175 h 175"/>
                  <a:gd name="T4" fmla="*/ 743 w 830"/>
                  <a:gd name="T5" fmla="*/ 175 h 175"/>
                  <a:gd name="T6" fmla="*/ 731 w 830"/>
                  <a:gd name="T7" fmla="*/ 163 h 175"/>
                  <a:gd name="T8" fmla="*/ 743 w 830"/>
                  <a:gd name="T9" fmla="*/ 151 h 175"/>
                  <a:gd name="T10" fmla="*/ 798 w 830"/>
                  <a:gd name="T11" fmla="*/ 151 h 175"/>
                  <a:gd name="T12" fmla="*/ 806 w 830"/>
                  <a:gd name="T13" fmla="*/ 142 h 175"/>
                  <a:gd name="T14" fmla="*/ 806 w 830"/>
                  <a:gd name="T15" fmla="*/ 33 h 175"/>
                  <a:gd name="T16" fmla="*/ 798 w 830"/>
                  <a:gd name="T17" fmla="*/ 25 h 175"/>
                  <a:gd name="T18" fmla="*/ 33 w 830"/>
                  <a:gd name="T19" fmla="*/ 25 h 175"/>
                  <a:gd name="T20" fmla="*/ 25 w 830"/>
                  <a:gd name="T21" fmla="*/ 33 h 175"/>
                  <a:gd name="T22" fmla="*/ 25 w 830"/>
                  <a:gd name="T23" fmla="*/ 142 h 175"/>
                  <a:gd name="T24" fmla="*/ 33 w 830"/>
                  <a:gd name="T25" fmla="*/ 151 h 175"/>
                  <a:gd name="T26" fmla="*/ 668 w 830"/>
                  <a:gd name="T27" fmla="*/ 151 h 175"/>
                  <a:gd name="T28" fmla="*/ 680 w 830"/>
                  <a:gd name="T29" fmla="*/ 163 h 175"/>
                  <a:gd name="T30" fmla="*/ 668 w 830"/>
                  <a:gd name="T31" fmla="*/ 175 h 175"/>
                  <a:gd name="T32" fmla="*/ 33 w 830"/>
                  <a:gd name="T33" fmla="*/ 175 h 175"/>
                  <a:gd name="T34" fmla="*/ 0 w 830"/>
                  <a:gd name="T35" fmla="*/ 142 h 175"/>
                  <a:gd name="T36" fmla="*/ 0 w 830"/>
                  <a:gd name="T37" fmla="*/ 33 h 175"/>
                  <a:gd name="T38" fmla="*/ 33 w 830"/>
                  <a:gd name="T39" fmla="*/ 0 h 175"/>
                  <a:gd name="T40" fmla="*/ 798 w 830"/>
                  <a:gd name="T41" fmla="*/ 0 h 175"/>
                  <a:gd name="T42" fmla="*/ 830 w 830"/>
                  <a:gd name="T43" fmla="*/ 33 h 175"/>
                  <a:gd name="T44" fmla="*/ 830 w 830"/>
                  <a:gd name="T45" fmla="*/ 142 h 175"/>
                  <a:gd name="T46" fmla="*/ 798 w 830"/>
                  <a:gd name="T4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0" h="175">
                    <a:moveTo>
                      <a:pt x="798" y="175"/>
                    </a:moveTo>
                    <a:lnTo>
                      <a:pt x="798" y="175"/>
                    </a:lnTo>
                    <a:lnTo>
                      <a:pt x="743" y="175"/>
                    </a:lnTo>
                    <a:cubicBezTo>
                      <a:pt x="736" y="175"/>
                      <a:pt x="731" y="170"/>
                      <a:pt x="731" y="163"/>
                    </a:cubicBezTo>
                    <a:cubicBezTo>
                      <a:pt x="731" y="156"/>
                      <a:pt x="736" y="151"/>
                      <a:pt x="743" y="151"/>
                    </a:cubicBezTo>
                    <a:lnTo>
                      <a:pt x="798" y="151"/>
                    </a:lnTo>
                    <a:cubicBezTo>
                      <a:pt x="802" y="151"/>
                      <a:pt x="806" y="147"/>
                      <a:pt x="806" y="142"/>
                    </a:cubicBezTo>
                    <a:lnTo>
                      <a:pt x="806" y="33"/>
                    </a:lnTo>
                    <a:cubicBezTo>
                      <a:pt x="806" y="29"/>
                      <a:pt x="802" y="25"/>
                      <a:pt x="798" y="25"/>
                    </a:cubicBezTo>
                    <a:lnTo>
                      <a:pt x="33" y="25"/>
                    </a:lnTo>
                    <a:cubicBezTo>
                      <a:pt x="28" y="25"/>
                      <a:pt x="25" y="29"/>
                      <a:pt x="25" y="33"/>
                    </a:cubicBezTo>
                    <a:lnTo>
                      <a:pt x="25" y="142"/>
                    </a:lnTo>
                    <a:cubicBezTo>
                      <a:pt x="25" y="147"/>
                      <a:pt x="28" y="151"/>
                      <a:pt x="33" y="151"/>
                    </a:cubicBezTo>
                    <a:lnTo>
                      <a:pt x="668" y="151"/>
                    </a:lnTo>
                    <a:cubicBezTo>
                      <a:pt x="675" y="151"/>
                      <a:pt x="680" y="156"/>
                      <a:pt x="680" y="163"/>
                    </a:cubicBezTo>
                    <a:cubicBezTo>
                      <a:pt x="680" y="170"/>
                      <a:pt x="675" y="175"/>
                      <a:pt x="668" y="175"/>
                    </a:cubicBezTo>
                    <a:lnTo>
                      <a:pt x="33" y="175"/>
                    </a:lnTo>
                    <a:cubicBezTo>
                      <a:pt x="15" y="175"/>
                      <a:pt x="0" y="161"/>
                      <a:pt x="0" y="142"/>
                    </a:cubicBezTo>
                    <a:lnTo>
                      <a:pt x="0" y="33"/>
                    </a:lnTo>
                    <a:cubicBezTo>
                      <a:pt x="0" y="15"/>
                      <a:pt x="15" y="0"/>
                      <a:pt x="33" y="0"/>
                    </a:cubicBezTo>
                    <a:lnTo>
                      <a:pt x="798" y="0"/>
                    </a:lnTo>
                    <a:cubicBezTo>
                      <a:pt x="816" y="0"/>
                      <a:pt x="830" y="15"/>
                      <a:pt x="830" y="33"/>
                    </a:cubicBezTo>
                    <a:lnTo>
                      <a:pt x="830" y="142"/>
                    </a:lnTo>
                    <a:cubicBezTo>
                      <a:pt x="830" y="161"/>
                      <a:pt x="816" y="175"/>
                      <a:pt x="798" y="175"/>
                    </a:cubicBezTo>
                    <a:close/>
                  </a:path>
                </a:pathLst>
              </a:custGeom>
              <a:grpFill/>
              <a:ln w="0">
                <a:noFill/>
                <a:prstDash val="solid"/>
                <a:round/>
                <a:headEnd/>
                <a:tailEnd/>
              </a:ln>
            </p:spPr>
            <p:txBody>
              <a:bodyPr/>
              <a:lstStyle/>
              <a:p>
                <a:pPr defTabSz="543689">
                  <a:defRPr/>
                </a:pPr>
                <a:endParaRPr lang="zh-CN" altLang="en-US" sz="3201"/>
              </a:p>
            </p:txBody>
          </p:sp>
          <p:sp>
            <p:nvSpPr>
              <p:cNvPr id="558" name="Freeform 71"/>
              <p:cNvSpPr>
                <a:spLocks/>
              </p:cNvSpPr>
              <p:nvPr/>
            </p:nvSpPr>
            <p:spPr bwMode="auto">
              <a:xfrm>
                <a:off x="3005138" y="1246188"/>
                <a:ext cx="44450"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40" y="0"/>
                      <a:pt x="51" y="11"/>
                      <a:pt x="51" y="25"/>
                    </a:cubicBezTo>
                    <a:cubicBezTo>
                      <a:pt x="51" y="39"/>
                      <a:pt x="40" y="51"/>
                      <a:pt x="25" y="51"/>
                    </a:cubicBezTo>
                    <a:close/>
                  </a:path>
                </a:pathLst>
              </a:custGeom>
              <a:grpFill/>
              <a:ln w="0">
                <a:noFill/>
                <a:prstDash val="solid"/>
                <a:round/>
                <a:headEnd/>
                <a:tailEnd/>
              </a:ln>
            </p:spPr>
            <p:txBody>
              <a:bodyPr/>
              <a:lstStyle/>
              <a:p>
                <a:pPr defTabSz="543689">
                  <a:defRPr/>
                </a:pPr>
                <a:endParaRPr lang="zh-CN" altLang="en-US" sz="3201"/>
              </a:p>
            </p:txBody>
          </p:sp>
          <p:sp>
            <p:nvSpPr>
              <p:cNvPr id="559" name="Freeform 72"/>
              <p:cNvSpPr>
                <a:spLocks/>
              </p:cNvSpPr>
              <p:nvPr/>
            </p:nvSpPr>
            <p:spPr bwMode="auto">
              <a:xfrm>
                <a:off x="3073400" y="1244601"/>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defTabSz="543689">
                  <a:defRPr/>
                </a:pPr>
                <a:endParaRPr lang="zh-CN" altLang="en-US" sz="3201"/>
              </a:p>
            </p:txBody>
          </p:sp>
          <p:sp>
            <p:nvSpPr>
              <p:cNvPr id="560" name="Freeform 73"/>
              <p:cNvSpPr>
                <a:spLocks noEditPoints="1"/>
              </p:cNvSpPr>
              <p:nvPr/>
            </p:nvSpPr>
            <p:spPr bwMode="auto">
              <a:xfrm>
                <a:off x="2506663" y="1158876"/>
                <a:ext cx="615950" cy="79375"/>
              </a:xfrm>
              <a:custGeom>
                <a:avLst/>
                <a:gdLst>
                  <a:gd name="T0" fmla="*/ 21 w 725"/>
                  <a:gd name="T1" fmla="*/ 15 h 94"/>
                  <a:gd name="T2" fmla="*/ 21 w 725"/>
                  <a:gd name="T3" fmla="*/ 15 h 94"/>
                  <a:gd name="T4" fmla="*/ 15 w 725"/>
                  <a:gd name="T5" fmla="*/ 22 h 94"/>
                  <a:gd name="T6" fmla="*/ 15 w 725"/>
                  <a:gd name="T7" fmla="*/ 72 h 94"/>
                  <a:gd name="T8" fmla="*/ 21 w 725"/>
                  <a:gd name="T9" fmla="*/ 80 h 94"/>
                  <a:gd name="T10" fmla="*/ 704 w 725"/>
                  <a:gd name="T11" fmla="*/ 80 h 94"/>
                  <a:gd name="T12" fmla="*/ 710 w 725"/>
                  <a:gd name="T13" fmla="*/ 72 h 94"/>
                  <a:gd name="T14" fmla="*/ 710 w 725"/>
                  <a:gd name="T15" fmla="*/ 22 h 94"/>
                  <a:gd name="T16" fmla="*/ 704 w 725"/>
                  <a:gd name="T17" fmla="*/ 15 h 94"/>
                  <a:gd name="T18" fmla="*/ 21 w 725"/>
                  <a:gd name="T19" fmla="*/ 15 h 94"/>
                  <a:gd name="T20" fmla="*/ 704 w 725"/>
                  <a:gd name="T21" fmla="*/ 94 h 94"/>
                  <a:gd name="T22" fmla="*/ 704 w 725"/>
                  <a:gd name="T23" fmla="*/ 94 h 94"/>
                  <a:gd name="T24" fmla="*/ 21 w 725"/>
                  <a:gd name="T25" fmla="*/ 94 h 94"/>
                  <a:gd name="T26" fmla="*/ 0 w 725"/>
                  <a:gd name="T27" fmla="*/ 72 h 94"/>
                  <a:gd name="T28" fmla="*/ 0 w 725"/>
                  <a:gd name="T29" fmla="*/ 22 h 94"/>
                  <a:gd name="T30" fmla="*/ 21 w 725"/>
                  <a:gd name="T31" fmla="*/ 0 h 94"/>
                  <a:gd name="T32" fmla="*/ 704 w 725"/>
                  <a:gd name="T33" fmla="*/ 0 h 94"/>
                  <a:gd name="T34" fmla="*/ 725 w 725"/>
                  <a:gd name="T35" fmla="*/ 22 h 94"/>
                  <a:gd name="T36" fmla="*/ 725 w 725"/>
                  <a:gd name="T37" fmla="*/ 72 h 94"/>
                  <a:gd name="T38" fmla="*/ 704 w 725"/>
                  <a:gd name="T3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94">
                    <a:moveTo>
                      <a:pt x="21" y="15"/>
                    </a:moveTo>
                    <a:lnTo>
                      <a:pt x="21" y="15"/>
                    </a:lnTo>
                    <a:cubicBezTo>
                      <a:pt x="18" y="15"/>
                      <a:pt x="15" y="18"/>
                      <a:pt x="15" y="22"/>
                    </a:cubicBezTo>
                    <a:lnTo>
                      <a:pt x="15" y="72"/>
                    </a:lnTo>
                    <a:cubicBezTo>
                      <a:pt x="15" y="76"/>
                      <a:pt x="18" y="80"/>
                      <a:pt x="21" y="80"/>
                    </a:cubicBezTo>
                    <a:lnTo>
                      <a:pt x="704" y="80"/>
                    </a:lnTo>
                    <a:cubicBezTo>
                      <a:pt x="707" y="80"/>
                      <a:pt x="710" y="76"/>
                      <a:pt x="710" y="72"/>
                    </a:cubicBezTo>
                    <a:lnTo>
                      <a:pt x="710" y="22"/>
                    </a:lnTo>
                    <a:cubicBezTo>
                      <a:pt x="710" y="18"/>
                      <a:pt x="707" y="15"/>
                      <a:pt x="704" y="15"/>
                    </a:cubicBezTo>
                    <a:lnTo>
                      <a:pt x="21" y="15"/>
                    </a:lnTo>
                    <a:close/>
                    <a:moveTo>
                      <a:pt x="704" y="94"/>
                    </a:moveTo>
                    <a:lnTo>
                      <a:pt x="704" y="94"/>
                    </a:lnTo>
                    <a:lnTo>
                      <a:pt x="21" y="94"/>
                    </a:lnTo>
                    <a:cubicBezTo>
                      <a:pt x="10" y="94"/>
                      <a:pt x="0" y="84"/>
                      <a:pt x="0" y="72"/>
                    </a:cubicBezTo>
                    <a:lnTo>
                      <a:pt x="0" y="22"/>
                    </a:lnTo>
                    <a:cubicBezTo>
                      <a:pt x="0" y="10"/>
                      <a:pt x="10" y="0"/>
                      <a:pt x="21" y="0"/>
                    </a:cubicBezTo>
                    <a:lnTo>
                      <a:pt x="704" y="0"/>
                    </a:lnTo>
                    <a:cubicBezTo>
                      <a:pt x="716" y="0"/>
                      <a:pt x="725" y="10"/>
                      <a:pt x="725" y="22"/>
                    </a:cubicBezTo>
                    <a:lnTo>
                      <a:pt x="725" y="72"/>
                    </a:lnTo>
                    <a:cubicBezTo>
                      <a:pt x="725" y="84"/>
                      <a:pt x="716" y="94"/>
                      <a:pt x="704" y="94"/>
                    </a:cubicBezTo>
                    <a:close/>
                  </a:path>
                </a:pathLst>
              </a:custGeom>
              <a:grpFill/>
              <a:ln w="0">
                <a:noFill/>
                <a:prstDash val="solid"/>
                <a:round/>
                <a:headEnd/>
                <a:tailEnd/>
              </a:ln>
            </p:spPr>
            <p:txBody>
              <a:bodyPr/>
              <a:lstStyle/>
              <a:p>
                <a:pPr defTabSz="543689">
                  <a:defRPr/>
                </a:pPr>
                <a:endParaRPr lang="zh-CN" altLang="en-US" sz="3201"/>
              </a:p>
            </p:txBody>
          </p:sp>
          <p:sp>
            <p:nvSpPr>
              <p:cNvPr id="561" name="Freeform 74"/>
              <p:cNvSpPr>
                <a:spLocks noEditPoints="1"/>
              </p:cNvSpPr>
              <p:nvPr/>
            </p:nvSpPr>
            <p:spPr bwMode="auto">
              <a:xfrm>
                <a:off x="2541588" y="1181101"/>
                <a:ext cx="106363" cy="34925"/>
              </a:xfrm>
              <a:custGeom>
                <a:avLst/>
                <a:gdLst>
                  <a:gd name="T0" fmla="*/ 109 w 126"/>
                  <a:gd name="T1" fmla="*/ 18 h 42"/>
                  <a:gd name="T2" fmla="*/ 93 w 126"/>
                  <a:gd name="T3" fmla="*/ 8 h 42"/>
                  <a:gd name="T4" fmla="*/ 97 w 126"/>
                  <a:gd name="T5" fmla="*/ 4 h 42"/>
                  <a:gd name="T6" fmla="*/ 106 w 126"/>
                  <a:gd name="T7" fmla="*/ 8 h 42"/>
                  <a:gd name="T8" fmla="*/ 109 w 126"/>
                  <a:gd name="T9" fmla="*/ 18 h 42"/>
                  <a:gd name="T10" fmla="*/ 109 w 126"/>
                  <a:gd name="T11" fmla="*/ 34 h 42"/>
                  <a:gd name="T12" fmla="*/ 106 w 126"/>
                  <a:gd name="T13" fmla="*/ 38 h 42"/>
                  <a:gd name="T14" fmla="*/ 97 w 126"/>
                  <a:gd name="T15" fmla="*/ 34 h 42"/>
                  <a:gd name="T16" fmla="*/ 93 w 126"/>
                  <a:gd name="T17" fmla="*/ 24 h 42"/>
                  <a:gd name="T18" fmla="*/ 109 w 126"/>
                  <a:gd name="T19" fmla="*/ 34 h 42"/>
                  <a:gd name="T20" fmla="*/ 84 w 126"/>
                  <a:gd name="T21" fmla="*/ 18 h 42"/>
                  <a:gd name="T22" fmla="*/ 68 w 126"/>
                  <a:gd name="T23" fmla="*/ 8 h 42"/>
                  <a:gd name="T24" fmla="*/ 71 w 126"/>
                  <a:gd name="T25" fmla="*/ 4 h 42"/>
                  <a:gd name="T26" fmla="*/ 80 w 126"/>
                  <a:gd name="T27" fmla="*/ 8 h 42"/>
                  <a:gd name="T28" fmla="*/ 84 w 126"/>
                  <a:gd name="T29" fmla="*/ 18 h 42"/>
                  <a:gd name="T30" fmla="*/ 84 w 126"/>
                  <a:gd name="T31" fmla="*/ 34 h 42"/>
                  <a:gd name="T32" fmla="*/ 80 w 126"/>
                  <a:gd name="T33" fmla="*/ 38 h 42"/>
                  <a:gd name="T34" fmla="*/ 71 w 126"/>
                  <a:gd name="T35" fmla="*/ 34 h 42"/>
                  <a:gd name="T36" fmla="*/ 68 w 126"/>
                  <a:gd name="T37" fmla="*/ 24 h 42"/>
                  <a:gd name="T38" fmla="*/ 84 w 126"/>
                  <a:gd name="T39" fmla="*/ 34 h 42"/>
                  <a:gd name="T40" fmla="*/ 58 w 126"/>
                  <a:gd name="T41" fmla="*/ 18 h 42"/>
                  <a:gd name="T42" fmla="*/ 42 w 126"/>
                  <a:gd name="T43" fmla="*/ 8 h 42"/>
                  <a:gd name="T44" fmla="*/ 46 w 126"/>
                  <a:gd name="T45" fmla="*/ 4 h 42"/>
                  <a:gd name="T46" fmla="*/ 55 w 126"/>
                  <a:gd name="T47" fmla="*/ 8 h 42"/>
                  <a:gd name="T48" fmla="*/ 58 w 126"/>
                  <a:gd name="T49" fmla="*/ 18 h 42"/>
                  <a:gd name="T50" fmla="*/ 58 w 126"/>
                  <a:gd name="T51" fmla="*/ 34 h 42"/>
                  <a:gd name="T52" fmla="*/ 55 w 126"/>
                  <a:gd name="T53" fmla="*/ 38 h 42"/>
                  <a:gd name="T54" fmla="*/ 46 w 126"/>
                  <a:gd name="T55" fmla="*/ 34 h 42"/>
                  <a:gd name="T56" fmla="*/ 42 w 126"/>
                  <a:gd name="T57" fmla="*/ 24 h 42"/>
                  <a:gd name="T58" fmla="*/ 58 w 126"/>
                  <a:gd name="T59" fmla="*/ 34 h 42"/>
                  <a:gd name="T60" fmla="*/ 33 w 126"/>
                  <a:gd name="T61" fmla="*/ 18 h 42"/>
                  <a:gd name="T62" fmla="*/ 17 w 126"/>
                  <a:gd name="T63" fmla="*/ 8 h 42"/>
                  <a:gd name="T64" fmla="*/ 20 w 126"/>
                  <a:gd name="T65" fmla="*/ 4 h 42"/>
                  <a:gd name="T66" fmla="*/ 29 w 126"/>
                  <a:gd name="T67" fmla="*/ 8 h 42"/>
                  <a:gd name="T68" fmla="*/ 33 w 126"/>
                  <a:gd name="T69" fmla="*/ 18 h 42"/>
                  <a:gd name="T70" fmla="*/ 33 w 126"/>
                  <a:gd name="T71" fmla="*/ 34 h 42"/>
                  <a:gd name="T72" fmla="*/ 29 w 126"/>
                  <a:gd name="T73" fmla="*/ 38 h 42"/>
                  <a:gd name="T74" fmla="*/ 20 w 126"/>
                  <a:gd name="T75" fmla="*/ 34 h 42"/>
                  <a:gd name="T76" fmla="*/ 17 w 126"/>
                  <a:gd name="T77" fmla="*/ 24 h 42"/>
                  <a:gd name="T78" fmla="*/ 33 w 126"/>
                  <a:gd name="T79" fmla="*/ 34 h 42"/>
                  <a:gd name="T80" fmla="*/ 0 w 126"/>
                  <a:gd name="T81" fmla="*/ 42 h 42"/>
                  <a:gd name="T82" fmla="*/ 126 w 126"/>
                  <a:gd name="T83" fmla="*/ 0 h 42"/>
                  <a:gd name="T84" fmla="*/ 0 w 126"/>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42">
                    <a:moveTo>
                      <a:pt x="109" y="18"/>
                    </a:moveTo>
                    <a:lnTo>
                      <a:pt x="109" y="18"/>
                    </a:lnTo>
                    <a:lnTo>
                      <a:pt x="93" y="18"/>
                    </a:lnTo>
                    <a:lnTo>
                      <a:pt x="93" y="8"/>
                    </a:lnTo>
                    <a:lnTo>
                      <a:pt x="97" y="8"/>
                    </a:lnTo>
                    <a:lnTo>
                      <a:pt x="97" y="4"/>
                    </a:lnTo>
                    <a:lnTo>
                      <a:pt x="106" y="4"/>
                    </a:lnTo>
                    <a:lnTo>
                      <a:pt x="106" y="8"/>
                    </a:lnTo>
                    <a:lnTo>
                      <a:pt x="109" y="8"/>
                    </a:lnTo>
                    <a:lnTo>
                      <a:pt x="109" y="18"/>
                    </a:lnTo>
                    <a:close/>
                    <a:moveTo>
                      <a:pt x="109" y="34"/>
                    </a:moveTo>
                    <a:lnTo>
                      <a:pt x="109" y="34"/>
                    </a:lnTo>
                    <a:lnTo>
                      <a:pt x="106" y="34"/>
                    </a:lnTo>
                    <a:lnTo>
                      <a:pt x="106" y="38"/>
                    </a:lnTo>
                    <a:lnTo>
                      <a:pt x="97" y="38"/>
                    </a:lnTo>
                    <a:lnTo>
                      <a:pt x="97" y="34"/>
                    </a:lnTo>
                    <a:lnTo>
                      <a:pt x="93" y="34"/>
                    </a:lnTo>
                    <a:lnTo>
                      <a:pt x="93" y="24"/>
                    </a:lnTo>
                    <a:lnTo>
                      <a:pt x="109" y="24"/>
                    </a:lnTo>
                    <a:lnTo>
                      <a:pt x="109" y="34"/>
                    </a:lnTo>
                    <a:close/>
                    <a:moveTo>
                      <a:pt x="84" y="18"/>
                    </a:moveTo>
                    <a:lnTo>
                      <a:pt x="84" y="18"/>
                    </a:lnTo>
                    <a:lnTo>
                      <a:pt x="68" y="18"/>
                    </a:lnTo>
                    <a:lnTo>
                      <a:pt x="68" y="8"/>
                    </a:lnTo>
                    <a:lnTo>
                      <a:pt x="71" y="8"/>
                    </a:lnTo>
                    <a:lnTo>
                      <a:pt x="71" y="4"/>
                    </a:lnTo>
                    <a:lnTo>
                      <a:pt x="80" y="4"/>
                    </a:lnTo>
                    <a:lnTo>
                      <a:pt x="80" y="8"/>
                    </a:lnTo>
                    <a:lnTo>
                      <a:pt x="84" y="8"/>
                    </a:lnTo>
                    <a:lnTo>
                      <a:pt x="84" y="18"/>
                    </a:lnTo>
                    <a:close/>
                    <a:moveTo>
                      <a:pt x="84" y="34"/>
                    </a:moveTo>
                    <a:lnTo>
                      <a:pt x="84" y="34"/>
                    </a:lnTo>
                    <a:lnTo>
                      <a:pt x="80" y="34"/>
                    </a:lnTo>
                    <a:lnTo>
                      <a:pt x="80" y="38"/>
                    </a:lnTo>
                    <a:lnTo>
                      <a:pt x="71" y="38"/>
                    </a:lnTo>
                    <a:lnTo>
                      <a:pt x="71" y="34"/>
                    </a:lnTo>
                    <a:lnTo>
                      <a:pt x="68" y="34"/>
                    </a:lnTo>
                    <a:lnTo>
                      <a:pt x="68" y="24"/>
                    </a:lnTo>
                    <a:lnTo>
                      <a:pt x="84" y="24"/>
                    </a:lnTo>
                    <a:lnTo>
                      <a:pt x="84" y="34"/>
                    </a:lnTo>
                    <a:close/>
                    <a:moveTo>
                      <a:pt x="58" y="18"/>
                    </a:moveTo>
                    <a:lnTo>
                      <a:pt x="58" y="18"/>
                    </a:lnTo>
                    <a:lnTo>
                      <a:pt x="42" y="18"/>
                    </a:lnTo>
                    <a:lnTo>
                      <a:pt x="42" y="8"/>
                    </a:lnTo>
                    <a:lnTo>
                      <a:pt x="46" y="8"/>
                    </a:lnTo>
                    <a:lnTo>
                      <a:pt x="46" y="4"/>
                    </a:lnTo>
                    <a:lnTo>
                      <a:pt x="55" y="4"/>
                    </a:lnTo>
                    <a:lnTo>
                      <a:pt x="55" y="8"/>
                    </a:lnTo>
                    <a:lnTo>
                      <a:pt x="58" y="8"/>
                    </a:lnTo>
                    <a:lnTo>
                      <a:pt x="58" y="18"/>
                    </a:lnTo>
                    <a:close/>
                    <a:moveTo>
                      <a:pt x="58" y="34"/>
                    </a:moveTo>
                    <a:lnTo>
                      <a:pt x="58" y="34"/>
                    </a:lnTo>
                    <a:lnTo>
                      <a:pt x="55" y="34"/>
                    </a:lnTo>
                    <a:lnTo>
                      <a:pt x="55" y="38"/>
                    </a:lnTo>
                    <a:lnTo>
                      <a:pt x="46" y="38"/>
                    </a:lnTo>
                    <a:lnTo>
                      <a:pt x="46" y="34"/>
                    </a:lnTo>
                    <a:lnTo>
                      <a:pt x="42" y="34"/>
                    </a:lnTo>
                    <a:lnTo>
                      <a:pt x="42" y="24"/>
                    </a:lnTo>
                    <a:lnTo>
                      <a:pt x="58" y="24"/>
                    </a:lnTo>
                    <a:lnTo>
                      <a:pt x="58" y="34"/>
                    </a:lnTo>
                    <a:close/>
                    <a:moveTo>
                      <a:pt x="33" y="18"/>
                    </a:moveTo>
                    <a:lnTo>
                      <a:pt x="33" y="18"/>
                    </a:lnTo>
                    <a:lnTo>
                      <a:pt x="17" y="18"/>
                    </a:lnTo>
                    <a:lnTo>
                      <a:pt x="17" y="8"/>
                    </a:lnTo>
                    <a:lnTo>
                      <a:pt x="20" y="8"/>
                    </a:lnTo>
                    <a:lnTo>
                      <a:pt x="20" y="4"/>
                    </a:lnTo>
                    <a:lnTo>
                      <a:pt x="29" y="4"/>
                    </a:lnTo>
                    <a:lnTo>
                      <a:pt x="29" y="8"/>
                    </a:lnTo>
                    <a:lnTo>
                      <a:pt x="33" y="8"/>
                    </a:lnTo>
                    <a:lnTo>
                      <a:pt x="33" y="18"/>
                    </a:lnTo>
                    <a:close/>
                    <a:moveTo>
                      <a:pt x="33" y="34"/>
                    </a:moveTo>
                    <a:lnTo>
                      <a:pt x="33" y="34"/>
                    </a:lnTo>
                    <a:lnTo>
                      <a:pt x="29" y="34"/>
                    </a:lnTo>
                    <a:lnTo>
                      <a:pt x="29" y="38"/>
                    </a:lnTo>
                    <a:lnTo>
                      <a:pt x="20" y="38"/>
                    </a:lnTo>
                    <a:lnTo>
                      <a:pt x="20" y="34"/>
                    </a:lnTo>
                    <a:lnTo>
                      <a:pt x="17" y="34"/>
                    </a:lnTo>
                    <a:lnTo>
                      <a:pt x="17" y="24"/>
                    </a:lnTo>
                    <a:lnTo>
                      <a:pt x="33" y="24"/>
                    </a:lnTo>
                    <a:lnTo>
                      <a:pt x="33" y="34"/>
                    </a:lnTo>
                    <a:close/>
                    <a:moveTo>
                      <a:pt x="0" y="42"/>
                    </a:moveTo>
                    <a:lnTo>
                      <a:pt x="0" y="42"/>
                    </a:lnTo>
                    <a:lnTo>
                      <a:pt x="126" y="42"/>
                    </a:lnTo>
                    <a:lnTo>
                      <a:pt x="126"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sp>
            <p:nvSpPr>
              <p:cNvPr id="562" name="Freeform 75"/>
              <p:cNvSpPr>
                <a:spLocks noEditPoints="1"/>
              </p:cNvSpPr>
              <p:nvPr/>
            </p:nvSpPr>
            <p:spPr bwMode="auto">
              <a:xfrm>
                <a:off x="2663825" y="1181101"/>
                <a:ext cx="109538" cy="34925"/>
              </a:xfrm>
              <a:custGeom>
                <a:avLst/>
                <a:gdLst>
                  <a:gd name="T0" fmla="*/ 110 w 127"/>
                  <a:gd name="T1" fmla="*/ 18 h 42"/>
                  <a:gd name="T2" fmla="*/ 93 w 127"/>
                  <a:gd name="T3" fmla="*/ 8 h 42"/>
                  <a:gd name="T4" fmla="*/ 97 w 127"/>
                  <a:gd name="T5" fmla="*/ 4 h 42"/>
                  <a:gd name="T6" fmla="*/ 106 w 127"/>
                  <a:gd name="T7" fmla="*/ 8 h 42"/>
                  <a:gd name="T8" fmla="*/ 110 w 127"/>
                  <a:gd name="T9" fmla="*/ 18 h 42"/>
                  <a:gd name="T10" fmla="*/ 110 w 127"/>
                  <a:gd name="T11" fmla="*/ 34 h 42"/>
                  <a:gd name="T12" fmla="*/ 106 w 127"/>
                  <a:gd name="T13" fmla="*/ 38 h 42"/>
                  <a:gd name="T14" fmla="*/ 97 w 127"/>
                  <a:gd name="T15" fmla="*/ 34 h 42"/>
                  <a:gd name="T16" fmla="*/ 93 w 127"/>
                  <a:gd name="T17" fmla="*/ 24 h 42"/>
                  <a:gd name="T18" fmla="*/ 110 w 127"/>
                  <a:gd name="T19" fmla="*/ 34 h 42"/>
                  <a:gd name="T20" fmla="*/ 84 w 127"/>
                  <a:gd name="T21" fmla="*/ 18 h 42"/>
                  <a:gd name="T22" fmla="*/ 68 w 127"/>
                  <a:gd name="T23" fmla="*/ 8 h 42"/>
                  <a:gd name="T24" fmla="*/ 72 w 127"/>
                  <a:gd name="T25" fmla="*/ 4 h 42"/>
                  <a:gd name="T26" fmla="*/ 81 w 127"/>
                  <a:gd name="T27" fmla="*/ 8 h 42"/>
                  <a:gd name="T28" fmla="*/ 84 w 127"/>
                  <a:gd name="T29" fmla="*/ 18 h 42"/>
                  <a:gd name="T30" fmla="*/ 84 w 127"/>
                  <a:gd name="T31" fmla="*/ 34 h 42"/>
                  <a:gd name="T32" fmla="*/ 81 w 127"/>
                  <a:gd name="T33" fmla="*/ 38 h 42"/>
                  <a:gd name="T34" fmla="*/ 72 w 127"/>
                  <a:gd name="T35" fmla="*/ 34 h 42"/>
                  <a:gd name="T36" fmla="*/ 68 w 127"/>
                  <a:gd name="T37" fmla="*/ 24 h 42"/>
                  <a:gd name="T38" fmla="*/ 84 w 127"/>
                  <a:gd name="T39" fmla="*/ 34 h 42"/>
                  <a:gd name="T40" fmla="*/ 59 w 127"/>
                  <a:gd name="T41" fmla="*/ 18 h 42"/>
                  <a:gd name="T42" fmla="*/ 43 w 127"/>
                  <a:gd name="T43" fmla="*/ 8 h 42"/>
                  <a:gd name="T44" fmla="*/ 46 w 127"/>
                  <a:gd name="T45" fmla="*/ 4 h 42"/>
                  <a:gd name="T46" fmla="*/ 55 w 127"/>
                  <a:gd name="T47" fmla="*/ 8 h 42"/>
                  <a:gd name="T48" fmla="*/ 59 w 127"/>
                  <a:gd name="T49" fmla="*/ 18 h 42"/>
                  <a:gd name="T50" fmla="*/ 59 w 127"/>
                  <a:gd name="T51" fmla="*/ 34 h 42"/>
                  <a:gd name="T52" fmla="*/ 55 w 127"/>
                  <a:gd name="T53" fmla="*/ 38 h 42"/>
                  <a:gd name="T54" fmla="*/ 46 w 127"/>
                  <a:gd name="T55" fmla="*/ 34 h 42"/>
                  <a:gd name="T56" fmla="*/ 43 w 127"/>
                  <a:gd name="T57" fmla="*/ 24 h 42"/>
                  <a:gd name="T58" fmla="*/ 59 w 127"/>
                  <a:gd name="T59" fmla="*/ 34 h 42"/>
                  <a:gd name="T60" fmla="*/ 34 w 127"/>
                  <a:gd name="T61" fmla="*/ 18 h 42"/>
                  <a:gd name="T62" fmla="*/ 17 w 127"/>
                  <a:gd name="T63" fmla="*/ 8 h 42"/>
                  <a:gd name="T64" fmla="*/ 21 w 127"/>
                  <a:gd name="T65" fmla="*/ 4 h 42"/>
                  <a:gd name="T66" fmla="*/ 30 w 127"/>
                  <a:gd name="T67" fmla="*/ 8 h 42"/>
                  <a:gd name="T68" fmla="*/ 34 w 127"/>
                  <a:gd name="T69" fmla="*/ 18 h 42"/>
                  <a:gd name="T70" fmla="*/ 34 w 127"/>
                  <a:gd name="T71" fmla="*/ 34 h 42"/>
                  <a:gd name="T72" fmla="*/ 30 w 127"/>
                  <a:gd name="T73" fmla="*/ 38 h 42"/>
                  <a:gd name="T74" fmla="*/ 21 w 127"/>
                  <a:gd name="T75" fmla="*/ 34 h 42"/>
                  <a:gd name="T76" fmla="*/ 17 w 127"/>
                  <a:gd name="T77" fmla="*/ 24 h 42"/>
                  <a:gd name="T78" fmla="*/ 34 w 127"/>
                  <a:gd name="T79" fmla="*/ 34 h 42"/>
                  <a:gd name="T80" fmla="*/ 0 w 127"/>
                  <a:gd name="T81" fmla="*/ 42 h 42"/>
                  <a:gd name="T82" fmla="*/ 127 w 127"/>
                  <a:gd name="T83" fmla="*/ 0 h 42"/>
                  <a:gd name="T84" fmla="*/ 0 w 127"/>
                  <a:gd name="T8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7" h="42">
                    <a:moveTo>
                      <a:pt x="110" y="18"/>
                    </a:moveTo>
                    <a:lnTo>
                      <a:pt x="110" y="18"/>
                    </a:lnTo>
                    <a:lnTo>
                      <a:pt x="93" y="18"/>
                    </a:lnTo>
                    <a:lnTo>
                      <a:pt x="93" y="8"/>
                    </a:lnTo>
                    <a:lnTo>
                      <a:pt x="97" y="8"/>
                    </a:lnTo>
                    <a:lnTo>
                      <a:pt x="97" y="4"/>
                    </a:lnTo>
                    <a:lnTo>
                      <a:pt x="106" y="4"/>
                    </a:lnTo>
                    <a:lnTo>
                      <a:pt x="106" y="8"/>
                    </a:lnTo>
                    <a:lnTo>
                      <a:pt x="110" y="8"/>
                    </a:lnTo>
                    <a:lnTo>
                      <a:pt x="110" y="18"/>
                    </a:lnTo>
                    <a:close/>
                    <a:moveTo>
                      <a:pt x="110" y="34"/>
                    </a:moveTo>
                    <a:lnTo>
                      <a:pt x="110" y="34"/>
                    </a:lnTo>
                    <a:lnTo>
                      <a:pt x="106" y="34"/>
                    </a:lnTo>
                    <a:lnTo>
                      <a:pt x="106" y="38"/>
                    </a:lnTo>
                    <a:lnTo>
                      <a:pt x="97" y="38"/>
                    </a:lnTo>
                    <a:lnTo>
                      <a:pt x="97" y="34"/>
                    </a:lnTo>
                    <a:lnTo>
                      <a:pt x="93" y="34"/>
                    </a:lnTo>
                    <a:lnTo>
                      <a:pt x="93" y="24"/>
                    </a:lnTo>
                    <a:lnTo>
                      <a:pt x="110" y="24"/>
                    </a:lnTo>
                    <a:lnTo>
                      <a:pt x="110" y="34"/>
                    </a:lnTo>
                    <a:close/>
                    <a:moveTo>
                      <a:pt x="84" y="18"/>
                    </a:moveTo>
                    <a:lnTo>
                      <a:pt x="84" y="18"/>
                    </a:lnTo>
                    <a:lnTo>
                      <a:pt x="68" y="18"/>
                    </a:lnTo>
                    <a:lnTo>
                      <a:pt x="68" y="8"/>
                    </a:lnTo>
                    <a:lnTo>
                      <a:pt x="72" y="8"/>
                    </a:lnTo>
                    <a:lnTo>
                      <a:pt x="72" y="4"/>
                    </a:lnTo>
                    <a:lnTo>
                      <a:pt x="81" y="4"/>
                    </a:lnTo>
                    <a:lnTo>
                      <a:pt x="81" y="8"/>
                    </a:lnTo>
                    <a:lnTo>
                      <a:pt x="84" y="8"/>
                    </a:lnTo>
                    <a:lnTo>
                      <a:pt x="84" y="18"/>
                    </a:lnTo>
                    <a:close/>
                    <a:moveTo>
                      <a:pt x="84" y="34"/>
                    </a:moveTo>
                    <a:lnTo>
                      <a:pt x="84" y="34"/>
                    </a:lnTo>
                    <a:lnTo>
                      <a:pt x="81" y="34"/>
                    </a:lnTo>
                    <a:lnTo>
                      <a:pt x="81" y="38"/>
                    </a:lnTo>
                    <a:lnTo>
                      <a:pt x="72" y="38"/>
                    </a:lnTo>
                    <a:lnTo>
                      <a:pt x="72" y="34"/>
                    </a:lnTo>
                    <a:lnTo>
                      <a:pt x="68" y="34"/>
                    </a:lnTo>
                    <a:lnTo>
                      <a:pt x="68" y="24"/>
                    </a:lnTo>
                    <a:lnTo>
                      <a:pt x="84" y="24"/>
                    </a:lnTo>
                    <a:lnTo>
                      <a:pt x="84" y="34"/>
                    </a:lnTo>
                    <a:close/>
                    <a:moveTo>
                      <a:pt x="59" y="18"/>
                    </a:moveTo>
                    <a:lnTo>
                      <a:pt x="59" y="18"/>
                    </a:lnTo>
                    <a:lnTo>
                      <a:pt x="43" y="18"/>
                    </a:lnTo>
                    <a:lnTo>
                      <a:pt x="43" y="8"/>
                    </a:lnTo>
                    <a:lnTo>
                      <a:pt x="46" y="8"/>
                    </a:lnTo>
                    <a:lnTo>
                      <a:pt x="46" y="4"/>
                    </a:lnTo>
                    <a:lnTo>
                      <a:pt x="55" y="4"/>
                    </a:lnTo>
                    <a:lnTo>
                      <a:pt x="55" y="8"/>
                    </a:lnTo>
                    <a:lnTo>
                      <a:pt x="59" y="8"/>
                    </a:lnTo>
                    <a:lnTo>
                      <a:pt x="59" y="18"/>
                    </a:lnTo>
                    <a:close/>
                    <a:moveTo>
                      <a:pt x="59" y="34"/>
                    </a:moveTo>
                    <a:lnTo>
                      <a:pt x="59" y="34"/>
                    </a:lnTo>
                    <a:lnTo>
                      <a:pt x="55" y="34"/>
                    </a:lnTo>
                    <a:lnTo>
                      <a:pt x="55" y="38"/>
                    </a:lnTo>
                    <a:lnTo>
                      <a:pt x="46" y="38"/>
                    </a:lnTo>
                    <a:lnTo>
                      <a:pt x="46" y="34"/>
                    </a:lnTo>
                    <a:lnTo>
                      <a:pt x="43" y="34"/>
                    </a:lnTo>
                    <a:lnTo>
                      <a:pt x="43" y="24"/>
                    </a:lnTo>
                    <a:lnTo>
                      <a:pt x="59" y="24"/>
                    </a:lnTo>
                    <a:lnTo>
                      <a:pt x="59" y="34"/>
                    </a:lnTo>
                    <a:close/>
                    <a:moveTo>
                      <a:pt x="34" y="18"/>
                    </a:moveTo>
                    <a:lnTo>
                      <a:pt x="34" y="18"/>
                    </a:lnTo>
                    <a:lnTo>
                      <a:pt x="17" y="18"/>
                    </a:lnTo>
                    <a:lnTo>
                      <a:pt x="17" y="8"/>
                    </a:lnTo>
                    <a:lnTo>
                      <a:pt x="21" y="8"/>
                    </a:lnTo>
                    <a:lnTo>
                      <a:pt x="21" y="4"/>
                    </a:lnTo>
                    <a:lnTo>
                      <a:pt x="30" y="4"/>
                    </a:lnTo>
                    <a:lnTo>
                      <a:pt x="30" y="8"/>
                    </a:lnTo>
                    <a:lnTo>
                      <a:pt x="34" y="8"/>
                    </a:lnTo>
                    <a:lnTo>
                      <a:pt x="34" y="18"/>
                    </a:lnTo>
                    <a:close/>
                    <a:moveTo>
                      <a:pt x="34" y="34"/>
                    </a:moveTo>
                    <a:lnTo>
                      <a:pt x="34" y="34"/>
                    </a:lnTo>
                    <a:lnTo>
                      <a:pt x="30" y="34"/>
                    </a:lnTo>
                    <a:lnTo>
                      <a:pt x="30" y="38"/>
                    </a:lnTo>
                    <a:lnTo>
                      <a:pt x="21" y="38"/>
                    </a:lnTo>
                    <a:lnTo>
                      <a:pt x="21" y="34"/>
                    </a:lnTo>
                    <a:lnTo>
                      <a:pt x="17" y="34"/>
                    </a:lnTo>
                    <a:lnTo>
                      <a:pt x="17" y="24"/>
                    </a:lnTo>
                    <a:lnTo>
                      <a:pt x="34" y="24"/>
                    </a:lnTo>
                    <a:lnTo>
                      <a:pt x="34" y="34"/>
                    </a:lnTo>
                    <a:close/>
                    <a:moveTo>
                      <a:pt x="0" y="42"/>
                    </a:moveTo>
                    <a:lnTo>
                      <a:pt x="0" y="42"/>
                    </a:lnTo>
                    <a:lnTo>
                      <a:pt x="127" y="42"/>
                    </a:lnTo>
                    <a:lnTo>
                      <a:pt x="127" y="0"/>
                    </a:lnTo>
                    <a:lnTo>
                      <a:pt x="0" y="0"/>
                    </a:lnTo>
                    <a:lnTo>
                      <a:pt x="0" y="42"/>
                    </a:lnTo>
                    <a:close/>
                  </a:path>
                </a:pathLst>
              </a:custGeom>
              <a:grpFill/>
              <a:ln w="0">
                <a:noFill/>
                <a:prstDash val="solid"/>
                <a:round/>
                <a:headEnd/>
                <a:tailEnd/>
              </a:ln>
            </p:spPr>
            <p:txBody>
              <a:bodyPr/>
              <a:lstStyle/>
              <a:p>
                <a:pPr defTabSz="543689">
                  <a:defRPr/>
                </a:pPr>
                <a:endParaRPr lang="zh-CN" altLang="en-US" sz="3201"/>
              </a:p>
            </p:txBody>
          </p:sp>
        </p:grpSp>
        <p:cxnSp>
          <p:nvCxnSpPr>
            <p:cNvPr id="563" name="直接连接符 562"/>
            <p:cNvCxnSpPr>
              <a:stCxn id="551" idx="0"/>
              <a:endCxn id="558" idx="0"/>
            </p:cNvCxnSpPr>
            <p:nvPr/>
          </p:nvCxnSpPr>
          <p:spPr bwMode="auto">
            <a:xfrm>
              <a:off x="7160918" y="4852673"/>
              <a:ext cx="1" cy="258557"/>
            </a:xfrm>
            <a:prstGeom prst="line">
              <a:avLst/>
            </a:prstGeom>
            <a:solidFill>
              <a:schemeClr val="accent1"/>
            </a:solidFill>
            <a:ln w="38100" cap="flat" cmpd="sng" algn="ctr">
              <a:solidFill>
                <a:schemeClr val="tx2">
                  <a:lumMod val="60000"/>
                  <a:lumOff val="40000"/>
                </a:schemeClr>
              </a:solidFill>
              <a:prstDash val="solid"/>
              <a:round/>
              <a:headEnd type="none" w="med" len="med"/>
              <a:tailEnd type="none" w="med" len="med"/>
            </a:ln>
            <a:effectLst/>
          </p:spPr>
        </p:cxnSp>
        <p:cxnSp>
          <p:nvCxnSpPr>
            <p:cNvPr id="564" name="直接连接符 563"/>
            <p:cNvCxnSpPr/>
            <p:nvPr/>
          </p:nvCxnSpPr>
          <p:spPr bwMode="auto">
            <a:xfrm>
              <a:off x="7253339" y="4854362"/>
              <a:ext cx="1" cy="258557"/>
            </a:xfrm>
            <a:prstGeom prst="line">
              <a:avLst/>
            </a:prstGeom>
            <a:solidFill>
              <a:schemeClr val="accent1"/>
            </a:solidFill>
            <a:ln w="38100" cap="flat" cmpd="sng" algn="ctr">
              <a:solidFill>
                <a:schemeClr val="tx2">
                  <a:lumMod val="60000"/>
                  <a:lumOff val="40000"/>
                </a:schemeClr>
              </a:solidFill>
              <a:prstDash val="solid"/>
              <a:round/>
              <a:headEnd type="none" w="med" len="med"/>
              <a:tailEnd type="none" w="med" len="med"/>
            </a:ln>
            <a:effectLst/>
          </p:spPr>
        </p:cxnSp>
        <p:grpSp>
          <p:nvGrpSpPr>
            <p:cNvPr id="565" name="组合 387"/>
            <p:cNvGrpSpPr/>
            <p:nvPr/>
          </p:nvGrpSpPr>
          <p:grpSpPr>
            <a:xfrm>
              <a:off x="3368812" y="3363724"/>
              <a:ext cx="755647" cy="778715"/>
              <a:chOff x="4622166" y="3061494"/>
              <a:chExt cx="489584" cy="615667"/>
            </a:xfrm>
            <a:solidFill>
              <a:srgbClr val="00B0F0"/>
            </a:solidFill>
          </p:grpSpPr>
          <p:grpSp>
            <p:nvGrpSpPr>
              <p:cNvPr id="566" name="组合 376"/>
              <p:cNvGrpSpPr/>
              <p:nvPr/>
            </p:nvGrpSpPr>
            <p:grpSpPr>
              <a:xfrm>
                <a:off x="4622166" y="3467100"/>
                <a:ext cx="489584" cy="210061"/>
                <a:chOff x="3298897" y="4095287"/>
                <a:chExt cx="1257750" cy="591162"/>
              </a:xfrm>
              <a:grpFill/>
            </p:grpSpPr>
            <p:sp>
              <p:nvSpPr>
                <p:cNvPr id="573"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574"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grpSp>
            <p:nvGrpSpPr>
              <p:cNvPr id="567" name="组合 379"/>
              <p:cNvGrpSpPr/>
              <p:nvPr/>
            </p:nvGrpSpPr>
            <p:grpSpPr>
              <a:xfrm>
                <a:off x="4622166" y="3263900"/>
                <a:ext cx="489584" cy="210061"/>
                <a:chOff x="3298897" y="4095287"/>
                <a:chExt cx="1257750" cy="591162"/>
              </a:xfrm>
              <a:grpFill/>
            </p:grpSpPr>
            <p:sp>
              <p:nvSpPr>
                <p:cNvPr id="571"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572"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grpSp>
            <p:nvGrpSpPr>
              <p:cNvPr id="568" name="组合 388"/>
              <p:cNvGrpSpPr/>
              <p:nvPr/>
            </p:nvGrpSpPr>
            <p:grpSpPr>
              <a:xfrm>
                <a:off x="4622166" y="3061494"/>
                <a:ext cx="489584" cy="210061"/>
                <a:chOff x="3298897" y="4095287"/>
                <a:chExt cx="1257750" cy="591162"/>
              </a:xfrm>
              <a:grpFill/>
            </p:grpSpPr>
            <p:sp>
              <p:nvSpPr>
                <p:cNvPr id="569"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570"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grpSp>
        <p:grpSp>
          <p:nvGrpSpPr>
            <p:cNvPr id="575" name="组合 387"/>
            <p:cNvGrpSpPr/>
            <p:nvPr/>
          </p:nvGrpSpPr>
          <p:grpSpPr>
            <a:xfrm>
              <a:off x="4887126" y="3362189"/>
              <a:ext cx="755647" cy="778715"/>
              <a:chOff x="4622166" y="3061494"/>
              <a:chExt cx="489584" cy="615667"/>
            </a:xfrm>
            <a:solidFill>
              <a:srgbClr val="00B0F0"/>
            </a:solidFill>
          </p:grpSpPr>
          <p:grpSp>
            <p:nvGrpSpPr>
              <p:cNvPr id="576" name="组合 376"/>
              <p:cNvGrpSpPr/>
              <p:nvPr/>
            </p:nvGrpSpPr>
            <p:grpSpPr>
              <a:xfrm>
                <a:off x="4622166" y="3467100"/>
                <a:ext cx="489584" cy="210061"/>
                <a:chOff x="3298897" y="4095287"/>
                <a:chExt cx="1257750" cy="591162"/>
              </a:xfrm>
              <a:grpFill/>
            </p:grpSpPr>
            <p:sp>
              <p:nvSpPr>
                <p:cNvPr id="583"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584"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grpSp>
            <p:nvGrpSpPr>
              <p:cNvPr id="577" name="组合 379"/>
              <p:cNvGrpSpPr/>
              <p:nvPr/>
            </p:nvGrpSpPr>
            <p:grpSpPr>
              <a:xfrm>
                <a:off x="4622166" y="3263900"/>
                <a:ext cx="489584" cy="210061"/>
                <a:chOff x="3298897" y="4095287"/>
                <a:chExt cx="1257750" cy="591162"/>
              </a:xfrm>
              <a:grpFill/>
            </p:grpSpPr>
            <p:sp>
              <p:nvSpPr>
                <p:cNvPr id="581"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582"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grpSp>
            <p:nvGrpSpPr>
              <p:cNvPr id="578" name="组合 388"/>
              <p:cNvGrpSpPr/>
              <p:nvPr/>
            </p:nvGrpSpPr>
            <p:grpSpPr>
              <a:xfrm>
                <a:off x="4622166" y="3061494"/>
                <a:ext cx="489584" cy="210061"/>
                <a:chOff x="3298897" y="4095287"/>
                <a:chExt cx="1257750" cy="591162"/>
              </a:xfrm>
              <a:grpFill/>
            </p:grpSpPr>
            <p:sp>
              <p:nvSpPr>
                <p:cNvPr id="579" name="Freeform 13"/>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580" name="Freeform 13"/>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grpSp>
        <p:cxnSp>
          <p:nvCxnSpPr>
            <p:cNvPr id="590" name="直接连接符 589"/>
            <p:cNvCxnSpPr/>
            <p:nvPr/>
          </p:nvCxnSpPr>
          <p:spPr bwMode="auto">
            <a:xfrm>
              <a:off x="1590961" y="4268618"/>
              <a:ext cx="6408712" cy="0"/>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592" name="直接连接符 591"/>
            <p:cNvCxnSpPr/>
            <p:nvPr/>
          </p:nvCxnSpPr>
          <p:spPr bwMode="auto">
            <a:xfrm>
              <a:off x="4997661" y="3992085"/>
              <a:ext cx="0" cy="277136"/>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605" name="直接连接符 604"/>
            <p:cNvCxnSpPr/>
            <p:nvPr/>
          </p:nvCxnSpPr>
          <p:spPr bwMode="auto">
            <a:xfrm>
              <a:off x="3434988" y="3992085"/>
              <a:ext cx="0" cy="277136"/>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610" name="直接连接符 609"/>
            <p:cNvCxnSpPr/>
            <p:nvPr/>
          </p:nvCxnSpPr>
          <p:spPr bwMode="auto">
            <a:xfrm>
              <a:off x="2047162" y="4268016"/>
              <a:ext cx="5293" cy="480527"/>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613" name="直接连接符 612"/>
            <p:cNvCxnSpPr/>
            <p:nvPr/>
          </p:nvCxnSpPr>
          <p:spPr bwMode="auto">
            <a:xfrm>
              <a:off x="3571123" y="4261445"/>
              <a:ext cx="5293" cy="480527"/>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614" name="直接连接符 613"/>
            <p:cNvCxnSpPr/>
            <p:nvPr/>
          </p:nvCxnSpPr>
          <p:spPr bwMode="auto">
            <a:xfrm>
              <a:off x="5267598" y="4274535"/>
              <a:ext cx="5293" cy="480527"/>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615" name="直接连接符 614"/>
            <p:cNvCxnSpPr/>
            <p:nvPr/>
          </p:nvCxnSpPr>
          <p:spPr bwMode="auto">
            <a:xfrm>
              <a:off x="6785024" y="4261445"/>
              <a:ext cx="5293" cy="480527"/>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616" name="直接连接符 615"/>
            <p:cNvCxnSpPr>
              <a:endCxn id="151" idx="28"/>
            </p:cNvCxnSpPr>
            <p:nvPr/>
          </p:nvCxnSpPr>
          <p:spPr bwMode="auto">
            <a:xfrm flipH="1">
              <a:off x="2209892" y="4268016"/>
              <a:ext cx="2389" cy="742800"/>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618" name="直接连接符 617"/>
            <p:cNvCxnSpPr/>
            <p:nvPr/>
          </p:nvCxnSpPr>
          <p:spPr bwMode="auto">
            <a:xfrm flipH="1">
              <a:off x="3725602" y="4268016"/>
              <a:ext cx="2389" cy="742800"/>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619" name="直接连接符 618"/>
            <p:cNvCxnSpPr/>
            <p:nvPr/>
          </p:nvCxnSpPr>
          <p:spPr bwMode="auto">
            <a:xfrm flipH="1">
              <a:off x="5135996" y="4270598"/>
              <a:ext cx="2389" cy="742800"/>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620" name="直接连接符 619"/>
            <p:cNvCxnSpPr/>
            <p:nvPr/>
          </p:nvCxnSpPr>
          <p:spPr bwMode="auto">
            <a:xfrm flipH="1">
              <a:off x="6616750" y="4261445"/>
              <a:ext cx="2389" cy="742800"/>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622" name="直接连接符 621"/>
            <p:cNvCxnSpPr/>
            <p:nvPr/>
          </p:nvCxnSpPr>
          <p:spPr bwMode="auto">
            <a:xfrm>
              <a:off x="3951307" y="3637800"/>
              <a:ext cx="1036827" cy="0"/>
            </a:xfrm>
            <a:prstGeom prst="line">
              <a:avLst/>
            </a:prstGeom>
            <a:solidFill>
              <a:schemeClr val="accent1"/>
            </a:solidFill>
            <a:ln w="38100" cap="flat" cmpd="sng" algn="ctr">
              <a:solidFill>
                <a:srgbClr val="FF0909"/>
              </a:solidFill>
              <a:prstDash val="solid"/>
              <a:round/>
              <a:headEnd type="none" w="med" len="med"/>
              <a:tailEnd type="none" w="med" len="med"/>
            </a:ln>
            <a:effectLst/>
          </p:spPr>
        </p:cxnSp>
        <p:cxnSp>
          <p:nvCxnSpPr>
            <p:cNvPr id="624" name="直接连接符 623"/>
            <p:cNvCxnSpPr/>
            <p:nvPr/>
          </p:nvCxnSpPr>
          <p:spPr bwMode="auto">
            <a:xfrm>
              <a:off x="3960834" y="3816684"/>
              <a:ext cx="1036827" cy="0"/>
            </a:xfrm>
            <a:prstGeom prst="line">
              <a:avLst/>
            </a:prstGeom>
            <a:solidFill>
              <a:schemeClr val="accent1"/>
            </a:solidFill>
            <a:ln w="38100" cap="flat" cmpd="sng" algn="ctr">
              <a:solidFill>
                <a:srgbClr val="FF0909"/>
              </a:solidFill>
              <a:prstDash val="solid"/>
              <a:round/>
              <a:headEnd type="none" w="med" len="med"/>
              <a:tailEnd type="none" w="med" len="med"/>
            </a:ln>
            <a:effectLst/>
          </p:spPr>
        </p:cxnSp>
        <p:pic>
          <p:nvPicPr>
            <p:cNvPr id="62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44298" y="2702569"/>
              <a:ext cx="1206516" cy="326646"/>
            </a:xfrm>
            <a:prstGeom prst="rect">
              <a:avLst/>
            </a:prstGeom>
            <a:noFill/>
            <a:ln w="9525">
              <a:noFill/>
              <a:miter lim="800000"/>
              <a:headEnd/>
              <a:tailEnd/>
            </a:ln>
          </p:spPr>
        </p:pic>
        <p:sp>
          <p:nvSpPr>
            <p:cNvPr id="633" name="左弧形箭头 632"/>
            <p:cNvSpPr/>
            <p:nvPr/>
          </p:nvSpPr>
          <p:spPr bwMode="auto">
            <a:xfrm>
              <a:off x="2937841" y="2934727"/>
              <a:ext cx="866936" cy="1955866"/>
            </a:xfrm>
            <a:prstGeom prst="curved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dirty="0">
                <a:ln>
                  <a:noFill/>
                </a:ln>
                <a:solidFill>
                  <a:schemeClr val="tx1"/>
                </a:solidFill>
                <a:effectLst/>
                <a:latin typeface="FrutigerNext LT Regular" pitchFamily="34" charset="0"/>
                <a:ea typeface="宋体" pitchFamily="2" charset="-122"/>
              </a:endParaRPr>
            </a:p>
          </p:txBody>
        </p:sp>
        <p:sp>
          <p:nvSpPr>
            <p:cNvPr id="636" name="右弧形箭头 635"/>
            <p:cNvSpPr/>
            <p:nvPr/>
          </p:nvSpPr>
          <p:spPr bwMode="auto">
            <a:xfrm>
              <a:off x="5258083" y="2934727"/>
              <a:ext cx="907715" cy="1992309"/>
            </a:xfrm>
            <a:prstGeom prst="curved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FrutigerNext LT Regular" pitchFamily="34" charset="0"/>
                <a:ea typeface="宋体" pitchFamily="2" charset="-122"/>
              </a:endParaRPr>
            </a:p>
          </p:txBody>
        </p:sp>
        <p:sp>
          <p:nvSpPr>
            <p:cNvPr id="637" name="圆角矩形 636"/>
            <p:cNvSpPr/>
            <p:nvPr/>
          </p:nvSpPr>
          <p:spPr bwMode="auto">
            <a:xfrm>
              <a:off x="1999571" y="5289489"/>
              <a:ext cx="3515734" cy="224640"/>
            </a:xfrm>
            <a:prstGeom prst="roundRect">
              <a:avLst/>
            </a:prstGeom>
            <a:solidFill>
              <a:srgbClr val="FFC000">
                <a:alpha val="7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FrutigerNext LT Regular" pitchFamily="34" charset="0"/>
                  <a:ea typeface="宋体" pitchFamily="2" charset="-122"/>
                </a:rPr>
                <a:t>DVS1</a:t>
              </a:r>
              <a:endParaRPr kumimoji="0" lang="zh-CN" altLang="en-US" sz="1400" b="1" i="0" u="none" strike="noStrike" cap="none" normalizeH="0" baseline="0" dirty="0">
                <a:ln>
                  <a:noFill/>
                </a:ln>
                <a:solidFill>
                  <a:schemeClr val="tx1"/>
                </a:solidFill>
                <a:effectLst/>
                <a:latin typeface="FrutigerNext LT Regular" pitchFamily="34" charset="0"/>
                <a:ea typeface="宋体" pitchFamily="2" charset="-122"/>
              </a:endParaRPr>
            </a:p>
          </p:txBody>
        </p:sp>
        <p:sp>
          <p:nvSpPr>
            <p:cNvPr id="638" name="圆角矩形 637"/>
            <p:cNvSpPr/>
            <p:nvPr/>
          </p:nvSpPr>
          <p:spPr bwMode="auto">
            <a:xfrm>
              <a:off x="3583980" y="5650574"/>
              <a:ext cx="3515734" cy="224640"/>
            </a:xfrm>
            <a:prstGeom prst="roundRect">
              <a:avLst/>
            </a:prstGeom>
            <a:solidFill>
              <a:srgbClr val="FFC000">
                <a:alpha val="7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FrutigerNext LT Regular" pitchFamily="34" charset="0"/>
                  <a:ea typeface="宋体" pitchFamily="2" charset="-122"/>
                </a:rPr>
                <a:t>DVS2</a:t>
              </a:r>
              <a:endParaRPr kumimoji="0" lang="zh-CN" altLang="en-US" sz="1400" b="1" i="0" u="none" strike="noStrike" cap="none" normalizeH="0" baseline="0" dirty="0">
                <a:ln>
                  <a:noFill/>
                </a:ln>
                <a:solidFill>
                  <a:schemeClr val="tx1"/>
                </a:solidFill>
                <a:effectLst/>
                <a:latin typeface="FrutigerNext LT Regular" pitchFamily="34" charset="0"/>
                <a:ea typeface="宋体" pitchFamily="2" charset="-122"/>
              </a:endParaRPr>
            </a:p>
          </p:txBody>
        </p:sp>
        <p:pic>
          <p:nvPicPr>
            <p:cNvPr id="640" name="图片 639"/>
            <p:cNvPicPr>
              <a:picLocks noChangeAspect="1"/>
            </p:cNvPicPr>
            <p:nvPr/>
          </p:nvPicPr>
          <p:blipFill>
            <a:blip r:embed="rId4"/>
            <a:stretch>
              <a:fillRect/>
            </a:stretch>
          </p:blipFill>
          <p:spPr>
            <a:xfrm>
              <a:off x="1041764" y="2199396"/>
              <a:ext cx="2171700" cy="552450"/>
            </a:xfrm>
            <a:prstGeom prst="rect">
              <a:avLst/>
            </a:prstGeom>
          </p:spPr>
        </p:pic>
        <p:sp>
          <p:nvSpPr>
            <p:cNvPr id="645" name="上下箭头 644"/>
            <p:cNvSpPr/>
            <p:nvPr/>
          </p:nvSpPr>
          <p:spPr bwMode="auto">
            <a:xfrm>
              <a:off x="1438059" y="2772615"/>
              <a:ext cx="281579" cy="2338615"/>
            </a:xfrm>
            <a:prstGeom prst="upDownArrow">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FrutigerNext LT Regular" pitchFamily="34" charset="0"/>
                <a:ea typeface="宋体" pitchFamily="2" charset="-122"/>
              </a:endParaRPr>
            </a:p>
          </p:txBody>
        </p:sp>
        <p:sp>
          <p:nvSpPr>
            <p:cNvPr id="646" name="上下箭头 645"/>
            <p:cNvSpPr/>
            <p:nvPr/>
          </p:nvSpPr>
          <p:spPr bwMode="auto">
            <a:xfrm rot="16955985">
              <a:off x="3323955" y="2379996"/>
              <a:ext cx="281579" cy="700004"/>
            </a:xfrm>
            <a:prstGeom prst="upDownArrow">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rgbClr val="FF0000"/>
                </a:solidFill>
                <a:effectLst/>
                <a:latin typeface="FrutigerNext LT Regular" pitchFamily="34" charset="0"/>
                <a:ea typeface="宋体" pitchFamily="2" charset="-122"/>
              </a:endParaRPr>
            </a:p>
          </p:txBody>
        </p:sp>
        <p:grpSp>
          <p:nvGrpSpPr>
            <p:cNvPr id="657" name="组合 24230"/>
            <p:cNvGrpSpPr>
              <a:grpSpLocks/>
            </p:cNvGrpSpPr>
            <p:nvPr/>
          </p:nvGrpSpPr>
          <p:grpSpPr bwMode="auto">
            <a:xfrm>
              <a:off x="1682984" y="1391358"/>
              <a:ext cx="687018" cy="687018"/>
              <a:chOff x="2778950" y="3721403"/>
              <a:chExt cx="685800" cy="685800"/>
            </a:xfrm>
          </p:grpSpPr>
          <p:sp>
            <p:nvSpPr>
              <p:cNvPr id="658" name="Freeform 8"/>
              <p:cNvSpPr>
                <a:spLocks/>
              </p:cNvSpPr>
              <p:nvPr/>
            </p:nvSpPr>
            <p:spPr bwMode="auto">
              <a:xfrm>
                <a:off x="2778950" y="3721403"/>
                <a:ext cx="685800" cy="685800"/>
              </a:xfrm>
              <a:custGeom>
                <a:avLst/>
                <a:gdLst>
                  <a:gd name="T0" fmla="*/ 2147483646 w 805"/>
                  <a:gd name="T1" fmla="*/ 2147483646 h 804"/>
                  <a:gd name="T2" fmla="*/ 2147483646 w 805"/>
                  <a:gd name="T3" fmla="*/ 2147483646 h 804"/>
                  <a:gd name="T4" fmla="*/ 2147483646 w 805"/>
                  <a:gd name="T5" fmla="*/ 2147483646 h 804"/>
                  <a:gd name="T6" fmla="*/ 0 w 805"/>
                  <a:gd name="T7" fmla="*/ 2147483646 h 804"/>
                  <a:gd name="T8" fmla="*/ 2147483646 w 805"/>
                  <a:gd name="T9" fmla="*/ 0 h 804"/>
                  <a:gd name="T10" fmla="*/ 2147483646 w 805"/>
                  <a:gd name="T11" fmla="*/ 2147483646 h 8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5" h="804">
                    <a:moveTo>
                      <a:pt x="805" y="402"/>
                    </a:moveTo>
                    <a:lnTo>
                      <a:pt x="805" y="402"/>
                    </a:lnTo>
                    <a:cubicBezTo>
                      <a:pt x="805" y="624"/>
                      <a:pt x="625" y="804"/>
                      <a:pt x="402" y="804"/>
                    </a:cubicBezTo>
                    <a:cubicBezTo>
                      <a:pt x="180" y="804"/>
                      <a:pt x="0" y="624"/>
                      <a:pt x="0" y="402"/>
                    </a:cubicBezTo>
                    <a:cubicBezTo>
                      <a:pt x="0" y="180"/>
                      <a:pt x="180" y="0"/>
                      <a:pt x="402" y="0"/>
                    </a:cubicBezTo>
                    <a:cubicBezTo>
                      <a:pt x="625" y="0"/>
                      <a:pt x="805" y="180"/>
                      <a:pt x="805" y="402"/>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grpSp>
            <p:nvGrpSpPr>
              <p:cNvPr id="659" name="组合 24221"/>
              <p:cNvGrpSpPr>
                <a:grpSpLocks/>
              </p:cNvGrpSpPr>
              <p:nvPr/>
            </p:nvGrpSpPr>
            <p:grpSpPr bwMode="auto">
              <a:xfrm>
                <a:off x="2902775" y="3911903"/>
                <a:ext cx="454025" cy="285750"/>
                <a:chOff x="2409825" y="4105275"/>
                <a:chExt cx="454025" cy="285750"/>
              </a:xfrm>
            </p:grpSpPr>
            <p:sp>
              <p:nvSpPr>
                <p:cNvPr id="660" name="Freeform 542"/>
                <p:cNvSpPr>
                  <a:spLocks/>
                </p:cNvSpPr>
                <p:nvPr/>
              </p:nvSpPr>
              <p:spPr bwMode="auto">
                <a:xfrm>
                  <a:off x="2409825" y="4105275"/>
                  <a:ext cx="454025" cy="285750"/>
                </a:xfrm>
                <a:custGeom>
                  <a:avLst/>
                  <a:gdLst>
                    <a:gd name="T0" fmla="*/ 2147483646 w 534"/>
                    <a:gd name="T1" fmla="*/ 2147483646 h 335"/>
                    <a:gd name="T2" fmla="*/ 2147483646 w 534"/>
                    <a:gd name="T3" fmla="*/ 2147483646 h 335"/>
                    <a:gd name="T4" fmla="*/ 2147483646 w 534"/>
                    <a:gd name="T5" fmla="*/ 0 h 335"/>
                    <a:gd name="T6" fmla="*/ 2147483646 w 534"/>
                    <a:gd name="T7" fmla="*/ 2147483646 h 335"/>
                    <a:gd name="T8" fmla="*/ 0 w 534"/>
                    <a:gd name="T9" fmla="*/ 2147483646 h 335"/>
                    <a:gd name="T10" fmla="*/ 2147483646 w 534"/>
                    <a:gd name="T11" fmla="*/ 2147483646 h 335"/>
                    <a:gd name="T12" fmla="*/ 2147483646 w 534"/>
                    <a:gd name="T13" fmla="*/ 2147483646 h 335"/>
                    <a:gd name="T14" fmla="*/ 2147483646 w 534"/>
                    <a:gd name="T15" fmla="*/ 2147483646 h 335"/>
                    <a:gd name="T16" fmla="*/ 2147483646 w 534"/>
                    <a:gd name="T17" fmla="*/ 2147483646 h 335"/>
                    <a:gd name="T18" fmla="*/ 2147483646 w 534"/>
                    <a:gd name="T19" fmla="*/ 2147483646 h 335"/>
                    <a:gd name="T20" fmla="*/ 2147483646 w 534"/>
                    <a:gd name="T21" fmla="*/ 2147483646 h 335"/>
                    <a:gd name="T22" fmla="*/ 2147483646 w 534"/>
                    <a:gd name="T23" fmla="*/ 2147483646 h 335"/>
                    <a:gd name="T24" fmla="*/ 2147483646 w 534"/>
                    <a:gd name="T25" fmla="*/ 2147483646 h 335"/>
                    <a:gd name="T26" fmla="*/ 2147483646 w 534"/>
                    <a:gd name="T27" fmla="*/ 2147483646 h 335"/>
                    <a:gd name="T28" fmla="*/ 2147483646 w 534"/>
                    <a:gd name="T29" fmla="*/ 2147483646 h 335"/>
                    <a:gd name="T30" fmla="*/ 2147483646 w 534"/>
                    <a:gd name="T31" fmla="*/ 2147483646 h 335"/>
                    <a:gd name="T32" fmla="*/ 2147483646 w 534"/>
                    <a:gd name="T33" fmla="*/ 2147483646 h 335"/>
                    <a:gd name="T34" fmla="*/ 2147483646 w 534"/>
                    <a:gd name="T35" fmla="*/ 2147483646 h 335"/>
                    <a:gd name="T36" fmla="*/ 2147483646 w 534"/>
                    <a:gd name="T37" fmla="*/ 2147483646 h 335"/>
                    <a:gd name="T38" fmla="*/ 2147483646 w 534"/>
                    <a:gd name="T39" fmla="*/ 2147483646 h 335"/>
                    <a:gd name="T40" fmla="*/ 2147483646 w 534"/>
                    <a:gd name="T41" fmla="*/ 2147483646 h 335"/>
                    <a:gd name="T42" fmla="*/ 2147483646 w 534"/>
                    <a:gd name="T43" fmla="*/ 2147483646 h 335"/>
                    <a:gd name="T44" fmla="*/ 2147483646 w 534"/>
                    <a:gd name="T45" fmla="*/ 2147483646 h 335"/>
                    <a:gd name="T46" fmla="*/ 2147483646 w 534"/>
                    <a:gd name="T47" fmla="*/ 2147483646 h 335"/>
                    <a:gd name="T48" fmla="*/ 2147483646 w 534"/>
                    <a:gd name="T49" fmla="*/ 2147483646 h 335"/>
                    <a:gd name="T50" fmla="*/ 2147483646 w 534"/>
                    <a:gd name="T51" fmla="*/ 2147483646 h 335"/>
                    <a:gd name="T52" fmla="*/ 2147483646 w 534"/>
                    <a:gd name="T53" fmla="*/ 2147483646 h 335"/>
                    <a:gd name="T54" fmla="*/ 2147483646 w 534"/>
                    <a:gd name="T55" fmla="*/ 2147483646 h 335"/>
                    <a:gd name="T56" fmla="*/ 2147483646 w 534"/>
                    <a:gd name="T57" fmla="*/ 2147483646 h 335"/>
                    <a:gd name="T58" fmla="*/ 2147483646 w 534"/>
                    <a:gd name="T59" fmla="*/ 2147483646 h 33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34" h="335">
                      <a:moveTo>
                        <a:pt x="416" y="92"/>
                      </a:moveTo>
                      <a:lnTo>
                        <a:pt x="416" y="92"/>
                      </a:lnTo>
                      <a:cubicBezTo>
                        <a:pt x="382" y="35"/>
                        <a:pt x="321" y="0"/>
                        <a:pt x="255" y="0"/>
                      </a:cubicBezTo>
                      <a:cubicBezTo>
                        <a:pt x="172" y="0"/>
                        <a:pt x="99" y="55"/>
                        <a:pt x="76" y="134"/>
                      </a:cubicBezTo>
                      <a:cubicBezTo>
                        <a:pt x="32" y="144"/>
                        <a:pt x="0" y="183"/>
                        <a:pt x="0" y="228"/>
                      </a:cubicBezTo>
                      <a:cubicBezTo>
                        <a:pt x="0" y="281"/>
                        <a:pt x="43" y="324"/>
                        <a:pt x="96" y="324"/>
                      </a:cubicBezTo>
                      <a:lnTo>
                        <a:pt x="344" y="324"/>
                      </a:lnTo>
                      <a:cubicBezTo>
                        <a:pt x="348" y="331"/>
                        <a:pt x="354" y="335"/>
                        <a:pt x="362" y="335"/>
                      </a:cubicBezTo>
                      <a:cubicBezTo>
                        <a:pt x="374" y="335"/>
                        <a:pt x="384" y="326"/>
                        <a:pt x="384" y="314"/>
                      </a:cubicBezTo>
                      <a:cubicBezTo>
                        <a:pt x="384" y="303"/>
                        <a:pt x="374" y="293"/>
                        <a:pt x="362" y="293"/>
                      </a:cubicBezTo>
                      <a:cubicBezTo>
                        <a:pt x="355" y="293"/>
                        <a:pt x="348" y="298"/>
                        <a:pt x="344" y="304"/>
                      </a:cubicBezTo>
                      <a:lnTo>
                        <a:pt x="96" y="304"/>
                      </a:lnTo>
                      <a:cubicBezTo>
                        <a:pt x="54" y="304"/>
                        <a:pt x="20" y="270"/>
                        <a:pt x="20" y="228"/>
                      </a:cubicBezTo>
                      <a:cubicBezTo>
                        <a:pt x="20" y="191"/>
                        <a:pt x="48" y="159"/>
                        <a:pt x="85" y="153"/>
                      </a:cubicBezTo>
                      <a:cubicBezTo>
                        <a:pt x="89" y="153"/>
                        <a:pt x="92" y="150"/>
                        <a:pt x="93" y="146"/>
                      </a:cubicBezTo>
                      <a:cubicBezTo>
                        <a:pt x="113" y="72"/>
                        <a:pt x="179" y="21"/>
                        <a:pt x="255" y="21"/>
                      </a:cubicBezTo>
                      <a:cubicBezTo>
                        <a:pt x="316" y="21"/>
                        <a:pt x="372" y="53"/>
                        <a:pt x="401" y="107"/>
                      </a:cubicBezTo>
                      <a:cubicBezTo>
                        <a:pt x="403" y="110"/>
                        <a:pt x="406" y="112"/>
                        <a:pt x="410" y="112"/>
                      </a:cubicBezTo>
                      <a:cubicBezTo>
                        <a:pt x="467" y="112"/>
                        <a:pt x="513" y="159"/>
                        <a:pt x="513" y="216"/>
                      </a:cubicBezTo>
                      <a:cubicBezTo>
                        <a:pt x="513" y="248"/>
                        <a:pt x="499" y="278"/>
                        <a:pt x="473" y="299"/>
                      </a:cubicBezTo>
                      <a:cubicBezTo>
                        <a:pt x="469" y="302"/>
                        <a:pt x="462" y="304"/>
                        <a:pt x="454" y="304"/>
                      </a:cubicBezTo>
                      <a:lnTo>
                        <a:pt x="446" y="304"/>
                      </a:lnTo>
                      <a:cubicBezTo>
                        <a:pt x="442" y="298"/>
                        <a:pt x="436" y="293"/>
                        <a:pt x="428" y="293"/>
                      </a:cubicBezTo>
                      <a:cubicBezTo>
                        <a:pt x="416" y="293"/>
                        <a:pt x="406" y="302"/>
                        <a:pt x="406" y="314"/>
                      </a:cubicBezTo>
                      <a:cubicBezTo>
                        <a:pt x="406" y="326"/>
                        <a:pt x="416" y="335"/>
                        <a:pt x="428" y="335"/>
                      </a:cubicBezTo>
                      <a:cubicBezTo>
                        <a:pt x="435" y="335"/>
                        <a:pt x="442" y="331"/>
                        <a:pt x="446" y="324"/>
                      </a:cubicBezTo>
                      <a:lnTo>
                        <a:pt x="454" y="324"/>
                      </a:lnTo>
                      <a:cubicBezTo>
                        <a:pt x="467" y="324"/>
                        <a:pt x="478" y="321"/>
                        <a:pt x="486" y="315"/>
                      </a:cubicBezTo>
                      <a:cubicBezTo>
                        <a:pt x="516" y="290"/>
                        <a:pt x="534" y="254"/>
                        <a:pt x="534" y="216"/>
                      </a:cubicBezTo>
                      <a:cubicBezTo>
                        <a:pt x="534" y="150"/>
                        <a:pt x="481" y="95"/>
                        <a:pt x="416" y="9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sp>
              <p:nvSpPr>
                <p:cNvPr id="661" name="Freeform 543"/>
                <p:cNvSpPr>
                  <a:spLocks noEditPoints="1"/>
                </p:cNvSpPr>
                <p:nvPr/>
              </p:nvSpPr>
              <p:spPr bwMode="auto">
                <a:xfrm>
                  <a:off x="2538413" y="4176713"/>
                  <a:ext cx="180975" cy="169863"/>
                </a:xfrm>
                <a:custGeom>
                  <a:avLst/>
                  <a:gdLst>
                    <a:gd name="T0" fmla="*/ 2147483646 w 213"/>
                    <a:gd name="T1" fmla="*/ 2147483646 h 198"/>
                    <a:gd name="T2" fmla="*/ 2147483646 w 213"/>
                    <a:gd name="T3" fmla="*/ 2147483646 h 198"/>
                    <a:gd name="T4" fmla="*/ 2147483646 w 213"/>
                    <a:gd name="T5" fmla="*/ 2147483646 h 198"/>
                    <a:gd name="T6" fmla="*/ 2147483646 w 213"/>
                    <a:gd name="T7" fmla="*/ 2147483646 h 198"/>
                    <a:gd name="T8" fmla="*/ 2147483646 w 213"/>
                    <a:gd name="T9" fmla="*/ 2147483646 h 198"/>
                    <a:gd name="T10" fmla="*/ 2147483646 w 213"/>
                    <a:gd name="T11" fmla="*/ 2147483646 h 198"/>
                    <a:gd name="T12" fmla="*/ 2147483646 w 213"/>
                    <a:gd name="T13" fmla="*/ 2147483646 h 198"/>
                    <a:gd name="T14" fmla="*/ 2147483646 w 213"/>
                    <a:gd name="T15" fmla="*/ 2147483646 h 198"/>
                    <a:gd name="T16" fmla="*/ 2147483646 w 213"/>
                    <a:gd name="T17" fmla="*/ 2147483646 h 198"/>
                    <a:gd name="T18" fmla="*/ 2147483646 w 213"/>
                    <a:gd name="T19" fmla="*/ 2147483646 h 198"/>
                    <a:gd name="T20" fmla="*/ 2147483646 w 213"/>
                    <a:gd name="T21" fmla="*/ 2147483646 h 198"/>
                    <a:gd name="T22" fmla="*/ 2147483646 w 213"/>
                    <a:gd name="T23" fmla="*/ 2147483646 h 198"/>
                    <a:gd name="T24" fmla="*/ 2147483646 w 213"/>
                    <a:gd name="T25" fmla="*/ 2147483646 h 198"/>
                    <a:gd name="T26" fmla="*/ 2147483646 w 213"/>
                    <a:gd name="T27" fmla="*/ 2147483646 h 198"/>
                    <a:gd name="T28" fmla="*/ 2147483646 w 213"/>
                    <a:gd name="T29" fmla="*/ 2147483646 h 198"/>
                    <a:gd name="T30" fmla="*/ 2147483646 w 213"/>
                    <a:gd name="T31" fmla="*/ 2147483646 h 198"/>
                    <a:gd name="T32" fmla="*/ 2147483646 w 213"/>
                    <a:gd name="T33" fmla="*/ 2147483646 h 198"/>
                    <a:gd name="T34" fmla="*/ 2147483646 w 213"/>
                    <a:gd name="T35" fmla="*/ 2147483646 h 198"/>
                    <a:gd name="T36" fmla="*/ 2147483646 w 213"/>
                    <a:gd name="T37" fmla="*/ 2147483646 h 198"/>
                    <a:gd name="T38" fmla="*/ 2147483646 w 213"/>
                    <a:gd name="T39" fmla="*/ 2147483646 h 198"/>
                    <a:gd name="T40" fmla="*/ 2147483646 w 213"/>
                    <a:gd name="T41" fmla="*/ 2147483646 h 198"/>
                    <a:gd name="T42" fmla="*/ 2147483646 w 213"/>
                    <a:gd name="T43" fmla="*/ 2147483646 h 198"/>
                    <a:gd name="T44" fmla="*/ 2147483646 w 213"/>
                    <a:gd name="T45" fmla="*/ 2147483646 h 198"/>
                    <a:gd name="T46" fmla="*/ 2147483646 w 213"/>
                    <a:gd name="T47" fmla="*/ 2147483646 h 198"/>
                    <a:gd name="T48" fmla="*/ 2147483646 w 213"/>
                    <a:gd name="T49" fmla="*/ 0 h 198"/>
                    <a:gd name="T50" fmla="*/ 2147483646 w 213"/>
                    <a:gd name="T51" fmla="*/ 0 h 198"/>
                    <a:gd name="T52" fmla="*/ 2147483646 w 213"/>
                    <a:gd name="T53" fmla="*/ 2147483646 h 198"/>
                    <a:gd name="T54" fmla="*/ 2147483646 w 213"/>
                    <a:gd name="T55" fmla="*/ 2147483646 h 198"/>
                    <a:gd name="T56" fmla="*/ 2147483646 w 213"/>
                    <a:gd name="T57" fmla="*/ 2147483646 h 198"/>
                    <a:gd name="T58" fmla="*/ 2147483646 w 213"/>
                    <a:gd name="T59" fmla="*/ 2147483646 h 198"/>
                    <a:gd name="T60" fmla="*/ 2147483646 w 213"/>
                    <a:gd name="T61" fmla="*/ 2147483646 h 198"/>
                    <a:gd name="T62" fmla="*/ 2147483646 w 213"/>
                    <a:gd name="T63" fmla="*/ 2147483646 h 198"/>
                    <a:gd name="T64" fmla="*/ 2147483646 w 213"/>
                    <a:gd name="T65" fmla="*/ 2147483646 h 198"/>
                    <a:gd name="T66" fmla="*/ 2147483646 w 213"/>
                    <a:gd name="T67" fmla="*/ 2147483646 h 198"/>
                    <a:gd name="T68" fmla="*/ 0 w 213"/>
                    <a:gd name="T69" fmla="*/ 2147483646 h 198"/>
                    <a:gd name="T70" fmla="*/ 0 w 213"/>
                    <a:gd name="T71" fmla="*/ 2147483646 h 198"/>
                    <a:gd name="T72" fmla="*/ 2147483646 w 213"/>
                    <a:gd name="T73" fmla="*/ 2147483646 h 198"/>
                    <a:gd name="T74" fmla="*/ 2147483646 w 213"/>
                    <a:gd name="T75" fmla="*/ 2147483646 h 198"/>
                    <a:gd name="T76" fmla="*/ 2147483646 w 213"/>
                    <a:gd name="T77" fmla="*/ 2147483646 h 198"/>
                    <a:gd name="T78" fmla="*/ 2147483646 w 213"/>
                    <a:gd name="T79" fmla="*/ 2147483646 h 198"/>
                    <a:gd name="T80" fmla="*/ 2147483646 w 213"/>
                    <a:gd name="T81" fmla="*/ 2147483646 h 198"/>
                    <a:gd name="T82" fmla="*/ 2147483646 w 213"/>
                    <a:gd name="T83" fmla="*/ 2147483646 h 198"/>
                    <a:gd name="T84" fmla="*/ 2147483646 w 213"/>
                    <a:gd name="T85" fmla="*/ 2147483646 h 198"/>
                    <a:gd name="T86" fmla="*/ 2147483646 w 213"/>
                    <a:gd name="T87" fmla="*/ 2147483646 h 198"/>
                    <a:gd name="T88" fmla="*/ 2147483646 w 213"/>
                    <a:gd name="T89" fmla="*/ 2147483646 h 198"/>
                    <a:gd name="T90" fmla="*/ 2147483646 w 213"/>
                    <a:gd name="T91" fmla="*/ 2147483646 h 198"/>
                    <a:gd name="T92" fmla="*/ 2147483646 w 213"/>
                    <a:gd name="T93" fmla="*/ 2147483646 h 198"/>
                    <a:gd name="T94" fmla="*/ 2147483646 w 213"/>
                    <a:gd name="T95" fmla="*/ 2147483646 h 198"/>
                    <a:gd name="T96" fmla="*/ 2147483646 w 213"/>
                    <a:gd name="T97" fmla="*/ 2147483646 h 198"/>
                    <a:gd name="T98" fmla="*/ 2147483646 w 213"/>
                    <a:gd name="T99" fmla="*/ 2147483646 h 198"/>
                    <a:gd name="T100" fmla="*/ 2147483646 w 213"/>
                    <a:gd name="T101" fmla="*/ 2147483646 h 198"/>
                    <a:gd name="T102" fmla="*/ 2147483646 w 213"/>
                    <a:gd name="T103" fmla="*/ 2147483646 h 198"/>
                    <a:gd name="T104" fmla="*/ 2147483646 w 213"/>
                    <a:gd name="T105" fmla="*/ 0 h 1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3" h="198">
                      <a:moveTo>
                        <a:pt x="197" y="126"/>
                      </a:moveTo>
                      <a:lnTo>
                        <a:pt x="197" y="126"/>
                      </a:lnTo>
                      <a:lnTo>
                        <a:pt x="179" y="125"/>
                      </a:lnTo>
                      <a:lnTo>
                        <a:pt x="179" y="55"/>
                      </a:lnTo>
                      <a:cubicBezTo>
                        <a:pt x="179" y="48"/>
                        <a:pt x="174" y="42"/>
                        <a:pt x="166" y="41"/>
                      </a:cubicBezTo>
                      <a:lnTo>
                        <a:pt x="84" y="33"/>
                      </a:lnTo>
                      <a:lnTo>
                        <a:pt x="84" y="17"/>
                      </a:lnTo>
                      <a:lnTo>
                        <a:pt x="197" y="28"/>
                      </a:lnTo>
                      <a:lnTo>
                        <a:pt x="197" y="126"/>
                      </a:lnTo>
                      <a:close/>
                      <a:moveTo>
                        <a:pt x="163" y="155"/>
                      </a:moveTo>
                      <a:lnTo>
                        <a:pt x="163" y="155"/>
                      </a:lnTo>
                      <a:lnTo>
                        <a:pt x="145" y="153"/>
                      </a:lnTo>
                      <a:lnTo>
                        <a:pt x="145" y="81"/>
                      </a:lnTo>
                      <a:cubicBezTo>
                        <a:pt x="145" y="74"/>
                        <a:pt x="140" y="68"/>
                        <a:pt x="132" y="67"/>
                      </a:cubicBezTo>
                      <a:lnTo>
                        <a:pt x="50" y="59"/>
                      </a:lnTo>
                      <a:lnTo>
                        <a:pt x="50" y="46"/>
                      </a:lnTo>
                      <a:lnTo>
                        <a:pt x="163" y="57"/>
                      </a:lnTo>
                      <a:lnTo>
                        <a:pt x="163" y="155"/>
                      </a:lnTo>
                      <a:close/>
                      <a:moveTo>
                        <a:pt x="129" y="181"/>
                      </a:moveTo>
                      <a:lnTo>
                        <a:pt x="129" y="181"/>
                      </a:lnTo>
                      <a:lnTo>
                        <a:pt x="16" y="170"/>
                      </a:lnTo>
                      <a:lnTo>
                        <a:pt x="16" y="72"/>
                      </a:lnTo>
                      <a:lnTo>
                        <a:pt x="129" y="83"/>
                      </a:lnTo>
                      <a:lnTo>
                        <a:pt x="129" y="181"/>
                      </a:lnTo>
                      <a:close/>
                      <a:moveTo>
                        <a:pt x="82" y="0"/>
                      </a:moveTo>
                      <a:lnTo>
                        <a:pt x="82" y="0"/>
                      </a:lnTo>
                      <a:cubicBezTo>
                        <a:pt x="78" y="0"/>
                        <a:pt x="75" y="1"/>
                        <a:pt x="72" y="4"/>
                      </a:cubicBezTo>
                      <a:cubicBezTo>
                        <a:pt x="69" y="6"/>
                        <a:pt x="68" y="10"/>
                        <a:pt x="68" y="14"/>
                      </a:cubicBezTo>
                      <a:lnTo>
                        <a:pt x="68" y="31"/>
                      </a:lnTo>
                      <a:lnTo>
                        <a:pt x="48" y="29"/>
                      </a:lnTo>
                      <a:cubicBezTo>
                        <a:pt x="45" y="29"/>
                        <a:pt x="41" y="30"/>
                        <a:pt x="38" y="33"/>
                      </a:cubicBezTo>
                      <a:cubicBezTo>
                        <a:pt x="35" y="35"/>
                        <a:pt x="34" y="39"/>
                        <a:pt x="34" y="42"/>
                      </a:cubicBezTo>
                      <a:lnTo>
                        <a:pt x="34" y="57"/>
                      </a:lnTo>
                      <a:lnTo>
                        <a:pt x="14" y="55"/>
                      </a:lnTo>
                      <a:cubicBezTo>
                        <a:pt x="6" y="54"/>
                        <a:pt x="0" y="61"/>
                        <a:pt x="0" y="68"/>
                      </a:cubicBezTo>
                      <a:lnTo>
                        <a:pt x="0" y="172"/>
                      </a:lnTo>
                      <a:cubicBezTo>
                        <a:pt x="0" y="179"/>
                        <a:pt x="5" y="185"/>
                        <a:pt x="13" y="186"/>
                      </a:cubicBezTo>
                      <a:lnTo>
                        <a:pt x="131" y="198"/>
                      </a:lnTo>
                      <a:cubicBezTo>
                        <a:pt x="131" y="198"/>
                        <a:pt x="132" y="198"/>
                        <a:pt x="132" y="198"/>
                      </a:cubicBezTo>
                      <a:cubicBezTo>
                        <a:pt x="139" y="198"/>
                        <a:pt x="145" y="192"/>
                        <a:pt x="145" y="185"/>
                      </a:cubicBezTo>
                      <a:lnTo>
                        <a:pt x="145" y="170"/>
                      </a:lnTo>
                      <a:lnTo>
                        <a:pt x="165" y="172"/>
                      </a:lnTo>
                      <a:cubicBezTo>
                        <a:pt x="165" y="172"/>
                        <a:pt x="166" y="172"/>
                        <a:pt x="166" y="172"/>
                      </a:cubicBezTo>
                      <a:cubicBezTo>
                        <a:pt x="169" y="172"/>
                        <a:pt x="173" y="171"/>
                        <a:pt x="175" y="168"/>
                      </a:cubicBezTo>
                      <a:cubicBezTo>
                        <a:pt x="178" y="166"/>
                        <a:pt x="179" y="162"/>
                        <a:pt x="179" y="159"/>
                      </a:cubicBezTo>
                      <a:lnTo>
                        <a:pt x="179" y="141"/>
                      </a:lnTo>
                      <a:lnTo>
                        <a:pt x="199" y="143"/>
                      </a:lnTo>
                      <a:cubicBezTo>
                        <a:pt x="199" y="143"/>
                        <a:pt x="200" y="143"/>
                        <a:pt x="200" y="143"/>
                      </a:cubicBezTo>
                      <a:cubicBezTo>
                        <a:pt x="203" y="143"/>
                        <a:pt x="207" y="142"/>
                        <a:pt x="209" y="140"/>
                      </a:cubicBezTo>
                      <a:cubicBezTo>
                        <a:pt x="212" y="137"/>
                        <a:pt x="213" y="133"/>
                        <a:pt x="213" y="130"/>
                      </a:cubicBezTo>
                      <a:lnTo>
                        <a:pt x="213" y="26"/>
                      </a:lnTo>
                      <a:cubicBezTo>
                        <a:pt x="213" y="19"/>
                        <a:pt x="208" y="13"/>
                        <a:pt x="200" y="12"/>
                      </a:cubicBezTo>
                      <a:lnTo>
                        <a:pt x="82" y="0"/>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sp>
              <p:nvSpPr>
                <p:cNvPr id="662" name="Freeform 544"/>
                <p:cNvSpPr>
                  <a:spLocks/>
                </p:cNvSpPr>
                <p:nvPr/>
              </p:nvSpPr>
              <p:spPr bwMode="auto">
                <a:xfrm>
                  <a:off x="2566988" y="4270375"/>
                  <a:ext cx="26988" cy="28575"/>
                </a:xfrm>
                <a:custGeom>
                  <a:avLst/>
                  <a:gdLst>
                    <a:gd name="T0" fmla="*/ 2147483646 w 31"/>
                    <a:gd name="T1" fmla="*/ 2147483646 h 34"/>
                    <a:gd name="T2" fmla="*/ 2147483646 w 31"/>
                    <a:gd name="T3" fmla="*/ 2147483646 h 34"/>
                    <a:gd name="T4" fmla="*/ 2147483646 w 31"/>
                    <a:gd name="T5" fmla="*/ 1780686424 h 34"/>
                    <a:gd name="T6" fmla="*/ 2147483646 w 31"/>
                    <a:gd name="T7" fmla="*/ 1187360166 h 34"/>
                    <a:gd name="T8" fmla="*/ 2147483646 w 31"/>
                    <a:gd name="T9" fmla="*/ 2147483646 h 34"/>
                    <a:gd name="T10" fmla="*/ 2147483646 w 31"/>
                    <a:gd name="T11" fmla="*/ 2147483646 h 34"/>
                    <a:gd name="T12" fmla="*/ 2147483646 w 31"/>
                    <a:gd name="T13" fmla="*/ 2147483646 h 34"/>
                    <a:gd name="T14" fmla="*/ 2147483646 w 31"/>
                    <a:gd name="T15" fmla="*/ 2147483646 h 34"/>
                    <a:gd name="T16" fmla="*/ 2147483646 w 31"/>
                    <a:gd name="T17" fmla="*/ 0 h 34"/>
                    <a:gd name="T18" fmla="*/ 0 w 31"/>
                    <a:gd name="T19" fmla="*/ 0 h 34"/>
                    <a:gd name="T20" fmla="*/ 2147483646 w 31"/>
                    <a:gd name="T21" fmla="*/ 2147483646 h 34"/>
                    <a:gd name="T22" fmla="*/ 2147483646 w 31"/>
                    <a:gd name="T23" fmla="*/ 2147483646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1" h="34">
                      <a:moveTo>
                        <a:pt x="20" y="34"/>
                      </a:moveTo>
                      <a:lnTo>
                        <a:pt x="20" y="34"/>
                      </a:lnTo>
                      <a:lnTo>
                        <a:pt x="31" y="3"/>
                      </a:lnTo>
                      <a:lnTo>
                        <a:pt x="24" y="2"/>
                      </a:lnTo>
                      <a:lnTo>
                        <a:pt x="17" y="24"/>
                      </a:lnTo>
                      <a:cubicBezTo>
                        <a:pt x="16" y="26"/>
                        <a:pt x="16" y="27"/>
                        <a:pt x="16" y="28"/>
                      </a:cubicBezTo>
                      <a:cubicBezTo>
                        <a:pt x="16" y="27"/>
                        <a:pt x="15" y="25"/>
                        <a:pt x="15" y="24"/>
                      </a:cubicBezTo>
                      <a:lnTo>
                        <a:pt x="8" y="0"/>
                      </a:lnTo>
                      <a:lnTo>
                        <a:pt x="0" y="0"/>
                      </a:lnTo>
                      <a:lnTo>
                        <a:pt x="12" y="34"/>
                      </a:lnTo>
                      <a:lnTo>
                        <a:pt x="20" y="34"/>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sp>
              <p:nvSpPr>
                <p:cNvPr id="663" name="Freeform 545"/>
                <p:cNvSpPr>
                  <a:spLocks/>
                </p:cNvSpPr>
                <p:nvPr/>
              </p:nvSpPr>
              <p:spPr bwMode="auto">
                <a:xfrm>
                  <a:off x="2597150" y="4273550"/>
                  <a:ext cx="31750" cy="30163"/>
                </a:xfrm>
                <a:custGeom>
                  <a:avLst/>
                  <a:gdLst>
                    <a:gd name="T0" fmla="*/ 2147483646 w 38"/>
                    <a:gd name="T1" fmla="*/ 2147483646 h 37"/>
                    <a:gd name="T2" fmla="*/ 2147483646 w 38"/>
                    <a:gd name="T3" fmla="*/ 2147483646 h 37"/>
                    <a:gd name="T4" fmla="*/ 2147483646 w 38"/>
                    <a:gd name="T5" fmla="*/ 2147483646 h 37"/>
                    <a:gd name="T6" fmla="*/ 2147483646 w 38"/>
                    <a:gd name="T7" fmla="*/ 2147483646 h 37"/>
                    <a:gd name="T8" fmla="*/ 2147483646 w 38"/>
                    <a:gd name="T9" fmla="*/ 2147483646 h 37"/>
                    <a:gd name="T10" fmla="*/ 2147483646 w 38"/>
                    <a:gd name="T11" fmla="*/ 2147483646 h 37"/>
                    <a:gd name="T12" fmla="*/ 2147483646 w 38"/>
                    <a:gd name="T13" fmla="*/ 2147483646 h 37"/>
                    <a:gd name="T14" fmla="*/ 2147483646 w 38"/>
                    <a:gd name="T15" fmla="*/ 2147483646 h 37"/>
                    <a:gd name="T16" fmla="*/ 2147483646 w 38"/>
                    <a:gd name="T17" fmla="*/ 2147483646 h 37"/>
                    <a:gd name="T18" fmla="*/ 2147483646 w 38"/>
                    <a:gd name="T19" fmla="*/ 2147483646 h 37"/>
                    <a:gd name="T20" fmla="*/ 2147483646 w 38"/>
                    <a:gd name="T21" fmla="*/ 2147483646 h 37"/>
                    <a:gd name="T22" fmla="*/ 2147483646 w 38"/>
                    <a:gd name="T23" fmla="*/ 2147483646 h 37"/>
                    <a:gd name="T24" fmla="*/ 2147483646 w 38"/>
                    <a:gd name="T25" fmla="*/ 2147483646 h 37"/>
                    <a:gd name="T26" fmla="*/ 2147483646 w 38"/>
                    <a:gd name="T27" fmla="*/ 2147483646 h 37"/>
                    <a:gd name="T28" fmla="*/ 2147483646 w 38"/>
                    <a:gd name="T29" fmla="*/ 1625556624 h 37"/>
                    <a:gd name="T30" fmla="*/ 2147483646 w 38"/>
                    <a:gd name="T31" fmla="*/ 2147483646 h 37"/>
                    <a:gd name="T32" fmla="*/ 2147483646 w 38"/>
                    <a:gd name="T33" fmla="*/ 2147483646 h 37"/>
                    <a:gd name="T34" fmla="*/ 2147483646 w 38"/>
                    <a:gd name="T35" fmla="*/ 2147483646 h 37"/>
                    <a:gd name="T36" fmla="*/ 2147483646 w 38"/>
                    <a:gd name="T37" fmla="*/ 2147483646 h 37"/>
                    <a:gd name="T38" fmla="*/ 2147483646 w 38"/>
                    <a:gd name="T39" fmla="*/ 541630469 h 37"/>
                    <a:gd name="T40" fmla="*/ 0 w 38"/>
                    <a:gd name="T41" fmla="*/ 0 h 37"/>
                    <a:gd name="T42" fmla="*/ 0 w 38"/>
                    <a:gd name="T43" fmla="*/ 2147483646 h 37"/>
                    <a:gd name="T44" fmla="*/ 2147483646 w 38"/>
                    <a:gd name="T45" fmla="*/ 2147483646 h 37"/>
                    <a:gd name="T46" fmla="*/ 2147483646 w 38"/>
                    <a:gd name="T47" fmla="*/ 2147483646 h 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8" h="37">
                      <a:moveTo>
                        <a:pt x="7" y="15"/>
                      </a:moveTo>
                      <a:lnTo>
                        <a:pt x="7" y="15"/>
                      </a:lnTo>
                      <a:cubicBezTo>
                        <a:pt x="7" y="12"/>
                        <a:pt x="7" y="10"/>
                        <a:pt x="7" y="7"/>
                      </a:cubicBezTo>
                      <a:cubicBezTo>
                        <a:pt x="7" y="9"/>
                        <a:pt x="8" y="11"/>
                        <a:pt x="8" y="11"/>
                      </a:cubicBezTo>
                      <a:lnTo>
                        <a:pt x="16" y="35"/>
                      </a:lnTo>
                      <a:lnTo>
                        <a:pt x="22" y="35"/>
                      </a:lnTo>
                      <a:lnTo>
                        <a:pt x="30" y="13"/>
                      </a:lnTo>
                      <a:cubicBezTo>
                        <a:pt x="30" y="13"/>
                        <a:pt x="31" y="11"/>
                        <a:pt x="31" y="9"/>
                      </a:cubicBezTo>
                      <a:cubicBezTo>
                        <a:pt x="31" y="12"/>
                        <a:pt x="31" y="14"/>
                        <a:pt x="31" y="16"/>
                      </a:cubicBezTo>
                      <a:lnTo>
                        <a:pt x="31" y="36"/>
                      </a:lnTo>
                      <a:lnTo>
                        <a:pt x="38" y="37"/>
                      </a:lnTo>
                      <a:lnTo>
                        <a:pt x="38" y="4"/>
                      </a:lnTo>
                      <a:lnTo>
                        <a:pt x="28" y="3"/>
                      </a:lnTo>
                      <a:lnTo>
                        <a:pt x="21" y="22"/>
                      </a:lnTo>
                      <a:cubicBezTo>
                        <a:pt x="20" y="23"/>
                        <a:pt x="20" y="25"/>
                        <a:pt x="19" y="27"/>
                      </a:cubicBezTo>
                      <a:cubicBezTo>
                        <a:pt x="19" y="25"/>
                        <a:pt x="19" y="24"/>
                        <a:pt x="18" y="22"/>
                      </a:cubicBezTo>
                      <a:lnTo>
                        <a:pt x="11" y="1"/>
                      </a:lnTo>
                      <a:lnTo>
                        <a:pt x="0" y="0"/>
                      </a:lnTo>
                      <a:lnTo>
                        <a:pt x="0" y="33"/>
                      </a:lnTo>
                      <a:lnTo>
                        <a:pt x="7" y="34"/>
                      </a:lnTo>
                      <a:lnTo>
                        <a:pt x="7" y="15"/>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grpSp>
        </p:grpSp>
        <p:grpSp>
          <p:nvGrpSpPr>
            <p:cNvPr id="671" name="组合 24230"/>
            <p:cNvGrpSpPr>
              <a:grpSpLocks/>
            </p:cNvGrpSpPr>
            <p:nvPr/>
          </p:nvGrpSpPr>
          <p:grpSpPr bwMode="auto">
            <a:xfrm>
              <a:off x="2538197" y="1389684"/>
              <a:ext cx="687018" cy="687018"/>
              <a:chOff x="2778950" y="3721403"/>
              <a:chExt cx="685800" cy="685800"/>
            </a:xfrm>
          </p:grpSpPr>
          <p:sp>
            <p:nvSpPr>
              <p:cNvPr id="672" name="Freeform 8"/>
              <p:cNvSpPr>
                <a:spLocks/>
              </p:cNvSpPr>
              <p:nvPr/>
            </p:nvSpPr>
            <p:spPr bwMode="auto">
              <a:xfrm>
                <a:off x="2778950" y="3721403"/>
                <a:ext cx="685800" cy="685800"/>
              </a:xfrm>
              <a:custGeom>
                <a:avLst/>
                <a:gdLst>
                  <a:gd name="T0" fmla="*/ 2147483646 w 805"/>
                  <a:gd name="T1" fmla="*/ 2147483646 h 804"/>
                  <a:gd name="T2" fmla="*/ 2147483646 w 805"/>
                  <a:gd name="T3" fmla="*/ 2147483646 h 804"/>
                  <a:gd name="T4" fmla="*/ 2147483646 w 805"/>
                  <a:gd name="T5" fmla="*/ 2147483646 h 804"/>
                  <a:gd name="T6" fmla="*/ 0 w 805"/>
                  <a:gd name="T7" fmla="*/ 2147483646 h 804"/>
                  <a:gd name="T8" fmla="*/ 2147483646 w 805"/>
                  <a:gd name="T9" fmla="*/ 0 h 804"/>
                  <a:gd name="T10" fmla="*/ 2147483646 w 805"/>
                  <a:gd name="T11" fmla="*/ 2147483646 h 8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5" h="804">
                    <a:moveTo>
                      <a:pt x="805" y="402"/>
                    </a:moveTo>
                    <a:lnTo>
                      <a:pt x="805" y="402"/>
                    </a:lnTo>
                    <a:cubicBezTo>
                      <a:pt x="805" y="624"/>
                      <a:pt x="625" y="804"/>
                      <a:pt x="402" y="804"/>
                    </a:cubicBezTo>
                    <a:cubicBezTo>
                      <a:pt x="180" y="804"/>
                      <a:pt x="0" y="624"/>
                      <a:pt x="0" y="402"/>
                    </a:cubicBezTo>
                    <a:cubicBezTo>
                      <a:pt x="0" y="180"/>
                      <a:pt x="180" y="0"/>
                      <a:pt x="402" y="0"/>
                    </a:cubicBezTo>
                    <a:cubicBezTo>
                      <a:pt x="625" y="0"/>
                      <a:pt x="805" y="180"/>
                      <a:pt x="805" y="402"/>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grpSp>
            <p:nvGrpSpPr>
              <p:cNvPr id="673" name="组合 24221"/>
              <p:cNvGrpSpPr>
                <a:grpSpLocks/>
              </p:cNvGrpSpPr>
              <p:nvPr/>
            </p:nvGrpSpPr>
            <p:grpSpPr bwMode="auto">
              <a:xfrm>
                <a:off x="2902775" y="3911903"/>
                <a:ext cx="454025" cy="285750"/>
                <a:chOff x="2409825" y="4105275"/>
                <a:chExt cx="454025" cy="285750"/>
              </a:xfrm>
            </p:grpSpPr>
            <p:sp>
              <p:nvSpPr>
                <p:cNvPr id="674" name="Freeform 542"/>
                <p:cNvSpPr>
                  <a:spLocks/>
                </p:cNvSpPr>
                <p:nvPr/>
              </p:nvSpPr>
              <p:spPr bwMode="auto">
                <a:xfrm>
                  <a:off x="2409825" y="4105275"/>
                  <a:ext cx="454025" cy="285750"/>
                </a:xfrm>
                <a:custGeom>
                  <a:avLst/>
                  <a:gdLst>
                    <a:gd name="T0" fmla="*/ 2147483646 w 534"/>
                    <a:gd name="T1" fmla="*/ 2147483646 h 335"/>
                    <a:gd name="T2" fmla="*/ 2147483646 w 534"/>
                    <a:gd name="T3" fmla="*/ 2147483646 h 335"/>
                    <a:gd name="T4" fmla="*/ 2147483646 w 534"/>
                    <a:gd name="T5" fmla="*/ 0 h 335"/>
                    <a:gd name="T6" fmla="*/ 2147483646 w 534"/>
                    <a:gd name="T7" fmla="*/ 2147483646 h 335"/>
                    <a:gd name="T8" fmla="*/ 0 w 534"/>
                    <a:gd name="T9" fmla="*/ 2147483646 h 335"/>
                    <a:gd name="T10" fmla="*/ 2147483646 w 534"/>
                    <a:gd name="T11" fmla="*/ 2147483646 h 335"/>
                    <a:gd name="T12" fmla="*/ 2147483646 w 534"/>
                    <a:gd name="T13" fmla="*/ 2147483646 h 335"/>
                    <a:gd name="T14" fmla="*/ 2147483646 w 534"/>
                    <a:gd name="T15" fmla="*/ 2147483646 h 335"/>
                    <a:gd name="T16" fmla="*/ 2147483646 w 534"/>
                    <a:gd name="T17" fmla="*/ 2147483646 h 335"/>
                    <a:gd name="T18" fmla="*/ 2147483646 w 534"/>
                    <a:gd name="T19" fmla="*/ 2147483646 h 335"/>
                    <a:gd name="T20" fmla="*/ 2147483646 w 534"/>
                    <a:gd name="T21" fmla="*/ 2147483646 h 335"/>
                    <a:gd name="T22" fmla="*/ 2147483646 w 534"/>
                    <a:gd name="T23" fmla="*/ 2147483646 h 335"/>
                    <a:gd name="T24" fmla="*/ 2147483646 w 534"/>
                    <a:gd name="T25" fmla="*/ 2147483646 h 335"/>
                    <a:gd name="T26" fmla="*/ 2147483646 w 534"/>
                    <a:gd name="T27" fmla="*/ 2147483646 h 335"/>
                    <a:gd name="T28" fmla="*/ 2147483646 w 534"/>
                    <a:gd name="T29" fmla="*/ 2147483646 h 335"/>
                    <a:gd name="T30" fmla="*/ 2147483646 w 534"/>
                    <a:gd name="T31" fmla="*/ 2147483646 h 335"/>
                    <a:gd name="T32" fmla="*/ 2147483646 w 534"/>
                    <a:gd name="T33" fmla="*/ 2147483646 h 335"/>
                    <a:gd name="T34" fmla="*/ 2147483646 w 534"/>
                    <a:gd name="T35" fmla="*/ 2147483646 h 335"/>
                    <a:gd name="T36" fmla="*/ 2147483646 w 534"/>
                    <a:gd name="T37" fmla="*/ 2147483646 h 335"/>
                    <a:gd name="T38" fmla="*/ 2147483646 w 534"/>
                    <a:gd name="T39" fmla="*/ 2147483646 h 335"/>
                    <a:gd name="T40" fmla="*/ 2147483646 w 534"/>
                    <a:gd name="T41" fmla="*/ 2147483646 h 335"/>
                    <a:gd name="T42" fmla="*/ 2147483646 w 534"/>
                    <a:gd name="T43" fmla="*/ 2147483646 h 335"/>
                    <a:gd name="T44" fmla="*/ 2147483646 w 534"/>
                    <a:gd name="T45" fmla="*/ 2147483646 h 335"/>
                    <a:gd name="T46" fmla="*/ 2147483646 w 534"/>
                    <a:gd name="T47" fmla="*/ 2147483646 h 335"/>
                    <a:gd name="T48" fmla="*/ 2147483646 w 534"/>
                    <a:gd name="T49" fmla="*/ 2147483646 h 335"/>
                    <a:gd name="T50" fmla="*/ 2147483646 w 534"/>
                    <a:gd name="T51" fmla="*/ 2147483646 h 335"/>
                    <a:gd name="T52" fmla="*/ 2147483646 w 534"/>
                    <a:gd name="T53" fmla="*/ 2147483646 h 335"/>
                    <a:gd name="T54" fmla="*/ 2147483646 w 534"/>
                    <a:gd name="T55" fmla="*/ 2147483646 h 335"/>
                    <a:gd name="T56" fmla="*/ 2147483646 w 534"/>
                    <a:gd name="T57" fmla="*/ 2147483646 h 335"/>
                    <a:gd name="T58" fmla="*/ 2147483646 w 534"/>
                    <a:gd name="T59" fmla="*/ 2147483646 h 33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34" h="335">
                      <a:moveTo>
                        <a:pt x="416" y="92"/>
                      </a:moveTo>
                      <a:lnTo>
                        <a:pt x="416" y="92"/>
                      </a:lnTo>
                      <a:cubicBezTo>
                        <a:pt x="382" y="35"/>
                        <a:pt x="321" y="0"/>
                        <a:pt x="255" y="0"/>
                      </a:cubicBezTo>
                      <a:cubicBezTo>
                        <a:pt x="172" y="0"/>
                        <a:pt x="99" y="55"/>
                        <a:pt x="76" y="134"/>
                      </a:cubicBezTo>
                      <a:cubicBezTo>
                        <a:pt x="32" y="144"/>
                        <a:pt x="0" y="183"/>
                        <a:pt x="0" y="228"/>
                      </a:cubicBezTo>
                      <a:cubicBezTo>
                        <a:pt x="0" y="281"/>
                        <a:pt x="43" y="324"/>
                        <a:pt x="96" y="324"/>
                      </a:cubicBezTo>
                      <a:lnTo>
                        <a:pt x="344" y="324"/>
                      </a:lnTo>
                      <a:cubicBezTo>
                        <a:pt x="348" y="331"/>
                        <a:pt x="354" y="335"/>
                        <a:pt x="362" y="335"/>
                      </a:cubicBezTo>
                      <a:cubicBezTo>
                        <a:pt x="374" y="335"/>
                        <a:pt x="384" y="326"/>
                        <a:pt x="384" y="314"/>
                      </a:cubicBezTo>
                      <a:cubicBezTo>
                        <a:pt x="384" y="303"/>
                        <a:pt x="374" y="293"/>
                        <a:pt x="362" y="293"/>
                      </a:cubicBezTo>
                      <a:cubicBezTo>
                        <a:pt x="355" y="293"/>
                        <a:pt x="348" y="298"/>
                        <a:pt x="344" y="304"/>
                      </a:cubicBezTo>
                      <a:lnTo>
                        <a:pt x="96" y="304"/>
                      </a:lnTo>
                      <a:cubicBezTo>
                        <a:pt x="54" y="304"/>
                        <a:pt x="20" y="270"/>
                        <a:pt x="20" y="228"/>
                      </a:cubicBezTo>
                      <a:cubicBezTo>
                        <a:pt x="20" y="191"/>
                        <a:pt x="48" y="159"/>
                        <a:pt x="85" y="153"/>
                      </a:cubicBezTo>
                      <a:cubicBezTo>
                        <a:pt x="89" y="153"/>
                        <a:pt x="92" y="150"/>
                        <a:pt x="93" y="146"/>
                      </a:cubicBezTo>
                      <a:cubicBezTo>
                        <a:pt x="113" y="72"/>
                        <a:pt x="179" y="21"/>
                        <a:pt x="255" y="21"/>
                      </a:cubicBezTo>
                      <a:cubicBezTo>
                        <a:pt x="316" y="21"/>
                        <a:pt x="372" y="53"/>
                        <a:pt x="401" y="107"/>
                      </a:cubicBezTo>
                      <a:cubicBezTo>
                        <a:pt x="403" y="110"/>
                        <a:pt x="406" y="112"/>
                        <a:pt x="410" y="112"/>
                      </a:cubicBezTo>
                      <a:cubicBezTo>
                        <a:pt x="467" y="112"/>
                        <a:pt x="513" y="159"/>
                        <a:pt x="513" y="216"/>
                      </a:cubicBezTo>
                      <a:cubicBezTo>
                        <a:pt x="513" y="248"/>
                        <a:pt x="499" y="278"/>
                        <a:pt x="473" y="299"/>
                      </a:cubicBezTo>
                      <a:cubicBezTo>
                        <a:pt x="469" y="302"/>
                        <a:pt x="462" y="304"/>
                        <a:pt x="454" y="304"/>
                      </a:cubicBezTo>
                      <a:lnTo>
                        <a:pt x="446" y="304"/>
                      </a:lnTo>
                      <a:cubicBezTo>
                        <a:pt x="442" y="298"/>
                        <a:pt x="436" y="293"/>
                        <a:pt x="428" y="293"/>
                      </a:cubicBezTo>
                      <a:cubicBezTo>
                        <a:pt x="416" y="293"/>
                        <a:pt x="406" y="302"/>
                        <a:pt x="406" y="314"/>
                      </a:cubicBezTo>
                      <a:cubicBezTo>
                        <a:pt x="406" y="326"/>
                        <a:pt x="416" y="335"/>
                        <a:pt x="428" y="335"/>
                      </a:cubicBezTo>
                      <a:cubicBezTo>
                        <a:pt x="435" y="335"/>
                        <a:pt x="442" y="331"/>
                        <a:pt x="446" y="324"/>
                      </a:cubicBezTo>
                      <a:lnTo>
                        <a:pt x="454" y="324"/>
                      </a:lnTo>
                      <a:cubicBezTo>
                        <a:pt x="467" y="324"/>
                        <a:pt x="478" y="321"/>
                        <a:pt x="486" y="315"/>
                      </a:cubicBezTo>
                      <a:cubicBezTo>
                        <a:pt x="516" y="290"/>
                        <a:pt x="534" y="254"/>
                        <a:pt x="534" y="216"/>
                      </a:cubicBezTo>
                      <a:cubicBezTo>
                        <a:pt x="534" y="150"/>
                        <a:pt x="481" y="95"/>
                        <a:pt x="416" y="9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sp>
              <p:nvSpPr>
                <p:cNvPr id="675" name="Freeform 543"/>
                <p:cNvSpPr>
                  <a:spLocks noEditPoints="1"/>
                </p:cNvSpPr>
                <p:nvPr/>
              </p:nvSpPr>
              <p:spPr bwMode="auto">
                <a:xfrm>
                  <a:off x="2538413" y="4176713"/>
                  <a:ext cx="180975" cy="169863"/>
                </a:xfrm>
                <a:custGeom>
                  <a:avLst/>
                  <a:gdLst>
                    <a:gd name="T0" fmla="*/ 2147483646 w 213"/>
                    <a:gd name="T1" fmla="*/ 2147483646 h 198"/>
                    <a:gd name="T2" fmla="*/ 2147483646 w 213"/>
                    <a:gd name="T3" fmla="*/ 2147483646 h 198"/>
                    <a:gd name="T4" fmla="*/ 2147483646 w 213"/>
                    <a:gd name="T5" fmla="*/ 2147483646 h 198"/>
                    <a:gd name="T6" fmla="*/ 2147483646 w 213"/>
                    <a:gd name="T7" fmla="*/ 2147483646 h 198"/>
                    <a:gd name="T8" fmla="*/ 2147483646 w 213"/>
                    <a:gd name="T9" fmla="*/ 2147483646 h 198"/>
                    <a:gd name="T10" fmla="*/ 2147483646 w 213"/>
                    <a:gd name="T11" fmla="*/ 2147483646 h 198"/>
                    <a:gd name="T12" fmla="*/ 2147483646 w 213"/>
                    <a:gd name="T13" fmla="*/ 2147483646 h 198"/>
                    <a:gd name="T14" fmla="*/ 2147483646 w 213"/>
                    <a:gd name="T15" fmla="*/ 2147483646 h 198"/>
                    <a:gd name="T16" fmla="*/ 2147483646 w 213"/>
                    <a:gd name="T17" fmla="*/ 2147483646 h 198"/>
                    <a:gd name="T18" fmla="*/ 2147483646 w 213"/>
                    <a:gd name="T19" fmla="*/ 2147483646 h 198"/>
                    <a:gd name="T20" fmla="*/ 2147483646 w 213"/>
                    <a:gd name="T21" fmla="*/ 2147483646 h 198"/>
                    <a:gd name="T22" fmla="*/ 2147483646 w 213"/>
                    <a:gd name="T23" fmla="*/ 2147483646 h 198"/>
                    <a:gd name="T24" fmla="*/ 2147483646 w 213"/>
                    <a:gd name="T25" fmla="*/ 2147483646 h 198"/>
                    <a:gd name="T26" fmla="*/ 2147483646 w 213"/>
                    <a:gd name="T27" fmla="*/ 2147483646 h 198"/>
                    <a:gd name="T28" fmla="*/ 2147483646 w 213"/>
                    <a:gd name="T29" fmla="*/ 2147483646 h 198"/>
                    <a:gd name="T30" fmla="*/ 2147483646 w 213"/>
                    <a:gd name="T31" fmla="*/ 2147483646 h 198"/>
                    <a:gd name="T32" fmla="*/ 2147483646 w 213"/>
                    <a:gd name="T33" fmla="*/ 2147483646 h 198"/>
                    <a:gd name="T34" fmla="*/ 2147483646 w 213"/>
                    <a:gd name="T35" fmla="*/ 2147483646 h 198"/>
                    <a:gd name="T36" fmla="*/ 2147483646 w 213"/>
                    <a:gd name="T37" fmla="*/ 2147483646 h 198"/>
                    <a:gd name="T38" fmla="*/ 2147483646 w 213"/>
                    <a:gd name="T39" fmla="*/ 2147483646 h 198"/>
                    <a:gd name="T40" fmla="*/ 2147483646 w 213"/>
                    <a:gd name="T41" fmla="*/ 2147483646 h 198"/>
                    <a:gd name="T42" fmla="*/ 2147483646 w 213"/>
                    <a:gd name="T43" fmla="*/ 2147483646 h 198"/>
                    <a:gd name="T44" fmla="*/ 2147483646 w 213"/>
                    <a:gd name="T45" fmla="*/ 2147483646 h 198"/>
                    <a:gd name="T46" fmla="*/ 2147483646 w 213"/>
                    <a:gd name="T47" fmla="*/ 2147483646 h 198"/>
                    <a:gd name="T48" fmla="*/ 2147483646 w 213"/>
                    <a:gd name="T49" fmla="*/ 0 h 198"/>
                    <a:gd name="T50" fmla="*/ 2147483646 w 213"/>
                    <a:gd name="T51" fmla="*/ 0 h 198"/>
                    <a:gd name="T52" fmla="*/ 2147483646 w 213"/>
                    <a:gd name="T53" fmla="*/ 2147483646 h 198"/>
                    <a:gd name="T54" fmla="*/ 2147483646 w 213"/>
                    <a:gd name="T55" fmla="*/ 2147483646 h 198"/>
                    <a:gd name="T56" fmla="*/ 2147483646 w 213"/>
                    <a:gd name="T57" fmla="*/ 2147483646 h 198"/>
                    <a:gd name="T58" fmla="*/ 2147483646 w 213"/>
                    <a:gd name="T59" fmla="*/ 2147483646 h 198"/>
                    <a:gd name="T60" fmla="*/ 2147483646 w 213"/>
                    <a:gd name="T61" fmla="*/ 2147483646 h 198"/>
                    <a:gd name="T62" fmla="*/ 2147483646 w 213"/>
                    <a:gd name="T63" fmla="*/ 2147483646 h 198"/>
                    <a:gd name="T64" fmla="*/ 2147483646 w 213"/>
                    <a:gd name="T65" fmla="*/ 2147483646 h 198"/>
                    <a:gd name="T66" fmla="*/ 2147483646 w 213"/>
                    <a:gd name="T67" fmla="*/ 2147483646 h 198"/>
                    <a:gd name="T68" fmla="*/ 0 w 213"/>
                    <a:gd name="T69" fmla="*/ 2147483646 h 198"/>
                    <a:gd name="T70" fmla="*/ 0 w 213"/>
                    <a:gd name="T71" fmla="*/ 2147483646 h 198"/>
                    <a:gd name="T72" fmla="*/ 2147483646 w 213"/>
                    <a:gd name="T73" fmla="*/ 2147483646 h 198"/>
                    <a:gd name="T74" fmla="*/ 2147483646 w 213"/>
                    <a:gd name="T75" fmla="*/ 2147483646 h 198"/>
                    <a:gd name="T76" fmla="*/ 2147483646 w 213"/>
                    <a:gd name="T77" fmla="*/ 2147483646 h 198"/>
                    <a:gd name="T78" fmla="*/ 2147483646 w 213"/>
                    <a:gd name="T79" fmla="*/ 2147483646 h 198"/>
                    <a:gd name="T80" fmla="*/ 2147483646 w 213"/>
                    <a:gd name="T81" fmla="*/ 2147483646 h 198"/>
                    <a:gd name="T82" fmla="*/ 2147483646 w 213"/>
                    <a:gd name="T83" fmla="*/ 2147483646 h 198"/>
                    <a:gd name="T84" fmla="*/ 2147483646 w 213"/>
                    <a:gd name="T85" fmla="*/ 2147483646 h 198"/>
                    <a:gd name="T86" fmla="*/ 2147483646 w 213"/>
                    <a:gd name="T87" fmla="*/ 2147483646 h 198"/>
                    <a:gd name="T88" fmla="*/ 2147483646 w 213"/>
                    <a:gd name="T89" fmla="*/ 2147483646 h 198"/>
                    <a:gd name="T90" fmla="*/ 2147483646 w 213"/>
                    <a:gd name="T91" fmla="*/ 2147483646 h 198"/>
                    <a:gd name="T92" fmla="*/ 2147483646 w 213"/>
                    <a:gd name="T93" fmla="*/ 2147483646 h 198"/>
                    <a:gd name="T94" fmla="*/ 2147483646 w 213"/>
                    <a:gd name="T95" fmla="*/ 2147483646 h 198"/>
                    <a:gd name="T96" fmla="*/ 2147483646 w 213"/>
                    <a:gd name="T97" fmla="*/ 2147483646 h 198"/>
                    <a:gd name="T98" fmla="*/ 2147483646 w 213"/>
                    <a:gd name="T99" fmla="*/ 2147483646 h 198"/>
                    <a:gd name="T100" fmla="*/ 2147483646 w 213"/>
                    <a:gd name="T101" fmla="*/ 2147483646 h 198"/>
                    <a:gd name="T102" fmla="*/ 2147483646 w 213"/>
                    <a:gd name="T103" fmla="*/ 2147483646 h 198"/>
                    <a:gd name="T104" fmla="*/ 2147483646 w 213"/>
                    <a:gd name="T105" fmla="*/ 0 h 1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3" h="198">
                      <a:moveTo>
                        <a:pt x="197" y="126"/>
                      </a:moveTo>
                      <a:lnTo>
                        <a:pt x="197" y="126"/>
                      </a:lnTo>
                      <a:lnTo>
                        <a:pt x="179" y="125"/>
                      </a:lnTo>
                      <a:lnTo>
                        <a:pt x="179" y="55"/>
                      </a:lnTo>
                      <a:cubicBezTo>
                        <a:pt x="179" y="48"/>
                        <a:pt x="174" y="42"/>
                        <a:pt x="166" y="41"/>
                      </a:cubicBezTo>
                      <a:lnTo>
                        <a:pt x="84" y="33"/>
                      </a:lnTo>
                      <a:lnTo>
                        <a:pt x="84" y="17"/>
                      </a:lnTo>
                      <a:lnTo>
                        <a:pt x="197" y="28"/>
                      </a:lnTo>
                      <a:lnTo>
                        <a:pt x="197" y="126"/>
                      </a:lnTo>
                      <a:close/>
                      <a:moveTo>
                        <a:pt x="163" y="155"/>
                      </a:moveTo>
                      <a:lnTo>
                        <a:pt x="163" y="155"/>
                      </a:lnTo>
                      <a:lnTo>
                        <a:pt x="145" y="153"/>
                      </a:lnTo>
                      <a:lnTo>
                        <a:pt x="145" y="81"/>
                      </a:lnTo>
                      <a:cubicBezTo>
                        <a:pt x="145" y="74"/>
                        <a:pt x="140" y="68"/>
                        <a:pt x="132" y="67"/>
                      </a:cubicBezTo>
                      <a:lnTo>
                        <a:pt x="50" y="59"/>
                      </a:lnTo>
                      <a:lnTo>
                        <a:pt x="50" y="46"/>
                      </a:lnTo>
                      <a:lnTo>
                        <a:pt x="163" y="57"/>
                      </a:lnTo>
                      <a:lnTo>
                        <a:pt x="163" y="155"/>
                      </a:lnTo>
                      <a:close/>
                      <a:moveTo>
                        <a:pt x="129" y="181"/>
                      </a:moveTo>
                      <a:lnTo>
                        <a:pt x="129" y="181"/>
                      </a:lnTo>
                      <a:lnTo>
                        <a:pt x="16" y="170"/>
                      </a:lnTo>
                      <a:lnTo>
                        <a:pt x="16" y="72"/>
                      </a:lnTo>
                      <a:lnTo>
                        <a:pt x="129" y="83"/>
                      </a:lnTo>
                      <a:lnTo>
                        <a:pt x="129" y="181"/>
                      </a:lnTo>
                      <a:close/>
                      <a:moveTo>
                        <a:pt x="82" y="0"/>
                      </a:moveTo>
                      <a:lnTo>
                        <a:pt x="82" y="0"/>
                      </a:lnTo>
                      <a:cubicBezTo>
                        <a:pt x="78" y="0"/>
                        <a:pt x="75" y="1"/>
                        <a:pt x="72" y="4"/>
                      </a:cubicBezTo>
                      <a:cubicBezTo>
                        <a:pt x="69" y="6"/>
                        <a:pt x="68" y="10"/>
                        <a:pt x="68" y="14"/>
                      </a:cubicBezTo>
                      <a:lnTo>
                        <a:pt x="68" y="31"/>
                      </a:lnTo>
                      <a:lnTo>
                        <a:pt x="48" y="29"/>
                      </a:lnTo>
                      <a:cubicBezTo>
                        <a:pt x="45" y="29"/>
                        <a:pt x="41" y="30"/>
                        <a:pt x="38" y="33"/>
                      </a:cubicBezTo>
                      <a:cubicBezTo>
                        <a:pt x="35" y="35"/>
                        <a:pt x="34" y="39"/>
                        <a:pt x="34" y="42"/>
                      </a:cubicBezTo>
                      <a:lnTo>
                        <a:pt x="34" y="57"/>
                      </a:lnTo>
                      <a:lnTo>
                        <a:pt x="14" y="55"/>
                      </a:lnTo>
                      <a:cubicBezTo>
                        <a:pt x="6" y="54"/>
                        <a:pt x="0" y="61"/>
                        <a:pt x="0" y="68"/>
                      </a:cubicBezTo>
                      <a:lnTo>
                        <a:pt x="0" y="172"/>
                      </a:lnTo>
                      <a:cubicBezTo>
                        <a:pt x="0" y="179"/>
                        <a:pt x="5" y="185"/>
                        <a:pt x="13" y="186"/>
                      </a:cubicBezTo>
                      <a:lnTo>
                        <a:pt x="131" y="198"/>
                      </a:lnTo>
                      <a:cubicBezTo>
                        <a:pt x="131" y="198"/>
                        <a:pt x="132" y="198"/>
                        <a:pt x="132" y="198"/>
                      </a:cubicBezTo>
                      <a:cubicBezTo>
                        <a:pt x="139" y="198"/>
                        <a:pt x="145" y="192"/>
                        <a:pt x="145" y="185"/>
                      </a:cubicBezTo>
                      <a:lnTo>
                        <a:pt x="145" y="170"/>
                      </a:lnTo>
                      <a:lnTo>
                        <a:pt x="165" y="172"/>
                      </a:lnTo>
                      <a:cubicBezTo>
                        <a:pt x="165" y="172"/>
                        <a:pt x="166" y="172"/>
                        <a:pt x="166" y="172"/>
                      </a:cubicBezTo>
                      <a:cubicBezTo>
                        <a:pt x="169" y="172"/>
                        <a:pt x="173" y="171"/>
                        <a:pt x="175" y="168"/>
                      </a:cubicBezTo>
                      <a:cubicBezTo>
                        <a:pt x="178" y="166"/>
                        <a:pt x="179" y="162"/>
                        <a:pt x="179" y="159"/>
                      </a:cubicBezTo>
                      <a:lnTo>
                        <a:pt x="179" y="141"/>
                      </a:lnTo>
                      <a:lnTo>
                        <a:pt x="199" y="143"/>
                      </a:lnTo>
                      <a:cubicBezTo>
                        <a:pt x="199" y="143"/>
                        <a:pt x="200" y="143"/>
                        <a:pt x="200" y="143"/>
                      </a:cubicBezTo>
                      <a:cubicBezTo>
                        <a:pt x="203" y="143"/>
                        <a:pt x="207" y="142"/>
                        <a:pt x="209" y="140"/>
                      </a:cubicBezTo>
                      <a:cubicBezTo>
                        <a:pt x="212" y="137"/>
                        <a:pt x="213" y="133"/>
                        <a:pt x="213" y="130"/>
                      </a:cubicBezTo>
                      <a:lnTo>
                        <a:pt x="213" y="26"/>
                      </a:lnTo>
                      <a:cubicBezTo>
                        <a:pt x="213" y="19"/>
                        <a:pt x="208" y="13"/>
                        <a:pt x="200" y="12"/>
                      </a:cubicBezTo>
                      <a:lnTo>
                        <a:pt x="82" y="0"/>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sp>
              <p:nvSpPr>
                <p:cNvPr id="676" name="Freeform 544"/>
                <p:cNvSpPr>
                  <a:spLocks/>
                </p:cNvSpPr>
                <p:nvPr/>
              </p:nvSpPr>
              <p:spPr bwMode="auto">
                <a:xfrm>
                  <a:off x="2566988" y="4270375"/>
                  <a:ext cx="26988" cy="28575"/>
                </a:xfrm>
                <a:custGeom>
                  <a:avLst/>
                  <a:gdLst>
                    <a:gd name="T0" fmla="*/ 2147483646 w 31"/>
                    <a:gd name="T1" fmla="*/ 2147483646 h 34"/>
                    <a:gd name="T2" fmla="*/ 2147483646 w 31"/>
                    <a:gd name="T3" fmla="*/ 2147483646 h 34"/>
                    <a:gd name="T4" fmla="*/ 2147483646 w 31"/>
                    <a:gd name="T5" fmla="*/ 1780686424 h 34"/>
                    <a:gd name="T6" fmla="*/ 2147483646 w 31"/>
                    <a:gd name="T7" fmla="*/ 1187360166 h 34"/>
                    <a:gd name="T8" fmla="*/ 2147483646 w 31"/>
                    <a:gd name="T9" fmla="*/ 2147483646 h 34"/>
                    <a:gd name="T10" fmla="*/ 2147483646 w 31"/>
                    <a:gd name="T11" fmla="*/ 2147483646 h 34"/>
                    <a:gd name="T12" fmla="*/ 2147483646 w 31"/>
                    <a:gd name="T13" fmla="*/ 2147483646 h 34"/>
                    <a:gd name="T14" fmla="*/ 2147483646 w 31"/>
                    <a:gd name="T15" fmla="*/ 2147483646 h 34"/>
                    <a:gd name="T16" fmla="*/ 2147483646 w 31"/>
                    <a:gd name="T17" fmla="*/ 0 h 34"/>
                    <a:gd name="T18" fmla="*/ 0 w 31"/>
                    <a:gd name="T19" fmla="*/ 0 h 34"/>
                    <a:gd name="T20" fmla="*/ 2147483646 w 31"/>
                    <a:gd name="T21" fmla="*/ 2147483646 h 34"/>
                    <a:gd name="T22" fmla="*/ 2147483646 w 31"/>
                    <a:gd name="T23" fmla="*/ 2147483646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1" h="34">
                      <a:moveTo>
                        <a:pt x="20" y="34"/>
                      </a:moveTo>
                      <a:lnTo>
                        <a:pt x="20" y="34"/>
                      </a:lnTo>
                      <a:lnTo>
                        <a:pt x="31" y="3"/>
                      </a:lnTo>
                      <a:lnTo>
                        <a:pt x="24" y="2"/>
                      </a:lnTo>
                      <a:lnTo>
                        <a:pt x="17" y="24"/>
                      </a:lnTo>
                      <a:cubicBezTo>
                        <a:pt x="16" y="26"/>
                        <a:pt x="16" y="27"/>
                        <a:pt x="16" y="28"/>
                      </a:cubicBezTo>
                      <a:cubicBezTo>
                        <a:pt x="16" y="27"/>
                        <a:pt x="15" y="25"/>
                        <a:pt x="15" y="24"/>
                      </a:cubicBezTo>
                      <a:lnTo>
                        <a:pt x="8" y="0"/>
                      </a:lnTo>
                      <a:lnTo>
                        <a:pt x="0" y="0"/>
                      </a:lnTo>
                      <a:lnTo>
                        <a:pt x="12" y="34"/>
                      </a:lnTo>
                      <a:lnTo>
                        <a:pt x="20" y="34"/>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sp>
              <p:nvSpPr>
                <p:cNvPr id="677" name="Freeform 545"/>
                <p:cNvSpPr>
                  <a:spLocks/>
                </p:cNvSpPr>
                <p:nvPr/>
              </p:nvSpPr>
              <p:spPr bwMode="auto">
                <a:xfrm>
                  <a:off x="2597150" y="4273550"/>
                  <a:ext cx="31750" cy="30163"/>
                </a:xfrm>
                <a:custGeom>
                  <a:avLst/>
                  <a:gdLst>
                    <a:gd name="T0" fmla="*/ 2147483646 w 38"/>
                    <a:gd name="T1" fmla="*/ 2147483646 h 37"/>
                    <a:gd name="T2" fmla="*/ 2147483646 w 38"/>
                    <a:gd name="T3" fmla="*/ 2147483646 h 37"/>
                    <a:gd name="T4" fmla="*/ 2147483646 w 38"/>
                    <a:gd name="T5" fmla="*/ 2147483646 h 37"/>
                    <a:gd name="T6" fmla="*/ 2147483646 w 38"/>
                    <a:gd name="T7" fmla="*/ 2147483646 h 37"/>
                    <a:gd name="T8" fmla="*/ 2147483646 w 38"/>
                    <a:gd name="T9" fmla="*/ 2147483646 h 37"/>
                    <a:gd name="T10" fmla="*/ 2147483646 w 38"/>
                    <a:gd name="T11" fmla="*/ 2147483646 h 37"/>
                    <a:gd name="T12" fmla="*/ 2147483646 w 38"/>
                    <a:gd name="T13" fmla="*/ 2147483646 h 37"/>
                    <a:gd name="T14" fmla="*/ 2147483646 w 38"/>
                    <a:gd name="T15" fmla="*/ 2147483646 h 37"/>
                    <a:gd name="T16" fmla="*/ 2147483646 w 38"/>
                    <a:gd name="T17" fmla="*/ 2147483646 h 37"/>
                    <a:gd name="T18" fmla="*/ 2147483646 w 38"/>
                    <a:gd name="T19" fmla="*/ 2147483646 h 37"/>
                    <a:gd name="T20" fmla="*/ 2147483646 w 38"/>
                    <a:gd name="T21" fmla="*/ 2147483646 h 37"/>
                    <a:gd name="T22" fmla="*/ 2147483646 w 38"/>
                    <a:gd name="T23" fmla="*/ 2147483646 h 37"/>
                    <a:gd name="T24" fmla="*/ 2147483646 w 38"/>
                    <a:gd name="T25" fmla="*/ 2147483646 h 37"/>
                    <a:gd name="T26" fmla="*/ 2147483646 w 38"/>
                    <a:gd name="T27" fmla="*/ 2147483646 h 37"/>
                    <a:gd name="T28" fmla="*/ 2147483646 w 38"/>
                    <a:gd name="T29" fmla="*/ 1625556624 h 37"/>
                    <a:gd name="T30" fmla="*/ 2147483646 w 38"/>
                    <a:gd name="T31" fmla="*/ 2147483646 h 37"/>
                    <a:gd name="T32" fmla="*/ 2147483646 w 38"/>
                    <a:gd name="T33" fmla="*/ 2147483646 h 37"/>
                    <a:gd name="T34" fmla="*/ 2147483646 w 38"/>
                    <a:gd name="T35" fmla="*/ 2147483646 h 37"/>
                    <a:gd name="T36" fmla="*/ 2147483646 w 38"/>
                    <a:gd name="T37" fmla="*/ 2147483646 h 37"/>
                    <a:gd name="T38" fmla="*/ 2147483646 w 38"/>
                    <a:gd name="T39" fmla="*/ 541630469 h 37"/>
                    <a:gd name="T40" fmla="*/ 0 w 38"/>
                    <a:gd name="T41" fmla="*/ 0 h 37"/>
                    <a:gd name="T42" fmla="*/ 0 w 38"/>
                    <a:gd name="T43" fmla="*/ 2147483646 h 37"/>
                    <a:gd name="T44" fmla="*/ 2147483646 w 38"/>
                    <a:gd name="T45" fmla="*/ 2147483646 h 37"/>
                    <a:gd name="T46" fmla="*/ 2147483646 w 38"/>
                    <a:gd name="T47" fmla="*/ 2147483646 h 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8" h="37">
                      <a:moveTo>
                        <a:pt x="7" y="15"/>
                      </a:moveTo>
                      <a:lnTo>
                        <a:pt x="7" y="15"/>
                      </a:lnTo>
                      <a:cubicBezTo>
                        <a:pt x="7" y="12"/>
                        <a:pt x="7" y="10"/>
                        <a:pt x="7" y="7"/>
                      </a:cubicBezTo>
                      <a:cubicBezTo>
                        <a:pt x="7" y="9"/>
                        <a:pt x="8" y="11"/>
                        <a:pt x="8" y="11"/>
                      </a:cubicBezTo>
                      <a:lnTo>
                        <a:pt x="16" y="35"/>
                      </a:lnTo>
                      <a:lnTo>
                        <a:pt x="22" y="35"/>
                      </a:lnTo>
                      <a:lnTo>
                        <a:pt x="30" y="13"/>
                      </a:lnTo>
                      <a:cubicBezTo>
                        <a:pt x="30" y="13"/>
                        <a:pt x="31" y="11"/>
                        <a:pt x="31" y="9"/>
                      </a:cubicBezTo>
                      <a:cubicBezTo>
                        <a:pt x="31" y="12"/>
                        <a:pt x="31" y="14"/>
                        <a:pt x="31" y="16"/>
                      </a:cubicBezTo>
                      <a:lnTo>
                        <a:pt x="31" y="36"/>
                      </a:lnTo>
                      <a:lnTo>
                        <a:pt x="38" y="37"/>
                      </a:lnTo>
                      <a:lnTo>
                        <a:pt x="38" y="4"/>
                      </a:lnTo>
                      <a:lnTo>
                        <a:pt x="28" y="3"/>
                      </a:lnTo>
                      <a:lnTo>
                        <a:pt x="21" y="22"/>
                      </a:lnTo>
                      <a:cubicBezTo>
                        <a:pt x="20" y="23"/>
                        <a:pt x="20" y="25"/>
                        <a:pt x="19" y="27"/>
                      </a:cubicBezTo>
                      <a:cubicBezTo>
                        <a:pt x="19" y="25"/>
                        <a:pt x="19" y="24"/>
                        <a:pt x="18" y="22"/>
                      </a:cubicBezTo>
                      <a:lnTo>
                        <a:pt x="11" y="1"/>
                      </a:lnTo>
                      <a:lnTo>
                        <a:pt x="0" y="0"/>
                      </a:lnTo>
                      <a:lnTo>
                        <a:pt x="0" y="33"/>
                      </a:lnTo>
                      <a:lnTo>
                        <a:pt x="7" y="34"/>
                      </a:lnTo>
                      <a:lnTo>
                        <a:pt x="7" y="15"/>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grpSp>
        </p:grpSp>
        <p:grpSp>
          <p:nvGrpSpPr>
            <p:cNvPr id="678" name="组合 24230"/>
            <p:cNvGrpSpPr>
              <a:grpSpLocks/>
            </p:cNvGrpSpPr>
            <p:nvPr/>
          </p:nvGrpSpPr>
          <p:grpSpPr bwMode="auto">
            <a:xfrm>
              <a:off x="3386529" y="1389684"/>
              <a:ext cx="687018" cy="687018"/>
              <a:chOff x="2778950" y="3721403"/>
              <a:chExt cx="685800" cy="685800"/>
            </a:xfrm>
          </p:grpSpPr>
          <p:sp>
            <p:nvSpPr>
              <p:cNvPr id="679" name="Freeform 8"/>
              <p:cNvSpPr>
                <a:spLocks/>
              </p:cNvSpPr>
              <p:nvPr/>
            </p:nvSpPr>
            <p:spPr bwMode="auto">
              <a:xfrm>
                <a:off x="2778950" y="3721403"/>
                <a:ext cx="685800" cy="685800"/>
              </a:xfrm>
              <a:custGeom>
                <a:avLst/>
                <a:gdLst>
                  <a:gd name="T0" fmla="*/ 2147483646 w 805"/>
                  <a:gd name="T1" fmla="*/ 2147483646 h 804"/>
                  <a:gd name="T2" fmla="*/ 2147483646 w 805"/>
                  <a:gd name="T3" fmla="*/ 2147483646 h 804"/>
                  <a:gd name="T4" fmla="*/ 2147483646 w 805"/>
                  <a:gd name="T5" fmla="*/ 2147483646 h 804"/>
                  <a:gd name="T6" fmla="*/ 0 w 805"/>
                  <a:gd name="T7" fmla="*/ 2147483646 h 804"/>
                  <a:gd name="T8" fmla="*/ 2147483646 w 805"/>
                  <a:gd name="T9" fmla="*/ 0 h 804"/>
                  <a:gd name="T10" fmla="*/ 2147483646 w 805"/>
                  <a:gd name="T11" fmla="*/ 2147483646 h 8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5" h="804">
                    <a:moveTo>
                      <a:pt x="805" y="402"/>
                    </a:moveTo>
                    <a:lnTo>
                      <a:pt x="805" y="402"/>
                    </a:lnTo>
                    <a:cubicBezTo>
                      <a:pt x="805" y="624"/>
                      <a:pt x="625" y="804"/>
                      <a:pt x="402" y="804"/>
                    </a:cubicBezTo>
                    <a:cubicBezTo>
                      <a:pt x="180" y="804"/>
                      <a:pt x="0" y="624"/>
                      <a:pt x="0" y="402"/>
                    </a:cubicBezTo>
                    <a:cubicBezTo>
                      <a:pt x="0" y="180"/>
                      <a:pt x="180" y="0"/>
                      <a:pt x="402" y="0"/>
                    </a:cubicBezTo>
                    <a:cubicBezTo>
                      <a:pt x="625" y="0"/>
                      <a:pt x="805" y="180"/>
                      <a:pt x="805" y="402"/>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grpSp>
            <p:nvGrpSpPr>
              <p:cNvPr id="680" name="组合 24221"/>
              <p:cNvGrpSpPr>
                <a:grpSpLocks/>
              </p:cNvGrpSpPr>
              <p:nvPr/>
            </p:nvGrpSpPr>
            <p:grpSpPr bwMode="auto">
              <a:xfrm>
                <a:off x="2902775" y="3911903"/>
                <a:ext cx="454025" cy="285750"/>
                <a:chOff x="2409825" y="4105275"/>
                <a:chExt cx="454025" cy="285750"/>
              </a:xfrm>
            </p:grpSpPr>
            <p:sp>
              <p:nvSpPr>
                <p:cNvPr id="681" name="Freeform 542"/>
                <p:cNvSpPr>
                  <a:spLocks/>
                </p:cNvSpPr>
                <p:nvPr/>
              </p:nvSpPr>
              <p:spPr bwMode="auto">
                <a:xfrm>
                  <a:off x="2409825" y="4105275"/>
                  <a:ext cx="454025" cy="285750"/>
                </a:xfrm>
                <a:custGeom>
                  <a:avLst/>
                  <a:gdLst>
                    <a:gd name="T0" fmla="*/ 2147483646 w 534"/>
                    <a:gd name="T1" fmla="*/ 2147483646 h 335"/>
                    <a:gd name="T2" fmla="*/ 2147483646 w 534"/>
                    <a:gd name="T3" fmla="*/ 2147483646 h 335"/>
                    <a:gd name="T4" fmla="*/ 2147483646 w 534"/>
                    <a:gd name="T5" fmla="*/ 0 h 335"/>
                    <a:gd name="T6" fmla="*/ 2147483646 w 534"/>
                    <a:gd name="T7" fmla="*/ 2147483646 h 335"/>
                    <a:gd name="T8" fmla="*/ 0 w 534"/>
                    <a:gd name="T9" fmla="*/ 2147483646 h 335"/>
                    <a:gd name="T10" fmla="*/ 2147483646 w 534"/>
                    <a:gd name="T11" fmla="*/ 2147483646 h 335"/>
                    <a:gd name="T12" fmla="*/ 2147483646 w 534"/>
                    <a:gd name="T13" fmla="*/ 2147483646 h 335"/>
                    <a:gd name="T14" fmla="*/ 2147483646 w 534"/>
                    <a:gd name="T15" fmla="*/ 2147483646 h 335"/>
                    <a:gd name="T16" fmla="*/ 2147483646 w 534"/>
                    <a:gd name="T17" fmla="*/ 2147483646 h 335"/>
                    <a:gd name="T18" fmla="*/ 2147483646 w 534"/>
                    <a:gd name="T19" fmla="*/ 2147483646 h 335"/>
                    <a:gd name="T20" fmla="*/ 2147483646 w 534"/>
                    <a:gd name="T21" fmla="*/ 2147483646 h 335"/>
                    <a:gd name="T22" fmla="*/ 2147483646 w 534"/>
                    <a:gd name="T23" fmla="*/ 2147483646 h 335"/>
                    <a:gd name="T24" fmla="*/ 2147483646 w 534"/>
                    <a:gd name="T25" fmla="*/ 2147483646 h 335"/>
                    <a:gd name="T26" fmla="*/ 2147483646 w 534"/>
                    <a:gd name="T27" fmla="*/ 2147483646 h 335"/>
                    <a:gd name="T28" fmla="*/ 2147483646 w 534"/>
                    <a:gd name="T29" fmla="*/ 2147483646 h 335"/>
                    <a:gd name="T30" fmla="*/ 2147483646 w 534"/>
                    <a:gd name="T31" fmla="*/ 2147483646 h 335"/>
                    <a:gd name="T32" fmla="*/ 2147483646 w 534"/>
                    <a:gd name="T33" fmla="*/ 2147483646 h 335"/>
                    <a:gd name="T34" fmla="*/ 2147483646 w 534"/>
                    <a:gd name="T35" fmla="*/ 2147483646 h 335"/>
                    <a:gd name="T36" fmla="*/ 2147483646 w 534"/>
                    <a:gd name="T37" fmla="*/ 2147483646 h 335"/>
                    <a:gd name="T38" fmla="*/ 2147483646 w 534"/>
                    <a:gd name="T39" fmla="*/ 2147483646 h 335"/>
                    <a:gd name="T40" fmla="*/ 2147483646 w 534"/>
                    <a:gd name="T41" fmla="*/ 2147483646 h 335"/>
                    <a:gd name="T42" fmla="*/ 2147483646 w 534"/>
                    <a:gd name="T43" fmla="*/ 2147483646 h 335"/>
                    <a:gd name="T44" fmla="*/ 2147483646 w 534"/>
                    <a:gd name="T45" fmla="*/ 2147483646 h 335"/>
                    <a:gd name="T46" fmla="*/ 2147483646 w 534"/>
                    <a:gd name="T47" fmla="*/ 2147483646 h 335"/>
                    <a:gd name="T48" fmla="*/ 2147483646 w 534"/>
                    <a:gd name="T49" fmla="*/ 2147483646 h 335"/>
                    <a:gd name="T50" fmla="*/ 2147483646 w 534"/>
                    <a:gd name="T51" fmla="*/ 2147483646 h 335"/>
                    <a:gd name="T52" fmla="*/ 2147483646 w 534"/>
                    <a:gd name="T53" fmla="*/ 2147483646 h 335"/>
                    <a:gd name="T54" fmla="*/ 2147483646 w 534"/>
                    <a:gd name="T55" fmla="*/ 2147483646 h 335"/>
                    <a:gd name="T56" fmla="*/ 2147483646 w 534"/>
                    <a:gd name="T57" fmla="*/ 2147483646 h 335"/>
                    <a:gd name="T58" fmla="*/ 2147483646 w 534"/>
                    <a:gd name="T59" fmla="*/ 2147483646 h 33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34" h="335">
                      <a:moveTo>
                        <a:pt x="416" y="92"/>
                      </a:moveTo>
                      <a:lnTo>
                        <a:pt x="416" y="92"/>
                      </a:lnTo>
                      <a:cubicBezTo>
                        <a:pt x="382" y="35"/>
                        <a:pt x="321" y="0"/>
                        <a:pt x="255" y="0"/>
                      </a:cubicBezTo>
                      <a:cubicBezTo>
                        <a:pt x="172" y="0"/>
                        <a:pt x="99" y="55"/>
                        <a:pt x="76" y="134"/>
                      </a:cubicBezTo>
                      <a:cubicBezTo>
                        <a:pt x="32" y="144"/>
                        <a:pt x="0" y="183"/>
                        <a:pt x="0" y="228"/>
                      </a:cubicBezTo>
                      <a:cubicBezTo>
                        <a:pt x="0" y="281"/>
                        <a:pt x="43" y="324"/>
                        <a:pt x="96" y="324"/>
                      </a:cubicBezTo>
                      <a:lnTo>
                        <a:pt x="344" y="324"/>
                      </a:lnTo>
                      <a:cubicBezTo>
                        <a:pt x="348" y="331"/>
                        <a:pt x="354" y="335"/>
                        <a:pt x="362" y="335"/>
                      </a:cubicBezTo>
                      <a:cubicBezTo>
                        <a:pt x="374" y="335"/>
                        <a:pt x="384" y="326"/>
                        <a:pt x="384" y="314"/>
                      </a:cubicBezTo>
                      <a:cubicBezTo>
                        <a:pt x="384" y="303"/>
                        <a:pt x="374" y="293"/>
                        <a:pt x="362" y="293"/>
                      </a:cubicBezTo>
                      <a:cubicBezTo>
                        <a:pt x="355" y="293"/>
                        <a:pt x="348" y="298"/>
                        <a:pt x="344" y="304"/>
                      </a:cubicBezTo>
                      <a:lnTo>
                        <a:pt x="96" y="304"/>
                      </a:lnTo>
                      <a:cubicBezTo>
                        <a:pt x="54" y="304"/>
                        <a:pt x="20" y="270"/>
                        <a:pt x="20" y="228"/>
                      </a:cubicBezTo>
                      <a:cubicBezTo>
                        <a:pt x="20" y="191"/>
                        <a:pt x="48" y="159"/>
                        <a:pt x="85" y="153"/>
                      </a:cubicBezTo>
                      <a:cubicBezTo>
                        <a:pt x="89" y="153"/>
                        <a:pt x="92" y="150"/>
                        <a:pt x="93" y="146"/>
                      </a:cubicBezTo>
                      <a:cubicBezTo>
                        <a:pt x="113" y="72"/>
                        <a:pt x="179" y="21"/>
                        <a:pt x="255" y="21"/>
                      </a:cubicBezTo>
                      <a:cubicBezTo>
                        <a:pt x="316" y="21"/>
                        <a:pt x="372" y="53"/>
                        <a:pt x="401" y="107"/>
                      </a:cubicBezTo>
                      <a:cubicBezTo>
                        <a:pt x="403" y="110"/>
                        <a:pt x="406" y="112"/>
                        <a:pt x="410" y="112"/>
                      </a:cubicBezTo>
                      <a:cubicBezTo>
                        <a:pt x="467" y="112"/>
                        <a:pt x="513" y="159"/>
                        <a:pt x="513" y="216"/>
                      </a:cubicBezTo>
                      <a:cubicBezTo>
                        <a:pt x="513" y="248"/>
                        <a:pt x="499" y="278"/>
                        <a:pt x="473" y="299"/>
                      </a:cubicBezTo>
                      <a:cubicBezTo>
                        <a:pt x="469" y="302"/>
                        <a:pt x="462" y="304"/>
                        <a:pt x="454" y="304"/>
                      </a:cubicBezTo>
                      <a:lnTo>
                        <a:pt x="446" y="304"/>
                      </a:lnTo>
                      <a:cubicBezTo>
                        <a:pt x="442" y="298"/>
                        <a:pt x="436" y="293"/>
                        <a:pt x="428" y="293"/>
                      </a:cubicBezTo>
                      <a:cubicBezTo>
                        <a:pt x="416" y="293"/>
                        <a:pt x="406" y="302"/>
                        <a:pt x="406" y="314"/>
                      </a:cubicBezTo>
                      <a:cubicBezTo>
                        <a:pt x="406" y="326"/>
                        <a:pt x="416" y="335"/>
                        <a:pt x="428" y="335"/>
                      </a:cubicBezTo>
                      <a:cubicBezTo>
                        <a:pt x="435" y="335"/>
                        <a:pt x="442" y="331"/>
                        <a:pt x="446" y="324"/>
                      </a:cubicBezTo>
                      <a:lnTo>
                        <a:pt x="454" y="324"/>
                      </a:lnTo>
                      <a:cubicBezTo>
                        <a:pt x="467" y="324"/>
                        <a:pt x="478" y="321"/>
                        <a:pt x="486" y="315"/>
                      </a:cubicBezTo>
                      <a:cubicBezTo>
                        <a:pt x="516" y="290"/>
                        <a:pt x="534" y="254"/>
                        <a:pt x="534" y="216"/>
                      </a:cubicBezTo>
                      <a:cubicBezTo>
                        <a:pt x="534" y="150"/>
                        <a:pt x="481" y="95"/>
                        <a:pt x="416" y="9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sp>
              <p:nvSpPr>
                <p:cNvPr id="682" name="Freeform 543"/>
                <p:cNvSpPr>
                  <a:spLocks noEditPoints="1"/>
                </p:cNvSpPr>
                <p:nvPr/>
              </p:nvSpPr>
              <p:spPr bwMode="auto">
                <a:xfrm>
                  <a:off x="2538413" y="4176713"/>
                  <a:ext cx="180975" cy="169863"/>
                </a:xfrm>
                <a:custGeom>
                  <a:avLst/>
                  <a:gdLst>
                    <a:gd name="T0" fmla="*/ 2147483646 w 213"/>
                    <a:gd name="T1" fmla="*/ 2147483646 h 198"/>
                    <a:gd name="T2" fmla="*/ 2147483646 w 213"/>
                    <a:gd name="T3" fmla="*/ 2147483646 h 198"/>
                    <a:gd name="T4" fmla="*/ 2147483646 w 213"/>
                    <a:gd name="T5" fmla="*/ 2147483646 h 198"/>
                    <a:gd name="T6" fmla="*/ 2147483646 w 213"/>
                    <a:gd name="T7" fmla="*/ 2147483646 h 198"/>
                    <a:gd name="T8" fmla="*/ 2147483646 w 213"/>
                    <a:gd name="T9" fmla="*/ 2147483646 h 198"/>
                    <a:gd name="T10" fmla="*/ 2147483646 w 213"/>
                    <a:gd name="T11" fmla="*/ 2147483646 h 198"/>
                    <a:gd name="T12" fmla="*/ 2147483646 w 213"/>
                    <a:gd name="T13" fmla="*/ 2147483646 h 198"/>
                    <a:gd name="T14" fmla="*/ 2147483646 w 213"/>
                    <a:gd name="T15" fmla="*/ 2147483646 h 198"/>
                    <a:gd name="T16" fmla="*/ 2147483646 w 213"/>
                    <a:gd name="T17" fmla="*/ 2147483646 h 198"/>
                    <a:gd name="T18" fmla="*/ 2147483646 w 213"/>
                    <a:gd name="T19" fmla="*/ 2147483646 h 198"/>
                    <a:gd name="T20" fmla="*/ 2147483646 w 213"/>
                    <a:gd name="T21" fmla="*/ 2147483646 h 198"/>
                    <a:gd name="T22" fmla="*/ 2147483646 w 213"/>
                    <a:gd name="T23" fmla="*/ 2147483646 h 198"/>
                    <a:gd name="T24" fmla="*/ 2147483646 w 213"/>
                    <a:gd name="T25" fmla="*/ 2147483646 h 198"/>
                    <a:gd name="T26" fmla="*/ 2147483646 w 213"/>
                    <a:gd name="T27" fmla="*/ 2147483646 h 198"/>
                    <a:gd name="T28" fmla="*/ 2147483646 w 213"/>
                    <a:gd name="T29" fmla="*/ 2147483646 h 198"/>
                    <a:gd name="T30" fmla="*/ 2147483646 w 213"/>
                    <a:gd name="T31" fmla="*/ 2147483646 h 198"/>
                    <a:gd name="T32" fmla="*/ 2147483646 w 213"/>
                    <a:gd name="T33" fmla="*/ 2147483646 h 198"/>
                    <a:gd name="T34" fmla="*/ 2147483646 w 213"/>
                    <a:gd name="T35" fmla="*/ 2147483646 h 198"/>
                    <a:gd name="T36" fmla="*/ 2147483646 w 213"/>
                    <a:gd name="T37" fmla="*/ 2147483646 h 198"/>
                    <a:gd name="T38" fmla="*/ 2147483646 w 213"/>
                    <a:gd name="T39" fmla="*/ 2147483646 h 198"/>
                    <a:gd name="T40" fmla="*/ 2147483646 w 213"/>
                    <a:gd name="T41" fmla="*/ 2147483646 h 198"/>
                    <a:gd name="T42" fmla="*/ 2147483646 w 213"/>
                    <a:gd name="T43" fmla="*/ 2147483646 h 198"/>
                    <a:gd name="T44" fmla="*/ 2147483646 w 213"/>
                    <a:gd name="T45" fmla="*/ 2147483646 h 198"/>
                    <a:gd name="T46" fmla="*/ 2147483646 w 213"/>
                    <a:gd name="T47" fmla="*/ 2147483646 h 198"/>
                    <a:gd name="T48" fmla="*/ 2147483646 w 213"/>
                    <a:gd name="T49" fmla="*/ 0 h 198"/>
                    <a:gd name="T50" fmla="*/ 2147483646 w 213"/>
                    <a:gd name="T51" fmla="*/ 0 h 198"/>
                    <a:gd name="T52" fmla="*/ 2147483646 w 213"/>
                    <a:gd name="T53" fmla="*/ 2147483646 h 198"/>
                    <a:gd name="T54" fmla="*/ 2147483646 w 213"/>
                    <a:gd name="T55" fmla="*/ 2147483646 h 198"/>
                    <a:gd name="T56" fmla="*/ 2147483646 w 213"/>
                    <a:gd name="T57" fmla="*/ 2147483646 h 198"/>
                    <a:gd name="T58" fmla="*/ 2147483646 w 213"/>
                    <a:gd name="T59" fmla="*/ 2147483646 h 198"/>
                    <a:gd name="T60" fmla="*/ 2147483646 w 213"/>
                    <a:gd name="T61" fmla="*/ 2147483646 h 198"/>
                    <a:gd name="T62" fmla="*/ 2147483646 w 213"/>
                    <a:gd name="T63" fmla="*/ 2147483646 h 198"/>
                    <a:gd name="T64" fmla="*/ 2147483646 w 213"/>
                    <a:gd name="T65" fmla="*/ 2147483646 h 198"/>
                    <a:gd name="T66" fmla="*/ 2147483646 w 213"/>
                    <a:gd name="T67" fmla="*/ 2147483646 h 198"/>
                    <a:gd name="T68" fmla="*/ 0 w 213"/>
                    <a:gd name="T69" fmla="*/ 2147483646 h 198"/>
                    <a:gd name="T70" fmla="*/ 0 w 213"/>
                    <a:gd name="T71" fmla="*/ 2147483646 h 198"/>
                    <a:gd name="T72" fmla="*/ 2147483646 w 213"/>
                    <a:gd name="T73" fmla="*/ 2147483646 h 198"/>
                    <a:gd name="T74" fmla="*/ 2147483646 w 213"/>
                    <a:gd name="T75" fmla="*/ 2147483646 h 198"/>
                    <a:gd name="T76" fmla="*/ 2147483646 w 213"/>
                    <a:gd name="T77" fmla="*/ 2147483646 h 198"/>
                    <a:gd name="T78" fmla="*/ 2147483646 w 213"/>
                    <a:gd name="T79" fmla="*/ 2147483646 h 198"/>
                    <a:gd name="T80" fmla="*/ 2147483646 w 213"/>
                    <a:gd name="T81" fmla="*/ 2147483646 h 198"/>
                    <a:gd name="T82" fmla="*/ 2147483646 w 213"/>
                    <a:gd name="T83" fmla="*/ 2147483646 h 198"/>
                    <a:gd name="T84" fmla="*/ 2147483646 w 213"/>
                    <a:gd name="T85" fmla="*/ 2147483646 h 198"/>
                    <a:gd name="T86" fmla="*/ 2147483646 w 213"/>
                    <a:gd name="T87" fmla="*/ 2147483646 h 198"/>
                    <a:gd name="T88" fmla="*/ 2147483646 w 213"/>
                    <a:gd name="T89" fmla="*/ 2147483646 h 198"/>
                    <a:gd name="T90" fmla="*/ 2147483646 w 213"/>
                    <a:gd name="T91" fmla="*/ 2147483646 h 198"/>
                    <a:gd name="T92" fmla="*/ 2147483646 w 213"/>
                    <a:gd name="T93" fmla="*/ 2147483646 h 198"/>
                    <a:gd name="T94" fmla="*/ 2147483646 w 213"/>
                    <a:gd name="T95" fmla="*/ 2147483646 h 198"/>
                    <a:gd name="T96" fmla="*/ 2147483646 w 213"/>
                    <a:gd name="T97" fmla="*/ 2147483646 h 198"/>
                    <a:gd name="T98" fmla="*/ 2147483646 w 213"/>
                    <a:gd name="T99" fmla="*/ 2147483646 h 198"/>
                    <a:gd name="T100" fmla="*/ 2147483646 w 213"/>
                    <a:gd name="T101" fmla="*/ 2147483646 h 198"/>
                    <a:gd name="T102" fmla="*/ 2147483646 w 213"/>
                    <a:gd name="T103" fmla="*/ 2147483646 h 198"/>
                    <a:gd name="T104" fmla="*/ 2147483646 w 213"/>
                    <a:gd name="T105" fmla="*/ 0 h 1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3" h="198">
                      <a:moveTo>
                        <a:pt x="197" y="126"/>
                      </a:moveTo>
                      <a:lnTo>
                        <a:pt x="197" y="126"/>
                      </a:lnTo>
                      <a:lnTo>
                        <a:pt x="179" y="125"/>
                      </a:lnTo>
                      <a:lnTo>
                        <a:pt x="179" y="55"/>
                      </a:lnTo>
                      <a:cubicBezTo>
                        <a:pt x="179" y="48"/>
                        <a:pt x="174" y="42"/>
                        <a:pt x="166" y="41"/>
                      </a:cubicBezTo>
                      <a:lnTo>
                        <a:pt x="84" y="33"/>
                      </a:lnTo>
                      <a:lnTo>
                        <a:pt x="84" y="17"/>
                      </a:lnTo>
                      <a:lnTo>
                        <a:pt x="197" y="28"/>
                      </a:lnTo>
                      <a:lnTo>
                        <a:pt x="197" y="126"/>
                      </a:lnTo>
                      <a:close/>
                      <a:moveTo>
                        <a:pt x="163" y="155"/>
                      </a:moveTo>
                      <a:lnTo>
                        <a:pt x="163" y="155"/>
                      </a:lnTo>
                      <a:lnTo>
                        <a:pt x="145" y="153"/>
                      </a:lnTo>
                      <a:lnTo>
                        <a:pt x="145" y="81"/>
                      </a:lnTo>
                      <a:cubicBezTo>
                        <a:pt x="145" y="74"/>
                        <a:pt x="140" y="68"/>
                        <a:pt x="132" y="67"/>
                      </a:cubicBezTo>
                      <a:lnTo>
                        <a:pt x="50" y="59"/>
                      </a:lnTo>
                      <a:lnTo>
                        <a:pt x="50" y="46"/>
                      </a:lnTo>
                      <a:lnTo>
                        <a:pt x="163" y="57"/>
                      </a:lnTo>
                      <a:lnTo>
                        <a:pt x="163" y="155"/>
                      </a:lnTo>
                      <a:close/>
                      <a:moveTo>
                        <a:pt x="129" y="181"/>
                      </a:moveTo>
                      <a:lnTo>
                        <a:pt x="129" y="181"/>
                      </a:lnTo>
                      <a:lnTo>
                        <a:pt x="16" y="170"/>
                      </a:lnTo>
                      <a:lnTo>
                        <a:pt x="16" y="72"/>
                      </a:lnTo>
                      <a:lnTo>
                        <a:pt x="129" y="83"/>
                      </a:lnTo>
                      <a:lnTo>
                        <a:pt x="129" y="181"/>
                      </a:lnTo>
                      <a:close/>
                      <a:moveTo>
                        <a:pt x="82" y="0"/>
                      </a:moveTo>
                      <a:lnTo>
                        <a:pt x="82" y="0"/>
                      </a:lnTo>
                      <a:cubicBezTo>
                        <a:pt x="78" y="0"/>
                        <a:pt x="75" y="1"/>
                        <a:pt x="72" y="4"/>
                      </a:cubicBezTo>
                      <a:cubicBezTo>
                        <a:pt x="69" y="6"/>
                        <a:pt x="68" y="10"/>
                        <a:pt x="68" y="14"/>
                      </a:cubicBezTo>
                      <a:lnTo>
                        <a:pt x="68" y="31"/>
                      </a:lnTo>
                      <a:lnTo>
                        <a:pt x="48" y="29"/>
                      </a:lnTo>
                      <a:cubicBezTo>
                        <a:pt x="45" y="29"/>
                        <a:pt x="41" y="30"/>
                        <a:pt x="38" y="33"/>
                      </a:cubicBezTo>
                      <a:cubicBezTo>
                        <a:pt x="35" y="35"/>
                        <a:pt x="34" y="39"/>
                        <a:pt x="34" y="42"/>
                      </a:cubicBezTo>
                      <a:lnTo>
                        <a:pt x="34" y="57"/>
                      </a:lnTo>
                      <a:lnTo>
                        <a:pt x="14" y="55"/>
                      </a:lnTo>
                      <a:cubicBezTo>
                        <a:pt x="6" y="54"/>
                        <a:pt x="0" y="61"/>
                        <a:pt x="0" y="68"/>
                      </a:cubicBezTo>
                      <a:lnTo>
                        <a:pt x="0" y="172"/>
                      </a:lnTo>
                      <a:cubicBezTo>
                        <a:pt x="0" y="179"/>
                        <a:pt x="5" y="185"/>
                        <a:pt x="13" y="186"/>
                      </a:cubicBezTo>
                      <a:lnTo>
                        <a:pt x="131" y="198"/>
                      </a:lnTo>
                      <a:cubicBezTo>
                        <a:pt x="131" y="198"/>
                        <a:pt x="132" y="198"/>
                        <a:pt x="132" y="198"/>
                      </a:cubicBezTo>
                      <a:cubicBezTo>
                        <a:pt x="139" y="198"/>
                        <a:pt x="145" y="192"/>
                        <a:pt x="145" y="185"/>
                      </a:cubicBezTo>
                      <a:lnTo>
                        <a:pt x="145" y="170"/>
                      </a:lnTo>
                      <a:lnTo>
                        <a:pt x="165" y="172"/>
                      </a:lnTo>
                      <a:cubicBezTo>
                        <a:pt x="165" y="172"/>
                        <a:pt x="166" y="172"/>
                        <a:pt x="166" y="172"/>
                      </a:cubicBezTo>
                      <a:cubicBezTo>
                        <a:pt x="169" y="172"/>
                        <a:pt x="173" y="171"/>
                        <a:pt x="175" y="168"/>
                      </a:cubicBezTo>
                      <a:cubicBezTo>
                        <a:pt x="178" y="166"/>
                        <a:pt x="179" y="162"/>
                        <a:pt x="179" y="159"/>
                      </a:cubicBezTo>
                      <a:lnTo>
                        <a:pt x="179" y="141"/>
                      </a:lnTo>
                      <a:lnTo>
                        <a:pt x="199" y="143"/>
                      </a:lnTo>
                      <a:cubicBezTo>
                        <a:pt x="199" y="143"/>
                        <a:pt x="200" y="143"/>
                        <a:pt x="200" y="143"/>
                      </a:cubicBezTo>
                      <a:cubicBezTo>
                        <a:pt x="203" y="143"/>
                        <a:pt x="207" y="142"/>
                        <a:pt x="209" y="140"/>
                      </a:cubicBezTo>
                      <a:cubicBezTo>
                        <a:pt x="212" y="137"/>
                        <a:pt x="213" y="133"/>
                        <a:pt x="213" y="130"/>
                      </a:cubicBezTo>
                      <a:lnTo>
                        <a:pt x="213" y="26"/>
                      </a:lnTo>
                      <a:cubicBezTo>
                        <a:pt x="213" y="19"/>
                        <a:pt x="208" y="13"/>
                        <a:pt x="200" y="12"/>
                      </a:cubicBezTo>
                      <a:lnTo>
                        <a:pt x="82" y="0"/>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sp>
              <p:nvSpPr>
                <p:cNvPr id="683" name="Freeform 544"/>
                <p:cNvSpPr>
                  <a:spLocks/>
                </p:cNvSpPr>
                <p:nvPr/>
              </p:nvSpPr>
              <p:spPr bwMode="auto">
                <a:xfrm>
                  <a:off x="2566988" y="4270375"/>
                  <a:ext cx="26988" cy="28575"/>
                </a:xfrm>
                <a:custGeom>
                  <a:avLst/>
                  <a:gdLst>
                    <a:gd name="T0" fmla="*/ 2147483646 w 31"/>
                    <a:gd name="T1" fmla="*/ 2147483646 h 34"/>
                    <a:gd name="T2" fmla="*/ 2147483646 w 31"/>
                    <a:gd name="T3" fmla="*/ 2147483646 h 34"/>
                    <a:gd name="T4" fmla="*/ 2147483646 w 31"/>
                    <a:gd name="T5" fmla="*/ 1780686424 h 34"/>
                    <a:gd name="T6" fmla="*/ 2147483646 w 31"/>
                    <a:gd name="T7" fmla="*/ 1187360166 h 34"/>
                    <a:gd name="T8" fmla="*/ 2147483646 w 31"/>
                    <a:gd name="T9" fmla="*/ 2147483646 h 34"/>
                    <a:gd name="T10" fmla="*/ 2147483646 w 31"/>
                    <a:gd name="T11" fmla="*/ 2147483646 h 34"/>
                    <a:gd name="T12" fmla="*/ 2147483646 w 31"/>
                    <a:gd name="T13" fmla="*/ 2147483646 h 34"/>
                    <a:gd name="T14" fmla="*/ 2147483646 w 31"/>
                    <a:gd name="T15" fmla="*/ 2147483646 h 34"/>
                    <a:gd name="T16" fmla="*/ 2147483646 w 31"/>
                    <a:gd name="T17" fmla="*/ 0 h 34"/>
                    <a:gd name="T18" fmla="*/ 0 w 31"/>
                    <a:gd name="T19" fmla="*/ 0 h 34"/>
                    <a:gd name="T20" fmla="*/ 2147483646 w 31"/>
                    <a:gd name="T21" fmla="*/ 2147483646 h 34"/>
                    <a:gd name="T22" fmla="*/ 2147483646 w 31"/>
                    <a:gd name="T23" fmla="*/ 2147483646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1" h="34">
                      <a:moveTo>
                        <a:pt x="20" y="34"/>
                      </a:moveTo>
                      <a:lnTo>
                        <a:pt x="20" y="34"/>
                      </a:lnTo>
                      <a:lnTo>
                        <a:pt x="31" y="3"/>
                      </a:lnTo>
                      <a:lnTo>
                        <a:pt x="24" y="2"/>
                      </a:lnTo>
                      <a:lnTo>
                        <a:pt x="17" y="24"/>
                      </a:lnTo>
                      <a:cubicBezTo>
                        <a:pt x="16" y="26"/>
                        <a:pt x="16" y="27"/>
                        <a:pt x="16" y="28"/>
                      </a:cubicBezTo>
                      <a:cubicBezTo>
                        <a:pt x="16" y="27"/>
                        <a:pt x="15" y="25"/>
                        <a:pt x="15" y="24"/>
                      </a:cubicBezTo>
                      <a:lnTo>
                        <a:pt x="8" y="0"/>
                      </a:lnTo>
                      <a:lnTo>
                        <a:pt x="0" y="0"/>
                      </a:lnTo>
                      <a:lnTo>
                        <a:pt x="12" y="34"/>
                      </a:lnTo>
                      <a:lnTo>
                        <a:pt x="20" y="34"/>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sp>
              <p:nvSpPr>
                <p:cNvPr id="684" name="Freeform 545"/>
                <p:cNvSpPr>
                  <a:spLocks/>
                </p:cNvSpPr>
                <p:nvPr/>
              </p:nvSpPr>
              <p:spPr bwMode="auto">
                <a:xfrm>
                  <a:off x="2597150" y="4273550"/>
                  <a:ext cx="31750" cy="30163"/>
                </a:xfrm>
                <a:custGeom>
                  <a:avLst/>
                  <a:gdLst>
                    <a:gd name="T0" fmla="*/ 2147483646 w 38"/>
                    <a:gd name="T1" fmla="*/ 2147483646 h 37"/>
                    <a:gd name="T2" fmla="*/ 2147483646 w 38"/>
                    <a:gd name="T3" fmla="*/ 2147483646 h 37"/>
                    <a:gd name="T4" fmla="*/ 2147483646 w 38"/>
                    <a:gd name="T5" fmla="*/ 2147483646 h 37"/>
                    <a:gd name="T6" fmla="*/ 2147483646 w 38"/>
                    <a:gd name="T7" fmla="*/ 2147483646 h 37"/>
                    <a:gd name="T8" fmla="*/ 2147483646 w 38"/>
                    <a:gd name="T9" fmla="*/ 2147483646 h 37"/>
                    <a:gd name="T10" fmla="*/ 2147483646 w 38"/>
                    <a:gd name="T11" fmla="*/ 2147483646 h 37"/>
                    <a:gd name="T12" fmla="*/ 2147483646 w 38"/>
                    <a:gd name="T13" fmla="*/ 2147483646 h 37"/>
                    <a:gd name="T14" fmla="*/ 2147483646 w 38"/>
                    <a:gd name="T15" fmla="*/ 2147483646 h 37"/>
                    <a:gd name="T16" fmla="*/ 2147483646 w 38"/>
                    <a:gd name="T17" fmla="*/ 2147483646 h 37"/>
                    <a:gd name="T18" fmla="*/ 2147483646 w 38"/>
                    <a:gd name="T19" fmla="*/ 2147483646 h 37"/>
                    <a:gd name="T20" fmla="*/ 2147483646 w 38"/>
                    <a:gd name="T21" fmla="*/ 2147483646 h 37"/>
                    <a:gd name="T22" fmla="*/ 2147483646 w 38"/>
                    <a:gd name="T23" fmla="*/ 2147483646 h 37"/>
                    <a:gd name="T24" fmla="*/ 2147483646 w 38"/>
                    <a:gd name="T25" fmla="*/ 2147483646 h 37"/>
                    <a:gd name="T26" fmla="*/ 2147483646 w 38"/>
                    <a:gd name="T27" fmla="*/ 2147483646 h 37"/>
                    <a:gd name="T28" fmla="*/ 2147483646 w 38"/>
                    <a:gd name="T29" fmla="*/ 1625556624 h 37"/>
                    <a:gd name="T30" fmla="*/ 2147483646 w 38"/>
                    <a:gd name="T31" fmla="*/ 2147483646 h 37"/>
                    <a:gd name="T32" fmla="*/ 2147483646 w 38"/>
                    <a:gd name="T33" fmla="*/ 2147483646 h 37"/>
                    <a:gd name="T34" fmla="*/ 2147483646 w 38"/>
                    <a:gd name="T35" fmla="*/ 2147483646 h 37"/>
                    <a:gd name="T36" fmla="*/ 2147483646 w 38"/>
                    <a:gd name="T37" fmla="*/ 2147483646 h 37"/>
                    <a:gd name="T38" fmla="*/ 2147483646 w 38"/>
                    <a:gd name="T39" fmla="*/ 541630469 h 37"/>
                    <a:gd name="T40" fmla="*/ 0 w 38"/>
                    <a:gd name="T41" fmla="*/ 0 h 37"/>
                    <a:gd name="T42" fmla="*/ 0 w 38"/>
                    <a:gd name="T43" fmla="*/ 2147483646 h 37"/>
                    <a:gd name="T44" fmla="*/ 2147483646 w 38"/>
                    <a:gd name="T45" fmla="*/ 2147483646 h 37"/>
                    <a:gd name="T46" fmla="*/ 2147483646 w 38"/>
                    <a:gd name="T47" fmla="*/ 2147483646 h 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8" h="37">
                      <a:moveTo>
                        <a:pt x="7" y="15"/>
                      </a:moveTo>
                      <a:lnTo>
                        <a:pt x="7" y="15"/>
                      </a:lnTo>
                      <a:cubicBezTo>
                        <a:pt x="7" y="12"/>
                        <a:pt x="7" y="10"/>
                        <a:pt x="7" y="7"/>
                      </a:cubicBezTo>
                      <a:cubicBezTo>
                        <a:pt x="7" y="9"/>
                        <a:pt x="8" y="11"/>
                        <a:pt x="8" y="11"/>
                      </a:cubicBezTo>
                      <a:lnTo>
                        <a:pt x="16" y="35"/>
                      </a:lnTo>
                      <a:lnTo>
                        <a:pt x="22" y="35"/>
                      </a:lnTo>
                      <a:lnTo>
                        <a:pt x="30" y="13"/>
                      </a:lnTo>
                      <a:cubicBezTo>
                        <a:pt x="30" y="13"/>
                        <a:pt x="31" y="11"/>
                        <a:pt x="31" y="9"/>
                      </a:cubicBezTo>
                      <a:cubicBezTo>
                        <a:pt x="31" y="12"/>
                        <a:pt x="31" y="14"/>
                        <a:pt x="31" y="16"/>
                      </a:cubicBezTo>
                      <a:lnTo>
                        <a:pt x="31" y="36"/>
                      </a:lnTo>
                      <a:lnTo>
                        <a:pt x="38" y="37"/>
                      </a:lnTo>
                      <a:lnTo>
                        <a:pt x="38" y="4"/>
                      </a:lnTo>
                      <a:lnTo>
                        <a:pt x="28" y="3"/>
                      </a:lnTo>
                      <a:lnTo>
                        <a:pt x="21" y="22"/>
                      </a:lnTo>
                      <a:cubicBezTo>
                        <a:pt x="20" y="23"/>
                        <a:pt x="20" y="25"/>
                        <a:pt x="19" y="27"/>
                      </a:cubicBezTo>
                      <a:cubicBezTo>
                        <a:pt x="19" y="25"/>
                        <a:pt x="19" y="24"/>
                        <a:pt x="18" y="22"/>
                      </a:cubicBezTo>
                      <a:lnTo>
                        <a:pt x="11" y="1"/>
                      </a:lnTo>
                      <a:lnTo>
                        <a:pt x="0" y="0"/>
                      </a:lnTo>
                      <a:lnTo>
                        <a:pt x="0" y="33"/>
                      </a:lnTo>
                      <a:lnTo>
                        <a:pt x="7" y="34"/>
                      </a:lnTo>
                      <a:lnTo>
                        <a:pt x="7" y="15"/>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3201"/>
                </a:p>
              </p:txBody>
            </p:sp>
          </p:grpSp>
        </p:grpSp>
        <p:sp>
          <p:nvSpPr>
            <p:cNvPr id="685" name="文本框 684"/>
            <p:cNvSpPr txBox="1"/>
            <p:nvPr/>
          </p:nvSpPr>
          <p:spPr bwMode="auto">
            <a:xfrm>
              <a:off x="4496922" y="1578523"/>
              <a:ext cx="2179748"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b="1" dirty="0">
                  <a:solidFill>
                    <a:srgbClr val="000000"/>
                  </a:solidFill>
                  <a:latin typeface="+mj-lt"/>
                  <a:ea typeface="+mn-ea"/>
                  <a:cs typeface="Arial" pitchFamily="34" charset="0"/>
                </a:rPr>
                <a:t>业务网络（</a:t>
              </a:r>
              <a:r>
                <a:rPr lang="en-US" altLang="zh-CN" sz="1400" b="1" dirty="0">
                  <a:solidFill>
                    <a:srgbClr val="000000"/>
                  </a:solidFill>
                  <a:latin typeface="+mj-lt"/>
                  <a:ea typeface="+mn-ea"/>
                  <a:cs typeface="Arial" pitchFamily="34" charset="0"/>
                </a:rPr>
                <a:t>VPC</a:t>
              </a:r>
              <a:r>
                <a:rPr lang="zh-CN" altLang="en-US" sz="1400" b="1" dirty="0">
                  <a:solidFill>
                    <a:srgbClr val="000000"/>
                  </a:solidFill>
                  <a:latin typeface="+mj-lt"/>
                  <a:ea typeface="+mn-ea"/>
                  <a:cs typeface="Arial" pitchFamily="34" charset="0"/>
                </a:rPr>
                <a:t>）</a:t>
              </a:r>
            </a:p>
          </p:txBody>
        </p:sp>
      </p:grpSp>
      <p:sp>
        <p:nvSpPr>
          <p:cNvPr id="617" name="灯片编号占位符 3">
            <a:extLst>
              <a:ext uri="{FF2B5EF4-FFF2-40B4-BE49-F238E27FC236}">
                <a16:creationId xmlns:a16="http://schemas.microsoft.com/office/drawing/2014/main" id="{F1A66DB1-8E7B-49D6-B94E-B3BCA04BB1E4}"/>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66</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2791729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占位符 3">
            <a:extLst>
              <a:ext uri="{FF2B5EF4-FFF2-40B4-BE49-F238E27FC236}">
                <a16:creationId xmlns:a16="http://schemas.microsoft.com/office/drawing/2014/main" id="{6E9AAFDE-C7B6-462C-9C18-BF5E83418C27}"/>
              </a:ext>
            </a:extLst>
          </p:cNvPr>
          <p:cNvSpPr txBox="1">
            <a:spLocks/>
          </p:cNvSpPr>
          <p:nvPr/>
        </p:nvSpPr>
        <p:spPr bwMode="auto">
          <a:xfrm>
            <a:off x="1080454" y="1376772"/>
            <a:ext cx="7920038" cy="392430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457200" marR="0" indent="-457200" algn="l" defTabSz="801688" rtl="0" eaLnBrk="1" fontAlgn="base" latinLnBrk="0" hangingPunct="1">
              <a:lnSpc>
                <a:spcPct val="140000"/>
              </a:lnSpc>
              <a:spcBef>
                <a:spcPct val="30000"/>
              </a:spcBef>
              <a:spcAft>
                <a:spcPct val="0"/>
              </a:spcAft>
              <a:buClr>
                <a:schemeClr val="tx1"/>
              </a:buClr>
              <a:buSzPct val="100000"/>
              <a:buFont typeface="+mj-lt"/>
              <a:buAutoNum type="arabicPeriod"/>
              <a:tabLst/>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None/>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
                <a:schemeClr val="bg1">
                  <a:lumMod val="50000"/>
                </a:schemeClr>
              </a:buClr>
            </a:pPr>
            <a:r>
              <a:rPr lang="zh-CN" altLang="en-US" kern="0" dirty="0">
                <a:solidFill>
                  <a:schemeClr val="bg1">
                    <a:lumMod val="50000"/>
                  </a:schemeClr>
                </a:solidFill>
              </a:rPr>
              <a:t>虚拟化概述</a:t>
            </a:r>
            <a:endParaRPr lang="en-US" altLang="zh-CN" kern="0" dirty="0">
              <a:solidFill>
                <a:schemeClr val="bg1">
                  <a:lumMod val="50000"/>
                </a:schemeClr>
              </a:solidFill>
            </a:endParaRPr>
          </a:p>
          <a:p>
            <a:pPr>
              <a:buClr>
                <a:schemeClr val="bg1">
                  <a:lumMod val="50000"/>
                </a:schemeClr>
              </a:buClr>
            </a:pPr>
            <a:r>
              <a:rPr lang="zh-CN" altLang="en-US" kern="0" dirty="0">
                <a:solidFill>
                  <a:schemeClr val="bg1">
                    <a:lumMod val="50000"/>
                  </a:schemeClr>
                </a:solidFill>
              </a:rPr>
              <a:t>网络虚拟化背景</a:t>
            </a:r>
          </a:p>
          <a:p>
            <a:pPr>
              <a:buClr>
                <a:schemeClr val="bg1">
                  <a:lumMod val="50000"/>
                </a:schemeClr>
              </a:buClr>
            </a:pPr>
            <a:r>
              <a:rPr lang="zh-CN" altLang="en-US" kern="0" dirty="0">
                <a:solidFill>
                  <a:schemeClr val="bg1">
                    <a:lumMod val="50000"/>
                  </a:schemeClr>
                </a:solidFill>
              </a:rPr>
              <a:t>虚拟交换机</a:t>
            </a:r>
            <a:endParaRPr lang="en-US" altLang="zh-CN" kern="0" dirty="0">
              <a:solidFill>
                <a:schemeClr val="bg1">
                  <a:lumMod val="50000"/>
                </a:schemeClr>
              </a:solidFill>
            </a:endParaRPr>
          </a:p>
          <a:p>
            <a:pPr>
              <a:buClr>
                <a:schemeClr val="bg1">
                  <a:lumMod val="50000"/>
                </a:schemeClr>
              </a:buClr>
            </a:pPr>
            <a:r>
              <a:rPr lang="zh-CN" altLang="en-US" kern="0" dirty="0">
                <a:solidFill>
                  <a:schemeClr val="bg1">
                    <a:lumMod val="50000"/>
                  </a:schemeClr>
                </a:solidFill>
              </a:rPr>
              <a:t>软件定义网络</a:t>
            </a:r>
            <a:endParaRPr lang="en-US" altLang="zh-CN" kern="0" dirty="0">
              <a:solidFill>
                <a:schemeClr val="bg1">
                  <a:lumMod val="50000"/>
                </a:schemeClr>
              </a:solidFill>
            </a:endParaRPr>
          </a:p>
          <a:p>
            <a:pPr>
              <a:buClr>
                <a:schemeClr val="bg1">
                  <a:lumMod val="50000"/>
                </a:schemeClr>
              </a:buClr>
            </a:pPr>
            <a:r>
              <a:rPr lang="zh-CN" altLang="en-US" kern="0" dirty="0">
                <a:solidFill>
                  <a:schemeClr val="bg1">
                    <a:lumMod val="50000"/>
                  </a:schemeClr>
                </a:solidFill>
              </a:rPr>
              <a:t>典型组网</a:t>
            </a:r>
            <a:endParaRPr lang="en-US" altLang="zh-CN" kern="0" dirty="0">
              <a:solidFill>
                <a:schemeClr val="bg1">
                  <a:lumMod val="50000"/>
                </a:schemeClr>
              </a:solidFill>
            </a:endParaRPr>
          </a:p>
          <a:p>
            <a:r>
              <a:rPr lang="zh-CN" altLang="en-US" b="1" kern="0" dirty="0"/>
              <a:t>基于</a:t>
            </a:r>
            <a:r>
              <a:rPr lang="en-US" altLang="zh-CN" b="1" kern="0" dirty="0"/>
              <a:t>OVS</a:t>
            </a:r>
            <a:r>
              <a:rPr lang="zh-CN" altLang="en-US" b="1" kern="0" dirty="0"/>
              <a:t>应用框架实验</a:t>
            </a:r>
          </a:p>
        </p:txBody>
      </p:sp>
      <p:sp>
        <p:nvSpPr>
          <p:cNvPr id="6" name="Rectangle 2">
            <a:extLst>
              <a:ext uri="{FF2B5EF4-FFF2-40B4-BE49-F238E27FC236}">
                <a16:creationId xmlns:a16="http://schemas.microsoft.com/office/drawing/2014/main" id="{2E7C4249-E695-4321-8FEC-63AB9D28A51B}"/>
              </a:ext>
            </a:extLst>
          </p:cNvPr>
          <p:cNvSpPr txBox="1">
            <a:spLocks noChangeArrowheads="1"/>
          </p:cNvSpPr>
          <p:nvPr/>
        </p:nvSpPr>
        <p:spPr bwMode="auto">
          <a:xfrm>
            <a:off x="1080454" y="466006"/>
            <a:ext cx="2051695" cy="823912"/>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pPr algn="ctr" eaLnBrk="1" hangingPunct="1">
              <a:defRPr/>
            </a:pPr>
            <a:r>
              <a:rPr lang="zh-CN" altLang="en-US" sz="4800" kern="0" dirty="0">
                <a:solidFill>
                  <a:schemeClr val="tx1"/>
                </a:solidFill>
                <a:effectLst>
                  <a:outerShdw blurRad="38100" dist="38100" dir="2700000" algn="tl">
                    <a:srgbClr val="C0C0C0"/>
                  </a:outerShdw>
                </a:effectLst>
                <a:latin typeface="华文琥珀" panose="02010800040101010101" pitchFamily="2" charset="-122"/>
                <a:ea typeface="华文琥珀" panose="02010800040101010101" pitchFamily="2" charset="-122"/>
              </a:rPr>
              <a:t>第六章</a:t>
            </a:r>
          </a:p>
        </p:txBody>
      </p:sp>
      <p:sp>
        <p:nvSpPr>
          <p:cNvPr id="4" name="灯片编号占位符 3">
            <a:extLst>
              <a:ext uri="{FF2B5EF4-FFF2-40B4-BE49-F238E27FC236}">
                <a16:creationId xmlns:a16="http://schemas.microsoft.com/office/drawing/2014/main" id="{F50E1616-B453-442E-8BD2-63BD95D70F82}"/>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67</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092224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38">
            <a:extLst>
              <a:ext uri="{FF2B5EF4-FFF2-40B4-BE49-F238E27FC236}">
                <a16:creationId xmlns:a16="http://schemas.microsoft.com/office/drawing/2014/main" id="{DCA67E8E-FA46-40A2-9609-10774D346D49}"/>
              </a:ext>
            </a:extLst>
          </p:cNvPr>
          <p:cNvSpPr txBox="1">
            <a:spLocks/>
          </p:cNvSpPr>
          <p:nvPr/>
        </p:nvSpPr>
        <p:spPr>
          <a:xfrm>
            <a:off x="684212" y="387350"/>
            <a:ext cx="7920037" cy="868363"/>
          </a:xfrm>
          <a:prstGeom prst="rect">
            <a:avLst/>
          </a:prstGeom>
        </p:spPr>
        <p:txBody>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r>
              <a:rPr lang="zh-CN" altLang="en-US" sz="2800" dirty="0"/>
              <a:t>基于</a:t>
            </a:r>
            <a:r>
              <a:rPr lang="en-US" altLang="zh-CN" sz="2800" dirty="0"/>
              <a:t>Patch</a:t>
            </a:r>
            <a:r>
              <a:rPr lang="zh-CN" altLang="en-US" sz="2800" dirty="0"/>
              <a:t>的实验框架</a:t>
            </a:r>
            <a:endParaRPr lang="zh-CN" altLang="en-US" sz="2800" kern="0" dirty="0"/>
          </a:p>
        </p:txBody>
      </p:sp>
      <p:pic>
        <p:nvPicPr>
          <p:cNvPr id="2" name="图片 1">
            <a:extLst>
              <a:ext uri="{FF2B5EF4-FFF2-40B4-BE49-F238E27FC236}">
                <a16:creationId xmlns:a16="http://schemas.microsoft.com/office/drawing/2014/main" id="{BA0C9660-BBBA-44A3-A2A2-15FED5E973DA}"/>
              </a:ext>
            </a:extLst>
          </p:cNvPr>
          <p:cNvPicPr>
            <a:picLocks noChangeAspect="1"/>
          </p:cNvPicPr>
          <p:nvPr/>
        </p:nvPicPr>
        <p:blipFill>
          <a:blip r:embed="rId3"/>
          <a:stretch>
            <a:fillRect/>
          </a:stretch>
        </p:blipFill>
        <p:spPr>
          <a:xfrm>
            <a:off x="1315999" y="1226812"/>
            <a:ext cx="7139195" cy="4404375"/>
          </a:xfrm>
          <a:prstGeom prst="rect">
            <a:avLst/>
          </a:prstGeom>
        </p:spPr>
      </p:pic>
      <p:sp>
        <p:nvSpPr>
          <p:cNvPr id="11" name="灯片编号占位符 3">
            <a:extLst>
              <a:ext uri="{FF2B5EF4-FFF2-40B4-BE49-F238E27FC236}">
                <a16:creationId xmlns:a16="http://schemas.microsoft.com/office/drawing/2014/main" id="{E04736BB-1A82-42EB-A232-A37994C440F3}"/>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68</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656890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虚拟化的优势 </a:t>
            </a:r>
            <a:r>
              <a:rPr lang="en-US" altLang="zh-CN" sz="2800" dirty="0"/>
              <a:t>(1/2)</a:t>
            </a:r>
            <a:endParaRPr lang="en-US" sz="2800" dirty="0"/>
          </a:p>
        </p:txBody>
      </p:sp>
      <p:sp>
        <p:nvSpPr>
          <p:cNvPr id="5" name="文本占位符 1"/>
          <p:cNvSpPr>
            <a:spLocks noGrp="1"/>
          </p:cNvSpPr>
          <p:nvPr>
            <p:ph idx="4294967295"/>
          </p:nvPr>
        </p:nvSpPr>
        <p:spPr>
          <a:xfrm>
            <a:off x="67828" y="1378390"/>
            <a:ext cx="4800600" cy="633413"/>
          </a:xfrm>
        </p:spPr>
        <p:txBody>
          <a:bodyPr/>
          <a:lstStyle/>
          <a:p>
            <a:pPr marL="0" indent="0" algn="ctr">
              <a:buNone/>
            </a:pPr>
            <a:r>
              <a:rPr lang="zh-CN" altLang="en-US" dirty="0"/>
              <a:t>传统物理服务器</a:t>
            </a:r>
            <a:endParaRPr lang="en-US" altLang="zh-CN" dirty="0"/>
          </a:p>
        </p:txBody>
      </p:sp>
      <p:grpSp>
        <p:nvGrpSpPr>
          <p:cNvPr id="6" name="组合 5"/>
          <p:cNvGrpSpPr/>
          <p:nvPr/>
        </p:nvGrpSpPr>
        <p:grpSpPr>
          <a:xfrm>
            <a:off x="935596" y="2204864"/>
            <a:ext cx="3561191" cy="2620862"/>
            <a:chOff x="495176" y="2492896"/>
            <a:chExt cx="3888000" cy="2723629"/>
          </a:xfrm>
        </p:grpSpPr>
        <p:sp>
          <p:nvSpPr>
            <p:cNvPr id="7" name="Rounded Rectangle 142"/>
            <p:cNvSpPr/>
            <p:nvPr/>
          </p:nvSpPr>
          <p:spPr bwMode="auto">
            <a:xfrm>
              <a:off x="495176" y="3924301"/>
              <a:ext cx="3855670" cy="773112"/>
            </a:xfrm>
            <a:prstGeom prst="roundRect">
              <a:avLst>
                <a:gd name="adj" fmla="val 8118"/>
              </a:avLst>
            </a:prstGeom>
            <a:gradFill>
              <a:gsLst>
                <a:gs pos="0">
                  <a:schemeClr val="tx1">
                    <a:lumMod val="40000"/>
                    <a:lumOff val="60000"/>
                  </a:schemeClr>
                </a:gs>
                <a:gs pos="100000">
                  <a:schemeClr val="bg1">
                    <a:lumMod val="85000"/>
                  </a:schemeClr>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altLang="zh-CN" sz="900" b="1">
                <a:solidFill>
                  <a:srgbClr val="333333"/>
                </a:solidFill>
                <a:sym typeface="Arial"/>
              </a:endParaRPr>
            </a:p>
          </p:txBody>
        </p:sp>
        <p:sp>
          <p:nvSpPr>
            <p:cNvPr id="8" name="Text Box 150"/>
            <p:cNvSpPr txBox="1">
              <a:spLocks noChangeArrowheads="1"/>
            </p:cNvSpPr>
            <p:nvPr/>
          </p:nvSpPr>
          <p:spPr bwMode="auto">
            <a:xfrm>
              <a:off x="1321897" y="4087813"/>
              <a:ext cx="2041525" cy="396875"/>
            </a:xfrm>
            <a:prstGeom prst="rect">
              <a:avLst/>
            </a:prstGeom>
            <a:noFill/>
            <a:ln w="9525">
              <a:noFill/>
              <a:miter lim="800000"/>
              <a:headEnd/>
              <a:tailEnd/>
            </a:ln>
          </p:spPr>
          <p:txBody>
            <a:bodyPr>
              <a:spAutoFit/>
            </a:bodyPr>
            <a:lstStyle/>
            <a:p>
              <a:pPr algn="ctr">
                <a:spcBef>
                  <a:spcPct val="50000"/>
                </a:spcBef>
              </a:pPr>
              <a:r>
                <a:rPr lang="zh-CN" altLang="en-US" sz="1800" dirty="0">
                  <a:solidFill>
                    <a:srgbClr val="000000"/>
                  </a:solidFill>
                  <a:latin typeface="+mn-lt"/>
                  <a:ea typeface="+mn-ea"/>
                  <a:cs typeface="SimSun"/>
                  <a:sym typeface="Arial"/>
                </a:rPr>
                <a:t>物理服务器</a:t>
              </a:r>
              <a:endParaRPr lang="en-US" altLang="zh-CN" sz="1800" dirty="0">
                <a:solidFill>
                  <a:srgbClr val="000000"/>
                </a:solidFill>
                <a:latin typeface="+mn-lt"/>
                <a:ea typeface="+mn-ea"/>
                <a:cs typeface="SimSun"/>
                <a:sym typeface="Arial"/>
              </a:endParaRPr>
            </a:p>
          </p:txBody>
        </p:sp>
        <p:grpSp>
          <p:nvGrpSpPr>
            <p:cNvPr id="9" name="Group 171"/>
            <p:cNvGrpSpPr>
              <a:grpSpLocks/>
            </p:cNvGrpSpPr>
            <p:nvPr/>
          </p:nvGrpSpPr>
          <p:grpSpPr bwMode="auto">
            <a:xfrm>
              <a:off x="495176" y="2492896"/>
              <a:ext cx="3855670" cy="1022350"/>
              <a:chOff x="439" y="810"/>
              <a:chExt cx="2159" cy="798"/>
            </a:xfrm>
          </p:grpSpPr>
          <p:sp>
            <p:nvSpPr>
              <p:cNvPr id="19" name="Rounded Rectangle 148"/>
              <p:cNvSpPr/>
              <p:nvPr/>
            </p:nvSpPr>
            <p:spPr bwMode="auto">
              <a:xfrm>
                <a:off x="439" y="810"/>
                <a:ext cx="2159" cy="798"/>
              </a:xfrm>
              <a:prstGeom prst="roundRect">
                <a:avLst/>
              </a:prstGeom>
              <a:gradFill>
                <a:gsLst>
                  <a:gs pos="0">
                    <a:srgbClr val="F8930C"/>
                  </a:gs>
                  <a:gs pos="100000">
                    <a:srgbClr val="F9A22F">
                      <a:alpha val="79000"/>
                    </a:srgbClr>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altLang="zh-CN" sz="1400">
                  <a:solidFill>
                    <a:srgbClr val="333333"/>
                  </a:solidFill>
                  <a:sym typeface="Arial"/>
                </a:endParaRPr>
              </a:p>
            </p:txBody>
          </p:sp>
          <p:sp>
            <p:nvSpPr>
              <p:cNvPr id="20" name="TextBox 21"/>
              <p:cNvSpPr txBox="1"/>
              <p:nvPr/>
            </p:nvSpPr>
            <p:spPr>
              <a:xfrm>
                <a:off x="1143" y="1013"/>
                <a:ext cx="677" cy="300"/>
              </a:xfrm>
              <a:prstGeom prst="rect">
                <a:avLst/>
              </a:prstGeom>
              <a:noFill/>
            </p:spPr>
            <p:txBody>
              <a:bodyPr wrap="none">
                <a:spAutoFit/>
              </a:bodyPr>
              <a:lstStyle/>
              <a:p>
                <a:pPr>
                  <a:spcAft>
                    <a:spcPct val="40000"/>
                  </a:spcAft>
                  <a:defRPr/>
                </a:pPr>
                <a:r>
                  <a:rPr lang="zh-CN" altLang="en-US" sz="1800" dirty="0">
                    <a:solidFill>
                      <a:srgbClr val="000000"/>
                    </a:solidFill>
                    <a:latin typeface="+mn-lt"/>
                    <a:ea typeface="+mn-ea"/>
                    <a:cs typeface="SimSun"/>
                    <a:sym typeface="Arial"/>
                  </a:rPr>
                  <a:t>应用程序</a:t>
                </a:r>
                <a:endParaRPr lang="en-US" altLang="zh-CN" sz="1800" dirty="0">
                  <a:solidFill>
                    <a:srgbClr val="000000"/>
                  </a:solidFill>
                  <a:latin typeface="+mn-lt"/>
                  <a:ea typeface="+mn-ea"/>
                  <a:cs typeface="SimSun"/>
                  <a:sym typeface="Arial"/>
                </a:endParaRPr>
              </a:p>
            </p:txBody>
          </p:sp>
        </p:grpSp>
        <p:grpSp>
          <p:nvGrpSpPr>
            <p:cNvPr id="10" name="Group 176"/>
            <p:cNvGrpSpPr>
              <a:grpSpLocks/>
            </p:cNvGrpSpPr>
            <p:nvPr/>
          </p:nvGrpSpPr>
          <p:grpSpPr bwMode="auto">
            <a:xfrm>
              <a:off x="645622" y="4483100"/>
              <a:ext cx="3705224" cy="733425"/>
              <a:chOff x="3012" y="2546"/>
              <a:chExt cx="2522" cy="462"/>
            </a:xfrm>
          </p:grpSpPr>
          <p:pic>
            <p:nvPicPr>
              <p:cNvPr id="13" name="Picture 359" descr="ICON_Memory_Q308"/>
              <p:cNvPicPr>
                <a:picLocks noChangeAspect="1" noChangeArrowheads="1"/>
              </p:cNvPicPr>
              <p:nvPr/>
            </p:nvPicPr>
            <p:blipFill>
              <a:blip r:embed="rId3" cstate="print"/>
              <a:srcRect/>
              <a:stretch>
                <a:fillRect/>
              </a:stretch>
            </p:blipFill>
            <p:spPr bwMode="auto">
              <a:xfrm>
                <a:off x="3565" y="2582"/>
                <a:ext cx="543" cy="390"/>
              </a:xfrm>
              <a:prstGeom prst="rect">
                <a:avLst/>
              </a:prstGeom>
              <a:noFill/>
              <a:ln w="9525">
                <a:noFill/>
                <a:miter lim="800000"/>
                <a:headEnd/>
                <a:tailEnd/>
              </a:ln>
            </p:spPr>
          </p:pic>
          <p:pic>
            <p:nvPicPr>
              <p:cNvPr id="14" name="Picture 357" descr="ICON_NIC_Q308"/>
              <p:cNvPicPr>
                <a:picLocks noChangeAspect="1" noChangeArrowheads="1"/>
              </p:cNvPicPr>
              <p:nvPr/>
            </p:nvPicPr>
            <p:blipFill>
              <a:blip r:embed="rId4" cstate="print"/>
              <a:srcRect/>
              <a:stretch>
                <a:fillRect/>
              </a:stretch>
            </p:blipFill>
            <p:spPr bwMode="auto">
              <a:xfrm>
                <a:off x="4238" y="2546"/>
                <a:ext cx="578" cy="462"/>
              </a:xfrm>
              <a:prstGeom prst="rect">
                <a:avLst/>
              </a:prstGeom>
              <a:noFill/>
              <a:ln w="9525">
                <a:noFill/>
                <a:miter lim="800000"/>
                <a:headEnd/>
                <a:tailEnd/>
              </a:ln>
            </p:spPr>
          </p:pic>
          <p:grpSp>
            <p:nvGrpSpPr>
              <p:cNvPr id="15" name="Group 105"/>
              <p:cNvGrpSpPr>
                <a:grpSpLocks/>
              </p:cNvGrpSpPr>
              <p:nvPr/>
            </p:nvGrpSpPr>
            <p:grpSpPr bwMode="auto">
              <a:xfrm>
                <a:off x="3012" y="2554"/>
                <a:ext cx="423" cy="446"/>
                <a:chOff x="1394777" y="3973286"/>
                <a:chExt cx="906295" cy="795546"/>
              </a:xfrm>
            </p:grpSpPr>
            <p:pic>
              <p:nvPicPr>
                <p:cNvPr id="17" name="Picture 356" descr="ICON_CPU_Q308"/>
                <p:cNvPicPr>
                  <a:picLocks noChangeAspect="1" noChangeArrowheads="1"/>
                </p:cNvPicPr>
                <p:nvPr/>
              </p:nvPicPr>
              <p:blipFill>
                <a:blip r:embed="rId5" cstate="print"/>
                <a:srcRect/>
                <a:stretch>
                  <a:fillRect/>
                </a:stretch>
              </p:blipFill>
              <p:spPr bwMode="auto">
                <a:xfrm>
                  <a:off x="1656034" y="3973286"/>
                  <a:ext cx="645038" cy="795546"/>
                </a:xfrm>
                <a:prstGeom prst="rect">
                  <a:avLst/>
                </a:prstGeom>
                <a:noFill/>
                <a:ln w="9525">
                  <a:noFill/>
                  <a:miter lim="800000"/>
                  <a:headEnd/>
                  <a:tailEnd/>
                </a:ln>
              </p:spPr>
            </p:pic>
            <p:pic>
              <p:nvPicPr>
                <p:cNvPr id="18" name="Picture 356" descr="ICON_CPU_Q308"/>
                <p:cNvPicPr>
                  <a:picLocks noChangeAspect="1" noChangeArrowheads="1"/>
                </p:cNvPicPr>
                <p:nvPr/>
              </p:nvPicPr>
              <p:blipFill>
                <a:blip r:embed="rId5" cstate="print"/>
                <a:srcRect/>
                <a:stretch>
                  <a:fillRect/>
                </a:stretch>
              </p:blipFill>
              <p:spPr bwMode="auto">
                <a:xfrm>
                  <a:off x="1394777" y="3973286"/>
                  <a:ext cx="645038" cy="795546"/>
                </a:xfrm>
                <a:prstGeom prst="rect">
                  <a:avLst/>
                </a:prstGeom>
                <a:noFill/>
                <a:ln w="9525">
                  <a:noFill/>
                  <a:miter lim="800000"/>
                  <a:headEnd/>
                  <a:tailEnd/>
                </a:ln>
              </p:spPr>
            </p:pic>
          </p:grpSp>
          <p:pic>
            <p:nvPicPr>
              <p:cNvPr id="16" name="Picture 382" descr="ICON_DiscDrive_Q308"/>
              <p:cNvPicPr>
                <a:picLocks noChangeAspect="1" noChangeArrowheads="1"/>
              </p:cNvPicPr>
              <p:nvPr/>
            </p:nvPicPr>
            <p:blipFill>
              <a:blip r:embed="rId6" cstate="print"/>
              <a:srcRect/>
              <a:stretch>
                <a:fillRect/>
              </a:stretch>
            </p:blipFill>
            <p:spPr bwMode="auto">
              <a:xfrm>
                <a:off x="4946" y="2577"/>
                <a:ext cx="588" cy="401"/>
              </a:xfrm>
              <a:prstGeom prst="rect">
                <a:avLst/>
              </a:prstGeom>
              <a:noFill/>
              <a:ln w="9525">
                <a:noFill/>
                <a:miter lim="800000"/>
                <a:headEnd/>
                <a:tailEnd/>
              </a:ln>
            </p:spPr>
          </p:pic>
        </p:grpSp>
        <p:pic>
          <p:nvPicPr>
            <p:cNvPr id="11" name="Rounded Rectangle 55"/>
            <p:cNvPicPr>
              <a:picLocks noChangeArrowheads="1"/>
            </p:cNvPicPr>
            <p:nvPr/>
          </p:nvPicPr>
          <p:blipFill>
            <a:blip r:embed="rId7" cstate="print"/>
            <a:srcRect/>
            <a:stretch>
              <a:fillRect/>
            </a:stretch>
          </p:blipFill>
          <p:spPr bwMode="auto">
            <a:xfrm>
              <a:off x="495176" y="3244293"/>
              <a:ext cx="3888000" cy="784226"/>
            </a:xfrm>
            <a:prstGeom prst="rect">
              <a:avLst/>
            </a:prstGeom>
            <a:noFill/>
            <a:ln w="9525">
              <a:noFill/>
              <a:miter lim="800000"/>
              <a:headEnd/>
              <a:tailEnd/>
            </a:ln>
          </p:spPr>
        </p:pic>
        <p:sp>
          <p:nvSpPr>
            <p:cNvPr id="12" name="Text Box 151"/>
            <p:cNvSpPr txBox="1">
              <a:spLocks noChangeArrowheads="1"/>
            </p:cNvSpPr>
            <p:nvPr/>
          </p:nvSpPr>
          <p:spPr bwMode="auto">
            <a:xfrm>
              <a:off x="1229554" y="3438208"/>
              <a:ext cx="2257425" cy="396875"/>
            </a:xfrm>
            <a:prstGeom prst="rect">
              <a:avLst/>
            </a:prstGeom>
            <a:noFill/>
            <a:ln w="9525">
              <a:noFill/>
              <a:miter lim="800000"/>
              <a:headEnd/>
              <a:tailEnd/>
            </a:ln>
          </p:spPr>
          <p:txBody>
            <a:bodyPr>
              <a:spAutoFit/>
            </a:bodyPr>
            <a:lstStyle/>
            <a:p>
              <a:pPr algn="ctr">
                <a:spcBef>
                  <a:spcPct val="50000"/>
                </a:spcBef>
              </a:pPr>
              <a:r>
                <a:rPr lang="zh-CN" altLang="en-US" sz="1800" dirty="0">
                  <a:solidFill>
                    <a:srgbClr val="000000"/>
                  </a:solidFill>
                  <a:latin typeface="+mn-lt"/>
                  <a:ea typeface="+mn-ea"/>
                  <a:cs typeface="SimSun"/>
                  <a:sym typeface="Arial"/>
                </a:rPr>
                <a:t>操作系统</a:t>
              </a:r>
              <a:endParaRPr lang="en-US" altLang="zh-CN" sz="1800" dirty="0">
                <a:solidFill>
                  <a:srgbClr val="000000"/>
                </a:solidFill>
                <a:latin typeface="+mn-lt"/>
                <a:ea typeface="+mn-ea"/>
                <a:cs typeface="SimSun"/>
                <a:sym typeface="Arial"/>
              </a:endParaRPr>
            </a:p>
          </p:txBody>
        </p:sp>
      </p:grpSp>
      <p:sp>
        <p:nvSpPr>
          <p:cNvPr id="21" name="文本占位符 1"/>
          <p:cNvSpPr txBox="1">
            <a:spLocks/>
          </p:cNvSpPr>
          <p:nvPr/>
        </p:nvSpPr>
        <p:spPr bwMode="auto">
          <a:xfrm>
            <a:off x="4599418" y="1400656"/>
            <a:ext cx="3932846" cy="56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lvl1pPr marL="0" indent="0" algn="l" rtl="0" eaLnBrk="0" fontAlgn="base" hangingPunct="0">
              <a:lnSpc>
                <a:spcPct val="140000"/>
              </a:lnSpc>
              <a:spcBef>
                <a:spcPct val="0"/>
              </a:spcBef>
              <a:spcAft>
                <a:spcPct val="0"/>
              </a:spcAft>
              <a:buClr>
                <a:srgbClr val="777777"/>
              </a:buClr>
              <a:buSzPct val="60000"/>
              <a:buFont typeface="Arial" pitchFamily="34" charset="0"/>
              <a:buNone/>
              <a:defRPr sz="2000">
                <a:solidFill>
                  <a:srgbClr val="000000"/>
                </a:solidFill>
                <a:latin typeface="黑体" pitchFamily="49" charset="-122"/>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rgbClr val="000000"/>
                </a:solidFill>
                <a:latin typeface="+mn-lt"/>
                <a:ea typeface="+mn-ea"/>
                <a:cs typeface="+mn-cs"/>
              </a:defRPr>
            </a:lvl2pPr>
            <a:lvl3pPr marL="685800" indent="-285750" algn="l" rtl="0" eaLnBrk="0" fontAlgn="base" hangingPunct="0">
              <a:lnSpc>
                <a:spcPct val="140000"/>
              </a:lnSpc>
              <a:spcBef>
                <a:spcPct val="0"/>
              </a:spcBef>
              <a:spcAft>
                <a:spcPct val="0"/>
              </a:spcAft>
              <a:buSzPct val="50000"/>
              <a:buFont typeface="Wingdings" pitchFamily="2" charset="2"/>
              <a:buChar char="n"/>
              <a:defRPr sz="1600">
                <a:solidFill>
                  <a:srgbClr val="000000"/>
                </a:solidFill>
                <a:latin typeface="+mn-lt"/>
                <a:ea typeface="+mn-ea"/>
                <a:cs typeface="+mn-cs"/>
              </a:defRPr>
            </a:lvl3pPr>
            <a:lvl4pPr marL="1028700" indent="-285750" algn="l" rtl="0" eaLnBrk="0" fontAlgn="base" hangingPunct="0">
              <a:lnSpc>
                <a:spcPct val="140000"/>
              </a:lnSpc>
              <a:spcBef>
                <a:spcPct val="0"/>
              </a:spcBef>
              <a:spcAft>
                <a:spcPct val="0"/>
              </a:spcAft>
              <a:buChar char="–"/>
              <a:defRPr sz="1400">
                <a:solidFill>
                  <a:srgbClr val="000000"/>
                </a:solidFill>
                <a:latin typeface="+mn-lt"/>
                <a:ea typeface="+mn-ea"/>
                <a:cs typeface="+mn-cs"/>
              </a:defRPr>
            </a:lvl4pPr>
            <a:lvl5pPr marL="1371600" indent="-285750" algn="l" rtl="0" eaLnBrk="0" fontAlgn="base" hangingPunct="0">
              <a:lnSpc>
                <a:spcPct val="140000"/>
              </a:lnSpc>
              <a:spcBef>
                <a:spcPct val="0"/>
              </a:spcBef>
              <a:spcAft>
                <a:spcPct val="0"/>
              </a:spcAft>
              <a:buFont typeface="Arial" pitchFamily="34" charset="0"/>
              <a:buChar char="~"/>
              <a:defRPr sz="1200">
                <a:solidFill>
                  <a:srgbClr val="000000"/>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algn="ctr"/>
            <a:r>
              <a:rPr lang="zh-CN" altLang="en-US" kern="0" dirty="0">
                <a:latin typeface="+mn-lt"/>
                <a:ea typeface="+mn-ea"/>
              </a:rPr>
              <a:t>虚拟化服务器</a:t>
            </a:r>
          </a:p>
        </p:txBody>
      </p:sp>
      <p:sp>
        <p:nvSpPr>
          <p:cNvPr id="22" name="矩形 21"/>
          <p:cNvSpPr/>
          <p:nvPr/>
        </p:nvSpPr>
        <p:spPr>
          <a:xfrm>
            <a:off x="935596" y="4783872"/>
            <a:ext cx="45720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eaLnBrk="0" hangingPunct="0">
              <a:lnSpc>
                <a:spcPct val="140000"/>
              </a:lnSpc>
              <a:buClr>
                <a:srgbClr val="777777"/>
              </a:buClr>
              <a:buSzPct val="60000"/>
              <a:buFont typeface="Arial" pitchFamily="34" charset="0"/>
              <a:buNone/>
            </a:pPr>
            <a:r>
              <a:rPr lang="zh-CN" altLang="en-US" sz="1600" dirty="0">
                <a:solidFill>
                  <a:srgbClr val="000000"/>
                </a:solidFill>
                <a:latin typeface="+mn-lt"/>
                <a:ea typeface="+mn-ea"/>
              </a:rPr>
              <a:t>操作系统与物理服务器绑定</a:t>
            </a:r>
            <a:endParaRPr lang="en-US" altLang="zh-CN" sz="1600" dirty="0">
              <a:solidFill>
                <a:srgbClr val="000000"/>
              </a:solidFill>
              <a:latin typeface="+mn-lt"/>
              <a:ea typeface="+mn-ea"/>
            </a:endParaRPr>
          </a:p>
          <a:p>
            <a:pPr eaLnBrk="0" hangingPunct="0">
              <a:lnSpc>
                <a:spcPct val="140000"/>
              </a:lnSpc>
              <a:buClr>
                <a:srgbClr val="777777"/>
              </a:buClr>
              <a:buSzPct val="60000"/>
              <a:buFont typeface="Arial" pitchFamily="34" charset="0"/>
              <a:buNone/>
            </a:pPr>
            <a:r>
              <a:rPr lang="zh-CN" altLang="en-US" sz="1600" dirty="0">
                <a:solidFill>
                  <a:srgbClr val="000000"/>
                </a:solidFill>
                <a:latin typeface="+mn-lt"/>
                <a:ea typeface="+mn-ea"/>
              </a:rPr>
              <a:t>难以迁移</a:t>
            </a:r>
            <a:r>
              <a:rPr lang="en-US" altLang="zh-CN" sz="1600" dirty="0">
                <a:solidFill>
                  <a:srgbClr val="000000"/>
                </a:solidFill>
                <a:latin typeface="+mn-lt"/>
                <a:ea typeface="+mn-ea"/>
              </a:rPr>
              <a:t>	  </a:t>
            </a:r>
            <a:r>
              <a:rPr lang="zh-CN" altLang="en-US" sz="1600" dirty="0">
                <a:solidFill>
                  <a:srgbClr val="000000"/>
                </a:solidFill>
                <a:latin typeface="+mn-lt"/>
                <a:ea typeface="+mn-ea"/>
              </a:rPr>
              <a:t>可靠性难以控制</a:t>
            </a:r>
            <a:r>
              <a:rPr lang="en-US" altLang="zh-CN" sz="1600" dirty="0">
                <a:solidFill>
                  <a:srgbClr val="000000"/>
                </a:solidFill>
                <a:latin typeface="+mn-lt"/>
                <a:ea typeface="+mn-ea"/>
              </a:rPr>
              <a:t>	</a:t>
            </a:r>
          </a:p>
          <a:p>
            <a:pPr eaLnBrk="0" hangingPunct="0">
              <a:lnSpc>
                <a:spcPct val="140000"/>
              </a:lnSpc>
              <a:buClr>
                <a:srgbClr val="777777"/>
              </a:buClr>
              <a:buSzPct val="60000"/>
              <a:buFont typeface="Arial" pitchFamily="34" charset="0"/>
              <a:buNone/>
            </a:pPr>
            <a:r>
              <a:rPr lang="zh-CN" altLang="en-US" sz="1600" dirty="0">
                <a:solidFill>
                  <a:srgbClr val="000000"/>
                </a:solidFill>
                <a:latin typeface="+mn-lt"/>
                <a:ea typeface="+mn-ea"/>
              </a:rPr>
              <a:t>难以扩展  </a:t>
            </a:r>
            <a:r>
              <a:rPr lang="en-US" altLang="zh-CN" sz="1600" dirty="0">
                <a:solidFill>
                  <a:srgbClr val="000000"/>
                </a:solidFill>
                <a:latin typeface="+mn-lt"/>
                <a:ea typeface="+mn-ea"/>
              </a:rPr>
              <a:t>  </a:t>
            </a:r>
            <a:r>
              <a:rPr lang="zh-CN" altLang="en-US" sz="1600" dirty="0">
                <a:solidFill>
                  <a:srgbClr val="000000"/>
                </a:solidFill>
                <a:latin typeface="+mn-lt"/>
                <a:ea typeface="+mn-ea"/>
              </a:rPr>
              <a:t>资源利用率低</a:t>
            </a:r>
            <a:endParaRPr lang="en-US" altLang="zh-CN" sz="1600" dirty="0">
              <a:solidFill>
                <a:srgbClr val="000000"/>
              </a:solidFill>
              <a:latin typeface="+mn-lt"/>
              <a:ea typeface="+mn-ea"/>
            </a:endParaRPr>
          </a:p>
          <a:p>
            <a:pPr eaLnBrk="0" hangingPunct="0">
              <a:lnSpc>
                <a:spcPct val="140000"/>
              </a:lnSpc>
              <a:buClr>
                <a:srgbClr val="777777"/>
              </a:buClr>
              <a:buSzPct val="60000"/>
              <a:buFont typeface="Arial" pitchFamily="34" charset="0"/>
              <a:buNone/>
            </a:pPr>
            <a:r>
              <a:rPr lang="zh-CN" altLang="en-US" sz="1600" dirty="0">
                <a:solidFill>
                  <a:srgbClr val="000000"/>
                </a:solidFill>
                <a:latin typeface="+mn-lt"/>
                <a:ea typeface="+mn-ea"/>
              </a:rPr>
              <a:t>空间占用高</a:t>
            </a:r>
            <a:r>
              <a:rPr lang="en-US" altLang="zh-CN" sz="1600" dirty="0">
                <a:solidFill>
                  <a:srgbClr val="000000"/>
                </a:solidFill>
                <a:latin typeface="+mn-lt"/>
                <a:ea typeface="+mn-ea"/>
              </a:rPr>
              <a:t>	</a:t>
            </a:r>
            <a:r>
              <a:rPr lang="zh-CN" altLang="en-US" sz="1600" dirty="0">
                <a:solidFill>
                  <a:srgbClr val="000000"/>
                </a:solidFill>
                <a:latin typeface="+mn-lt"/>
                <a:ea typeface="+mn-ea"/>
              </a:rPr>
              <a:t>难以管理</a:t>
            </a:r>
            <a:endParaRPr lang="en-US" altLang="zh-CN" sz="1600" dirty="0">
              <a:solidFill>
                <a:srgbClr val="000000"/>
              </a:solidFill>
              <a:latin typeface="+mn-lt"/>
              <a:ea typeface="+mn-ea"/>
            </a:endParaRPr>
          </a:p>
        </p:txBody>
      </p:sp>
      <p:sp>
        <p:nvSpPr>
          <p:cNvPr id="23" name="矩形 22"/>
          <p:cNvSpPr/>
          <p:nvPr/>
        </p:nvSpPr>
        <p:spPr>
          <a:xfrm>
            <a:off x="4729293" y="4853385"/>
            <a:ext cx="2812334" cy="1485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eaLnBrk="0" hangingPunct="0">
              <a:lnSpc>
                <a:spcPct val="140000"/>
              </a:lnSpc>
              <a:buClr>
                <a:srgbClr val="777777"/>
              </a:buClr>
              <a:buSzPct val="60000"/>
              <a:buFont typeface="Arial" pitchFamily="34" charset="0"/>
              <a:buNone/>
            </a:pPr>
            <a:r>
              <a:rPr lang="zh-CN" altLang="en-US" sz="1600" dirty="0">
                <a:solidFill>
                  <a:srgbClr val="000000"/>
                </a:solidFill>
                <a:latin typeface="+mn-lt"/>
                <a:ea typeface="+mn-ea"/>
              </a:rPr>
              <a:t>操作系统与物理服务器分离</a:t>
            </a:r>
            <a:endParaRPr lang="en-US" altLang="zh-CN" sz="1600" dirty="0">
              <a:solidFill>
                <a:srgbClr val="000000"/>
              </a:solidFill>
              <a:latin typeface="+mn-lt"/>
              <a:ea typeface="+mn-ea"/>
            </a:endParaRPr>
          </a:p>
          <a:p>
            <a:pPr eaLnBrk="0" hangingPunct="0">
              <a:lnSpc>
                <a:spcPct val="140000"/>
              </a:lnSpc>
              <a:buClr>
                <a:srgbClr val="777777"/>
              </a:buClr>
              <a:buSzPct val="60000"/>
              <a:buFont typeface="Arial" pitchFamily="34" charset="0"/>
              <a:buNone/>
            </a:pPr>
            <a:r>
              <a:rPr lang="zh-CN" altLang="en-US" sz="1600" dirty="0">
                <a:solidFill>
                  <a:srgbClr val="000000"/>
                </a:solidFill>
                <a:latin typeface="+mn-lt"/>
                <a:ea typeface="+mn-ea"/>
              </a:rPr>
              <a:t>易于迁移、扩展，资源整合</a:t>
            </a:r>
            <a:endParaRPr lang="en-US" altLang="zh-CN" sz="1600" dirty="0">
              <a:solidFill>
                <a:srgbClr val="000000"/>
              </a:solidFill>
              <a:latin typeface="+mn-lt"/>
              <a:ea typeface="+mn-ea"/>
            </a:endParaRPr>
          </a:p>
          <a:p>
            <a:pPr eaLnBrk="0" hangingPunct="0">
              <a:lnSpc>
                <a:spcPct val="140000"/>
              </a:lnSpc>
              <a:buClr>
                <a:srgbClr val="777777"/>
              </a:buClr>
              <a:buSzPct val="60000"/>
              <a:buFont typeface="Arial" pitchFamily="34" charset="0"/>
              <a:buNone/>
            </a:pPr>
            <a:r>
              <a:rPr lang="zh-CN" altLang="en-US" sz="1600" dirty="0">
                <a:solidFill>
                  <a:srgbClr val="000000"/>
                </a:solidFill>
                <a:latin typeface="+mn-lt"/>
                <a:ea typeface="+mn-ea"/>
              </a:rPr>
              <a:t>标准化的虚拟硬件</a:t>
            </a:r>
            <a:endParaRPr lang="en-US" altLang="zh-CN" sz="1600" dirty="0">
              <a:solidFill>
                <a:srgbClr val="000000"/>
              </a:solidFill>
              <a:latin typeface="+mn-lt"/>
              <a:ea typeface="+mn-ea"/>
            </a:endParaRPr>
          </a:p>
          <a:p>
            <a:pPr eaLnBrk="0" hangingPunct="0">
              <a:lnSpc>
                <a:spcPct val="140000"/>
              </a:lnSpc>
              <a:buClr>
                <a:srgbClr val="777777"/>
              </a:buClr>
              <a:buSzPct val="60000"/>
              <a:buFont typeface="Arial" pitchFamily="34" charset="0"/>
              <a:buNone/>
            </a:pPr>
            <a:r>
              <a:rPr lang="zh-CN" altLang="en-US" sz="1600" dirty="0">
                <a:solidFill>
                  <a:srgbClr val="000000"/>
                </a:solidFill>
                <a:latin typeface="+mn-lt"/>
                <a:ea typeface="+mn-ea"/>
              </a:rPr>
              <a:t>由一系列文件组成，易于保护</a:t>
            </a:r>
            <a:endParaRPr lang="en-US" altLang="zh-CN" sz="1600" dirty="0">
              <a:solidFill>
                <a:srgbClr val="000000"/>
              </a:solidFill>
              <a:latin typeface="+mn-lt"/>
              <a:ea typeface="+mn-ea"/>
            </a:endParaRPr>
          </a:p>
        </p:txBody>
      </p:sp>
      <p:grpSp>
        <p:nvGrpSpPr>
          <p:cNvPr id="24" name="组合 23"/>
          <p:cNvGrpSpPr/>
          <p:nvPr/>
        </p:nvGrpSpPr>
        <p:grpSpPr>
          <a:xfrm>
            <a:off x="4768485" y="1733507"/>
            <a:ext cx="3885159" cy="3060996"/>
            <a:chOff x="4860032" y="990586"/>
            <a:chExt cx="3888000" cy="3656700"/>
          </a:xfrm>
        </p:grpSpPr>
        <p:grpSp>
          <p:nvGrpSpPr>
            <p:cNvPr id="25" name="组合 24"/>
            <p:cNvGrpSpPr/>
            <p:nvPr/>
          </p:nvGrpSpPr>
          <p:grpSpPr>
            <a:xfrm>
              <a:off x="4860032" y="1403649"/>
              <a:ext cx="3888000" cy="3243637"/>
              <a:chOff x="4860032" y="1403649"/>
              <a:chExt cx="3888000" cy="3243637"/>
            </a:xfrm>
          </p:grpSpPr>
          <p:sp>
            <p:nvSpPr>
              <p:cNvPr id="28" name="Rounded Rectangle 142"/>
              <p:cNvSpPr/>
              <p:nvPr/>
            </p:nvSpPr>
            <p:spPr bwMode="auto">
              <a:xfrm>
                <a:off x="4860032" y="3377028"/>
                <a:ext cx="3855670" cy="773112"/>
              </a:xfrm>
              <a:prstGeom prst="roundRect">
                <a:avLst>
                  <a:gd name="adj" fmla="val 8118"/>
                </a:avLst>
              </a:prstGeom>
              <a:gradFill>
                <a:gsLst>
                  <a:gs pos="0">
                    <a:schemeClr val="tx1">
                      <a:lumMod val="40000"/>
                      <a:lumOff val="60000"/>
                    </a:schemeClr>
                  </a:gs>
                  <a:gs pos="100000">
                    <a:schemeClr val="bg1">
                      <a:lumMod val="85000"/>
                    </a:schemeClr>
                  </a:gs>
                </a:gsLst>
              </a:gradFill>
              <a:ln w="12700">
                <a:solidFill>
                  <a:srgbClr val="A6A6A6"/>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altLang="zh-CN" sz="800" b="1">
                  <a:solidFill>
                    <a:srgbClr val="333333"/>
                  </a:solidFill>
                  <a:sym typeface="Arial"/>
                </a:endParaRPr>
              </a:p>
            </p:txBody>
          </p:sp>
          <p:sp>
            <p:nvSpPr>
              <p:cNvPr id="29" name="Text Box 150"/>
              <p:cNvSpPr txBox="1">
                <a:spLocks noChangeArrowheads="1"/>
              </p:cNvSpPr>
              <p:nvPr/>
            </p:nvSpPr>
            <p:spPr bwMode="auto">
              <a:xfrm>
                <a:off x="5686753" y="3540540"/>
                <a:ext cx="2041525" cy="404440"/>
              </a:xfrm>
              <a:prstGeom prst="rect">
                <a:avLst/>
              </a:prstGeom>
              <a:noFill/>
              <a:ln w="9525">
                <a:noFill/>
                <a:miter lim="800000"/>
                <a:headEnd/>
                <a:tailEnd/>
              </a:ln>
            </p:spPr>
            <p:txBody>
              <a:bodyPr>
                <a:spAutoFit/>
              </a:bodyPr>
              <a:lstStyle/>
              <a:p>
                <a:pPr algn="ctr">
                  <a:spcBef>
                    <a:spcPct val="50000"/>
                  </a:spcBef>
                </a:pPr>
                <a:r>
                  <a:rPr lang="zh-CN" altLang="en-US" sz="1600" dirty="0">
                    <a:solidFill>
                      <a:srgbClr val="000000"/>
                    </a:solidFill>
                    <a:latin typeface="+mn-lt"/>
                    <a:ea typeface="+mn-ea"/>
                    <a:cs typeface="SimSun"/>
                    <a:sym typeface="Arial"/>
                  </a:rPr>
                  <a:t>物理服务器</a:t>
                </a:r>
                <a:endParaRPr lang="en-US" altLang="zh-CN" sz="1600" dirty="0">
                  <a:solidFill>
                    <a:srgbClr val="000000"/>
                  </a:solidFill>
                  <a:latin typeface="+mn-lt"/>
                  <a:ea typeface="+mn-ea"/>
                  <a:cs typeface="SimSun"/>
                  <a:sym typeface="Arial"/>
                </a:endParaRPr>
              </a:p>
            </p:txBody>
          </p:sp>
          <p:pic>
            <p:nvPicPr>
              <p:cNvPr id="30" name="Rounded Rectangle 55"/>
              <p:cNvPicPr>
                <a:picLocks noChangeArrowheads="1"/>
              </p:cNvPicPr>
              <p:nvPr/>
            </p:nvPicPr>
            <p:blipFill>
              <a:blip r:embed="rId7" cstate="print"/>
              <a:srcRect/>
              <a:stretch>
                <a:fillRect/>
              </a:stretch>
            </p:blipFill>
            <p:spPr bwMode="auto">
              <a:xfrm>
                <a:off x="4860032" y="2697020"/>
                <a:ext cx="3888000" cy="784226"/>
              </a:xfrm>
              <a:prstGeom prst="rect">
                <a:avLst/>
              </a:prstGeom>
              <a:noFill/>
              <a:ln w="9525">
                <a:noFill/>
                <a:miter lim="800000"/>
                <a:headEnd/>
                <a:tailEnd/>
              </a:ln>
            </p:spPr>
          </p:pic>
          <p:sp>
            <p:nvSpPr>
              <p:cNvPr id="31" name="Text Box 151"/>
              <p:cNvSpPr txBox="1">
                <a:spLocks noChangeArrowheads="1"/>
              </p:cNvSpPr>
              <p:nvPr/>
            </p:nvSpPr>
            <p:spPr bwMode="auto">
              <a:xfrm>
                <a:off x="5253668" y="2907328"/>
                <a:ext cx="2938030" cy="404440"/>
              </a:xfrm>
              <a:prstGeom prst="rect">
                <a:avLst/>
              </a:prstGeom>
              <a:noFill/>
              <a:ln w="9525">
                <a:noFill/>
                <a:miter lim="800000"/>
                <a:headEnd/>
                <a:tailEnd/>
              </a:ln>
            </p:spPr>
            <p:txBody>
              <a:bodyPr wrap="square">
                <a:spAutoFit/>
              </a:bodyPr>
              <a:lstStyle/>
              <a:p>
                <a:pPr algn="ctr">
                  <a:spcBef>
                    <a:spcPct val="50000"/>
                  </a:spcBef>
                </a:pPr>
                <a:r>
                  <a:rPr lang="zh-CN" altLang="en-US" sz="1600" dirty="0">
                    <a:solidFill>
                      <a:srgbClr val="000000"/>
                    </a:solidFill>
                    <a:latin typeface="+mn-lt"/>
                    <a:ea typeface="+mn-ea"/>
                    <a:cs typeface="SimSun"/>
                    <a:sym typeface="Arial"/>
                  </a:rPr>
                  <a:t>虚拟化层 </a:t>
                </a:r>
                <a:r>
                  <a:rPr lang="en-US" altLang="zh-CN" sz="1600" dirty="0">
                    <a:solidFill>
                      <a:srgbClr val="000000"/>
                    </a:solidFill>
                    <a:latin typeface="+mn-lt"/>
                    <a:ea typeface="+mn-ea"/>
                    <a:cs typeface="SimSun"/>
                    <a:sym typeface="Arial"/>
                  </a:rPr>
                  <a:t>- Hypervisor</a:t>
                </a:r>
              </a:p>
            </p:txBody>
          </p:sp>
          <p:grpSp>
            <p:nvGrpSpPr>
              <p:cNvPr id="32" name="组合 31"/>
              <p:cNvGrpSpPr/>
              <p:nvPr/>
            </p:nvGrpSpPr>
            <p:grpSpPr>
              <a:xfrm>
                <a:off x="4893177" y="1403649"/>
                <a:ext cx="1750172" cy="1293371"/>
                <a:chOff x="4811667" y="1412776"/>
                <a:chExt cx="1750172" cy="1293371"/>
              </a:xfrm>
            </p:grpSpPr>
            <p:sp>
              <p:nvSpPr>
                <p:cNvPr id="52" name="Rounded Rectangle 148"/>
                <p:cNvSpPr/>
                <p:nvPr/>
              </p:nvSpPr>
              <p:spPr bwMode="auto">
                <a:xfrm>
                  <a:off x="4811667" y="1412776"/>
                  <a:ext cx="1750172" cy="1293371"/>
                </a:xfrm>
                <a:prstGeom prst="roundRect">
                  <a:avLst/>
                </a:prstGeom>
                <a:solidFill>
                  <a:srgbClr val="0070C0"/>
                </a:soli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altLang="zh-CN" sz="1200">
                    <a:solidFill>
                      <a:srgbClr val="333333"/>
                    </a:solidFill>
                    <a:sym typeface="Arial"/>
                  </a:endParaRPr>
                </a:p>
              </p:txBody>
            </p:sp>
            <p:sp>
              <p:nvSpPr>
                <p:cNvPr id="53" name="TextBox 37"/>
                <p:cNvSpPr txBox="1"/>
                <p:nvPr/>
              </p:nvSpPr>
              <p:spPr bwMode="auto">
                <a:xfrm>
                  <a:off x="5166420" y="1676175"/>
                  <a:ext cx="1143006" cy="404440"/>
                </a:xfrm>
                <a:prstGeom prst="rect">
                  <a:avLst/>
                </a:prstGeom>
                <a:noFill/>
              </p:spPr>
              <p:txBody>
                <a:bodyPr wrap="square">
                  <a:spAutoFit/>
                </a:bodyPr>
                <a:lstStyle/>
                <a:p>
                  <a:pPr algn="ctr">
                    <a:spcAft>
                      <a:spcPct val="40000"/>
                    </a:spcAft>
                    <a:defRPr/>
                  </a:pPr>
                  <a:endParaRPr lang="en-US" altLang="zh-CN" sz="1600" dirty="0">
                    <a:solidFill>
                      <a:srgbClr val="000000"/>
                    </a:solidFill>
                    <a:latin typeface="+mn-lt"/>
                    <a:ea typeface="+mn-ea"/>
                    <a:cs typeface="SimSun"/>
                    <a:sym typeface="Arial"/>
                  </a:endParaRPr>
                </a:p>
              </p:txBody>
            </p:sp>
            <p:grpSp>
              <p:nvGrpSpPr>
                <p:cNvPr id="54" name="Group 176"/>
                <p:cNvGrpSpPr>
                  <a:grpSpLocks/>
                </p:cNvGrpSpPr>
                <p:nvPr/>
              </p:nvGrpSpPr>
              <p:grpSpPr bwMode="auto">
                <a:xfrm>
                  <a:off x="5018957" y="2289585"/>
                  <a:ext cx="1364937" cy="416562"/>
                  <a:chOff x="3012" y="2546"/>
                  <a:chExt cx="2522" cy="462"/>
                </a:xfrm>
              </p:grpSpPr>
              <p:pic>
                <p:nvPicPr>
                  <p:cNvPr id="59" name="Picture 359" descr="ICON_Memory_Q308"/>
                  <p:cNvPicPr>
                    <a:picLocks noChangeAspect="1" noChangeArrowheads="1"/>
                  </p:cNvPicPr>
                  <p:nvPr/>
                </p:nvPicPr>
                <p:blipFill>
                  <a:blip r:embed="rId3" cstate="print"/>
                  <a:srcRect/>
                  <a:stretch>
                    <a:fillRect/>
                  </a:stretch>
                </p:blipFill>
                <p:spPr bwMode="auto">
                  <a:xfrm>
                    <a:off x="3565" y="2582"/>
                    <a:ext cx="543" cy="390"/>
                  </a:xfrm>
                  <a:prstGeom prst="rect">
                    <a:avLst/>
                  </a:prstGeom>
                  <a:noFill/>
                  <a:ln w="9525">
                    <a:noFill/>
                    <a:miter lim="800000"/>
                    <a:headEnd/>
                    <a:tailEnd/>
                  </a:ln>
                </p:spPr>
              </p:pic>
              <p:pic>
                <p:nvPicPr>
                  <p:cNvPr id="60" name="Picture 357" descr="ICON_NIC_Q308"/>
                  <p:cNvPicPr>
                    <a:picLocks noChangeAspect="1" noChangeArrowheads="1"/>
                  </p:cNvPicPr>
                  <p:nvPr/>
                </p:nvPicPr>
                <p:blipFill>
                  <a:blip r:embed="rId4" cstate="print"/>
                  <a:srcRect/>
                  <a:stretch>
                    <a:fillRect/>
                  </a:stretch>
                </p:blipFill>
                <p:spPr bwMode="auto">
                  <a:xfrm>
                    <a:off x="4238" y="2546"/>
                    <a:ext cx="578" cy="462"/>
                  </a:xfrm>
                  <a:prstGeom prst="rect">
                    <a:avLst/>
                  </a:prstGeom>
                  <a:noFill/>
                  <a:ln w="9525">
                    <a:noFill/>
                    <a:miter lim="800000"/>
                    <a:headEnd/>
                    <a:tailEnd/>
                  </a:ln>
                </p:spPr>
              </p:pic>
              <p:grpSp>
                <p:nvGrpSpPr>
                  <p:cNvPr id="61" name="Group 105"/>
                  <p:cNvGrpSpPr>
                    <a:grpSpLocks/>
                  </p:cNvGrpSpPr>
                  <p:nvPr/>
                </p:nvGrpSpPr>
                <p:grpSpPr bwMode="auto">
                  <a:xfrm>
                    <a:off x="3012" y="2554"/>
                    <a:ext cx="423" cy="446"/>
                    <a:chOff x="1394777" y="3973286"/>
                    <a:chExt cx="906295" cy="795546"/>
                  </a:xfrm>
                </p:grpSpPr>
                <p:pic>
                  <p:nvPicPr>
                    <p:cNvPr id="63" name="Picture 356" descr="ICON_CPU_Q308"/>
                    <p:cNvPicPr>
                      <a:picLocks noChangeAspect="1" noChangeArrowheads="1"/>
                    </p:cNvPicPr>
                    <p:nvPr/>
                  </p:nvPicPr>
                  <p:blipFill>
                    <a:blip r:embed="rId5" cstate="print"/>
                    <a:srcRect/>
                    <a:stretch>
                      <a:fillRect/>
                    </a:stretch>
                  </p:blipFill>
                  <p:spPr bwMode="auto">
                    <a:xfrm>
                      <a:off x="1656034" y="3973286"/>
                      <a:ext cx="645038" cy="795546"/>
                    </a:xfrm>
                    <a:prstGeom prst="rect">
                      <a:avLst/>
                    </a:prstGeom>
                    <a:noFill/>
                    <a:ln w="9525">
                      <a:noFill/>
                      <a:miter lim="800000"/>
                      <a:headEnd/>
                      <a:tailEnd/>
                    </a:ln>
                  </p:spPr>
                </p:pic>
                <p:pic>
                  <p:nvPicPr>
                    <p:cNvPr id="64" name="Picture 356" descr="ICON_CPU_Q308"/>
                    <p:cNvPicPr>
                      <a:picLocks noChangeAspect="1" noChangeArrowheads="1"/>
                    </p:cNvPicPr>
                    <p:nvPr/>
                  </p:nvPicPr>
                  <p:blipFill>
                    <a:blip r:embed="rId5" cstate="print"/>
                    <a:srcRect/>
                    <a:stretch>
                      <a:fillRect/>
                    </a:stretch>
                  </p:blipFill>
                  <p:spPr bwMode="auto">
                    <a:xfrm>
                      <a:off x="1394777" y="3973286"/>
                      <a:ext cx="645038" cy="795546"/>
                    </a:xfrm>
                    <a:prstGeom prst="rect">
                      <a:avLst/>
                    </a:prstGeom>
                    <a:noFill/>
                    <a:ln w="9525">
                      <a:noFill/>
                      <a:miter lim="800000"/>
                      <a:headEnd/>
                      <a:tailEnd/>
                    </a:ln>
                  </p:spPr>
                </p:pic>
              </p:grpSp>
              <p:pic>
                <p:nvPicPr>
                  <p:cNvPr id="62" name="Picture 382" descr="ICON_DiscDrive_Q308"/>
                  <p:cNvPicPr>
                    <a:picLocks noChangeAspect="1" noChangeArrowheads="1"/>
                  </p:cNvPicPr>
                  <p:nvPr/>
                </p:nvPicPr>
                <p:blipFill>
                  <a:blip r:embed="rId6" cstate="print"/>
                  <a:srcRect/>
                  <a:stretch>
                    <a:fillRect/>
                  </a:stretch>
                </p:blipFill>
                <p:spPr bwMode="auto">
                  <a:xfrm>
                    <a:off x="4946" y="2577"/>
                    <a:ext cx="588" cy="401"/>
                  </a:xfrm>
                  <a:prstGeom prst="rect">
                    <a:avLst/>
                  </a:prstGeom>
                  <a:noFill/>
                  <a:ln w="9525">
                    <a:noFill/>
                    <a:miter lim="800000"/>
                    <a:headEnd/>
                    <a:tailEnd/>
                  </a:ln>
                </p:spPr>
              </p:pic>
            </p:grpSp>
            <p:sp>
              <p:nvSpPr>
                <p:cNvPr id="55" name="Rounded Rectangle 148"/>
                <p:cNvSpPr/>
                <p:nvPr/>
              </p:nvSpPr>
              <p:spPr bwMode="auto">
                <a:xfrm>
                  <a:off x="4860032" y="1556791"/>
                  <a:ext cx="1647151" cy="378933"/>
                </a:xfrm>
                <a:prstGeom prst="roundRect">
                  <a:avLst/>
                </a:prstGeom>
                <a:gradFill>
                  <a:gsLst>
                    <a:gs pos="0">
                      <a:srgbClr val="F8930C"/>
                    </a:gs>
                    <a:gs pos="100000">
                      <a:srgbClr val="F9A22F">
                        <a:alpha val="79000"/>
                      </a:srgbClr>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altLang="zh-CN" sz="1200">
                    <a:solidFill>
                      <a:srgbClr val="333333"/>
                    </a:solidFill>
                    <a:sym typeface="Arial"/>
                  </a:endParaRPr>
                </a:p>
              </p:txBody>
            </p:sp>
            <p:pic>
              <p:nvPicPr>
                <p:cNvPr id="56" name="Rounded Rectangle 55"/>
                <p:cNvPicPr>
                  <a:picLocks noChangeArrowheads="1"/>
                </p:cNvPicPr>
                <p:nvPr/>
              </p:nvPicPr>
              <p:blipFill>
                <a:blip r:embed="rId7" cstate="print"/>
                <a:srcRect/>
                <a:stretch>
                  <a:fillRect/>
                </a:stretch>
              </p:blipFill>
              <p:spPr bwMode="auto">
                <a:xfrm>
                  <a:off x="4860032" y="1869455"/>
                  <a:ext cx="1671261" cy="380011"/>
                </a:xfrm>
                <a:prstGeom prst="rect">
                  <a:avLst/>
                </a:prstGeom>
                <a:noFill/>
                <a:ln w="9525">
                  <a:noFill/>
                  <a:miter lim="800000"/>
                  <a:headEnd/>
                  <a:tailEnd/>
                </a:ln>
              </p:spPr>
            </p:pic>
            <p:sp>
              <p:nvSpPr>
                <p:cNvPr id="57" name="Text Box 151"/>
                <p:cNvSpPr txBox="1">
                  <a:spLocks noChangeArrowheads="1"/>
                </p:cNvSpPr>
                <p:nvPr/>
              </p:nvSpPr>
              <p:spPr bwMode="auto">
                <a:xfrm>
                  <a:off x="4932040" y="1876033"/>
                  <a:ext cx="1542882" cy="404440"/>
                </a:xfrm>
                <a:prstGeom prst="rect">
                  <a:avLst/>
                </a:prstGeom>
                <a:noFill/>
                <a:ln w="9525">
                  <a:noFill/>
                  <a:miter lim="800000"/>
                  <a:headEnd/>
                  <a:tailEnd/>
                </a:ln>
              </p:spPr>
              <p:txBody>
                <a:bodyPr wrap="square">
                  <a:spAutoFit/>
                </a:bodyPr>
                <a:lstStyle/>
                <a:p>
                  <a:pPr algn="ctr">
                    <a:spcBef>
                      <a:spcPct val="50000"/>
                    </a:spcBef>
                  </a:pPr>
                  <a:r>
                    <a:rPr lang="zh-CN" altLang="en-US" sz="1600" dirty="0">
                      <a:solidFill>
                        <a:srgbClr val="000000"/>
                      </a:solidFill>
                      <a:latin typeface="+mn-lt"/>
                      <a:ea typeface="+mn-ea"/>
                      <a:cs typeface="SimSun"/>
                      <a:sym typeface="Arial"/>
                    </a:rPr>
                    <a:t>操作系统</a:t>
                  </a:r>
                  <a:endParaRPr lang="en-US" altLang="zh-CN" sz="1600" dirty="0">
                    <a:solidFill>
                      <a:srgbClr val="000000"/>
                    </a:solidFill>
                    <a:latin typeface="+mn-lt"/>
                    <a:ea typeface="+mn-ea"/>
                    <a:cs typeface="SimSun"/>
                    <a:sym typeface="Arial"/>
                  </a:endParaRPr>
                </a:p>
              </p:txBody>
            </p:sp>
            <p:sp>
              <p:nvSpPr>
                <p:cNvPr id="58" name="TextBox 41"/>
                <p:cNvSpPr txBox="1"/>
                <p:nvPr/>
              </p:nvSpPr>
              <p:spPr bwMode="auto">
                <a:xfrm>
                  <a:off x="5076056" y="1537823"/>
                  <a:ext cx="1293026" cy="404440"/>
                </a:xfrm>
                <a:prstGeom prst="rect">
                  <a:avLst/>
                </a:prstGeom>
                <a:noFill/>
              </p:spPr>
              <p:txBody>
                <a:bodyPr wrap="square">
                  <a:spAutoFit/>
                </a:bodyPr>
                <a:lstStyle/>
                <a:p>
                  <a:pPr algn="ctr">
                    <a:spcAft>
                      <a:spcPct val="40000"/>
                    </a:spcAft>
                    <a:defRPr/>
                  </a:pPr>
                  <a:r>
                    <a:rPr lang="zh-CN" altLang="en-US" sz="1600" dirty="0">
                      <a:solidFill>
                        <a:srgbClr val="000000"/>
                      </a:solidFill>
                      <a:latin typeface="+mn-lt"/>
                      <a:ea typeface="+mn-ea"/>
                      <a:cs typeface="SimSun"/>
                      <a:sym typeface="Arial"/>
                    </a:rPr>
                    <a:t>应用程序</a:t>
                  </a:r>
                  <a:endParaRPr lang="en-US" altLang="zh-CN" sz="1600" dirty="0">
                    <a:solidFill>
                      <a:srgbClr val="000000"/>
                    </a:solidFill>
                    <a:latin typeface="+mn-lt"/>
                    <a:ea typeface="+mn-ea"/>
                    <a:cs typeface="SimSun"/>
                    <a:sym typeface="Arial"/>
                  </a:endParaRPr>
                </a:p>
              </p:txBody>
            </p:sp>
          </p:grpSp>
          <p:grpSp>
            <p:nvGrpSpPr>
              <p:cNvPr id="33" name="组合 32"/>
              <p:cNvGrpSpPr/>
              <p:nvPr/>
            </p:nvGrpSpPr>
            <p:grpSpPr>
              <a:xfrm>
                <a:off x="6724300" y="1412856"/>
                <a:ext cx="1750172" cy="1293371"/>
                <a:chOff x="4811667" y="1412776"/>
                <a:chExt cx="1750172" cy="1293371"/>
              </a:xfrm>
            </p:grpSpPr>
            <p:sp>
              <p:nvSpPr>
                <p:cNvPr id="39" name="Rounded Rectangle 148"/>
                <p:cNvSpPr/>
                <p:nvPr/>
              </p:nvSpPr>
              <p:spPr bwMode="auto">
                <a:xfrm>
                  <a:off x="4811667" y="1412776"/>
                  <a:ext cx="1750172" cy="1293371"/>
                </a:xfrm>
                <a:prstGeom prst="roundRect">
                  <a:avLst/>
                </a:prstGeom>
                <a:solidFill>
                  <a:srgbClr val="0070C0"/>
                </a:soli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altLang="zh-CN" sz="1200">
                    <a:solidFill>
                      <a:srgbClr val="333333"/>
                    </a:solidFill>
                    <a:sym typeface="Arial"/>
                  </a:endParaRPr>
                </a:p>
              </p:txBody>
            </p:sp>
            <p:sp>
              <p:nvSpPr>
                <p:cNvPr id="40" name="TextBox 45"/>
                <p:cNvSpPr txBox="1"/>
                <p:nvPr/>
              </p:nvSpPr>
              <p:spPr bwMode="auto">
                <a:xfrm>
                  <a:off x="5166420" y="1676175"/>
                  <a:ext cx="1143006" cy="404440"/>
                </a:xfrm>
                <a:prstGeom prst="rect">
                  <a:avLst/>
                </a:prstGeom>
                <a:noFill/>
              </p:spPr>
              <p:txBody>
                <a:bodyPr wrap="square">
                  <a:spAutoFit/>
                </a:bodyPr>
                <a:lstStyle/>
                <a:p>
                  <a:pPr algn="ctr">
                    <a:spcAft>
                      <a:spcPct val="40000"/>
                    </a:spcAft>
                    <a:defRPr/>
                  </a:pPr>
                  <a:endParaRPr lang="en-US" altLang="zh-CN" sz="1600" dirty="0">
                    <a:solidFill>
                      <a:srgbClr val="000000"/>
                    </a:solidFill>
                    <a:latin typeface="+mn-lt"/>
                    <a:ea typeface="+mn-ea"/>
                    <a:cs typeface="SimSun"/>
                    <a:sym typeface="Arial"/>
                  </a:endParaRPr>
                </a:p>
              </p:txBody>
            </p:sp>
            <p:grpSp>
              <p:nvGrpSpPr>
                <p:cNvPr id="41" name="Group 176"/>
                <p:cNvGrpSpPr>
                  <a:grpSpLocks/>
                </p:cNvGrpSpPr>
                <p:nvPr/>
              </p:nvGrpSpPr>
              <p:grpSpPr bwMode="auto">
                <a:xfrm>
                  <a:off x="5018957" y="2289585"/>
                  <a:ext cx="1364937" cy="416562"/>
                  <a:chOff x="3012" y="2546"/>
                  <a:chExt cx="2522" cy="462"/>
                </a:xfrm>
              </p:grpSpPr>
              <p:pic>
                <p:nvPicPr>
                  <p:cNvPr id="46" name="Picture 359" descr="ICON_Memory_Q308"/>
                  <p:cNvPicPr>
                    <a:picLocks noChangeAspect="1" noChangeArrowheads="1"/>
                  </p:cNvPicPr>
                  <p:nvPr/>
                </p:nvPicPr>
                <p:blipFill>
                  <a:blip r:embed="rId3" cstate="print"/>
                  <a:srcRect/>
                  <a:stretch>
                    <a:fillRect/>
                  </a:stretch>
                </p:blipFill>
                <p:spPr bwMode="auto">
                  <a:xfrm>
                    <a:off x="3565" y="2582"/>
                    <a:ext cx="543" cy="390"/>
                  </a:xfrm>
                  <a:prstGeom prst="rect">
                    <a:avLst/>
                  </a:prstGeom>
                  <a:noFill/>
                  <a:ln w="9525">
                    <a:noFill/>
                    <a:miter lim="800000"/>
                    <a:headEnd/>
                    <a:tailEnd/>
                  </a:ln>
                </p:spPr>
              </p:pic>
              <p:pic>
                <p:nvPicPr>
                  <p:cNvPr id="47" name="Picture 357" descr="ICON_NIC_Q308"/>
                  <p:cNvPicPr>
                    <a:picLocks noChangeAspect="1" noChangeArrowheads="1"/>
                  </p:cNvPicPr>
                  <p:nvPr/>
                </p:nvPicPr>
                <p:blipFill>
                  <a:blip r:embed="rId4" cstate="print"/>
                  <a:srcRect/>
                  <a:stretch>
                    <a:fillRect/>
                  </a:stretch>
                </p:blipFill>
                <p:spPr bwMode="auto">
                  <a:xfrm>
                    <a:off x="4238" y="2546"/>
                    <a:ext cx="578" cy="462"/>
                  </a:xfrm>
                  <a:prstGeom prst="rect">
                    <a:avLst/>
                  </a:prstGeom>
                  <a:noFill/>
                  <a:ln w="9525">
                    <a:noFill/>
                    <a:miter lim="800000"/>
                    <a:headEnd/>
                    <a:tailEnd/>
                  </a:ln>
                </p:spPr>
              </p:pic>
              <p:grpSp>
                <p:nvGrpSpPr>
                  <p:cNvPr id="48" name="Group 105"/>
                  <p:cNvGrpSpPr>
                    <a:grpSpLocks/>
                  </p:cNvGrpSpPr>
                  <p:nvPr/>
                </p:nvGrpSpPr>
                <p:grpSpPr bwMode="auto">
                  <a:xfrm>
                    <a:off x="3012" y="2554"/>
                    <a:ext cx="423" cy="446"/>
                    <a:chOff x="1394777" y="3973286"/>
                    <a:chExt cx="906295" cy="795546"/>
                  </a:xfrm>
                </p:grpSpPr>
                <p:pic>
                  <p:nvPicPr>
                    <p:cNvPr id="50" name="Picture 356" descr="ICON_CPU_Q308"/>
                    <p:cNvPicPr>
                      <a:picLocks noChangeAspect="1" noChangeArrowheads="1"/>
                    </p:cNvPicPr>
                    <p:nvPr/>
                  </p:nvPicPr>
                  <p:blipFill>
                    <a:blip r:embed="rId5" cstate="print"/>
                    <a:srcRect/>
                    <a:stretch>
                      <a:fillRect/>
                    </a:stretch>
                  </p:blipFill>
                  <p:spPr bwMode="auto">
                    <a:xfrm>
                      <a:off x="1656034" y="3973286"/>
                      <a:ext cx="645038" cy="795546"/>
                    </a:xfrm>
                    <a:prstGeom prst="rect">
                      <a:avLst/>
                    </a:prstGeom>
                    <a:noFill/>
                    <a:ln w="9525">
                      <a:noFill/>
                      <a:miter lim="800000"/>
                      <a:headEnd/>
                      <a:tailEnd/>
                    </a:ln>
                  </p:spPr>
                </p:pic>
                <p:pic>
                  <p:nvPicPr>
                    <p:cNvPr id="51" name="Picture 356" descr="ICON_CPU_Q308"/>
                    <p:cNvPicPr>
                      <a:picLocks noChangeAspect="1" noChangeArrowheads="1"/>
                    </p:cNvPicPr>
                    <p:nvPr/>
                  </p:nvPicPr>
                  <p:blipFill>
                    <a:blip r:embed="rId5" cstate="print"/>
                    <a:srcRect/>
                    <a:stretch>
                      <a:fillRect/>
                    </a:stretch>
                  </p:blipFill>
                  <p:spPr bwMode="auto">
                    <a:xfrm>
                      <a:off x="1394777" y="3973286"/>
                      <a:ext cx="645038" cy="795546"/>
                    </a:xfrm>
                    <a:prstGeom prst="rect">
                      <a:avLst/>
                    </a:prstGeom>
                    <a:noFill/>
                    <a:ln w="9525">
                      <a:noFill/>
                      <a:miter lim="800000"/>
                      <a:headEnd/>
                      <a:tailEnd/>
                    </a:ln>
                  </p:spPr>
                </p:pic>
              </p:grpSp>
              <p:pic>
                <p:nvPicPr>
                  <p:cNvPr id="49" name="Picture 382" descr="ICON_DiscDrive_Q308"/>
                  <p:cNvPicPr>
                    <a:picLocks noChangeAspect="1" noChangeArrowheads="1"/>
                  </p:cNvPicPr>
                  <p:nvPr/>
                </p:nvPicPr>
                <p:blipFill>
                  <a:blip r:embed="rId6" cstate="print"/>
                  <a:srcRect/>
                  <a:stretch>
                    <a:fillRect/>
                  </a:stretch>
                </p:blipFill>
                <p:spPr bwMode="auto">
                  <a:xfrm>
                    <a:off x="4946" y="2577"/>
                    <a:ext cx="588" cy="401"/>
                  </a:xfrm>
                  <a:prstGeom prst="rect">
                    <a:avLst/>
                  </a:prstGeom>
                  <a:noFill/>
                  <a:ln w="9525">
                    <a:noFill/>
                    <a:miter lim="800000"/>
                    <a:headEnd/>
                    <a:tailEnd/>
                  </a:ln>
                </p:spPr>
              </p:pic>
            </p:grpSp>
            <p:sp>
              <p:nvSpPr>
                <p:cNvPr id="42" name="Rounded Rectangle 148"/>
                <p:cNvSpPr/>
                <p:nvPr/>
              </p:nvSpPr>
              <p:spPr bwMode="auto">
                <a:xfrm>
                  <a:off x="4860032" y="1556791"/>
                  <a:ext cx="1647151" cy="378933"/>
                </a:xfrm>
                <a:prstGeom prst="roundRect">
                  <a:avLst/>
                </a:prstGeom>
                <a:gradFill>
                  <a:gsLst>
                    <a:gs pos="0">
                      <a:srgbClr val="F8930C"/>
                    </a:gs>
                    <a:gs pos="100000">
                      <a:srgbClr val="F9A22F">
                        <a:alpha val="79000"/>
                      </a:srgbClr>
                    </a:gs>
                  </a:gsLst>
                </a:gradFill>
                <a:ln w="12700">
                  <a:solidFill>
                    <a:srgbClr val="F97E1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US" altLang="zh-CN" sz="1200">
                    <a:solidFill>
                      <a:srgbClr val="333333"/>
                    </a:solidFill>
                    <a:sym typeface="Arial"/>
                  </a:endParaRPr>
                </a:p>
              </p:txBody>
            </p:sp>
            <p:pic>
              <p:nvPicPr>
                <p:cNvPr id="43" name="Rounded Rectangle 55"/>
                <p:cNvPicPr>
                  <a:picLocks noChangeArrowheads="1"/>
                </p:cNvPicPr>
                <p:nvPr/>
              </p:nvPicPr>
              <p:blipFill>
                <a:blip r:embed="rId7" cstate="print"/>
                <a:srcRect/>
                <a:stretch>
                  <a:fillRect/>
                </a:stretch>
              </p:blipFill>
              <p:spPr bwMode="auto">
                <a:xfrm>
                  <a:off x="4860032" y="1869455"/>
                  <a:ext cx="1671261" cy="380011"/>
                </a:xfrm>
                <a:prstGeom prst="rect">
                  <a:avLst/>
                </a:prstGeom>
                <a:noFill/>
                <a:ln w="9525">
                  <a:noFill/>
                  <a:miter lim="800000"/>
                  <a:headEnd/>
                  <a:tailEnd/>
                </a:ln>
              </p:spPr>
            </p:pic>
            <p:sp>
              <p:nvSpPr>
                <p:cNvPr id="44" name="Text Box 151"/>
                <p:cNvSpPr txBox="1">
                  <a:spLocks noChangeArrowheads="1"/>
                </p:cNvSpPr>
                <p:nvPr/>
              </p:nvSpPr>
              <p:spPr bwMode="auto">
                <a:xfrm>
                  <a:off x="4932040" y="1876033"/>
                  <a:ext cx="1542882" cy="404440"/>
                </a:xfrm>
                <a:prstGeom prst="rect">
                  <a:avLst/>
                </a:prstGeom>
                <a:noFill/>
                <a:ln w="9525">
                  <a:noFill/>
                  <a:miter lim="800000"/>
                  <a:headEnd/>
                  <a:tailEnd/>
                </a:ln>
              </p:spPr>
              <p:txBody>
                <a:bodyPr wrap="square">
                  <a:spAutoFit/>
                </a:bodyPr>
                <a:lstStyle/>
                <a:p>
                  <a:pPr algn="ctr">
                    <a:spcBef>
                      <a:spcPct val="50000"/>
                    </a:spcBef>
                  </a:pPr>
                  <a:r>
                    <a:rPr lang="zh-CN" altLang="en-US" sz="1600" dirty="0">
                      <a:solidFill>
                        <a:srgbClr val="000000"/>
                      </a:solidFill>
                      <a:latin typeface="+mn-lt"/>
                      <a:ea typeface="+mn-ea"/>
                      <a:cs typeface="SimSun"/>
                      <a:sym typeface="Arial"/>
                    </a:rPr>
                    <a:t>操作系统</a:t>
                  </a:r>
                  <a:endParaRPr lang="en-US" altLang="zh-CN" sz="1600" dirty="0">
                    <a:solidFill>
                      <a:srgbClr val="000000"/>
                    </a:solidFill>
                    <a:latin typeface="+mn-lt"/>
                    <a:ea typeface="+mn-ea"/>
                    <a:cs typeface="SimSun"/>
                    <a:sym typeface="Arial"/>
                  </a:endParaRPr>
                </a:p>
              </p:txBody>
            </p:sp>
            <p:sp>
              <p:nvSpPr>
                <p:cNvPr id="45" name="TextBox 50"/>
                <p:cNvSpPr txBox="1"/>
                <p:nvPr/>
              </p:nvSpPr>
              <p:spPr bwMode="auto">
                <a:xfrm>
                  <a:off x="5076056" y="1537823"/>
                  <a:ext cx="1293026" cy="404440"/>
                </a:xfrm>
                <a:prstGeom prst="rect">
                  <a:avLst/>
                </a:prstGeom>
                <a:noFill/>
              </p:spPr>
              <p:txBody>
                <a:bodyPr wrap="square">
                  <a:spAutoFit/>
                </a:bodyPr>
                <a:lstStyle/>
                <a:p>
                  <a:pPr algn="ctr">
                    <a:spcAft>
                      <a:spcPct val="40000"/>
                    </a:spcAft>
                    <a:defRPr/>
                  </a:pPr>
                  <a:r>
                    <a:rPr lang="zh-CN" altLang="en-US" sz="1600" dirty="0">
                      <a:solidFill>
                        <a:srgbClr val="000000"/>
                      </a:solidFill>
                      <a:latin typeface="+mn-lt"/>
                      <a:ea typeface="+mn-ea"/>
                      <a:cs typeface="SimSun"/>
                      <a:sym typeface="Arial"/>
                    </a:rPr>
                    <a:t>应用程序</a:t>
                  </a:r>
                  <a:endParaRPr lang="en-US" altLang="zh-CN" sz="1600" dirty="0">
                    <a:solidFill>
                      <a:srgbClr val="000000"/>
                    </a:solidFill>
                    <a:latin typeface="+mn-lt"/>
                    <a:ea typeface="+mn-ea"/>
                    <a:cs typeface="SimSun"/>
                    <a:sym typeface="Arial"/>
                  </a:endParaRPr>
                </a:p>
              </p:txBody>
            </p:sp>
          </p:grpSp>
          <p:pic>
            <p:nvPicPr>
              <p:cNvPr id="34" name="Picture 359" descr="ICON_Memory_Q308"/>
              <p:cNvPicPr>
                <a:picLocks noChangeAspect="1" noChangeArrowheads="1"/>
              </p:cNvPicPr>
              <p:nvPr/>
            </p:nvPicPr>
            <p:blipFill>
              <a:blip r:embed="rId3" cstate="print"/>
              <a:srcRect/>
              <a:stretch>
                <a:fillRect/>
              </a:stretch>
            </p:blipFill>
            <p:spPr bwMode="auto">
              <a:xfrm>
                <a:off x="5877799" y="3971011"/>
                <a:ext cx="586255" cy="619125"/>
              </a:xfrm>
              <a:prstGeom prst="rect">
                <a:avLst/>
              </a:prstGeom>
              <a:noFill/>
              <a:ln w="9525">
                <a:noFill/>
                <a:miter lim="800000"/>
                <a:headEnd/>
                <a:tailEnd/>
              </a:ln>
            </p:spPr>
          </p:pic>
          <p:pic>
            <p:nvPicPr>
              <p:cNvPr id="35" name="Picture 357" descr="ICON_NIC_Q308"/>
              <p:cNvPicPr>
                <a:picLocks noChangeAspect="1" noChangeArrowheads="1"/>
              </p:cNvPicPr>
              <p:nvPr/>
            </p:nvPicPr>
            <p:blipFill>
              <a:blip r:embed="rId4" cstate="print"/>
              <a:srcRect/>
              <a:stretch>
                <a:fillRect/>
              </a:stretch>
            </p:blipFill>
            <p:spPr bwMode="auto">
              <a:xfrm>
                <a:off x="6946186" y="3913861"/>
                <a:ext cx="624042" cy="733425"/>
              </a:xfrm>
              <a:prstGeom prst="rect">
                <a:avLst/>
              </a:prstGeom>
              <a:noFill/>
              <a:ln w="9525">
                <a:noFill/>
                <a:miter lim="800000"/>
                <a:headEnd/>
                <a:tailEnd/>
              </a:ln>
            </p:spPr>
          </p:pic>
          <p:pic>
            <p:nvPicPr>
              <p:cNvPr id="36" name="Picture 356" descr="ICON_CPU_Q308"/>
              <p:cNvPicPr>
                <a:picLocks noChangeAspect="1" noChangeArrowheads="1"/>
              </p:cNvPicPr>
              <p:nvPr/>
            </p:nvPicPr>
            <p:blipFill>
              <a:blip r:embed="rId5" cstate="print"/>
              <a:srcRect/>
              <a:stretch>
                <a:fillRect/>
              </a:stretch>
            </p:blipFill>
            <p:spPr bwMode="auto">
              <a:xfrm>
                <a:off x="5193488" y="3926561"/>
                <a:ext cx="325044" cy="708025"/>
              </a:xfrm>
              <a:prstGeom prst="rect">
                <a:avLst/>
              </a:prstGeom>
              <a:noFill/>
              <a:ln w="9525">
                <a:noFill/>
                <a:miter lim="800000"/>
                <a:headEnd/>
                <a:tailEnd/>
              </a:ln>
            </p:spPr>
          </p:pic>
          <p:pic>
            <p:nvPicPr>
              <p:cNvPr id="37" name="Picture 356" descr="ICON_CPU_Q308"/>
              <p:cNvPicPr>
                <a:picLocks noChangeAspect="1" noChangeArrowheads="1"/>
              </p:cNvPicPr>
              <p:nvPr/>
            </p:nvPicPr>
            <p:blipFill>
              <a:blip r:embed="rId5" cstate="print"/>
              <a:srcRect/>
              <a:stretch>
                <a:fillRect/>
              </a:stretch>
            </p:blipFill>
            <p:spPr bwMode="auto">
              <a:xfrm>
                <a:off x="4999911" y="3926561"/>
                <a:ext cx="325044" cy="708025"/>
              </a:xfrm>
              <a:prstGeom prst="rect">
                <a:avLst/>
              </a:prstGeom>
              <a:noFill/>
              <a:ln w="9525">
                <a:noFill/>
                <a:miter lim="800000"/>
                <a:headEnd/>
                <a:tailEnd/>
              </a:ln>
            </p:spPr>
          </p:pic>
          <p:pic>
            <p:nvPicPr>
              <p:cNvPr id="38" name="Picture 382" descr="ICON_DiscDrive_Q308"/>
              <p:cNvPicPr>
                <a:picLocks noChangeAspect="1" noChangeArrowheads="1"/>
              </p:cNvPicPr>
              <p:nvPr/>
            </p:nvPicPr>
            <p:blipFill>
              <a:blip r:embed="rId6" cstate="print"/>
              <a:srcRect/>
              <a:stretch>
                <a:fillRect/>
              </a:stretch>
            </p:blipFill>
            <p:spPr bwMode="auto">
              <a:xfrm>
                <a:off x="8070135" y="3963074"/>
                <a:ext cx="634839" cy="636588"/>
              </a:xfrm>
              <a:prstGeom prst="rect">
                <a:avLst/>
              </a:prstGeom>
              <a:noFill/>
              <a:ln w="9525">
                <a:noFill/>
                <a:miter lim="800000"/>
                <a:headEnd/>
                <a:tailEnd/>
              </a:ln>
            </p:spPr>
          </p:pic>
        </p:grpSp>
        <p:sp>
          <p:nvSpPr>
            <p:cNvPr id="26" name="文本占位符 1"/>
            <p:cNvSpPr txBox="1">
              <a:spLocks/>
            </p:cNvSpPr>
            <p:nvPr/>
          </p:nvSpPr>
          <p:spPr bwMode="auto">
            <a:xfrm>
              <a:off x="5038645" y="990586"/>
              <a:ext cx="1352292" cy="5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lvl1pPr marL="0" indent="0" algn="l" rtl="0" eaLnBrk="0" fontAlgn="base" hangingPunct="0">
                <a:lnSpc>
                  <a:spcPct val="140000"/>
                </a:lnSpc>
                <a:spcBef>
                  <a:spcPct val="0"/>
                </a:spcBef>
                <a:spcAft>
                  <a:spcPct val="0"/>
                </a:spcAft>
                <a:buClr>
                  <a:srgbClr val="777777"/>
                </a:buClr>
                <a:buSzPct val="60000"/>
                <a:buFont typeface="Arial" pitchFamily="34" charset="0"/>
                <a:buNone/>
                <a:defRPr sz="2000">
                  <a:solidFill>
                    <a:srgbClr val="000000"/>
                  </a:solidFill>
                  <a:latin typeface="黑体" pitchFamily="49" charset="-122"/>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rgbClr val="000000"/>
                  </a:solidFill>
                  <a:latin typeface="+mn-lt"/>
                  <a:ea typeface="+mn-ea"/>
                  <a:cs typeface="+mn-cs"/>
                </a:defRPr>
              </a:lvl2pPr>
              <a:lvl3pPr marL="685800" indent="-285750" algn="l" rtl="0" eaLnBrk="0" fontAlgn="base" hangingPunct="0">
                <a:lnSpc>
                  <a:spcPct val="140000"/>
                </a:lnSpc>
                <a:spcBef>
                  <a:spcPct val="0"/>
                </a:spcBef>
                <a:spcAft>
                  <a:spcPct val="0"/>
                </a:spcAft>
                <a:buSzPct val="50000"/>
                <a:buFont typeface="Wingdings" pitchFamily="2" charset="2"/>
                <a:buChar char="n"/>
                <a:defRPr sz="1600">
                  <a:solidFill>
                    <a:srgbClr val="000000"/>
                  </a:solidFill>
                  <a:latin typeface="+mn-lt"/>
                  <a:ea typeface="+mn-ea"/>
                  <a:cs typeface="+mn-cs"/>
                </a:defRPr>
              </a:lvl3pPr>
              <a:lvl4pPr marL="1028700" indent="-285750" algn="l" rtl="0" eaLnBrk="0" fontAlgn="base" hangingPunct="0">
                <a:lnSpc>
                  <a:spcPct val="140000"/>
                </a:lnSpc>
                <a:spcBef>
                  <a:spcPct val="0"/>
                </a:spcBef>
                <a:spcAft>
                  <a:spcPct val="0"/>
                </a:spcAft>
                <a:buChar char="–"/>
                <a:defRPr sz="1400">
                  <a:solidFill>
                    <a:srgbClr val="000000"/>
                  </a:solidFill>
                  <a:latin typeface="+mn-lt"/>
                  <a:ea typeface="+mn-ea"/>
                  <a:cs typeface="+mn-cs"/>
                </a:defRPr>
              </a:lvl4pPr>
              <a:lvl5pPr marL="1371600" indent="-285750" algn="l" rtl="0" eaLnBrk="0" fontAlgn="base" hangingPunct="0">
                <a:lnSpc>
                  <a:spcPct val="140000"/>
                </a:lnSpc>
                <a:spcBef>
                  <a:spcPct val="0"/>
                </a:spcBef>
                <a:spcAft>
                  <a:spcPct val="0"/>
                </a:spcAft>
                <a:buFont typeface="Arial" pitchFamily="34" charset="0"/>
                <a:buChar char="~"/>
                <a:defRPr sz="1200">
                  <a:solidFill>
                    <a:srgbClr val="000000"/>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algn="ctr"/>
              <a:r>
                <a:rPr lang="zh-CN" altLang="en-US" sz="1600" kern="0" dirty="0">
                  <a:latin typeface="+mn-lt"/>
                  <a:ea typeface="+mn-ea"/>
                </a:rPr>
                <a:t>虚拟机</a:t>
              </a:r>
            </a:p>
          </p:txBody>
        </p:sp>
        <p:sp>
          <p:nvSpPr>
            <p:cNvPr id="27" name="文本占位符 1"/>
            <p:cNvSpPr txBox="1">
              <a:spLocks/>
            </p:cNvSpPr>
            <p:nvPr/>
          </p:nvSpPr>
          <p:spPr bwMode="auto">
            <a:xfrm>
              <a:off x="6902913" y="1019104"/>
              <a:ext cx="1352292" cy="5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lvl1pPr marL="0" indent="0" algn="l" rtl="0" eaLnBrk="0" fontAlgn="base" hangingPunct="0">
                <a:lnSpc>
                  <a:spcPct val="140000"/>
                </a:lnSpc>
                <a:spcBef>
                  <a:spcPct val="0"/>
                </a:spcBef>
                <a:spcAft>
                  <a:spcPct val="0"/>
                </a:spcAft>
                <a:buClr>
                  <a:srgbClr val="777777"/>
                </a:buClr>
                <a:buSzPct val="60000"/>
                <a:buFont typeface="Arial" pitchFamily="34" charset="0"/>
                <a:buNone/>
                <a:defRPr sz="2000">
                  <a:solidFill>
                    <a:srgbClr val="000000"/>
                  </a:solidFill>
                  <a:latin typeface="黑体" pitchFamily="49" charset="-122"/>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rgbClr val="000000"/>
                  </a:solidFill>
                  <a:latin typeface="+mn-lt"/>
                  <a:ea typeface="+mn-ea"/>
                  <a:cs typeface="+mn-cs"/>
                </a:defRPr>
              </a:lvl2pPr>
              <a:lvl3pPr marL="685800" indent="-285750" algn="l" rtl="0" eaLnBrk="0" fontAlgn="base" hangingPunct="0">
                <a:lnSpc>
                  <a:spcPct val="140000"/>
                </a:lnSpc>
                <a:spcBef>
                  <a:spcPct val="0"/>
                </a:spcBef>
                <a:spcAft>
                  <a:spcPct val="0"/>
                </a:spcAft>
                <a:buSzPct val="50000"/>
                <a:buFont typeface="Wingdings" pitchFamily="2" charset="2"/>
                <a:buChar char="n"/>
                <a:defRPr sz="1600">
                  <a:solidFill>
                    <a:srgbClr val="000000"/>
                  </a:solidFill>
                  <a:latin typeface="+mn-lt"/>
                  <a:ea typeface="+mn-ea"/>
                  <a:cs typeface="+mn-cs"/>
                </a:defRPr>
              </a:lvl3pPr>
              <a:lvl4pPr marL="1028700" indent="-285750" algn="l" rtl="0" eaLnBrk="0" fontAlgn="base" hangingPunct="0">
                <a:lnSpc>
                  <a:spcPct val="140000"/>
                </a:lnSpc>
                <a:spcBef>
                  <a:spcPct val="0"/>
                </a:spcBef>
                <a:spcAft>
                  <a:spcPct val="0"/>
                </a:spcAft>
                <a:buChar char="–"/>
                <a:defRPr sz="1400">
                  <a:solidFill>
                    <a:srgbClr val="000000"/>
                  </a:solidFill>
                  <a:latin typeface="+mn-lt"/>
                  <a:ea typeface="+mn-ea"/>
                  <a:cs typeface="+mn-cs"/>
                </a:defRPr>
              </a:lvl4pPr>
              <a:lvl5pPr marL="1371600" indent="-285750" algn="l" rtl="0" eaLnBrk="0" fontAlgn="base" hangingPunct="0">
                <a:lnSpc>
                  <a:spcPct val="140000"/>
                </a:lnSpc>
                <a:spcBef>
                  <a:spcPct val="0"/>
                </a:spcBef>
                <a:spcAft>
                  <a:spcPct val="0"/>
                </a:spcAft>
                <a:buFont typeface="Arial" pitchFamily="34" charset="0"/>
                <a:buChar char="~"/>
                <a:defRPr sz="1200">
                  <a:solidFill>
                    <a:srgbClr val="000000"/>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algn="ctr"/>
              <a:r>
                <a:rPr lang="zh-CN" altLang="en-US" sz="1600" kern="0" dirty="0">
                  <a:latin typeface="+mn-lt"/>
                  <a:ea typeface="+mn-ea"/>
                </a:rPr>
                <a:t>虚拟机</a:t>
              </a:r>
            </a:p>
          </p:txBody>
        </p:sp>
      </p:grpSp>
      <p:sp>
        <p:nvSpPr>
          <p:cNvPr id="65" name="灯片编号占位符 3">
            <a:extLst>
              <a:ext uri="{FF2B5EF4-FFF2-40B4-BE49-F238E27FC236}">
                <a16:creationId xmlns:a16="http://schemas.microsoft.com/office/drawing/2014/main" id="{93A9846A-C482-4FDF-AD63-CD652BDFD9D9}"/>
              </a:ext>
            </a:extLst>
          </p:cNvPr>
          <p:cNvSpPr txBox="1">
            <a:spLocks/>
          </p:cNvSpPr>
          <p:nvPr/>
        </p:nvSpPr>
        <p:spPr>
          <a:xfrm>
            <a:off x="8136396"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6</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232006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标题 638">
            <a:extLst>
              <a:ext uri="{FF2B5EF4-FFF2-40B4-BE49-F238E27FC236}">
                <a16:creationId xmlns:a16="http://schemas.microsoft.com/office/drawing/2014/main" id="{DCA67E8E-FA46-40A2-9609-10774D346D49}"/>
              </a:ext>
            </a:extLst>
          </p:cNvPr>
          <p:cNvSpPr txBox="1">
            <a:spLocks/>
          </p:cNvSpPr>
          <p:nvPr/>
        </p:nvSpPr>
        <p:spPr>
          <a:xfrm>
            <a:off x="684212" y="387350"/>
            <a:ext cx="7920037" cy="868363"/>
          </a:xfrm>
          <a:prstGeom prst="rect">
            <a:avLst/>
          </a:prstGeom>
        </p:spPr>
        <p:txBody>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r>
              <a:rPr lang="zh-CN" altLang="en-US" sz="2800" dirty="0"/>
              <a:t>基于</a:t>
            </a:r>
            <a:r>
              <a:rPr lang="en-US" altLang="zh-CN" sz="2800" dirty="0"/>
              <a:t>GRE Tunnel</a:t>
            </a:r>
            <a:r>
              <a:rPr lang="zh-CN" altLang="en-US" sz="2800" dirty="0"/>
              <a:t>的跨主机实验框架</a:t>
            </a:r>
            <a:endParaRPr lang="zh-CN" altLang="en-US" sz="2800" kern="0" dirty="0"/>
          </a:p>
        </p:txBody>
      </p:sp>
      <p:sp>
        <p:nvSpPr>
          <p:cNvPr id="8" name="灯片编号占位符 3">
            <a:extLst>
              <a:ext uri="{FF2B5EF4-FFF2-40B4-BE49-F238E27FC236}">
                <a16:creationId xmlns:a16="http://schemas.microsoft.com/office/drawing/2014/main" id="{C5765F2D-0B9E-48B2-9FE4-17386A50A7EA}"/>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69</a:t>
            </a:fld>
            <a:endParaRPr lang="en-US" altLang="zh-CN" sz="1800" dirty="0">
              <a:latin typeface="Gill Sans MT"/>
              <a:ea typeface="华文新魏" panose="02010800040101010101" pitchFamily="2" charset="-122"/>
            </a:endParaRPr>
          </a:p>
        </p:txBody>
      </p:sp>
      <p:pic>
        <p:nvPicPr>
          <p:cNvPr id="2" name="图片 1">
            <a:extLst>
              <a:ext uri="{FF2B5EF4-FFF2-40B4-BE49-F238E27FC236}">
                <a16:creationId xmlns:a16="http://schemas.microsoft.com/office/drawing/2014/main" id="{46501C7F-AF95-49D0-B9E3-F3A958BC98E4}"/>
              </a:ext>
            </a:extLst>
          </p:cNvPr>
          <p:cNvPicPr>
            <a:picLocks noChangeAspect="1"/>
          </p:cNvPicPr>
          <p:nvPr/>
        </p:nvPicPr>
        <p:blipFill>
          <a:blip r:embed="rId3"/>
          <a:stretch>
            <a:fillRect/>
          </a:stretch>
        </p:blipFill>
        <p:spPr>
          <a:xfrm>
            <a:off x="0" y="1358127"/>
            <a:ext cx="9144000" cy="4141745"/>
          </a:xfrm>
          <a:prstGeom prst="rect">
            <a:avLst/>
          </a:prstGeom>
        </p:spPr>
      </p:pic>
    </p:spTree>
    <p:extLst>
      <p:ext uri="{BB962C8B-B14F-4D97-AF65-F5344CB8AC3E}">
        <p14:creationId xmlns:p14="http://schemas.microsoft.com/office/powerpoint/2010/main" val="39130158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38">
            <a:extLst>
              <a:ext uri="{FF2B5EF4-FFF2-40B4-BE49-F238E27FC236}">
                <a16:creationId xmlns:a16="http://schemas.microsoft.com/office/drawing/2014/main" id="{DCA67E8E-FA46-40A2-9609-10774D346D49}"/>
              </a:ext>
            </a:extLst>
          </p:cNvPr>
          <p:cNvSpPr txBox="1">
            <a:spLocks/>
          </p:cNvSpPr>
          <p:nvPr/>
        </p:nvSpPr>
        <p:spPr>
          <a:xfrm>
            <a:off x="684212" y="387350"/>
            <a:ext cx="7920037" cy="868363"/>
          </a:xfrm>
          <a:prstGeom prst="rect">
            <a:avLst/>
          </a:prstGeom>
        </p:spPr>
        <p:txBody>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r>
              <a:rPr lang="zh-CN" altLang="en-US" sz="2800" dirty="0"/>
              <a:t>基于</a:t>
            </a:r>
            <a:r>
              <a:rPr lang="en-US" altLang="zh-CN" sz="2800" dirty="0" err="1"/>
              <a:t>VxLan</a:t>
            </a:r>
            <a:r>
              <a:rPr lang="en-US" altLang="zh-CN" sz="2800" dirty="0"/>
              <a:t> Tunnel</a:t>
            </a:r>
            <a:r>
              <a:rPr lang="zh-CN" altLang="en-US" sz="2800" dirty="0"/>
              <a:t>的实验框架</a:t>
            </a:r>
            <a:endParaRPr lang="zh-CN" altLang="en-US" sz="2800" kern="0" dirty="0"/>
          </a:p>
        </p:txBody>
      </p:sp>
      <p:pic>
        <p:nvPicPr>
          <p:cNvPr id="3" name="图片 2">
            <a:extLst>
              <a:ext uri="{FF2B5EF4-FFF2-40B4-BE49-F238E27FC236}">
                <a16:creationId xmlns:a16="http://schemas.microsoft.com/office/drawing/2014/main" id="{DC76E087-F471-4DEA-9E18-43FA8FD86EAE}"/>
              </a:ext>
            </a:extLst>
          </p:cNvPr>
          <p:cNvPicPr>
            <a:picLocks noChangeAspect="1"/>
          </p:cNvPicPr>
          <p:nvPr/>
        </p:nvPicPr>
        <p:blipFill>
          <a:blip r:embed="rId3"/>
          <a:stretch>
            <a:fillRect/>
          </a:stretch>
        </p:blipFill>
        <p:spPr>
          <a:xfrm>
            <a:off x="0" y="1184496"/>
            <a:ext cx="9144000" cy="4489008"/>
          </a:xfrm>
          <a:prstGeom prst="rect">
            <a:avLst/>
          </a:prstGeom>
        </p:spPr>
      </p:pic>
      <p:sp>
        <p:nvSpPr>
          <p:cNvPr id="5" name="灯片编号占位符 3">
            <a:extLst>
              <a:ext uri="{FF2B5EF4-FFF2-40B4-BE49-F238E27FC236}">
                <a16:creationId xmlns:a16="http://schemas.microsoft.com/office/drawing/2014/main" id="{2F9668AC-2A3E-45E6-AFA9-2152D3FF1EC2}"/>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70</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848582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38">
            <a:extLst>
              <a:ext uri="{FF2B5EF4-FFF2-40B4-BE49-F238E27FC236}">
                <a16:creationId xmlns:a16="http://schemas.microsoft.com/office/drawing/2014/main" id="{DCA67E8E-FA46-40A2-9609-10774D346D49}"/>
              </a:ext>
            </a:extLst>
          </p:cNvPr>
          <p:cNvSpPr txBox="1">
            <a:spLocks/>
          </p:cNvSpPr>
          <p:nvPr/>
        </p:nvSpPr>
        <p:spPr>
          <a:xfrm>
            <a:off x="684212" y="387350"/>
            <a:ext cx="7920037" cy="868363"/>
          </a:xfrm>
          <a:prstGeom prst="rect">
            <a:avLst/>
          </a:prstGeom>
        </p:spPr>
        <p:txBody>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r>
              <a:rPr lang="zh-CN" altLang="en-US" sz="2800" dirty="0"/>
              <a:t>基于</a:t>
            </a:r>
            <a:r>
              <a:rPr lang="en-US" altLang="zh-CN" sz="2800" dirty="0" err="1"/>
              <a:t>VxLan</a:t>
            </a:r>
            <a:r>
              <a:rPr lang="en-US" altLang="zh-CN" sz="2800" dirty="0"/>
              <a:t> Tunnel</a:t>
            </a:r>
            <a:r>
              <a:rPr lang="zh-CN" altLang="en-US" sz="2800" dirty="0"/>
              <a:t>的实验框架</a:t>
            </a:r>
            <a:endParaRPr lang="zh-CN" altLang="en-US" sz="2800" kern="0" dirty="0"/>
          </a:p>
        </p:txBody>
      </p:sp>
      <p:pic>
        <p:nvPicPr>
          <p:cNvPr id="2" name="图片 1">
            <a:extLst>
              <a:ext uri="{FF2B5EF4-FFF2-40B4-BE49-F238E27FC236}">
                <a16:creationId xmlns:a16="http://schemas.microsoft.com/office/drawing/2014/main" id="{8DF56A42-3D89-4193-959F-8E48B73D953D}"/>
              </a:ext>
            </a:extLst>
          </p:cNvPr>
          <p:cNvPicPr>
            <a:picLocks noChangeAspect="1"/>
          </p:cNvPicPr>
          <p:nvPr/>
        </p:nvPicPr>
        <p:blipFill>
          <a:blip r:embed="rId3"/>
          <a:stretch>
            <a:fillRect/>
          </a:stretch>
        </p:blipFill>
        <p:spPr>
          <a:xfrm>
            <a:off x="-1" y="1084321"/>
            <a:ext cx="8459789" cy="5405019"/>
          </a:xfrm>
          <a:prstGeom prst="rect">
            <a:avLst/>
          </a:prstGeom>
        </p:spPr>
      </p:pic>
      <p:sp>
        <p:nvSpPr>
          <p:cNvPr id="5" name="灯片编号占位符 3">
            <a:extLst>
              <a:ext uri="{FF2B5EF4-FFF2-40B4-BE49-F238E27FC236}">
                <a16:creationId xmlns:a16="http://schemas.microsoft.com/office/drawing/2014/main" id="{572541F7-CD43-44BE-8DB4-AE6C6EC6BC92}"/>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71</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264470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38">
            <a:extLst>
              <a:ext uri="{FF2B5EF4-FFF2-40B4-BE49-F238E27FC236}">
                <a16:creationId xmlns:a16="http://schemas.microsoft.com/office/drawing/2014/main" id="{DCA67E8E-FA46-40A2-9609-10774D346D49}"/>
              </a:ext>
            </a:extLst>
          </p:cNvPr>
          <p:cNvSpPr txBox="1">
            <a:spLocks/>
          </p:cNvSpPr>
          <p:nvPr/>
        </p:nvSpPr>
        <p:spPr>
          <a:xfrm>
            <a:off x="684212" y="387350"/>
            <a:ext cx="7920037" cy="868363"/>
          </a:xfrm>
          <a:prstGeom prst="rect">
            <a:avLst/>
          </a:prstGeom>
        </p:spPr>
        <p:txBody>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r>
              <a:rPr lang="zh-CN" altLang="en-US" sz="2800" dirty="0"/>
              <a:t>基于</a:t>
            </a:r>
            <a:r>
              <a:rPr lang="en-US" altLang="zh-CN" sz="2800" dirty="0" err="1"/>
              <a:t>VxLan</a:t>
            </a:r>
            <a:r>
              <a:rPr lang="en-US" altLang="zh-CN" sz="2800" dirty="0"/>
              <a:t> Tunnel</a:t>
            </a:r>
            <a:r>
              <a:rPr lang="zh-CN" altLang="en-US" sz="2800" dirty="0"/>
              <a:t>区分</a:t>
            </a:r>
            <a:r>
              <a:rPr lang="en-US" altLang="zh-CN" sz="2800" dirty="0" err="1"/>
              <a:t>vlan</a:t>
            </a:r>
            <a:r>
              <a:rPr lang="zh-CN" altLang="en-US" sz="2800" dirty="0"/>
              <a:t>的实验框架</a:t>
            </a:r>
            <a:endParaRPr lang="zh-CN" altLang="en-US" sz="2800" kern="0" dirty="0"/>
          </a:p>
        </p:txBody>
      </p:sp>
      <p:sp>
        <p:nvSpPr>
          <p:cNvPr id="5" name="灯片编号占位符 3">
            <a:extLst>
              <a:ext uri="{FF2B5EF4-FFF2-40B4-BE49-F238E27FC236}">
                <a16:creationId xmlns:a16="http://schemas.microsoft.com/office/drawing/2014/main" id="{AF062016-117C-40F8-B3F0-715A869868FC}"/>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72</a:t>
            </a:fld>
            <a:endParaRPr lang="en-US" altLang="zh-CN" sz="1800" dirty="0">
              <a:latin typeface="Gill Sans MT"/>
              <a:ea typeface="华文新魏" panose="02010800040101010101" pitchFamily="2" charset="-122"/>
            </a:endParaRPr>
          </a:p>
        </p:txBody>
      </p:sp>
      <p:pic>
        <p:nvPicPr>
          <p:cNvPr id="2" name="图片 1">
            <a:extLst>
              <a:ext uri="{FF2B5EF4-FFF2-40B4-BE49-F238E27FC236}">
                <a16:creationId xmlns:a16="http://schemas.microsoft.com/office/drawing/2014/main" id="{057347E4-FD5A-4DD3-8251-532A00C15A82}"/>
              </a:ext>
            </a:extLst>
          </p:cNvPr>
          <p:cNvPicPr>
            <a:picLocks noChangeAspect="1"/>
          </p:cNvPicPr>
          <p:nvPr/>
        </p:nvPicPr>
        <p:blipFill>
          <a:blip r:embed="rId3"/>
          <a:stretch>
            <a:fillRect/>
          </a:stretch>
        </p:blipFill>
        <p:spPr>
          <a:xfrm>
            <a:off x="144016" y="1053909"/>
            <a:ext cx="8388424" cy="5327419"/>
          </a:xfrm>
          <a:prstGeom prst="rect">
            <a:avLst/>
          </a:prstGeom>
        </p:spPr>
      </p:pic>
    </p:spTree>
    <p:extLst>
      <p:ext uri="{BB962C8B-B14F-4D97-AF65-F5344CB8AC3E}">
        <p14:creationId xmlns:p14="http://schemas.microsoft.com/office/powerpoint/2010/main" val="2877629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38">
            <a:extLst>
              <a:ext uri="{FF2B5EF4-FFF2-40B4-BE49-F238E27FC236}">
                <a16:creationId xmlns:a16="http://schemas.microsoft.com/office/drawing/2014/main" id="{DCA67E8E-FA46-40A2-9609-10774D346D49}"/>
              </a:ext>
            </a:extLst>
          </p:cNvPr>
          <p:cNvSpPr txBox="1">
            <a:spLocks/>
          </p:cNvSpPr>
          <p:nvPr/>
        </p:nvSpPr>
        <p:spPr>
          <a:xfrm>
            <a:off x="684212" y="387350"/>
            <a:ext cx="8136260" cy="868363"/>
          </a:xfrm>
          <a:prstGeom prst="rect">
            <a:avLst/>
          </a:prstGeom>
        </p:spPr>
        <p:txBody>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r>
              <a:rPr lang="zh-CN" altLang="en-US" sz="2800" dirty="0"/>
              <a:t>基于</a:t>
            </a:r>
            <a:r>
              <a:rPr lang="en-US" altLang="zh-CN" sz="2800" dirty="0"/>
              <a:t>Patch</a:t>
            </a:r>
            <a:r>
              <a:rPr lang="zh-CN" altLang="en-US" sz="2800" dirty="0"/>
              <a:t>与</a:t>
            </a:r>
            <a:r>
              <a:rPr lang="en-US" altLang="zh-CN" sz="2800" dirty="0" err="1"/>
              <a:t>VxLan</a:t>
            </a:r>
            <a:r>
              <a:rPr lang="en-US" altLang="zh-CN" sz="2800" dirty="0"/>
              <a:t> Tunnel</a:t>
            </a:r>
            <a:r>
              <a:rPr lang="zh-CN" altLang="en-US" sz="2800" dirty="0"/>
              <a:t>结合区分</a:t>
            </a:r>
            <a:r>
              <a:rPr lang="en-US" altLang="zh-CN" sz="2800" dirty="0" err="1"/>
              <a:t>vlan</a:t>
            </a:r>
            <a:r>
              <a:rPr lang="zh-CN" altLang="en-US" sz="2800" dirty="0"/>
              <a:t>的实验框架</a:t>
            </a:r>
            <a:endParaRPr lang="zh-CN" altLang="en-US" sz="2800" kern="0" dirty="0"/>
          </a:p>
        </p:txBody>
      </p:sp>
      <p:pic>
        <p:nvPicPr>
          <p:cNvPr id="2" name="图片 1">
            <a:extLst>
              <a:ext uri="{FF2B5EF4-FFF2-40B4-BE49-F238E27FC236}">
                <a16:creationId xmlns:a16="http://schemas.microsoft.com/office/drawing/2014/main" id="{DA02DB01-C7FD-45FC-9ACC-DD2B8769D2B1}"/>
              </a:ext>
            </a:extLst>
          </p:cNvPr>
          <p:cNvPicPr>
            <a:picLocks noChangeAspect="1"/>
          </p:cNvPicPr>
          <p:nvPr/>
        </p:nvPicPr>
        <p:blipFill>
          <a:blip r:embed="rId3"/>
          <a:stretch>
            <a:fillRect/>
          </a:stretch>
        </p:blipFill>
        <p:spPr>
          <a:xfrm>
            <a:off x="276274" y="1052736"/>
            <a:ext cx="8364178" cy="5400007"/>
          </a:xfrm>
          <a:prstGeom prst="rect">
            <a:avLst/>
          </a:prstGeom>
        </p:spPr>
      </p:pic>
      <p:sp>
        <p:nvSpPr>
          <p:cNvPr id="5" name="灯片编号占位符 3">
            <a:extLst>
              <a:ext uri="{FF2B5EF4-FFF2-40B4-BE49-F238E27FC236}">
                <a16:creationId xmlns:a16="http://schemas.microsoft.com/office/drawing/2014/main" id="{09A10563-A981-4E10-A982-09FC3E0C8D92}"/>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73</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1353593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38">
            <a:extLst>
              <a:ext uri="{FF2B5EF4-FFF2-40B4-BE49-F238E27FC236}">
                <a16:creationId xmlns:a16="http://schemas.microsoft.com/office/drawing/2014/main" id="{DCA67E8E-FA46-40A2-9609-10774D346D49}"/>
              </a:ext>
            </a:extLst>
          </p:cNvPr>
          <p:cNvSpPr txBox="1">
            <a:spLocks/>
          </p:cNvSpPr>
          <p:nvPr/>
        </p:nvSpPr>
        <p:spPr>
          <a:xfrm>
            <a:off x="684212" y="387350"/>
            <a:ext cx="8136260" cy="868363"/>
          </a:xfrm>
          <a:prstGeom prst="rect">
            <a:avLst/>
          </a:prstGeom>
        </p:spPr>
        <p:txBody>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r>
              <a:rPr lang="zh-CN" altLang="en-US" sz="2800" dirty="0"/>
              <a:t>使用</a:t>
            </a:r>
            <a:r>
              <a:rPr lang="en-US" altLang="zh-CN" sz="2800" dirty="0" err="1"/>
              <a:t>wireshark</a:t>
            </a:r>
            <a:r>
              <a:rPr lang="zh-CN" altLang="en-US" sz="2800" dirty="0"/>
              <a:t>抓包</a:t>
            </a:r>
            <a:endParaRPr lang="zh-CN" altLang="en-US" sz="2800" kern="0" dirty="0"/>
          </a:p>
        </p:txBody>
      </p:sp>
      <p:sp>
        <p:nvSpPr>
          <p:cNvPr id="5" name="灯片编号占位符 3">
            <a:extLst>
              <a:ext uri="{FF2B5EF4-FFF2-40B4-BE49-F238E27FC236}">
                <a16:creationId xmlns:a16="http://schemas.microsoft.com/office/drawing/2014/main" id="{09A10563-A981-4E10-A982-09FC3E0C8D92}"/>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74</a:t>
            </a:fld>
            <a:endParaRPr lang="en-US" altLang="zh-CN" sz="1800" dirty="0">
              <a:latin typeface="Gill Sans MT"/>
              <a:ea typeface="华文新魏" panose="02010800040101010101" pitchFamily="2" charset="-122"/>
            </a:endParaRPr>
          </a:p>
        </p:txBody>
      </p:sp>
      <p:sp>
        <p:nvSpPr>
          <p:cNvPr id="6" name="文本占位符 2">
            <a:extLst>
              <a:ext uri="{FF2B5EF4-FFF2-40B4-BE49-F238E27FC236}">
                <a16:creationId xmlns:a16="http://schemas.microsoft.com/office/drawing/2014/main" id="{35CCB51D-E623-43AB-9FDB-2F9D52469900}"/>
              </a:ext>
            </a:extLst>
          </p:cNvPr>
          <p:cNvSpPr>
            <a:spLocks noGrp="1"/>
          </p:cNvSpPr>
          <p:nvPr>
            <p:ph type="body" sz="quarter" idx="10"/>
          </p:nvPr>
        </p:nvSpPr>
        <p:spPr>
          <a:xfrm>
            <a:off x="787604" y="944724"/>
            <a:ext cx="3491880" cy="3924300"/>
          </a:xfrm>
          <a:noFill/>
          <a:ln w="9525">
            <a:noFill/>
            <a:miter lim="800000"/>
            <a:headEnd/>
            <a:tailEnd/>
          </a:ln>
        </p:spPr>
        <p:txBody>
          <a:bodyPr vert="horz" wrap="square" lIns="80141" tIns="40071" rIns="80141" bIns="40071" numCol="1" anchor="t" anchorCtr="0" compatLnSpc="1">
            <a:prstTxWarp prst="textNoShape">
              <a:avLst/>
            </a:prstTxWarp>
          </a:bodyPr>
          <a:lstStyle/>
          <a:p>
            <a:pPr marL="301625" indent="-301625">
              <a:buClr>
                <a:schemeClr val="bg1">
                  <a:lumMod val="50000"/>
                </a:schemeClr>
              </a:buClr>
              <a:buSzPct val="60000"/>
              <a:buFont typeface="Wingdings" pitchFamily="2" charset="2"/>
              <a:buChar char="l"/>
            </a:pPr>
            <a:r>
              <a:rPr lang="zh-CN" altLang="en-US" sz="1600" dirty="0"/>
              <a:t>安装抓包软件</a:t>
            </a:r>
            <a:endParaRPr lang="en-US" altLang="zh-CN" sz="1600" dirty="0"/>
          </a:p>
          <a:p>
            <a:pPr marL="0" indent="0">
              <a:buClr>
                <a:schemeClr val="bg1">
                  <a:lumMod val="50000"/>
                </a:schemeClr>
              </a:buClr>
              <a:buSzPct val="60000"/>
              <a:buNone/>
            </a:pPr>
            <a:r>
              <a:rPr lang="en-US" sz="1600" dirty="0"/>
              <a:t>       yum -y install </a:t>
            </a:r>
            <a:r>
              <a:rPr lang="en-US" sz="1600" dirty="0" err="1"/>
              <a:t>wireshark</a:t>
            </a:r>
            <a:endParaRPr lang="en-US" sz="1600" dirty="0"/>
          </a:p>
        </p:txBody>
      </p:sp>
      <p:pic>
        <p:nvPicPr>
          <p:cNvPr id="8" name="图片 7">
            <a:extLst>
              <a:ext uri="{FF2B5EF4-FFF2-40B4-BE49-F238E27FC236}">
                <a16:creationId xmlns:a16="http://schemas.microsoft.com/office/drawing/2014/main" id="{0FC4734D-685D-487C-B488-00C70728F2BA}"/>
              </a:ext>
            </a:extLst>
          </p:cNvPr>
          <p:cNvPicPr>
            <a:picLocks noChangeAspect="1"/>
          </p:cNvPicPr>
          <p:nvPr/>
        </p:nvPicPr>
        <p:blipFill>
          <a:blip r:embed="rId3"/>
          <a:stretch>
            <a:fillRect/>
          </a:stretch>
        </p:blipFill>
        <p:spPr>
          <a:xfrm>
            <a:off x="791580" y="1832694"/>
            <a:ext cx="5905107" cy="4627642"/>
          </a:xfrm>
          <a:prstGeom prst="rect">
            <a:avLst/>
          </a:prstGeom>
        </p:spPr>
      </p:pic>
    </p:spTree>
    <p:extLst>
      <p:ext uri="{BB962C8B-B14F-4D97-AF65-F5344CB8AC3E}">
        <p14:creationId xmlns:p14="http://schemas.microsoft.com/office/powerpoint/2010/main" val="488723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38">
            <a:extLst>
              <a:ext uri="{FF2B5EF4-FFF2-40B4-BE49-F238E27FC236}">
                <a16:creationId xmlns:a16="http://schemas.microsoft.com/office/drawing/2014/main" id="{DCA67E8E-FA46-40A2-9609-10774D346D49}"/>
              </a:ext>
            </a:extLst>
          </p:cNvPr>
          <p:cNvSpPr txBox="1">
            <a:spLocks/>
          </p:cNvSpPr>
          <p:nvPr/>
        </p:nvSpPr>
        <p:spPr>
          <a:xfrm>
            <a:off x="684212" y="387350"/>
            <a:ext cx="8136260" cy="868363"/>
          </a:xfrm>
          <a:prstGeom prst="rect">
            <a:avLst/>
          </a:prstGeom>
        </p:spPr>
        <p:txBody>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r>
              <a:rPr lang="zh-CN" altLang="en-US" sz="2800" dirty="0"/>
              <a:t>使用</a:t>
            </a:r>
            <a:r>
              <a:rPr lang="en-US" altLang="zh-CN" sz="2800" dirty="0" err="1"/>
              <a:t>wireshark</a:t>
            </a:r>
            <a:r>
              <a:rPr lang="zh-CN" altLang="en-US" sz="2800" dirty="0"/>
              <a:t>抓包</a:t>
            </a:r>
            <a:endParaRPr lang="zh-CN" altLang="en-US" sz="2800" kern="0" dirty="0"/>
          </a:p>
        </p:txBody>
      </p:sp>
      <p:sp>
        <p:nvSpPr>
          <p:cNvPr id="5" name="灯片编号占位符 3">
            <a:extLst>
              <a:ext uri="{FF2B5EF4-FFF2-40B4-BE49-F238E27FC236}">
                <a16:creationId xmlns:a16="http://schemas.microsoft.com/office/drawing/2014/main" id="{09A10563-A981-4E10-A982-09FC3E0C8D92}"/>
              </a:ext>
            </a:extLst>
          </p:cNvPr>
          <p:cNvSpPr txBox="1">
            <a:spLocks/>
          </p:cNvSpPr>
          <p:nvPr/>
        </p:nvSpPr>
        <p:spPr>
          <a:xfrm>
            <a:off x="8064388" y="5939941"/>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75</a:t>
            </a:fld>
            <a:endParaRPr lang="en-US" altLang="zh-CN" sz="1800" dirty="0">
              <a:latin typeface="Gill Sans MT"/>
              <a:ea typeface="华文新魏" panose="02010800040101010101" pitchFamily="2" charset="-122"/>
            </a:endParaRPr>
          </a:p>
        </p:txBody>
      </p:sp>
      <p:sp>
        <p:nvSpPr>
          <p:cNvPr id="6" name="文本占位符 2">
            <a:extLst>
              <a:ext uri="{FF2B5EF4-FFF2-40B4-BE49-F238E27FC236}">
                <a16:creationId xmlns:a16="http://schemas.microsoft.com/office/drawing/2014/main" id="{35CCB51D-E623-43AB-9FDB-2F9D52469900}"/>
              </a:ext>
            </a:extLst>
          </p:cNvPr>
          <p:cNvSpPr>
            <a:spLocks noGrp="1"/>
          </p:cNvSpPr>
          <p:nvPr>
            <p:ph type="body" sz="quarter" idx="10"/>
          </p:nvPr>
        </p:nvSpPr>
        <p:spPr>
          <a:xfrm>
            <a:off x="787604" y="944724"/>
            <a:ext cx="6376684" cy="3924300"/>
          </a:xfrm>
          <a:noFill/>
          <a:ln w="9525">
            <a:noFill/>
            <a:miter lim="800000"/>
            <a:headEnd/>
            <a:tailEnd/>
          </a:ln>
        </p:spPr>
        <p:txBody>
          <a:bodyPr vert="horz" wrap="square" lIns="80141" tIns="40071" rIns="80141" bIns="40071" numCol="1" anchor="t" anchorCtr="0" compatLnSpc="1">
            <a:prstTxWarp prst="textNoShape">
              <a:avLst/>
            </a:prstTxWarp>
          </a:bodyPr>
          <a:lstStyle/>
          <a:p>
            <a:pPr marL="301625" indent="-301625">
              <a:buClr>
                <a:schemeClr val="bg1">
                  <a:lumMod val="50000"/>
                </a:schemeClr>
              </a:buClr>
              <a:buSzPct val="60000"/>
              <a:buFont typeface="Wingdings" pitchFamily="2" charset="2"/>
              <a:buChar char="l"/>
            </a:pPr>
            <a:r>
              <a:rPr lang="zh-CN" altLang="en-US" sz="1600" dirty="0"/>
              <a:t>输出抓包结果</a:t>
            </a:r>
            <a:endParaRPr lang="en-US" altLang="zh-CN" sz="1600" dirty="0"/>
          </a:p>
          <a:p>
            <a:pPr marL="0" indent="0">
              <a:buClr>
                <a:schemeClr val="bg1">
                  <a:lumMod val="50000"/>
                </a:schemeClr>
              </a:buClr>
              <a:buSzPct val="60000"/>
              <a:buNone/>
            </a:pPr>
            <a:r>
              <a:rPr lang="en-US" sz="1600" dirty="0"/>
              <a:t>       </a:t>
            </a:r>
            <a:r>
              <a:rPr lang="en-US" altLang="zh-CN" sz="1600" dirty="0" err="1"/>
              <a:t>tshark</a:t>
            </a:r>
            <a:r>
              <a:rPr lang="en-US" altLang="zh-CN" sz="1600" dirty="0"/>
              <a:t> -</a:t>
            </a:r>
            <a:r>
              <a:rPr lang="en-US" altLang="zh-CN" sz="1600" dirty="0" err="1"/>
              <a:t>i</a:t>
            </a:r>
            <a:r>
              <a:rPr lang="en-US" altLang="zh-CN" sz="1600" dirty="0"/>
              <a:t> ens32 -c 20 &gt; /root/tshark-20190527.txt</a:t>
            </a:r>
          </a:p>
          <a:p>
            <a:pPr marL="0" indent="0">
              <a:buClr>
                <a:schemeClr val="bg1">
                  <a:lumMod val="50000"/>
                </a:schemeClr>
              </a:buClr>
              <a:buSzPct val="60000"/>
              <a:buNone/>
            </a:pPr>
            <a:endParaRPr lang="en-US" sz="1600" dirty="0"/>
          </a:p>
        </p:txBody>
      </p:sp>
      <p:pic>
        <p:nvPicPr>
          <p:cNvPr id="2" name="图片 1">
            <a:extLst>
              <a:ext uri="{FF2B5EF4-FFF2-40B4-BE49-F238E27FC236}">
                <a16:creationId xmlns:a16="http://schemas.microsoft.com/office/drawing/2014/main" id="{9CCA2115-1EED-4611-887D-BB81C9D408F3}"/>
              </a:ext>
            </a:extLst>
          </p:cNvPr>
          <p:cNvPicPr>
            <a:picLocks noChangeAspect="1"/>
          </p:cNvPicPr>
          <p:nvPr/>
        </p:nvPicPr>
        <p:blipFill>
          <a:blip r:embed="rId3"/>
          <a:stretch>
            <a:fillRect/>
          </a:stretch>
        </p:blipFill>
        <p:spPr>
          <a:xfrm>
            <a:off x="684212" y="1980560"/>
            <a:ext cx="5940016" cy="3227187"/>
          </a:xfrm>
          <a:prstGeom prst="rect">
            <a:avLst/>
          </a:prstGeom>
        </p:spPr>
      </p:pic>
    </p:spTree>
    <p:extLst>
      <p:ext uri="{BB962C8B-B14F-4D97-AF65-F5344CB8AC3E}">
        <p14:creationId xmlns:p14="http://schemas.microsoft.com/office/powerpoint/2010/main" val="18237405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5000"/>
          </a:stretch>
        </a:blip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886964F-0ADC-4A0F-8812-12ABD107069A}"/>
              </a:ext>
            </a:extLst>
          </p:cNvPr>
          <p:cNvSpPr txBox="1">
            <a:spLocks noChangeArrowheads="1"/>
          </p:cNvSpPr>
          <p:nvPr/>
        </p:nvSpPr>
        <p:spPr bwMode="auto">
          <a:xfrm>
            <a:off x="881856" y="2816932"/>
            <a:ext cx="7380287" cy="823912"/>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a:lstStyle>
          <a:p>
            <a:pPr algn="ctr" eaLnBrk="1" hangingPunct="1">
              <a:defRPr/>
            </a:pPr>
            <a:r>
              <a:rPr lang="zh-CN" altLang="en-US" sz="4800" kern="0" dirty="0">
                <a:solidFill>
                  <a:schemeClr val="tx1"/>
                </a:solidFill>
                <a:effectLst>
                  <a:outerShdw blurRad="38100" dist="38100" dir="2700000" algn="tl">
                    <a:srgbClr val="C0C0C0"/>
                  </a:outerShdw>
                </a:effectLst>
                <a:latin typeface="华文琥珀" panose="02010800040101010101" pitchFamily="2" charset="-122"/>
                <a:ea typeface="华文琥珀" panose="02010800040101010101" pitchFamily="2" charset="-122"/>
              </a:rPr>
              <a:t>谢谢！</a:t>
            </a:r>
          </a:p>
        </p:txBody>
      </p:sp>
    </p:spTree>
    <p:extLst>
      <p:ext uri="{BB962C8B-B14F-4D97-AF65-F5344CB8AC3E}">
        <p14:creationId xmlns:p14="http://schemas.microsoft.com/office/powerpoint/2010/main" val="3141237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D08C55-4016-4E95-9E83-33D1904A36BE}"/>
              </a:ext>
            </a:extLst>
          </p:cNvPr>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虚拟化的优势 </a:t>
            </a:r>
            <a:r>
              <a:rPr lang="en-US" altLang="zh-CN" sz="2800" dirty="0"/>
              <a:t>(2/2)</a:t>
            </a:r>
            <a:endParaRPr lang="zh-CN" altLang="en-US" sz="2800" dirty="0"/>
          </a:p>
        </p:txBody>
      </p:sp>
      <p:sp>
        <p:nvSpPr>
          <p:cNvPr id="4" name="灯片编号占位符 3">
            <a:extLst>
              <a:ext uri="{FF2B5EF4-FFF2-40B4-BE49-F238E27FC236}">
                <a16:creationId xmlns:a16="http://schemas.microsoft.com/office/drawing/2014/main" id="{B02D8EBB-A08C-4CC8-AC5D-9C38B498E87A}"/>
              </a:ext>
            </a:extLst>
          </p:cNvPr>
          <p:cNvSpPr txBox="1">
            <a:spLocks/>
          </p:cNvSpPr>
          <p:nvPr/>
        </p:nvSpPr>
        <p:spPr>
          <a:xfrm>
            <a:off x="8136396"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7</a:t>
            </a:fld>
            <a:endParaRPr lang="en-US" altLang="zh-CN" sz="1800" dirty="0">
              <a:latin typeface="Gill Sans MT"/>
              <a:ea typeface="华文新魏" panose="02010800040101010101" pitchFamily="2" charset="-122"/>
            </a:endParaRPr>
          </a:p>
        </p:txBody>
      </p:sp>
      <p:sp>
        <p:nvSpPr>
          <p:cNvPr id="5" name="文本占位符 2">
            <a:extLst>
              <a:ext uri="{FF2B5EF4-FFF2-40B4-BE49-F238E27FC236}">
                <a16:creationId xmlns:a16="http://schemas.microsoft.com/office/drawing/2014/main" id="{777D83C9-FD7F-4C07-AADD-77E1A0F5EB2C}"/>
              </a:ext>
            </a:extLst>
          </p:cNvPr>
          <p:cNvSpPr txBox="1">
            <a:spLocks/>
          </p:cNvSpPr>
          <p:nvPr/>
        </p:nvSpPr>
        <p:spPr>
          <a:xfrm>
            <a:off x="684213" y="1376363"/>
            <a:ext cx="7920037" cy="3924300"/>
          </a:xfrm>
          <a:prstGeom prst="rect">
            <a:avLst/>
          </a:prstGeom>
        </p:spPr>
        <p:txBody>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endParaRPr lang="zh-CN" altLang="en-US" kern="0"/>
          </a:p>
          <a:p>
            <a:endParaRPr lang="en-US" kern="0" dirty="0"/>
          </a:p>
        </p:txBody>
      </p:sp>
      <p:sp>
        <p:nvSpPr>
          <p:cNvPr id="7" name="Rectangle 12">
            <a:extLst>
              <a:ext uri="{FF2B5EF4-FFF2-40B4-BE49-F238E27FC236}">
                <a16:creationId xmlns:a16="http://schemas.microsoft.com/office/drawing/2014/main" id="{29CCE6BA-6CD0-45B9-A819-69B37815053A}"/>
              </a:ext>
            </a:extLst>
          </p:cNvPr>
          <p:cNvSpPr>
            <a:spLocks noChangeArrowheads="1"/>
          </p:cNvSpPr>
          <p:nvPr/>
        </p:nvSpPr>
        <p:spPr bwMode="auto">
          <a:xfrm>
            <a:off x="985838" y="4291013"/>
            <a:ext cx="3081337" cy="984250"/>
          </a:xfrm>
          <a:prstGeom prst="rect">
            <a:avLst/>
          </a:prstGeom>
          <a:noFill/>
          <a:ln w="9525">
            <a:noFill/>
            <a:miter lim="800000"/>
            <a:headEnd/>
            <a:tailEnd/>
          </a:ln>
        </p:spPr>
        <p:txBody>
          <a:bodyPr lIns="91422" tIns="45712" rIns="91422" bIns="45712">
            <a:spAutoFit/>
          </a:bodyPr>
          <a:lstStyle/>
          <a:p>
            <a:pPr marL="234950" indent="-234950" eaLnBrk="1" fontAlgn="auto" hangingPunct="1">
              <a:lnSpc>
                <a:spcPct val="140000"/>
              </a:lnSpc>
              <a:spcBef>
                <a:spcPct val="10000"/>
              </a:spcBef>
              <a:spcAft>
                <a:spcPts val="0"/>
              </a:spcAft>
              <a:buClr>
                <a:schemeClr val="bg1">
                  <a:lumMod val="50000"/>
                </a:schemeClr>
              </a:buClr>
              <a:buSzPct val="60000"/>
              <a:buFont typeface="Wingdings" pitchFamily="2" charset="2"/>
              <a:buChar char="l"/>
              <a:defRPr/>
            </a:pPr>
            <a:r>
              <a:rPr lang="en-US" altLang="zh-CN" sz="2000" kern="0" dirty="0">
                <a:solidFill>
                  <a:srgbClr val="000000"/>
                </a:solidFill>
                <a:latin typeface="+mn-lt"/>
                <a:ea typeface="+mn-ea"/>
                <a:cs typeface="Arial" pitchFamily="34" charset="0"/>
              </a:rPr>
              <a:t>IT</a:t>
            </a:r>
            <a:r>
              <a:rPr lang="zh-CN" altLang="en-US" sz="2000" kern="0" dirty="0">
                <a:solidFill>
                  <a:srgbClr val="000000"/>
                </a:solidFill>
                <a:latin typeface="+mn-lt"/>
                <a:ea typeface="+mn-ea"/>
                <a:cs typeface="Arial" pitchFamily="34" charset="0"/>
              </a:rPr>
              <a:t>资源独立</a:t>
            </a:r>
          </a:p>
          <a:p>
            <a:pPr marL="234950" indent="-234950" eaLnBrk="1" fontAlgn="auto" hangingPunct="1">
              <a:lnSpc>
                <a:spcPct val="140000"/>
              </a:lnSpc>
              <a:spcBef>
                <a:spcPct val="10000"/>
              </a:spcBef>
              <a:spcAft>
                <a:spcPts val="0"/>
              </a:spcAft>
              <a:buClr>
                <a:schemeClr val="bg1">
                  <a:lumMod val="50000"/>
                </a:schemeClr>
              </a:buClr>
              <a:buSzPct val="60000"/>
              <a:buFont typeface="Wingdings" pitchFamily="2" charset="2"/>
              <a:buChar char="l"/>
              <a:defRPr/>
            </a:pPr>
            <a:r>
              <a:rPr lang="zh-CN" altLang="en-US" sz="2000" kern="0" dirty="0">
                <a:solidFill>
                  <a:srgbClr val="000000"/>
                </a:solidFill>
                <a:latin typeface="+mn-lt"/>
                <a:ea typeface="+mn-ea"/>
                <a:cs typeface="Arial" pitchFamily="34" charset="0"/>
              </a:rPr>
              <a:t>操作系统</a:t>
            </a:r>
            <a:r>
              <a:rPr lang="zh-CN" altLang="en-US" sz="2000" kern="0" dirty="0">
                <a:latin typeface="+mn-lt"/>
                <a:ea typeface="+mn-ea"/>
                <a:cs typeface="Arial" pitchFamily="34" charset="0"/>
              </a:rPr>
              <a:t>与硬件紧耦合</a:t>
            </a:r>
          </a:p>
        </p:txBody>
      </p:sp>
      <p:sp>
        <p:nvSpPr>
          <p:cNvPr id="8" name="Rectangle 12">
            <a:extLst>
              <a:ext uri="{FF2B5EF4-FFF2-40B4-BE49-F238E27FC236}">
                <a16:creationId xmlns:a16="http://schemas.microsoft.com/office/drawing/2014/main" id="{30438F35-28BB-4B91-B0A8-A8F6419F8475}"/>
              </a:ext>
            </a:extLst>
          </p:cNvPr>
          <p:cNvSpPr>
            <a:spLocks noChangeArrowheads="1"/>
          </p:cNvSpPr>
          <p:nvPr/>
        </p:nvSpPr>
        <p:spPr bwMode="auto">
          <a:xfrm>
            <a:off x="5111750" y="4291013"/>
            <a:ext cx="3414713" cy="1416050"/>
          </a:xfrm>
          <a:prstGeom prst="rect">
            <a:avLst/>
          </a:prstGeom>
          <a:noFill/>
          <a:ln w="9525" algn="ctr">
            <a:noFill/>
            <a:miter lim="800000"/>
            <a:headEnd/>
            <a:tailEnd/>
          </a:ln>
        </p:spPr>
        <p:txBody>
          <a:bodyPr lIns="91422" tIns="45712" rIns="91422" bIns="45712">
            <a:spAutoFit/>
          </a:bodyPr>
          <a:lstStyle/>
          <a:p>
            <a:pPr marL="234950" indent="-234950" eaLnBrk="1" fontAlgn="auto" hangingPunct="1">
              <a:lnSpc>
                <a:spcPct val="140000"/>
              </a:lnSpc>
              <a:spcBef>
                <a:spcPct val="10000"/>
              </a:spcBef>
              <a:spcAft>
                <a:spcPts val="0"/>
              </a:spcAft>
              <a:buClr>
                <a:schemeClr val="bg1">
                  <a:lumMod val="50000"/>
                </a:schemeClr>
              </a:buClr>
              <a:buSzPct val="60000"/>
              <a:buFont typeface="Wingdings" pitchFamily="2" charset="2"/>
              <a:buChar char="l"/>
              <a:defRPr/>
            </a:pPr>
            <a:r>
              <a:rPr lang="zh-CN" altLang="en-US" sz="2000" kern="0" dirty="0">
                <a:solidFill>
                  <a:srgbClr val="000000"/>
                </a:solidFill>
                <a:latin typeface="+mn-lt"/>
                <a:ea typeface="+mn-ea"/>
                <a:cs typeface="Arial" pitchFamily="34" charset="0"/>
              </a:rPr>
              <a:t>资源抽象成共享资源池</a:t>
            </a:r>
          </a:p>
          <a:p>
            <a:pPr marL="234950" indent="-234950" eaLnBrk="1" fontAlgn="auto" hangingPunct="1">
              <a:lnSpc>
                <a:spcPct val="140000"/>
              </a:lnSpc>
              <a:spcBef>
                <a:spcPct val="10000"/>
              </a:spcBef>
              <a:spcAft>
                <a:spcPts val="0"/>
              </a:spcAft>
              <a:buClr>
                <a:schemeClr val="bg1">
                  <a:lumMod val="50000"/>
                </a:schemeClr>
              </a:buClr>
              <a:buSzPct val="60000"/>
              <a:buFont typeface="Wingdings" pitchFamily="2" charset="2"/>
              <a:buChar char="l"/>
              <a:defRPr/>
            </a:pPr>
            <a:r>
              <a:rPr lang="zh-CN" altLang="en-US" sz="2000" kern="0" dirty="0">
                <a:solidFill>
                  <a:srgbClr val="000000"/>
                </a:solidFill>
                <a:latin typeface="+mn-lt"/>
                <a:ea typeface="+mn-ea"/>
                <a:cs typeface="Arial" pitchFamily="34" charset="0"/>
              </a:rPr>
              <a:t>操作系统与硬件解耦，从资源池中分配资源</a:t>
            </a:r>
          </a:p>
        </p:txBody>
      </p:sp>
      <p:sp>
        <p:nvSpPr>
          <p:cNvPr id="9" name="AutoShape 12">
            <a:extLst>
              <a:ext uri="{FF2B5EF4-FFF2-40B4-BE49-F238E27FC236}">
                <a16:creationId xmlns:a16="http://schemas.microsoft.com/office/drawing/2014/main" id="{A986A6BB-DC4C-4849-AB08-9446C4B6B326}"/>
              </a:ext>
            </a:extLst>
          </p:cNvPr>
          <p:cNvSpPr>
            <a:spLocks noChangeArrowheads="1"/>
          </p:cNvSpPr>
          <p:nvPr/>
        </p:nvSpPr>
        <p:spPr bwMode="auto">
          <a:xfrm>
            <a:off x="3848100" y="2592896"/>
            <a:ext cx="1095375" cy="800100"/>
          </a:xfrm>
          <a:prstGeom prst="rightArrow">
            <a:avLst>
              <a:gd name="adj1" fmla="val 32389"/>
              <a:gd name="adj2" fmla="val 86793"/>
            </a:avLst>
          </a:prstGeom>
          <a:solidFill>
            <a:srgbClr val="1C8EE4">
              <a:alpha val="79999"/>
            </a:srgbClr>
          </a:solidFill>
          <a:ln w="9525" algn="ctr">
            <a:noFill/>
            <a:miter lim="800000"/>
            <a:headEnd/>
            <a:tailEnd/>
          </a:ln>
        </p:spPr>
        <p:txBody>
          <a:bodyPr wrap="none" lIns="91434" tIns="45717" rIns="91434" bIns="45717" anchor="ctr"/>
          <a:lstStyle/>
          <a:p>
            <a:pPr algn="ctr" defTabSz="877888" eaLnBrk="1" fontAlgn="auto" hangingPunct="1">
              <a:spcBef>
                <a:spcPts val="0"/>
              </a:spcBef>
              <a:spcAft>
                <a:spcPts val="0"/>
              </a:spcAft>
              <a:buFont typeface="Wingdings" pitchFamily="2" charset="2"/>
              <a:buNone/>
              <a:defRPr/>
            </a:pPr>
            <a:r>
              <a:rPr lang="zh-CN" altLang="en-US" sz="1600" kern="0" dirty="0">
                <a:solidFill>
                  <a:srgbClr val="000000"/>
                </a:solidFill>
                <a:latin typeface="+mn-lt"/>
                <a:ea typeface="+mn-ea"/>
              </a:rPr>
              <a:t>虚拟化</a:t>
            </a:r>
          </a:p>
        </p:txBody>
      </p:sp>
      <p:sp>
        <p:nvSpPr>
          <p:cNvPr id="10" name="Rectangle 481">
            <a:extLst>
              <a:ext uri="{FF2B5EF4-FFF2-40B4-BE49-F238E27FC236}">
                <a16:creationId xmlns:a16="http://schemas.microsoft.com/office/drawing/2014/main" id="{9091A395-0DB8-444A-BFAA-57DF9817CA02}"/>
              </a:ext>
            </a:extLst>
          </p:cNvPr>
          <p:cNvSpPr>
            <a:spLocks noChangeArrowheads="1"/>
          </p:cNvSpPr>
          <p:nvPr/>
        </p:nvSpPr>
        <p:spPr bwMode="gray">
          <a:xfrm>
            <a:off x="1535113" y="1665288"/>
            <a:ext cx="1466850" cy="269875"/>
          </a:xfrm>
          <a:prstGeom prst="rect">
            <a:avLst/>
          </a:prstGeom>
          <a:solidFill>
            <a:srgbClr val="79A400"/>
          </a:solidFill>
          <a:ln w="9525" algn="ctr">
            <a:noFill/>
            <a:miter lim="800000"/>
            <a:headEnd/>
            <a:tailEnd/>
          </a:ln>
        </p:spPr>
        <p:txBody>
          <a:bodyPr wrap="none" lIns="91422" tIns="45712" rIns="91422" bIns="45712" anchor="ctr"/>
          <a:lstStyle/>
          <a:p>
            <a:pPr algn="ctr" defTabSz="801688" eaLnBrk="1" fontAlgn="auto" hangingPunct="1">
              <a:spcBef>
                <a:spcPct val="50000"/>
              </a:spcBef>
              <a:spcAft>
                <a:spcPts val="0"/>
              </a:spcAft>
              <a:defRPr/>
            </a:pPr>
            <a:r>
              <a:rPr lang="zh-CN" altLang="en-US" sz="1500" kern="0" dirty="0">
                <a:solidFill>
                  <a:srgbClr val="000000"/>
                </a:solidFill>
                <a:latin typeface="+mn-lt"/>
                <a:ea typeface="+mn-ea"/>
              </a:rPr>
              <a:t>虚拟化前</a:t>
            </a:r>
          </a:p>
        </p:txBody>
      </p:sp>
      <p:sp>
        <p:nvSpPr>
          <p:cNvPr id="11" name="Rectangle 995">
            <a:extLst>
              <a:ext uri="{FF2B5EF4-FFF2-40B4-BE49-F238E27FC236}">
                <a16:creationId xmlns:a16="http://schemas.microsoft.com/office/drawing/2014/main" id="{EBB4E798-DE2F-4DEB-B85E-08C664FA9B66}"/>
              </a:ext>
            </a:extLst>
          </p:cNvPr>
          <p:cNvSpPr>
            <a:spLocks noChangeArrowheads="1"/>
          </p:cNvSpPr>
          <p:nvPr/>
        </p:nvSpPr>
        <p:spPr bwMode="gray">
          <a:xfrm>
            <a:off x="5799138" y="1665288"/>
            <a:ext cx="1462087" cy="269875"/>
          </a:xfrm>
          <a:prstGeom prst="rect">
            <a:avLst/>
          </a:prstGeom>
          <a:solidFill>
            <a:srgbClr val="6AB7EC"/>
          </a:solidFill>
          <a:ln w="9525" algn="ctr">
            <a:noFill/>
            <a:miter lim="800000"/>
            <a:headEnd/>
            <a:tailEnd/>
          </a:ln>
        </p:spPr>
        <p:txBody>
          <a:bodyPr wrap="none" lIns="91422" tIns="45712" rIns="91422" bIns="45712" anchor="ctr"/>
          <a:lstStyle/>
          <a:p>
            <a:pPr algn="ctr" defTabSz="801688" eaLnBrk="1" fontAlgn="auto" hangingPunct="1">
              <a:spcBef>
                <a:spcPct val="50000"/>
              </a:spcBef>
              <a:spcAft>
                <a:spcPts val="0"/>
              </a:spcAft>
              <a:defRPr/>
            </a:pPr>
            <a:r>
              <a:rPr lang="zh-CN" altLang="en-US" sz="1500" kern="0">
                <a:solidFill>
                  <a:srgbClr val="000000"/>
                </a:solidFill>
                <a:latin typeface="+mn-lt"/>
                <a:ea typeface="+mn-ea"/>
              </a:rPr>
              <a:t>虚拟化后</a:t>
            </a:r>
            <a:endParaRPr lang="en-US" altLang="zh-CN" sz="1500" kern="0" dirty="0">
              <a:solidFill>
                <a:srgbClr val="000000"/>
              </a:solidFill>
              <a:latin typeface="+mn-lt"/>
              <a:ea typeface="+mn-ea"/>
            </a:endParaRPr>
          </a:p>
        </p:txBody>
      </p:sp>
      <p:grpSp>
        <p:nvGrpSpPr>
          <p:cNvPr id="12" name="Group 902">
            <a:extLst>
              <a:ext uri="{FF2B5EF4-FFF2-40B4-BE49-F238E27FC236}">
                <a16:creationId xmlns:a16="http://schemas.microsoft.com/office/drawing/2014/main" id="{47F535AF-D852-4304-B567-31F9F4B7C749}"/>
              </a:ext>
            </a:extLst>
          </p:cNvPr>
          <p:cNvGrpSpPr>
            <a:grpSpLocks/>
          </p:cNvGrpSpPr>
          <p:nvPr/>
        </p:nvGrpSpPr>
        <p:grpSpPr bwMode="auto">
          <a:xfrm>
            <a:off x="865188" y="1950939"/>
            <a:ext cx="2839680" cy="1886090"/>
            <a:chOff x="442" y="862"/>
            <a:chExt cx="1929" cy="1635"/>
          </a:xfrm>
        </p:grpSpPr>
        <p:sp>
          <p:nvSpPr>
            <p:cNvPr id="13" name="AutoShape 28">
              <a:extLst>
                <a:ext uri="{FF2B5EF4-FFF2-40B4-BE49-F238E27FC236}">
                  <a16:creationId xmlns:a16="http://schemas.microsoft.com/office/drawing/2014/main" id="{8081B9EC-1130-4506-90CF-79335190F359}"/>
                </a:ext>
              </a:extLst>
            </p:cNvPr>
            <p:cNvSpPr>
              <a:spLocks noChangeArrowheads="1"/>
            </p:cNvSpPr>
            <p:nvPr/>
          </p:nvSpPr>
          <p:spPr bwMode="auto">
            <a:xfrm>
              <a:off x="1093" y="2179"/>
              <a:ext cx="591" cy="318"/>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600" kern="0">
                <a:solidFill>
                  <a:srgbClr val="000000"/>
                </a:solidFill>
                <a:latin typeface="+mn-lt"/>
                <a:ea typeface="+mn-ea"/>
                <a:cs typeface="Arial" pitchFamily="34" charset="0"/>
              </a:endParaRPr>
            </a:p>
          </p:txBody>
        </p:sp>
        <p:sp>
          <p:nvSpPr>
            <p:cNvPr id="14" name="AutoShape 28">
              <a:extLst>
                <a:ext uri="{FF2B5EF4-FFF2-40B4-BE49-F238E27FC236}">
                  <a16:creationId xmlns:a16="http://schemas.microsoft.com/office/drawing/2014/main" id="{CD3DF921-E50D-4179-812F-B70AA2482794}"/>
                </a:ext>
              </a:extLst>
            </p:cNvPr>
            <p:cNvSpPr>
              <a:spLocks noChangeArrowheads="1"/>
            </p:cNvSpPr>
            <p:nvPr/>
          </p:nvSpPr>
          <p:spPr bwMode="auto">
            <a:xfrm>
              <a:off x="1727" y="2179"/>
              <a:ext cx="592" cy="318"/>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600" kern="0">
                <a:solidFill>
                  <a:srgbClr val="000000"/>
                </a:solidFill>
                <a:latin typeface="+mn-lt"/>
                <a:ea typeface="+mn-ea"/>
                <a:cs typeface="Arial" pitchFamily="34" charset="0"/>
              </a:endParaRPr>
            </a:p>
          </p:txBody>
        </p:sp>
        <p:sp>
          <p:nvSpPr>
            <p:cNvPr id="15" name="AutoShape 28">
              <a:extLst>
                <a:ext uri="{FF2B5EF4-FFF2-40B4-BE49-F238E27FC236}">
                  <a16:creationId xmlns:a16="http://schemas.microsoft.com/office/drawing/2014/main" id="{4C003DA7-4342-4868-B002-EB4A5B0D7E96}"/>
                </a:ext>
              </a:extLst>
            </p:cNvPr>
            <p:cNvSpPr>
              <a:spLocks noChangeArrowheads="1"/>
            </p:cNvSpPr>
            <p:nvPr/>
          </p:nvSpPr>
          <p:spPr bwMode="auto">
            <a:xfrm>
              <a:off x="459" y="2179"/>
              <a:ext cx="591" cy="318"/>
            </a:xfrm>
            <a:prstGeom prst="roundRect">
              <a:avLst>
                <a:gd name="adj" fmla="val 8495"/>
              </a:avLst>
            </a:prstGeom>
            <a:solidFill>
              <a:srgbClr val="BABABA">
                <a:alpha val="50195"/>
              </a:srgbClr>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600" kern="0">
                <a:solidFill>
                  <a:srgbClr val="000000"/>
                </a:solidFill>
                <a:latin typeface="+mn-lt"/>
                <a:ea typeface="+mn-ea"/>
                <a:cs typeface="Arial" pitchFamily="34" charset="0"/>
              </a:endParaRPr>
            </a:p>
          </p:txBody>
        </p:sp>
        <p:sp>
          <p:nvSpPr>
            <p:cNvPr id="16" name="AutoShape 25">
              <a:extLst>
                <a:ext uri="{FF2B5EF4-FFF2-40B4-BE49-F238E27FC236}">
                  <a16:creationId xmlns:a16="http://schemas.microsoft.com/office/drawing/2014/main" id="{F707ADCF-6BF1-491F-8E03-113EFA77E943}"/>
                </a:ext>
              </a:extLst>
            </p:cNvPr>
            <p:cNvSpPr>
              <a:spLocks noChangeArrowheads="1"/>
            </p:cNvSpPr>
            <p:nvPr/>
          </p:nvSpPr>
          <p:spPr bwMode="auto">
            <a:xfrm>
              <a:off x="442" y="865"/>
              <a:ext cx="628" cy="1182"/>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9525" algn="ctr">
              <a:solidFill>
                <a:srgbClr val="33CCCC"/>
              </a:solidFill>
              <a:round/>
              <a:headEnd/>
              <a:tailEnd/>
            </a:ln>
          </p:spPr>
          <p:txBody>
            <a:bodyPr wrap="none" lIns="91241" tIns="45624" rIns="91241" bIns="45624" anchor="ctr"/>
            <a:lstStyle/>
            <a:p>
              <a:pPr algn="ctr" eaLnBrk="1" fontAlgn="auto" hangingPunct="1">
                <a:spcBef>
                  <a:spcPts val="0"/>
                </a:spcBef>
                <a:spcAft>
                  <a:spcPts val="0"/>
                </a:spcAft>
                <a:defRPr/>
              </a:pPr>
              <a:endParaRPr lang="ja-JP" altLang="en-US" kern="0">
                <a:solidFill>
                  <a:sysClr val="windowText" lastClr="000000"/>
                </a:solidFill>
                <a:latin typeface="+mn-lt"/>
                <a:ea typeface="+mn-ea"/>
                <a:cs typeface="Arial" pitchFamily="34" charset="0"/>
              </a:endParaRPr>
            </a:p>
          </p:txBody>
        </p:sp>
        <p:sp>
          <p:nvSpPr>
            <p:cNvPr id="17" name="AutoShape 26">
              <a:extLst>
                <a:ext uri="{FF2B5EF4-FFF2-40B4-BE49-F238E27FC236}">
                  <a16:creationId xmlns:a16="http://schemas.microsoft.com/office/drawing/2014/main" id="{81174E5D-072D-43E6-B574-252E3AEBFEE7}"/>
                </a:ext>
              </a:extLst>
            </p:cNvPr>
            <p:cNvSpPr>
              <a:spLocks noChangeArrowheads="1"/>
            </p:cNvSpPr>
            <p:nvPr/>
          </p:nvSpPr>
          <p:spPr bwMode="gray">
            <a:xfrm>
              <a:off x="456" y="1327"/>
              <a:ext cx="589" cy="351"/>
            </a:xfrm>
            <a:prstGeom prst="roundRect">
              <a:avLst>
                <a:gd name="adj" fmla="val 8495"/>
              </a:avLst>
            </a:prstGeom>
            <a:gradFill rotWithShape="1">
              <a:gsLst>
                <a:gs pos="0">
                  <a:srgbClr val="6AB7EC"/>
                </a:gs>
                <a:gs pos="100000">
                  <a:srgbClr val="31556D"/>
                </a:gs>
              </a:gsLst>
              <a:lin ang="2700000" scaled="1"/>
            </a:gradFill>
            <a:ln w="9525" algn="ctr">
              <a:solidFill>
                <a:srgbClr val="000000"/>
              </a:solidFill>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500" kern="0" dirty="0">
                  <a:solidFill>
                    <a:srgbClr val="000000"/>
                  </a:solidFill>
                  <a:latin typeface="+mn-lt"/>
                  <a:ea typeface="+mn-ea"/>
                  <a:cs typeface="Arial" pitchFamily="34" charset="0"/>
                </a:rPr>
                <a:t>Windows</a:t>
              </a:r>
              <a:endParaRPr lang="en-US" altLang="ja-JP" sz="1500" kern="0" dirty="0">
                <a:solidFill>
                  <a:srgbClr val="000000"/>
                </a:solidFill>
                <a:latin typeface="+mn-lt"/>
                <a:ea typeface="+mn-ea"/>
                <a:cs typeface="Arial" pitchFamily="34" charset="0"/>
              </a:endParaRPr>
            </a:p>
          </p:txBody>
        </p:sp>
        <p:sp>
          <p:nvSpPr>
            <p:cNvPr id="18" name="AutoShape 29">
              <a:extLst>
                <a:ext uri="{FF2B5EF4-FFF2-40B4-BE49-F238E27FC236}">
                  <a16:creationId xmlns:a16="http://schemas.microsoft.com/office/drawing/2014/main" id="{85DBA178-5CDD-4B03-93B3-9DBFCDCF6F5E}"/>
                </a:ext>
              </a:extLst>
            </p:cNvPr>
            <p:cNvSpPr>
              <a:spLocks noChangeArrowheads="1"/>
            </p:cNvSpPr>
            <p:nvPr/>
          </p:nvSpPr>
          <p:spPr bwMode="gray">
            <a:xfrm>
              <a:off x="465" y="956"/>
              <a:ext cx="578" cy="351"/>
            </a:xfrm>
            <a:prstGeom prst="roundRect">
              <a:avLst>
                <a:gd name="adj" fmla="val 8495"/>
              </a:avLst>
            </a:prstGeom>
            <a:solidFill>
              <a:srgbClr val="79A400">
                <a:alpha val="70195"/>
              </a:srgbClr>
            </a:solidFill>
            <a:ln w="12700" algn="ctr">
              <a:solidFill>
                <a:srgbClr val="000000"/>
              </a:solidFill>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500" kern="0" dirty="0">
                  <a:solidFill>
                    <a:srgbClr val="000000"/>
                  </a:solidFill>
                  <a:latin typeface="+mn-lt"/>
                  <a:ea typeface="+mn-ea"/>
                  <a:cs typeface="Arial" pitchFamily="34" charset="0"/>
                </a:rPr>
                <a:t>APP</a:t>
              </a:r>
              <a:endParaRPr lang="en-US" altLang="ja-JP" sz="1500" kern="0" dirty="0">
                <a:solidFill>
                  <a:srgbClr val="000000"/>
                </a:solidFill>
                <a:latin typeface="+mn-lt"/>
                <a:ea typeface="+mn-ea"/>
                <a:cs typeface="Arial" pitchFamily="34" charset="0"/>
              </a:endParaRPr>
            </a:p>
          </p:txBody>
        </p:sp>
        <p:sp>
          <p:nvSpPr>
            <p:cNvPr id="19" name="AutoShape 28">
              <a:extLst>
                <a:ext uri="{FF2B5EF4-FFF2-40B4-BE49-F238E27FC236}">
                  <a16:creationId xmlns:a16="http://schemas.microsoft.com/office/drawing/2014/main" id="{5A6E4D46-91E3-42CA-9D4E-45DC0C44E66D}"/>
                </a:ext>
              </a:extLst>
            </p:cNvPr>
            <p:cNvSpPr>
              <a:spLocks noChangeArrowheads="1"/>
            </p:cNvSpPr>
            <p:nvPr/>
          </p:nvSpPr>
          <p:spPr bwMode="auto">
            <a:xfrm>
              <a:off x="460" y="1699"/>
              <a:ext cx="590" cy="315"/>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600" kern="0">
                <a:solidFill>
                  <a:srgbClr val="000000"/>
                </a:solidFill>
                <a:latin typeface="+mn-lt"/>
                <a:ea typeface="+mn-ea"/>
                <a:cs typeface="Arial" pitchFamily="34" charset="0"/>
              </a:endParaRPr>
            </a:p>
          </p:txBody>
        </p:sp>
        <p:pic>
          <p:nvPicPr>
            <p:cNvPr id="20" name="Picture 78" descr="Storage_icon_01">
              <a:extLst>
                <a:ext uri="{FF2B5EF4-FFF2-40B4-BE49-F238E27FC236}">
                  <a16:creationId xmlns:a16="http://schemas.microsoft.com/office/drawing/2014/main" id="{D8B949EC-8A32-4ECA-840E-006C8DF040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9" y="1738"/>
              <a:ext cx="16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2" descr="Memory_icon_03">
              <a:extLst>
                <a:ext uri="{FF2B5EF4-FFF2-40B4-BE49-F238E27FC236}">
                  <a16:creationId xmlns:a16="http://schemas.microsoft.com/office/drawing/2014/main" id="{F4C0BA77-B3DE-4132-91D2-01C19F2DED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 y="1738"/>
              <a:ext cx="12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6" descr="CPU_icon">
              <a:extLst>
                <a:ext uri="{FF2B5EF4-FFF2-40B4-BE49-F238E27FC236}">
                  <a16:creationId xmlns:a16="http://schemas.microsoft.com/office/drawing/2014/main" id="{F82F176D-D7F7-4EB9-8DB8-7BC929C700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 y="1738"/>
              <a:ext cx="119"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7" descr="NIC_icon">
              <a:extLst>
                <a:ext uri="{FF2B5EF4-FFF2-40B4-BE49-F238E27FC236}">
                  <a16:creationId xmlns:a16="http://schemas.microsoft.com/office/drawing/2014/main" id="{5281708E-680B-4E5E-9EC3-A982B71211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 y="1769"/>
              <a:ext cx="17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25">
              <a:extLst>
                <a:ext uri="{FF2B5EF4-FFF2-40B4-BE49-F238E27FC236}">
                  <a16:creationId xmlns:a16="http://schemas.microsoft.com/office/drawing/2014/main" id="{6C508212-8A09-4062-A249-D03A4CE026AF}"/>
                </a:ext>
              </a:extLst>
            </p:cNvPr>
            <p:cNvSpPr>
              <a:spLocks noChangeArrowheads="1"/>
            </p:cNvSpPr>
            <p:nvPr/>
          </p:nvSpPr>
          <p:spPr bwMode="auto">
            <a:xfrm>
              <a:off x="1091" y="865"/>
              <a:ext cx="628" cy="1182"/>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9525" algn="ctr">
              <a:solidFill>
                <a:srgbClr val="33CCCC"/>
              </a:solidFill>
              <a:round/>
              <a:headEnd/>
              <a:tailEnd/>
            </a:ln>
          </p:spPr>
          <p:txBody>
            <a:bodyPr wrap="none" lIns="91241" tIns="45624" rIns="91241" bIns="45624" anchor="ctr"/>
            <a:lstStyle/>
            <a:p>
              <a:pPr algn="ctr" eaLnBrk="1" fontAlgn="auto" hangingPunct="1">
                <a:spcBef>
                  <a:spcPts val="0"/>
                </a:spcBef>
                <a:spcAft>
                  <a:spcPts val="0"/>
                </a:spcAft>
                <a:defRPr/>
              </a:pPr>
              <a:endParaRPr lang="ja-JP" altLang="en-US" kern="0">
                <a:solidFill>
                  <a:sysClr val="windowText" lastClr="000000"/>
                </a:solidFill>
                <a:latin typeface="+mn-lt"/>
                <a:ea typeface="+mn-ea"/>
                <a:cs typeface="Arial" pitchFamily="34" charset="0"/>
              </a:endParaRPr>
            </a:p>
          </p:txBody>
        </p:sp>
        <p:sp>
          <p:nvSpPr>
            <p:cNvPr id="25" name="AutoShape 26">
              <a:extLst>
                <a:ext uri="{FF2B5EF4-FFF2-40B4-BE49-F238E27FC236}">
                  <a16:creationId xmlns:a16="http://schemas.microsoft.com/office/drawing/2014/main" id="{F9EE9D5F-87D3-4C9F-AC40-1EA07EE8C7EC}"/>
                </a:ext>
              </a:extLst>
            </p:cNvPr>
            <p:cNvSpPr>
              <a:spLocks noChangeArrowheads="1"/>
            </p:cNvSpPr>
            <p:nvPr/>
          </p:nvSpPr>
          <p:spPr bwMode="gray">
            <a:xfrm>
              <a:off x="1106" y="1327"/>
              <a:ext cx="590" cy="351"/>
            </a:xfrm>
            <a:prstGeom prst="roundRect">
              <a:avLst>
                <a:gd name="adj" fmla="val 8495"/>
              </a:avLst>
            </a:prstGeom>
            <a:gradFill rotWithShape="1">
              <a:gsLst>
                <a:gs pos="0">
                  <a:srgbClr val="6AB7EC"/>
                </a:gs>
                <a:gs pos="100000">
                  <a:srgbClr val="31556D"/>
                </a:gs>
              </a:gsLst>
              <a:lin ang="2700000" scaled="1"/>
            </a:gradFill>
            <a:ln w="9525" algn="ctr">
              <a:solidFill>
                <a:srgbClr val="000000"/>
              </a:solidFill>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500" kern="0" dirty="0">
                  <a:solidFill>
                    <a:srgbClr val="000000"/>
                  </a:solidFill>
                  <a:latin typeface="+mn-lt"/>
                  <a:ea typeface="+mn-ea"/>
                  <a:cs typeface="Arial" pitchFamily="34" charset="0"/>
                </a:rPr>
                <a:t>Linux</a:t>
              </a:r>
              <a:endParaRPr lang="en-US" altLang="ja-JP" sz="1500" kern="0" dirty="0">
                <a:solidFill>
                  <a:srgbClr val="000000"/>
                </a:solidFill>
                <a:latin typeface="+mn-lt"/>
                <a:ea typeface="+mn-ea"/>
                <a:cs typeface="Arial" pitchFamily="34" charset="0"/>
              </a:endParaRPr>
            </a:p>
          </p:txBody>
        </p:sp>
        <p:sp>
          <p:nvSpPr>
            <p:cNvPr id="26" name="AutoShape 29">
              <a:extLst>
                <a:ext uri="{FF2B5EF4-FFF2-40B4-BE49-F238E27FC236}">
                  <a16:creationId xmlns:a16="http://schemas.microsoft.com/office/drawing/2014/main" id="{FB5AF7EA-3A15-42BD-9B49-9C2EFFC01912}"/>
                </a:ext>
              </a:extLst>
            </p:cNvPr>
            <p:cNvSpPr>
              <a:spLocks noChangeArrowheads="1"/>
            </p:cNvSpPr>
            <p:nvPr/>
          </p:nvSpPr>
          <p:spPr bwMode="gray">
            <a:xfrm>
              <a:off x="1117" y="956"/>
              <a:ext cx="579" cy="351"/>
            </a:xfrm>
            <a:prstGeom prst="roundRect">
              <a:avLst>
                <a:gd name="adj" fmla="val 8495"/>
              </a:avLst>
            </a:prstGeom>
            <a:solidFill>
              <a:srgbClr val="79A400">
                <a:alpha val="70195"/>
              </a:srgbClr>
            </a:solidFill>
            <a:ln w="12700" algn="ctr">
              <a:solidFill>
                <a:srgbClr val="000000"/>
              </a:solidFill>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500" kern="0" dirty="0">
                  <a:solidFill>
                    <a:srgbClr val="000000"/>
                  </a:solidFill>
                  <a:latin typeface="+mn-lt"/>
                  <a:ea typeface="+mn-ea"/>
                  <a:cs typeface="Arial" pitchFamily="34" charset="0"/>
                </a:rPr>
                <a:t>APP</a:t>
              </a:r>
              <a:endParaRPr lang="en-US" altLang="ja-JP" sz="1500" kern="0" dirty="0">
                <a:solidFill>
                  <a:srgbClr val="000000"/>
                </a:solidFill>
                <a:latin typeface="+mn-lt"/>
                <a:ea typeface="+mn-ea"/>
                <a:cs typeface="Arial" pitchFamily="34" charset="0"/>
              </a:endParaRPr>
            </a:p>
          </p:txBody>
        </p:sp>
        <p:sp>
          <p:nvSpPr>
            <p:cNvPr id="27" name="AutoShape 28">
              <a:extLst>
                <a:ext uri="{FF2B5EF4-FFF2-40B4-BE49-F238E27FC236}">
                  <a16:creationId xmlns:a16="http://schemas.microsoft.com/office/drawing/2014/main" id="{44E8CCAC-BBA3-4341-BEF2-7F9A7471AFEF}"/>
                </a:ext>
              </a:extLst>
            </p:cNvPr>
            <p:cNvSpPr>
              <a:spLocks noChangeArrowheads="1"/>
            </p:cNvSpPr>
            <p:nvPr/>
          </p:nvSpPr>
          <p:spPr bwMode="auto">
            <a:xfrm>
              <a:off x="1093" y="1699"/>
              <a:ext cx="591" cy="315"/>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600" kern="0">
                <a:solidFill>
                  <a:srgbClr val="000000"/>
                </a:solidFill>
                <a:latin typeface="+mn-lt"/>
                <a:ea typeface="+mn-ea"/>
                <a:cs typeface="Arial" pitchFamily="34" charset="0"/>
              </a:endParaRPr>
            </a:p>
          </p:txBody>
        </p:sp>
        <p:pic>
          <p:nvPicPr>
            <p:cNvPr id="28" name="Picture 78" descr="Storage_icon_01">
              <a:extLst>
                <a:ext uri="{FF2B5EF4-FFF2-40B4-BE49-F238E27FC236}">
                  <a16:creationId xmlns:a16="http://schemas.microsoft.com/office/drawing/2014/main" id="{53832D97-669B-4D55-BB57-2D388028D6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2" y="1738"/>
              <a:ext cx="16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2" descr="Memory_icon_03">
              <a:extLst>
                <a:ext uri="{FF2B5EF4-FFF2-40B4-BE49-F238E27FC236}">
                  <a16:creationId xmlns:a16="http://schemas.microsoft.com/office/drawing/2014/main" id="{8EE93D82-104B-41C2-AFE6-09964988D4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1" y="1738"/>
              <a:ext cx="12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6" descr="CPU_icon">
              <a:extLst>
                <a:ext uri="{FF2B5EF4-FFF2-40B4-BE49-F238E27FC236}">
                  <a16:creationId xmlns:a16="http://schemas.microsoft.com/office/drawing/2014/main" id="{8EBA8AEC-F448-4B14-A635-0101E89262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4" y="1738"/>
              <a:ext cx="119"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 descr="NIC_icon">
              <a:extLst>
                <a:ext uri="{FF2B5EF4-FFF2-40B4-BE49-F238E27FC236}">
                  <a16:creationId xmlns:a16="http://schemas.microsoft.com/office/drawing/2014/main" id="{1F746238-0532-47D7-ACC6-E393FD91AE7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61" y="1769"/>
              <a:ext cx="18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556">
              <a:extLst>
                <a:ext uri="{FF2B5EF4-FFF2-40B4-BE49-F238E27FC236}">
                  <a16:creationId xmlns:a16="http://schemas.microsoft.com/office/drawing/2014/main" id="{0D4BC08C-2193-4AE0-8BDE-C034062426D5}"/>
                </a:ext>
              </a:extLst>
            </p:cNvPr>
            <p:cNvGrpSpPr>
              <a:grpSpLocks noChangeAspect="1"/>
            </p:cNvGrpSpPr>
            <p:nvPr/>
          </p:nvGrpSpPr>
          <p:grpSpPr bwMode="auto">
            <a:xfrm>
              <a:off x="624" y="2177"/>
              <a:ext cx="262" cy="318"/>
              <a:chOff x="5506" y="5440"/>
              <a:chExt cx="312" cy="502"/>
            </a:xfrm>
          </p:grpSpPr>
          <p:sp>
            <p:nvSpPr>
              <p:cNvPr id="113" name="Freeform 557">
                <a:extLst>
                  <a:ext uri="{FF2B5EF4-FFF2-40B4-BE49-F238E27FC236}">
                    <a16:creationId xmlns:a16="http://schemas.microsoft.com/office/drawing/2014/main" id="{C2A69460-7E6C-45A5-A0F8-44ADEC9582AE}"/>
                  </a:ext>
                </a:extLst>
              </p:cNvPr>
              <p:cNvSpPr>
                <a:spLocks noChangeAspect="1"/>
              </p:cNvSpPr>
              <p:nvPr/>
            </p:nvSpPr>
            <p:spPr bwMode="auto">
              <a:xfrm>
                <a:off x="5654" y="5467"/>
                <a:ext cx="164" cy="476"/>
              </a:xfrm>
              <a:custGeom>
                <a:avLst/>
                <a:gdLst>
                  <a:gd name="T0" fmla="*/ 83968 w 82"/>
                  <a:gd name="T1" fmla="*/ 77824 h 239"/>
                  <a:gd name="T2" fmla="*/ 83968 w 82"/>
                  <a:gd name="T3" fmla="*/ 3072 h 239"/>
                  <a:gd name="T4" fmla="*/ 4096 w 82"/>
                  <a:gd name="T5" fmla="*/ 64512 h 239"/>
                  <a:gd name="T6" fmla="*/ 4096 w 82"/>
                  <a:gd name="T7" fmla="*/ 232448 h 239"/>
                  <a:gd name="T8" fmla="*/ 0 w 82"/>
                  <a:gd name="T9" fmla="*/ 241664 h 239"/>
                  <a:gd name="T10" fmla="*/ 5120 w 82"/>
                  <a:gd name="T11" fmla="*/ 240640 h 239"/>
                  <a:gd name="T12" fmla="*/ 12288 w 82"/>
                  <a:gd name="T13" fmla="*/ 234496 h 239"/>
                  <a:gd name="T14" fmla="*/ 12288 w 82"/>
                  <a:gd name="T15" fmla="*/ 231424 h 239"/>
                  <a:gd name="T16" fmla="*/ 15360 w 82"/>
                  <a:gd name="T17" fmla="*/ 232448 h 239"/>
                  <a:gd name="T18" fmla="*/ 80896 w 82"/>
                  <a:gd name="T19" fmla="*/ 180224 h 239"/>
                  <a:gd name="T20" fmla="*/ 83968 w 82"/>
                  <a:gd name="T21" fmla="*/ 176128 h 239"/>
                  <a:gd name="T22" fmla="*/ 83968 w 82"/>
                  <a:gd name="T23" fmla="*/ 77824 h 2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239"/>
                  <a:gd name="T38" fmla="*/ 82 w 82"/>
                  <a:gd name="T39" fmla="*/ 239 h 2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14" name="Freeform 558">
                <a:extLst>
                  <a:ext uri="{FF2B5EF4-FFF2-40B4-BE49-F238E27FC236}">
                    <a16:creationId xmlns:a16="http://schemas.microsoft.com/office/drawing/2014/main" id="{581B9D39-9B3D-47B9-B876-DD2F6FE61F39}"/>
                  </a:ext>
                </a:extLst>
              </p:cNvPr>
              <p:cNvSpPr>
                <a:spLocks noChangeAspect="1"/>
              </p:cNvSpPr>
              <p:nvPr/>
            </p:nvSpPr>
            <p:spPr bwMode="auto">
              <a:xfrm>
                <a:off x="5506" y="5441"/>
                <a:ext cx="309" cy="150"/>
              </a:xfrm>
              <a:custGeom>
                <a:avLst/>
                <a:gdLst>
                  <a:gd name="T0" fmla="*/ 158720 w 155"/>
                  <a:gd name="T1" fmla="*/ 14336 h 74"/>
                  <a:gd name="T2" fmla="*/ 78848 w 155"/>
                  <a:gd name="T3" fmla="*/ 75776 h 74"/>
                  <a:gd name="T4" fmla="*/ 4096 w 155"/>
                  <a:gd name="T5" fmla="*/ 60416 h 74"/>
                  <a:gd name="T6" fmla="*/ 0 w 155"/>
                  <a:gd name="T7" fmla="*/ 62464 h 74"/>
                  <a:gd name="T8" fmla="*/ 2048 w 155"/>
                  <a:gd name="T9" fmla="*/ 58368 h 74"/>
                  <a:gd name="T10" fmla="*/ 8192 w 155"/>
                  <a:gd name="T11" fmla="*/ 53248 h 74"/>
                  <a:gd name="T12" fmla="*/ 11264 w 155"/>
                  <a:gd name="T13" fmla="*/ 54272 h 74"/>
                  <a:gd name="T14" fmla="*/ 11264 w 155"/>
                  <a:gd name="T15" fmla="*/ 51200 h 74"/>
                  <a:gd name="T16" fmla="*/ 77824 w 155"/>
                  <a:gd name="T17" fmla="*/ 1024 h 74"/>
                  <a:gd name="T18" fmla="*/ 80896 w 155"/>
                  <a:gd name="T19" fmla="*/ 0 h 74"/>
                  <a:gd name="T20" fmla="*/ 154624 w 155"/>
                  <a:gd name="T21" fmla="*/ 11264 h 74"/>
                  <a:gd name="T22" fmla="*/ 158720 w 155"/>
                  <a:gd name="T23" fmla="*/ 14336 h 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5"/>
                  <a:gd name="T37" fmla="*/ 0 h 74"/>
                  <a:gd name="T38" fmla="*/ 155 w 155"/>
                  <a:gd name="T39" fmla="*/ 74 h 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15" name="Freeform 559">
                <a:extLst>
                  <a:ext uri="{FF2B5EF4-FFF2-40B4-BE49-F238E27FC236}">
                    <a16:creationId xmlns:a16="http://schemas.microsoft.com/office/drawing/2014/main" id="{8D16611D-E89C-4F92-AF05-338F33060FBE}"/>
                  </a:ext>
                </a:extLst>
              </p:cNvPr>
              <p:cNvSpPr>
                <a:spLocks noChangeAspect="1"/>
              </p:cNvSpPr>
              <p:nvPr/>
            </p:nvSpPr>
            <p:spPr bwMode="auto">
              <a:xfrm>
                <a:off x="5658" y="5467"/>
                <a:ext cx="158" cy="124"/>
              </a:xfrm>
              <a:custGeom>
                <a:avLst/>
                <a:gdLst>
                  <a:gd name="T0" fmla="*/ 81920 w 80"/>
                  <a:gd name="T1" fmla="*/ 2048 h 62"/>
                  <a:gd name="T2" fmla="*/ 80896 w 80"/>
                  <a:gd name="T3" fmla="*/ 0 h 62"/>
                  <a:gd name="T4" fmla="*/ 0 w 80"/>
                  <a:gd name="T5" fmla="*/ 62464 h 62"/>
                  <a:gd name="T6" fmla="*/ 1024 w 80"/>
                  <a:gd name="T7" fmla="*/ 63488 h 62"/>
                  <a:gd name="T8" fmla="*/ 81920 w 80"/>
                  <a:gd name="T9" fmla="*/ 2048 h 62"/>
                  <a:gd name="T10" fmla="*/ 0 60000 65536"/>
                  <a:gd name="T11" fmla="*/ 0 60000 65536"/>
                  <a:gd name="T12" fmla="*/ 0 60000 65536"/>
                  <a:gd name="T13" fmla="*/ 0 60000 65536"/>
                  <a:gd name="T14" fmla="*/ 0 60000 65536"/>
                  <a:gd name="T15" fmla="*/ 0 w 80"/>
                  <a:gd name="T16" fmla="*/ 0 h 62"/>
                  <a:gd name="T17" fmla="*/ 80 w 80"/>
                  <a:gd name="T18" fmla="*/ 62 h 62"/>
                </a:gdLst>
                <a:ahLst/>
                <a:cxnLst>
                  <a:cxn ang="T10">
                    <a:pos x="T0" y="T1"/>
                  </a:cxn>
                  <a:cxn ang="T11">
                    <a:pos x="T2" y="T3"/>
                  </a:cxn>
                  <a:cxn ang="T12">
                    <a:pos x="T4" y="T5"/>
                  </a:cxn>
                  <a:cxn ang="T13">
                    <a:pos x="T6" y="T7"/>
                  </a:cxn>
                  <a:cxn ang="T14">
                    <a:pos x="T8" y="T9"/>
                  </a:cxn>
                </a:cxnLst>
                <a:rect l="T15" t="T16" r="T17" b="T18"/>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16" name="Freeform 560">
                <a:extLst>
                  <a:ext uri="{FF2B5EF4-FFF2-40B4-BE49-F238E27FC236}">
                    <a16:creationId xmlns:a16="http://schemas.microsoft.com/office/drawing/2014/main" id="{EF12F216-D08F-49CB-BD6D-DED9032DF44D}"/>
                  </a:ext>
                </a:extLst>
              </p:cNvPr>
              <p:cNvSpPr>
                <a:spLocks noChangeAspect="1"/>
              </p:cNvSpPr>
              <p:nvPr/>
            </p:nvSpPr>
            <p:spPr bwMode="auto">
              <a:xfrm>
                <a:off x="5506" y="5554"/>
                <a:ext cx="158" cy="389"/>
              </a:xfrm>
              <a:custGeom>
                <a:avLst/>
                <a:gdLst>
                  <a:gd name="T0" fmla="*/ 80896 w 79"/>
                  <a:gd name="T1" fmla="*/ 19456 h 192"/>
                  <a:gd name="T2" fmla="*/ 77824 w 79"/>
                  <a:gd name="T3" fmla="*/ 14336 h 192"/>
                  <a:gd name="T4" fmla="*/ 4096 w 79"/>
                  <a:gd name="T5" fmla="*/ 1024 h 192"/>
                  <a:gd name="T6" fmla="*/ 0 w 79"/>
                  <a:gd name="T7" fmla="*/ 3072 h 192"/>
                  <a:gd name="T8" fmla="*/ 0 w 79"/>
                  <a:gd name="T9" fmla="*/ 17408 h 192"/>
                  <a:gd name="T10" fmla="*/ 3072 w 79"/>
                  <a:gd name="T11" fmla="*/ 17408 h 192"/>
                  <a:gd name="T12" fmla="*/ 0 w 79"/>
                  <a:gd name="T13" fmla="*/ 19456 h 192"/>
                  <a:gd name="T14" fmla="*/ 0 w 79"/>
                  <a:gd name="T15" fmla="*/ 26624 h 192"/>
                  <a:gd name="T16" fmla="*/ 0 w 79"/>
                  <a:gd name="T17" fmla="*/ 175104 h 192"/>
                  <a:gd name="T18" fmla="*/ 4096 w 79"/>
                  <a:gd name="T19" fmla="*/ 181248 h 192"/>
                  <a:gd name="T20" fmla="*/ 74752 w 79"/>
                  <a:gd name="T21" fmla="*/ 195584 h 192"/>
                  <a:gd name="T22" fmla="*/ 79872 w 79"/>
                  <a:gd name="T23" fmla="*/ 191488 h 192"/>
                  <a:gd name="T24" fmla="*/ 80896 w 79"/>
                  <a:gd name="T25" fmla="*/ 19456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192"/>
                  <a:gd name="T41" fmla="*/ 79 w 79"/>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17" name="Freeform 561">
                <a:extLst>
                  <a:ext uri="{FF2B5EF4-FFF2-40B4-BE49-F238E27FC236}">
                    <a16:creationId xmlns:a16="http://schemas.microsoft.com/office/drawing/2014/main" id="{1FF5832A-D34B-4CAB-81DA-8D038E73CA22}"/>
                  </a:ext>
                </a:extLst>
              </p:cNvPr>
              <p:cNvSpPr>
                <a:spLocks noChangeAspect="1"/>
              </p:cNvSpPr>
              <p:nvPr/>
            </p:nvSpPr>
            <p:spPr bwMode="auto">
              <a:xfrm>
                <a:off x="5559" y="5793"/>
                <a:ext cx="122" cy="24"/>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18" name="Freeform 562">
                <a:extLst>
                  <a:ext uri="{FF2B5EF4-FFF2-40B4-BE49-F238E27FC236}">
                    <a16:creationId xmlns:a16="http://schemas.microsoft.com/office/drawing/2014/main" id="{3FED428F-12F7-4F71-8F9F-CAD4885CEA2B}"/>
                  </a:ext>
                </a:extLst>
              </p:cNvPr>
              <p:cNvSpPr>
                <a:spLocks noChangeAspect="1"/>
              </p:cNvSpPr>
              <p:nvPr/>
            </p:nvSpPr>
            <p:spPr bwMode="auto">
              <a:xfrm>
                <a:off x="5559" y="5793"/>
                <a:ext cx="5" cy="11"/>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19" name="Freeform 563">
                <a:extLst>
                  <a:ext uri="{FF2B5EF4-FFF2-40B4-BE49-F238E27FC236}">
                    <a16:creationId xmlns:a16="http://schemas.microsoft.com/office/drawing/2014/main" id="{3D24CA59-1AD0-423F-97B9-E88CBD109185}"/>
                  </a:ext>
                </a:extLst>
              </p:cNvPr>
              <p:cNvSpPr>
                <a:spLocks noChangeAspect="1"/>
              </p:cNvSpPr>
              <p:nvPr/>
            </p:nvSpPr>
            <p:spPr bwMode="auto">
              <a:xfrm>
                <a:off x="5559" y="5810"/>
                <a:ext cx="122" cy="30"/>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20" name="Freeform 564">
                <a:extLst>
                  <a:ext uri="{FF2B5EF4-FFF2-40B4-BE49-F238E27FC236}">
                    <a16:creationId xmlns:a16="http://schemas.microsoft.com/office/drawing/2014/main" id="{34B6E5E2-B60F-4766-9068-D9CCC5D22D2A}"/>
                  </a:ext>
                </a:extLst>
              </p:cNvPr>
              <p:cNvSpPr>
                <a:spLocks noChangeAspect="1"/>
              </p:cNvSpPr>
              <p:nvPr/>
            </p:nvSpPr>
            <p:spPr bwMode="auto">
              <a:xfrm>
                <a:off x="5559" y="5810"/>
                <a:ext cx="5" cy="7"/>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21" name="Freeform 565">
                <a:extLst>
                  <a:ext uri="{FF2B5EF4-FFF2-40B4-BE49-F238E27FC236}">
                    <a16:creationId xmlns:a16="http://schemas.microsoft.com/office/drawing/2014/main" id="{9BAF762C-B461-4EA9-9AF1-00087C15073F}"/>
                  </a:ext>
                </a:extLst>
              </p:cNvPr>
              <p:cNvSpPr>
                <a:spLocks noChangeAspect="1"/>
              </p:cNvSpPr>
              <p:nvPr/>
            </p:nvSpPr>
            <p:spPr bwMode="auto">
              <a:xfrm>
                <a:off x="5559" y="5823"/>
                <a:ext cx="122" cy="26"/>
              </a:xfrm>
              <a:custGeom>
                <a:avLst/>
                <a:gdLst>
                  <a:gd name="T0" fmla="*/ 0 w 122"/>
                  <a:gd name="T1" fmla="*/ 0 h 28"/>
                  <a:gd name="T2" fmla="*/ 104 w 122"/>
                  <a:gd name="T3" fmla="*/ 24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22" name="Freeform 566">
                <a:extLst>
                  <a:ext uri="{FF2B5EF4-FFF2-40B4-BE49-F238E27FC236}">
                    <a16:creationId xmlns:a16="http://schemas.microsoft.com/office/drawing/2014/main" id="{4A7ABAEF-9B18-4D17-98A4-8ABF9E10687A}"/>
                  </a:ext>
                </a:extLst>
              </p:cNvPr>
              <p:cNvSpPr>
                <a:spLocks noChangeAspect="1"/>
              </p:cNvSpPr>
              <p:nvPr/>
            </p:nvSpPr>
            <p:spPr bwMode="auto">
              <a:xfrm>
                <a:off x="5559" y="5823"/>
                <a:ext cx="5" cy="7"/>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23" name="Freeform 567">
                <a:extLst>
                  <a:ext uri="{FF2B5EF4-FFF2-40B4-BE49-F238E27FC236}">
                    <a16:creationId xmlns:a16="http://schemas.microsoft.com/office/drawing/2014/main" id="{F9C789FE-F632-436D-9C0D-4CC03687E196}"/>
                  </a:ext>
                </a:extLst>
              </p:cNvPr>
              <p:cNvSpPr>
                <a:spLocks noChangeAspect="1"/>
              </p:cNvSpPr>
              <p:nvPr/>
            </p:nvSpPr>
            <p:spPr bwMode="auto">
              <a:xfrm>
                <a:off x="5559" y="5843"/>
                <a:ext cx="122" cy="24"/>
              </a:xfrm>
              <a:custGeom>
                <a:avLst/>
                <a:gdLst>
                  <a:gd name="T0" fmla="*/ 0 w 122"/>
                  <a:gd name="T1" fmla="*/ 0 h 28"/>
                  <a:gd name="T2" fmla="*/ 104 w 122"/>
                  <a:gd name="T3" fmla="*/ 22 h 28"/>
                  <a:gd name="T4" fmla="*/ 122 w 122"/>
                  <a:gd name="T5" fmla="*/ 12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24" name="Freeform 568">
                <a:extLst>
                  <a:ext uri="{FF2B5EF4-FFF2-40B4-BE49-F238E27FC236}">
                    <a16:creationId xmlns:a16="http://schemas.microsoft.com/office/drawing/2014/main" id="{B69DF33F-1CF2-4F90-93C1-82F1626012DF}"/>
                  </a:ext>
                </a:extLst>
              </p:cNvPr>
              <p:cNvSpPr>
                <a:spLocks noChangeAspect="1"/>
              </p:cNvSpPr>
              <p:nvPr/>
            </p:nvSpPr>
            <p:spPr bwMode="auto">
              <a:xfrm>
                <a:off x="5559" y="5843"/>
                <a:ext cx="5" cy="0"/>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25" name="Freeform 569">
                <a:extLst>
                  <a:ext uri="{FF2B5EF4-FFF2-40B4-BE49-F238E27FC236}">
                    <a16:creationId xmlns:a16="http://schemas.microsoft.com/office/drawing/2014/main" id="{1E39A599-F4CE-46BA-9B1A-7617B38EF46B}"/>
                  </a:ext>
                </a:extLst>
              </p:cNvPr>
              <p:cNvSpPr>
                <a:spLocks noChangeAspect="1"/>
              </p:cNvSpPr>
              <p:nvPr/>
            </p:nvSpPr>
            <p:spPr bwMode="auto">
              <a:xfrm>
                <a:off x="5559" y="5856"/>
                <a:ext cx="122" cy="24"/>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4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26" name="Freeform 570">
                <a:extLst>
                  <a:ext uri="{FF2B5EF4-FFF2-40B4-BE49-F238E27FC236}">
                    <a16:creationId xmlns:a16="http://schemas.microsoft.com/office/drawing/2014/main" id="{F480BCBA-FBFE-48AA-8CF4-A88473D7D13A}"/>
                  </a:ext>
                </a:extLst>
              </p:cNvPr>
              <p:cNvSpPr>
                <a:spLocks noChangeAspect="1"/>
              </p:cNvSpPr>
              <p:nvPr/>
            </p:nvSpPr>
            <p:spPr bwMode="auto">
              <a:xfrm>
                <a:off x="5559" y="5847"/>
                <a:ext cx="5" cy="9"/>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27" name="Freeform 571">
                <a:extLst>
                  <a:ext uri="{FF2B5EF4-FFF2-40B4-BE49-F238E27FC236}">
                    <a16:creationId xmlns:a16="http://schemas.microsoft.com/office/drawing/2014/main" id="{445F0942-271B-4BAE-B872-15A05AC5D284}"/>
                  </a:ext>
                </a:extLst>
              </p:cNvPr>
              <p:cNvSpPr>
                <a:spLocks noChangeAspect="1"/>
              </p:cNvSpPr>
              <p:nvPr/>
            </p:nvSpPr>
            <p:spPr bwMode="auto">
              <a:xfrm>
                <a:off x="5559" y="5867"/>
                <a:ext cx="122"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28" name="Freeform 572">
                <a:extLst>
                  <a:ext uri="{FF2B5EF4-FFF2-40B4-BE49-F238E27FC236}">
                    <a16:creationId xmlns:a16="http://schemas.microsoft.com/office/drawing/2014/main" id="{E4597EDF-B70D-4D59-A8B3-724A343ACB08}"/>
                  </a:ext>
                </a:extLst>
              </p:cNvPr>
              <p:cNvSpPr>
                <a:spLocks noChangeAspect="1"/>
              </p:cNvSpPr>
              <p:nvPr/>
            </p:nvSpPr>
            <p:spPr bwMode="auto">
              <a:xfrm>
                <a:off x="5559" y="5867"/>
                <a:ext cx="5" cy="11"/>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29" name="Freeform 573">
                <a:extLst>
                  <a:ext uri="{FF2B5EF4-FFF2-40B4-BE49-F238E27FC236}">
                    <a16:creationId xmlns:a16="http://schemas.microsoft.com/office/drawing/2014/main" id="{D66E1150-D621-40D2-9DBE-4309A79916EA}"/>
                  </a:ext>
                </a:extLst>
              </p:cNvPr>
              <p:cNvSpPr>
                <a:spLocks noChangeAspect="1"/>
              </p:cNvSpPr>
              <p:nvPr/>
            </p:nvSpPr>
            <p:spPr bwMode="auto">
              <a:xfrm>
                <a:off x="5559" y="5880"/>
                <a:ext cx="122"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30" name="Freeform 574">
                <a:extLst>
                  <a:ext uri="{FF2B5EF4-FFF2-40B4-BE49-F238E27FC236}">
                    <a16:creationId xmlns:a16="http://schemas.microsoft.com/office/drawing/2014/main" id="{06776AB9-9DBB-431A-9FA1-EEB2419BC041}"/>
                  </a:ext>
                </a:extLst>
              </p:cNvPr>
              <p:cNvSpPr>
                <a:spLocks noChangeAspect="1"/>
              </p:cNvSpPr>
              <p:nvPr/>
            </p:nvSpPr>
            <p:spPr bwMode="auto">
              <a:xfrm>
                <a:off x="5559" y="5880"/>
                <a:ext cx="5" cy="0"/>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31" name="Freeform 575">
                <a:extLst>
                  <a:ext uri="{FF2B5EF4-FFF2-40B4-BE49-F238E27FC236}">
                    <a16:creationId xmlns:a16="http://schemas.microsoft.com/office/drawing/2014/main" id="{1DA97DE8-2726-46BF-BB13-3F7638BA1A7E}"/>
                  </a:ext>
                </a:extLst>
              </p:cNvPr>
              <p:cNvSpPr>
                <a:spLocks noChangeAspect="1"/>
              </p:cNvSpPr>
              <p:nvPr/>
            </p:nvSpPr>
            <p:spPr bwMode="auto">
              <a:xfrm>
                <a:off x="5506" y="5591"/>
                <a:ext cx="171" cy="39"/>
              </a:xfrm>
              <a:custGeom>
                <a:avLst/>
                <a:gdLst>
                  <a:gd name="T0" fmla="*/ 156 w 172"/>
                  <a:gd name="T1" fmla="*/ 30 h 34"/>
                  <a:gd name="T2" fmla="*/ 6 w 172"/>
                  <a:gd name="T3" fmla="*/ 0 h 34"/>
                  <a:gd name="T4" fmla="*/ 0 w 172"/>
                  <a:gd name="T5" fmla="*/ 4 h 34"/>
                  <a:gd name="T6" fmla="*/ 158 w 172"/>
                  <a:gd name="T7" fmla="*/ 34 h 34"/>
                  <a:gd name="T8" fmla="*/ 172 w 172"/>
                  <a:gd name="T9" fmla="*/ 24 h 34"/>
                  <a:gd name="T10" fmla="*/ 172 w 172"/>
                  <a:gd name="T11" fmla="*/ 20 h 34"/>
                  <a:gd name="T12" fmla="*/ 156 w 172"/>
                  <a:gd name="T13" fmla="*/ 30 h 34"/>
                  <a:gd name="T14" fmla="*/ 0 60000 65536"/>
                  <a:gd name="T15" fmla="*/ 0 60000 65536"/>
                  <a:gd name="T16" fmla="*/ 0 60000 65536"/>
                  <a:gd name="T17" fmla="*/ 0 60000 65536"/>
                  <a:gd name="T18" fmla="*/ 0 60000 65536"/>
                  <a:gd name="T19" fmla="*/ 0 60000 65536"/>
                  <a:gd name="T20" fmla="*/ 0 60000 65536"/>
                  <a:gd name="T21" fmla="*/ 0 w 172"/>
                  <a:gd name="T22" fmla="*/ 0 h 34"/>
                  <a:gd name="T23" fmla="*/ 172 w 17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32" name="Freeform 576">
                <a:extLst>
                  <a:ext uri="{FF2B5EF4-FFF2-40B4-BE49-F238E27FC236}">
                    <a16:creationId xmlns:a16="http://schemas.microsoft.com/office/drawing/2014/main" id="{6C9342E7-0243-4E88-8DEF-20523196228A}"/>
                  </a:ext>
                </a:extLst>
              </p:cNvPr>
              <p:cNvSpPr>
                <a:spLocks noChangeAspect="1"/>
              </p:cNvSpPr>
              <p:nvPr/>
            </p:nvSpPr>
            <p:spPr bwMode="auto">
              <a:xfrm>
                <a:off x="5532" y="5617"/>
                <a:ext cx="99" cy="24"/>
              </a:xfrm>
              <a:custGeom>
                <a:avLst/>
                <a:gdLst>
                  <a:gd name="T0" fmla="*/ 100 w 100"/>
                  <a:gd name="T1" fmla="*/ 18 h 30"/>
                  <a:gd name="T2" fmla="*/ 0 w 100"/>
                  <a:gd name="T3" fmla="*/ 0 h 30"/>
                  <a:gd name="T4" fmla="*/ 0 w 100"/>
                  <a:gd name="T5" fmla="*/ 10 h 30"/>
                  <a:gd name="T6" fmla="*/ 100 w 100"/>
                  <a:gd name="T7" fmla="*/ 30 h 30"/>
                  <a:gd name="T8" fmla="*/ 100 w 100"/>
                  <a:gd name="T9" fmla="*/ 18 h 30"/>
                  <a:gd name="T10" fmla="*/ 0 60000 65536"/>
                  <a:gd name="T11" fmla="*/ 0 60000 65536"/>
                  <a:gd name="T12" fmla="*/ 0 60000 65536"/>
                  <a:gd name="T13" fmla="*/ 0 60000 65536"/>
                  <a:gd name="T14" fmla="*/ 0 60000 65536"/>
                  <a:gd name="T15" fmla="*/ 0 w 100"/>
                  <a:gd name="T16" fmla="*/ 0 h 30"/>
                  <a:gd name="T17" fmla="*/ 100 w 100"/>
                  <a:gd name="T18" fmla="*/ 30 h 30"/>
                </a:gdLst>
                <a:ahLst/>
                <a:cxnLst>
                  <a:cxn ang="T10">
                    <a:pos x="T0" y="T1"/>
                  </a:cxn>
                  <a:cxn ang="T11">
                    <a:pos x="T2" y="T3"/>
                  </a:cxn>
                  <a:cxn ang="T12">
                    <a:pos x="T4" y="T5"/>
                  </a:cxn>
                  <a:cxn ang="T13">
                    <a:pos x="T6" y="T7"/>
                  </a:cxn>
                  <a:cxn ang="T14">
                    <a:pos x="T8" y="T9"/>
                  </a:cxn>
                </a:cxnLst>
                <a:rect l="T15" t="T16" r="T17" b="T18"/>
                <a:pathLst>
                  <a:path w="100" h="30">
                    <a:moveTo>
                      <a:pt x="100" y="18"/>
                    </a:moveTo>
                    <a:lnTo>
                      <a:pt x="0" y="0"/>
                    </a:lnTo>
                    <a:lnTo>
                      <a:pt x="0" y="10"/>
                    </a:lnTo>
                    <a:lnTo>
                      <a:pt x="100" y="30"/>
                    </a:lnTo>
                    <a:lnTo>
                      <a:pt x="100" y="18"/>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33" name="Freeform 577">
                <a:extLst>
                  <a:ext uri="{FF2B5EF4-FFF2-40B4-BE49-F238E27FC236}">
                    <a16:creationId xmlns:a16="http://schemas.microsoft.com/office/drawing/2014/main" id="{79DC780B-D81F-44F1-BDA2-7A8C0AA4C24B}"/>
                  </a:ext>
                </a:extLst>
              </p:cNvPr>
              <p:cNvSpPr>
                <a:spLocks noChangeAspect="1"/>
              </p:cNvSpPr>
              <p:nvPr/>
            </p:nvSpPr>
            <p:spPr bwMode="auto">
              <a:xfrm>
                <a:off x="5532" y="5617"/>
                <a:ext cx="10" cy="11"/>
              </a:xfrm>
              <a:custGeom>
                <a:avLst/>
                <a:gdLst>
                  <a:gd name="T0" fmla="*/ 0 w 10"/>
                  <a:gd name="T1" fmla="*/ 10 h 10"/>
                  <a:gd name="T2" fmla="*/ 10 w 10"/>
                  <a:gd name="T3" fmla="*/ 2 h 10"/>
                  <a:gd name="T4" fmla="*/ 0 w 10"/>
                  <a:gd name="T5" fmla="*/ 0 h 10"/>
                  <a:gd name="T6" fmla="*/ 0 w 10"/>
                  <a:gd name="T7" fmla="*/ 10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0" y="10"/>
                    </a:moveTo>
                    <a:lnTo>
                      <a:pt x="10" y="2"/>
                    </a:lnTo>
                    <a:lnTo>
                      <a:pt x="0" y="0"/>
                    </a:lnTo>
                    <a:lnTo>
                      <a:pt x="0" y="10"/>
                    </a:lnTo>
                    <a:close/>
                  </a:path>
                </a:pathLst>
              </a:custGeom>
              <a:solidFill>
                <a:srgbClr val="5D7695"/>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34" name="Freeform 578">
                <a:extLst>
                  <a:ext uri="{FF2B5EF4-FFF2-40B4-BE49-F238E27FC236}">
                    <a16:creationId xmlns:a16="http://schemas.microsoft.com/office/drawing/2014/main" id="{EC1C28F9-1E67-4F50-8505-7F0EAA8059CF}"/>
                  </a:ext>
                </a:extLst>
              </p:cNvPr>
              <p:cNvSpPr>
                <a:spLocks noChangeAspect="1"/>
              </p:cNvSpPr>
              <p:nvPr/>
            </p:nvSpPr>
            <p:spPr bwMode="auto">
              <a:xfrm>
                <a:off x="5528" y="5541"/>
                <a:ext cx="157" cy="376"/>
              </a:xfrm>
              <a:custGeom>
                <a:avLst/>
                <a:gdLst>
                  <a:gd name="T0" fmla="*/ 0 w 78"/>
                  <a:gd name="T1" fmla="*/ 0 h 189"/>
                  <a:gd name="T2" fmla="*/ 76800 w 78"/>
                  <a:gd name="T3" fmla="*/ 15360 h 189"/>
                  <a:gd name="T4" fmla="*/ 78848 w 78"/>
                  <a:gd name="T5" fmla="*/ 18432 h 189"/>
                  <a:gd name="T6" fmla="*/ 79872 w 78"/>
                  <a:gd name="T7" fmla="*/ 193536 h 189"/>
                  <a:gd name="T8" fmla="*/ 76800 w 78"/>
                  <a:gd name="T9" fmla="*/ 193536 h 189"/>
                  <a:gd name="T10" fmla="*/ 76800 w 78"/>
                  <a:gd name="T11" fmla="*/ 19456 h 189"/>
                  <a:gd name="T12" fmla="*/ 74752 w 78"/>
                  <a:gd name="T13" fmla="*/ 17408 h 189"/>
                  <a:gd name="T14" fmla="*/ 0 w 78"/>
                  <a:gd name="T15" fmla="*/ 3072 h 189"/>
                  <a:gd name="T16" fmla="*/ 0 w 78"/>
                  <a:gd name="T17" fmla="*/ 0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189"/>
                  <a:gd name="T29" fmla="*/ 78 w 78"/>
                  <a:gd name="T30" fmla="*/ 189 h 1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grpSp>
        <p:sp>
          <p:nvSpPr>
            <p:cNvPr id="33" name="AutoShape 25">
              <a:extLst>
                <a:ext uri="{FF2B5EF4-FFF2-40B4-BE49-F238E27FC236}">
                  <a16:creationId xmlns:a16="http://schemas.microsoft.com/office/drawing/2014/main" id="{A1449892-FA2C-48B4-9639-35E839949E72}"/>
                </a:ext>
              </a:extLst>
            </p:cNvPr>
            <p:cNvSpPr>
              <a:spLocks noChangeArrowheads="1"/>
            </p:cNvSpPr>
            <p:nvPr/>
          </p:nvSpPr>
          <p:spPr bwMode="auto">
            <a:xfrm>
              <a:off x="1737" y="862"/>
              <a:ext cx="634" cy="1178"/>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9525" algn="ctr">
              <a:solidFill>
                <a:srgbClr val="33CCCC"/>
              </a:solidFill>
              <a:round/>
              <a:headEnd/>
              <a:tailEnd/>
            </a:ln>
          </p:spPr>
          <p:txBody>
            <a:bodyPr wrap="none" lIns="91241" tIns="45624" rIns="91241" bIns="45624" anchor="ctr"/>
            <a:lstStyle/>
            <a:p>
              <a:pPr algn="ctr" eaLnBrk="1" fontAlgn="auto" hangingPunct="1">
                <a:spcBef>
                  <a:spcPts val="0"/>
                </a:spcBef>
                <a:spcAft>
                  <a:spcPts val="0"/>
                </a:spcAft>
                <a:defRPr/>
              </a:pPr>
              <a:endParaRPr lang="ja-JP" altLang="en-US" kern="0">
                <a:solidFill>
                  <a:sysClr val="windowText" lastClr="000000"/>
                </a:solidFill>
                <a:latin typeface="+mn-lt"/>
                <a:ea typeface="+mn-ea"/>
                <a:cs typeface="Arial" pitchFamily="34" charset="0"/>
              </a:endParaRPr>
            </a:p>
          </p:txBody>
        </p:sp>
        <p:sp>
          <p:nvSpPr>
            <p:cNvPr id="34" name="AutoShape 26">
              <a:extLst>
                <a:ext uri="{FF2B5EF4-FFF2-40B4-BE49-F238E27FC236}">
                  <a16:creationId xmlns:a16="http://schemas.microsoft.com/office/drawing/2014/main" id="{93C32BC0-8C31-4E31-A111-31E7C92F914D}"/>
                </a:ext>
              </a:extLst>
            </p:cNvPr>
            <p:cNvSpPr>
              <a:spLocks noChangeArrowheads="1"/>
            </p:cNvSpPr>
            <p:nvPr/>
          </p:nvSpPr>
          <p:spPr bwMode="gray">
            <a:xfrm>
              <a:off x="1751" y="1327"/>
              <a:ext cx="593" cy="351"/>
            </a:xfrm>
            <a:prstGeom prst="roundRect">
              <a:avLst>
                <a:gd name="adj" fmla="val 8495"/>
              </a:avLst>
            </a:prstGeom>
            <a:gradFill rotWithShape="1">
              <a:gsLst>
                <a:gs pos="0">
                  <a:srgbClr val="6AB7EC"/>
                </a:gs>
                <a:gs pos="100000">
                  <a:srgbClr val="31556D"/>
                </a:gs>
              </a:gsLst>
              <a:lin ang="2700000" scaled="1"/>
            </a:gradFill>
            <a:ln w="9525" algn="ctr">
              <a:solidFill>
                <a:srgbClr val="000000"/>
              </a:solidFill>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500" kern="0" dirty="0">
                  <a:solidFill>
                    <a:srgbClr val="000000"/>
                  </a:solidFill>
                  <a:latin typeface="+mn-lt"/>
                  <a:ea typeface="+mn-ea"/>
                  <a:cs typeface="Arial" pitchFamily="34" charset="0"/>
                </a:rPr>
                <a:t>Linux</a:t>
              </a:r>
              <a:endParaRPr lang="en-US" altLang="ja-JP" sz="1500" kern="0" dirty="0">
                <a:solidFill>
                  <a:srgbClr val="000000"/>
                </a:solidFill>
                <a:latin typeface="+mn-lt"/>
                <a:ea typeface="+mn-ea"/>
                <a:cs typeface="Arial" pitchFamily="34" charset="0"/>
              </a:endParaRPr>
            </a:p>
          </p:txBody>
        </p:sp>
        <p:sp>
          <p:nvSpPr>
            <p:cNvPr id="35" name="AutoShape 29">
              <a:extLst>
                <a:ext uri="{FF2B5EF4-FFF2-40B4-BE49-F238E27FC236}">
                  <a16:creationId xmlns:a16="http://schemas.microsoft.com/office/drawing/2014/main" id="{CB7304BE-88DB-4D49-A764-0A298AF56606}"/>
                </a:ext>
              </a:extLst>
            </p:cNvPr>
            <p:cNvSpPr>
              <a:spLocks noChangeArrowheads="1"/>
            </p:cNvSpPr>
            <p:nvPr/>
          </p:nvSpPr>
          <p:spPr bwMode="gray">
            <a:xfrm>
              <a:off x="1765" y="952"/>
              <a:ext cx="579" cy="352"/>
            </a:xfrm>
            <a:prstGeom prst="roundRect">
              <a:avLst>
                <a:gd name="adj" fmla="val 8495"/>
              </a:avLst>
            </a:prstGeom>
            <a:solidFill>
              <a:srgbClr val="79A400">
                <a:alpha val="70195"/>
              </a:srgbClr>
            </a:solidFill>
            <a:ln w="12700" algn="ctr">
              <a:solidFill>
                <a:srgbClr val="000000"/>
              </a:solidFill>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500" kern="0" dirty="0">
                  <a:solidFill>
                    <a:srgbClr val="000000"/>
                  </a:solidFill>
                  <a:latin typeface="+mn-lt"/>
                  <a:ea typeface="+mn-ea"/>
                  <a:cs typeface="Arial" pitchFamily="34" charset="0"/>
                </a:rPr>
                <a:t>APP</a:t>
              </a:r>
              <a:endParaRPr lang="en-US" altLang="ja-JP" sz="1500" kern="0" dirty="0">
                <a:solidFill>
                  <a:srgbClr val="000000"/>
                </a:solidFill>
                <a:latin typeface="+mn-lt"/>
                <a:ea typeface="+mn-ea"/>
                <a:cs typeface="Arial" pitchFamily="34" charset="0"/>
              </a:endParaRPr>
            </a:p>
          </p:txBody>
        </p:sp>
        <p:sp>
          <p:nvSpPr>
            <p:cNvPr id="36" name="AutoShape 28">
              <a:extLst>
                <a:ext uri="{FF2B5EF4-FFF2-40B4-BE49-F238E27FC236}">
                  <a16:creationId xmlns:a16="http://schemas.microsoft.com/office/drawing/2014/main" id="{FBAFCF17-2B20-45F1-8CAB-8CAE2E57AAB6}"/>
                </a:ext>
              </a:extLst>
            </p:cNvPr>
            <p:cNvSpPr>
              <a:spLocks noChangeArrowheads="1"/>
            </p:cNvSpPr>
            <p:nvPr/>
          </p:nvSpPr>
          <p:spPr bwMode="auto">
            <a:xfrm>
              <a:off x="1749" y="1693"/>
              <a:ext cx="592" cy="314"/>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600" kern="0">
                <a:solidFill>
                  <a:srgbClr val="000000"/>
                </a:solidFill>
                <a:latin typeface="+mn-lt"/>
                <a:ea typeface="+mn-ea"/>
                <a:cs typeface="Arial" pitchFamily="34" charset="0"/>
              </a:endParaRPr>
            </a:p>
          </p:txBody>
        </p:sp>
        <p:pic>
          <p:nvPicPr>
            <p:cNvPr id="37" name="Picture 78" descr="Storage_icon_01">
              <a:extLst>
                <a:ext uri="{FF2B5EF4-FFF2-40B4-BE49-F238E27FC236}">
                  <a16:creationId xmlns:a16="http://schemas.microsoft.com/office/drawing/2014/main" id="{4C913A12-1177-4B14-BCB3-715F42DA5C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7" y="1735"/>
              <a:ext cx="16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2" descr="Memory_icon_03">
              <a:extLst>
                <a:ext uri="{FF2B5EF4-FFF2-40B4-BE49-F238E27FC236}">
                  <a16:creationId xmlns:a16="http://schemas.microsoft.com/office/drawing/2014/main" id="{8B3EC68D-BC67-44A3-9F78-708E2A7E24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6" y="1735"/>
              <a:ext cx="12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6" descr="CPU_icon">
              <a:extLst>
                <a:ext uri="{FF2B5EF4-FFF2-40B4-BE49-F238E27FC236}">
                  <a16:creationId xmlns:a16="http://schemas.microsoft.com/office/drawing/2014/main" id="{3F9AD44A-77B2-4BA0-BE72-FF5438F807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49" y="1735"/>
              <a:ext cx="119"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7" descr="NIC_icon">
              <a:extLst>
                <a:ext uri="{FF2B5EF4-FFF2-40B4-BE49-F238E27FC236}">
                  <a16:creationId xmlns:a16="http://schemas.microsoft.com/office/drawing/2014/main" id="{3444E5F5-8E62-4A86-B99F-78A01207FB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6" y="1766"/>
              <a:ext cx="18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593" descr="상승_4">
              <a:extLst>
                <a:ext uri="{FF2B5EF4-FFF2-40B4-BE49-F238E27FC236}">
                  <a16:creationId xmlns:a16="http://schemas.microsoft.com/office/drawing/2014/main" id="{B376E68A-0584-4C06-B853-9D315DADB919}"/>
                </a:ext>
              </a:extLst>
            </p:cNvPr>
            <p:cNvPicPr>
              <a:picLocks noChangeAspect="1" noChangeArrowheads="1"/>
            </p:cNvPicPr>
            <p:nvPr/>
          </p:nvPicPr>
          <p:blipFill>
            <a:blip r:embed="rId8" cstate="print">
              <a:lum bright="-6000" contrast="36000"/>
              <a:extLst>
                <a:ext uri="{28A0092B-C50C-407E-A947-70E740481C1C}">
                  <a14:useLocalDpi xmlns:a14="http://schemas.microsoft.com/office/drawing/2010/main" val="0"/>
                </a:ext>
              </a:extLst>
            </a:blip>
            <a:srcRect r="3534"/>
            <a:stretch>
              <a:fillRect/>
            </a:stretch>
          </p:blipFill>
          <p:spPr bwMode="auto">
            <a:xfrm>
              <a:off x="533" y="1996"/>
              <a:ext cx="45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594">
              <a:extLst>
                <a:ext uri="{FF2B5EF4-FFF2-40B4-BE49-F238E27FC236}">
                  <a16:creationId xmlns:a16="http://schemas.microsoft.com/office/drawing/2014/main" id="{8A824EA0-BF58-4F31-B73C-530B6BA38D49}"/>
                </a:ext>
              </a:extLst>
            </p:cNvPr>
            <p:cNvGrpSpPr>
              <a:grpSpLocks noChangeAspect="1"/>
            </p:cNvGrpSpPr>
            <p:nvPr/>
          </p:nvGrpSpPr>
          <p:grpSpPr bwMode="auto">
            <a:xfrm>
              <a:off x="1269" y="2177"/>
              <a:ext cx="262" cy="318"/>
              <a:chOff x="5506" y="5440"/>
              <a:chExt cx="312" cy="502"/>
            </a:xfrm>
          </p:grpSpPr>
          <p:sp>
            <p:nvSpPr>
              <p:cNvPr id="91" name="Freeform 595">
                <a:extLst>
                  <a:ext uri="{FF2B5EF4-FFF2-40B4-BE49-F238E27FC236}">
                    <a16:creationId xmlns:a16="http://schemas.microsoft.com/office/drawing/2014/main" id="{68611F49-2648-45F3-91DB-4A535E4FDFF4}"/>
                  </a:ext>
                </a:extLst>
              </p:cNvPr>
              <p:cNvSpPr>
                <a:spLocks noChangeAspect="1"/>
              </p:cNvSpPr>
              <p:nvPr/>
            </p:nvSpPr>
            <p:spPr bwMode="auto">
              <a:xfrm>
                <a:off x="5653" y="5467"/>
                <a:ext cx="163" cy="476"/>
              </a:xfrm>
              <a:custGeom>
                <a:avLst/>
                <a:gdLst>
                  <a:gd name="T0" fmla="*/ 83968 w 82"/>
                  <a:gd name="T1" fmla="*/ 77824 h 239"/>
                  <a:gd name="T2" fmla="*/ 83968 w 82"/>
                  <a:gd name="T3" fmla="*/ 3072 h 239"/>
                  <a:gd name="T4" fmla="*/ 4096 w 82"/>
                  <a:gd name="T5" fmla="*/ 64512 h 239"/>
                  <a:gd name="T6" fmla="*/ 4096 w 82"/>
                  <a:gd name="T7" fmla="*/ 232448 h 239"/>
                  <a:gd name="T8" fmla="*/ 0 w 82"/>
                  <a:gd name="T9" fmla="*/ 241664 h 239"/>
                  <a:gd name="T10" fmla="*/ 5120 w 82"/>
                  <a:gd name="T11" fmla="*/ 240640 h 239"/>
                  <a:gd name="T12" fmla="*/ 12288 w 82"/>
                  <a:gd name="T13" fmla="*/ 234496 h 239"/>
                  <a:gd name="T14" fmla="*/ 12288 w 82"/>
                  <a:gd name="T15" fmla="*/ 231424 h 239"/>
                  <a:gd name="T16" fmla="*/ 15360 w 82"/>
                  <a:gd name="T17" fmla="*/ 232448 h 239"/>
                  <a:gd name="T18" fmla="*/ 80896 w 82"/>
                  <a:gd name="T19" fmla="*/ 180224 h 239"/>
                  <a:gd name="T20" fmla="*/ 83968 w 82"/>
                  <a:gd name="T21" fmla="*/ 176128 h 239"/>
                  <a:gd name="T22" fmla="*/ 83968 w 82"/>
                  <a:gd name="T23" fmla="*/ 77824 h 2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239"/>
                  <a:gd name="T38" fmla="*/ 82 w 82"/>
                  <a:gd name="T39" fmla="*/ 239 h 2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92" name="Freeform 596">
                <a:extLst>
                  <a:ext uri="{FF2B5EF4-FFF2-40B4-BE49-F238E27FC236}">
                    <a16:creationId xmlns:a16="http://schemas.microsoft.com/office/drawing/2014/main" id="{9675B0EE-F974-4FD4-9B7C-A4579768B848}"/>
                  </a:ext>
                </a:extLst>
              </p:cNvPr>
              <p:cNvSpPr>
                <a:spLocks noChangeAspect="1"/>
              </p:cNvSpPr>
              <p:nvPr/>
            </p:nvSpPr>
            <p:spPr bwMode="auto">
              <a:xfrm>
                <a:off x="5506" y="5441"/>
                <a:ext cx="309" cy="150"/>
              </a:xfrm>
              <a:custGeom>
                <a:avLst/>
                <a:gdLst>
                  <a:gd name="T0" fmla="*/ 158720 w 155"/>
                  <a:gd name="T1" fmla="*/ 14336 h 74"/>
                  <a:gd name="T2" fmla="*/ 78848 w 155"/>
                  <a:gd name="T3" fmla="*/ 75776 h 74"/>
                  <a:gd name="T4" fmla="*/ 4096 w 155"/>
                  <a:gd name="T5" fmla="*/ 60416 h 74"/>
                  <a:gd name="T6" fmla="*/ 0 w 155"/>
                  <a:gd name="T7" fmla="*/ 62464 h 74"/>
                  <a:gd name="T8" fmla="*/ 2048 w 155"/>
                  <a:gd name="T9" fmla="*/ 58368 h 74"/>
                  <a:gd name="T10" fmla="*/ 8192 w 155"/>
                  <a:gd name="T11" fmla="*/ 53248 h 74"/>
                  <a:gd name="T12" fmla="*/ 11264 w 155"/>
                  <a:gd name="T13" fmla="*/ 54272 h 74"/>
                  <a:gd name="T14" fmla="*/ 11264 w 155"/>
                  <a:gd name="T15" fmla="*/ 51200 h 74"/>
                  <a:gd name="T16" fmla="*/ 77824 w 155"/>
                  <a:gd name="T17" fmla="*/ 1024 h 74"/>
                  <a:gd name="T18" fmla="*/ 80896 w 155"/>
                  <a:gd name="T19" fmla="*/ 0 h 74"/>
                  <a:gd name="T20" fmla="*/ 154624 w 155"/>
                  <a:gd name="T21" fmla="*/ 11264 h 74"/>
                  <a:gd name="T22" fmla="*/ 158720 w 155"/>
                  <a:gd name="T23" fmla="*/ 14336 h 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5"/>
                  <a:gd name="T37" fmla="*/ 0 h 74"/>
                  <a:gd name="T38" fmla="*/ 155 w 155"/>
                  <a:gd name="T39" fmla="*/ 74 h 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93" name="Freeform 597">
                <a:extLst>
                  <a:ext uri="{FF2B5EF4-FFF2-40B4-BE49-F238E27FC236}">
                    <a16:creationId xmlns:a16="http://schemas.microsoft.com/office/drawing/2014/main" id="{83EE4F99-76F2-412A-8A57-5405A4476BCA}"/>
                  </a:ext>
                </a:extLst>
              </p:cNvPr>
              <p:cNvSpPr>
                <a:spLocks noChangeAspect="1"/>
              </p:cNvSpPr>
              <p:nvPr/>
            </p:nvSpPr>
            <p:spPr bwMode="auto">
              <a:xfrm>
                <a:off x="5658" y="5467"/>
                <a:ext cx="158" cy="124"/>
              </a:xfrm>
              <a:custGeom>
                <a:avLst/>
                <a:gdLst>
                  <a:gd name="T0" fmla="*/ 81920 w 80"/>
                  <a:gd name="T1" fmla="*/ 2048 h 62"/>
                  <a:gd name="T2" fmla="*/ 80896 w 80"/>
                  <a:gd name="T3" fmla="*/ 0 h 62"/>
                  <a:gd name="T4" fmla="*/ 0 w 80"/>
                  <a:gd name="T5" fmla="*/ 62464 h 62"/>
                  <a:gd name="T6" fmla="*/ 1024 w 80"/>
                  <a:gd name="T7" fmla="*/ 63488 h 62"/>
                  <a:gd name="T8" fmla="*/ 81920 w 80"/>
                  <a:gd name="T9" fmla="*/ 2048 h 62"/>
                  <a:gd name="T10" fmla="*/ 0 60000 65536"/>
                  <a:gd name="T11" fmla="*/ 0 60000 65536"/>
                  <a:gd name="T12" fmla="*/ 0 60000 65536"/>
                  <a:gd name="T13" fmla="*/ 0 60000 65536"/>
                  <a:gd name="T14" fmla="*/ 0 60000 65536"/>
                  <a:gd name="T15" fmla="*/ 0 w 80"/>
                  <a:gd name="T16" fmla="*/ 0 h 62"/>
                  <a:gd name="T17" fmla="*/ 80 w 80"/>
                  <a:gd name="T18" fmla="*/ 62 h 62"/>
                </a:gdLst>
                <a:ahLst/>
                <a:cxnLst>
                  <a:cxn ang="T10">
                    <a:pos x="T0" y="T1"/>
                  </a:cxn>
                  <a:cxn ang="T11">
                    <a:pos x="T2" y="T3"/>
                  </a:cxn>
                  <a:cxn ang="T12">
                    <a:pos x="T4" y="T5"/>
                  </a:cxn>
                  <a:cxn ang="T13">
                    <a:pos x="T6" y="T7"/>
                  </a:cxn>
                  <a:cxn ang="T14">
                    <a:pos x="T8" y="T9"/>
                  </a:cxn>
                </a:cxnLst>
                <a:rect l="T15" t="T16" r="T17" b="T18"/>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94" name="Freeform 598">
                <a:extLst>
                  <a:ext uri="{FF2B5EF4-FFF2-40B4-BE49-F238E27FC236}">
                    <a16:creationId xmlns:a16="http://schemas.microsoft.com/office/drawing/2014/main" id="{04C9D804-27ED-4C6D-BB19-27E705C85D20}"/>
                  </a:ext>
                </a:extLst>
              </p:cNvPr>
              <p:cNvSpPr>
                <a:spLocks noChangeAspect="1"/>
              </p:cNvSpPr>
              <p:nvPr/>
            </p:nvSpPr>
            <p:spPr bwMode="auto">
              <a:xfrm>
                <a:off x="5506" y="5554"/>
                <a:ext cx="158" cy="389"/>
              </a:xfrm>
              <a:custGeom>
                <a:avLst/>
                <a:gdLst>
                  <a:gd name="T0" fmla="*/ 80896 w 79"/>
                  <a:gd name="T1" fmla="*/ 19456 h 192"/>
                  <a:gd name="T2" fmla="*/ 77824 w 79"/>
                  <a:gd name="T3" fmla="*/ 14336 h 192"/>
                  <a:gd name="T4" fmla="*/ 4096 w 79"/>
                  <a:gd name="T5" fmla="*/ 1024 h 192"/>
                  <a:gd name="T6" fmla="*/ 0 w 79"/>
                  <a:gd name="T7" fmla="*/ 3072 h 192"/>
                  <a:gd name="T8" fmla="*/ 0 w 79"/>
                  <a:gd name="T9" fmla="*/ 17408 h 192"/>
                  <a:gd name="T10" fmla="*/ 3072 w 79"/>
                  <a:gd name="T11" fmla="*/ 17408 h 192"/>
                  <a:gd name="T12" fmla="*/ 0 w 79"/>
                  <a:gd name="T13" fmla="*/ 19456 h 192"/>
                  <a:gd name="T14" fmla="*/ 0 w 79"/>
                  <a:gd name="T15" fmla="*/ 26624 h 192"/>
                  <a:gd name="T16" fmla="*/ 0 w 79"/>
                  <a:gd name="T17" fmla="*/ 175104 h 192"/>
                  <a:gd name="T18" fmla="*/ 4096 w 79"/>
                  <a:gd name="T19" fmla="*/ 181248 h 192"/>
                  <a:gd name="T20" fmla="*/ 74752 w 79"/>
                  <a:gd name="T21" fmla="*/ 195584 h 192"/>
                  <a:gd name="T22" fmla="*/ 79872 w 79"/>
                  <a:gd name="T23" fmla="*/ 191488 h 192"/>
                  <a:gd name="T24" fmla="*/ 80896 w 79"/>
                  <a:gd name="T25" fmla="*/ 19456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192"/>
                  <a:gd name="T41" fmla="*/ 79 w 79"/>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95" name="Freeform 599">
                <a:extLst>
                  <a:ext uri="{FF2B5EF4-FFF2-40B4-BE49-F238E27FC236}">
                    <a16:creationId xmlns:a16="http://schemas.microsoft.com/office/drawing/2014/main" id="{9D18D05A-C2C1-4FE0-B2F2-D145A4CB6307}"/>
                  </a:ext>
                </a:extLst>
              </p:cNvPr>
              <p:cNvSpPr>
                <a:spLocks noChangeAspect="1"/>
              </p:cNvSpPr>
              <p:nvPr/>
            </p:nvSpPr>
            <p:spPr bwMode="auto">
              <a:xfrm>
                <a:off x="5559" y="5793"/>
                <a:ext cx="122" cy="24"/>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96" name="Freeform 600">
                <a:extLst>
                  <a:ext uri="{FF2B5EF4-FFF2-40B4-BE49-F238E27FC236}">
                    <a16:creationId xmlns:a16="http://schemas.microsoft.com/office/drawing/2014/main" id="{8A8F7815-97E5-47DD-A9D2-BBBAD0C95477}"/>
                  </a:ext>
                </a:extLst>
              </p:cNvPr>
              <p:cNvSpPr>
                <a:spLocks noChangeAspect="1"/>
              </p:cNvSpPr>
              <p:nvPr/>
            </p:nvSpPr>
            <p:spPr bwMode="auto">
              <a:xfrm>
                <a:off x="5559" y="5793"/>
                <a:ext cx="5" cy="11"/>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97" name="Freeform 601">
                <a:extLst>
                  <a:ext uri="{FF2B5EF4-FFF2-40B4-BE49-F238E27FC236}">
                    <a16:creationId xmlns:a16="http://schemas.microsoft.com/office/drawing/2014/main" id="{11E26F0D-AA2E-41F7-87F2-98A9A96C965E}"/>
                  </a:ext>
                </a:extLst>
              </p:cNvPr>
              <p:cNvSpPr>
                <a:spLocks noChangeAspect="1"/>
              </p:cNvSpPr>
              <p:nvPr/>
            </p:nvSpPr>
            <p:spPr bwMode="auto">
              <a:xfrm>
                <a:off x="5559" y="5810"/>
                <a:ext cx="122" cy="30"/>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98" name="Freeform 602">
                <a:extLst>
                  <a:ext uri="{FF2B5EF4-FFF2-40B4-BE49-F238E27FC236}">
                    <a16:creationId xmlns:a16="http://schemas.microsoft.com/office/drawing/2014/main" id="{14D02CF5-B0F2-4B64-A8A4-B4554C8E15F4}"/>
                  </a:ext>
                </a:extLst>
              </p:cNvPr>
              <p:cNvSpPr>
                <a:spLocks noChangeAspect="1"/>
              </p:cNvSpPr>
              <p:nvPr/>
            </p:nvSpPr>
            <p:spPr bwMode="auto">
              <a:xfrm>
                <a:off x="5559" y="5810"/>
                <a:ext cx="5" cy="7"/>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99" name="Freeform 603">
                <a:extLst>
                  <a:ext uri="{FF2B5EF4-FFF2-40B4-BE49-F238E27FC236}">
                    <a16:creationId xmlns:a16="http://schemas.microsoft.com/office/drawing/2014/main" id="{CAC644B3-E58D-4527-8A36-4C9C12B389FF}"/>
                  </a:ext>
                </a:extLst>
              </p:cNvPr>
              <p:cNvSpPr>
                <a:spLocks noChangeAspect="1"/>
              </p:cNvSpPr>
              <p:nvPr/>
            </p:nvSpPr>
            <p:spPr bwMode="auto">
              <a:xfrm>
                <a:off x="5559" y="5823"/>
                <a:ext cx="122" cy="26"/>
              </a:xfrm>
              <a:custGeom>
                <a:avLst/>
                <a:gdLst>
                  <a:gd name="T0" fmla="*/ 0 w 122"/>
                  <a:gd name="T1" fmla="*/ 0 h 28"/>
                  <a:gd name="T2" fmla="*/ 104 w 122"/>
                  <a:gd name="T3" fmla="*/ 24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00" name="Freeform 604">
                <a:extLst>
                  <a:ext uri="{FF2B5EF4-FFF2-40B4-BE49-F238E27FC236}">
                    <a16:creationId xmlns:a16="http://schemas.microsoft.com/office/drawing/2014/main" id="{B8828BFC-86CB-499D-8785-25990B67142A}"/>
                  </a:ext>
                </a:extLst>
              </p:cNvPr>
              <p:cNvSpPr>
                <a:spLocks noChangeAspect="1"/>
              </p:cNvSpPr>
              <p:nvPr/>
            </p:nvSpPr>
            <p:spPr bwMode="auto">
              <a:xfrm>
                <a:off x="5559" y="5823"/>
                <a:ext cx="5" cy="7"/>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01" name="Freeform 605">
                <a:extLst>
                  <a:ext uri="{FF2B5EF4-FFF2-40B4-BE49-F238E27FC236}">
                    <a16:creationId xmlns:a16="http://schemas.microsoft.com/office/drawing/2014/main" id="{57AB9C7F-C39D-4906-9D9C-B04B385B2120}"/>
                  </a:ext>
                </a:extLst>
              </p:cNvPr>
              <p:cNvSpPr>
                <a:spLocks noChangeAspect="1"/>
              </p:cNvSpPr>
              <p:nvPr/>
            </p:nvSpPr>
            <p:spPr bwMode="auto">
              <a:xfrm>
                <a:off x="5559" y="5843"/>
                <a:ext cx="122" cy="24"/>
              </a:xfrm>
              <a:custGeom>
                <a:avLst/>
                <a:gdLst>
                  <a:gd name="T0" fmla="*/ 0 w 122"/>
                  <a:gd name="T1" fmla="*/ 0 h 28"/>
                  <a:gd name="T2" fmla="*/ 104 w 122"/>
                  <a:gd name="T3" fmla="*/ 22 h 28"/>
                  <a:gd name="T4" fmla="*/ 122 w 122"/>
                  <a:gd name="T5" fmla="*/ 12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02" name="Freeform 606">
                <a:extLst>
                  <a:ext uri="{FF2B5EF4-FFF2-40B4-BE49-F238E27FC236}">
                    <a16:creationId xmlns:a16="http://schemas.microsoft.com/office/drawing/2014/main" id="{2B5462F4-8383-48A7-AA37-C4AABDC5F9DB}"/>
                  </a:ext>
                </a:extLst>
              </p:cNvPr>
              <p:cNvSpPr>
                <a:spLocks noChangeAspect="1"/>
              </p:cNvSpPr>
              <p:nvPr/>
            </p:nvSpPr>
            <p:spPr bwMode="auto">
              <a:xfrm>
                <a:off x="5559" y="5843"/>
                <a:ext cx="5" cy="0"/>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03" name="Freeform 607">
                <a:extLst>
                  <a:ext uri="{FF2B5EF4-FFF2-40B4-BE49-F238E27FC236}">
                    <a16:creationId xmlns:a16="http://schemas.microsoft.com/office/drawing/2014/main" id="{3C172A40-B947-4541-ACC2-5A49B9734608}"/>
                  </a:ext>
                </a:extLst>
              </p:cNvPr>
              <p:cNvSpPr>
                <a:spLocks noChangeAspect="1"/>
              </p:cNvSpPr>
              <p:nvPr/>
            </p:nvSpPr>
            <p:spPr bwMode="auto">
              <a:xfrm>
                <a:off x="5559" y="5856"/>
                <a:ext cx="122" cy="24"/>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4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04" name="Freeform 608">
                <a:extLst>
                  <a:ext uri="{FF2B5EF4-FFF2-40B4-BE49-F238E27FC236}">
                    <a16:creationId xmlns:a16="http://schemas.microsoft.com/office/drawing/2014/main" id="{15A3001E-1C78-4B86-93FD-9DA014E41B5E}"/>
                  </a:ext>
                </a:extLst>
              </p:cNvPr>
              <p:cNvSpPr>
                <a:spLocks noChangeAspect="1"/>
              </p:cNvSpPr>
              <p:nvPr/>
            </p:nvSpPr>
            <p:spPr bwMode="auto">
              <a:xfrm>
                <a:off x="5559" y="5847"/>
                <a:ext cx="5" cy="9"/>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05" name="Freeform 609">
                <a:extLst>
                  <a:ext uri="{FF2B5EF4-FFF2-40B4-BE49-F238E27FC236}">
                    <a16:creationId xmlns:a16="http://schemas.microsoft.com/office/drawing/2014/main" id="{19B83E75-DBCE-4276-8370-C0D05345DDBF}"/>
                  </a:ext>
                </a:extLst>
              </p:cNvPr>
              <p:cNvSpPr>
                <a:spLocks noChangeAspect="1"/>
              </p:cNvSpPr>
              <p:nvPr/>
            </p:nvSpPr>
            <p:spPr bwMode="auto">
              <a:xfrm>
                <a:off x="5559" y="5867"/>
                <a:ext cx="122"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06" name="Freeform 610">
                <a:extLst>
                  <a:ext uri="{FF2B5EF4-FFF2-40B4-BE49-F238E27FC236}">
                    <a16:creationId xmlns:a16="http://schemas.microsoft.com/office/drawing/2014/main" id="{EB0D0544-CE9E-41A4-AE55-A7B7D87EEDD3}"/>
                  </a:ext>
                </a:extLst>
              </p:cNvPr>
              <p:cNvSpPr>
                <a:spLocks noChangeAspect="1"/>
              </p:cNvSpPr>
              <p:nvPr/>
            </p:nvSpPr>
            <p:spPr bwMode="auto">
              <a:xfrm>
                <a:off x="5559" y="5867"/>
                <a:ext cx="5" cy="11"/>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07" name="Freeform 611">
                <a:extLst>
                  <a:ext uri="{FF2B5EF4-FFF2-40B4-BE49-F238E27FC236}">
                    <a16:creationId xmlns:a16="http://schemas.microsoft.com/office/drawing/2014/main" id="{DFA08FEE-9EB4-4690-9D1C-7A6C3A9B03E0}"/>
                  </a:ext>
                </a:extLst>
              </p:cNvPr>
              <p:cNvSpPr>
                <a:spLocks noChangeAspect="1"/>
              </p:cNvSpPr>
              <p:nvPr/>
            </p:nvSpPr>
            <p:spPr bwMode="auto">
              <a:xfrm>
                <a:off x="5559" y="5880"/>
                <a:ext cx="122"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08" name="Freeform 612">
                <a:extLst>
                  <a:ext uri="{FF2B5EF4-FFF2-40B4-BE49-F238E27FC236}">
                    <a16:creationId xmlns:a16="http://schemas.microsoft.com/office/drawing/2014/main" id="{9CAFAC61-A014-43AC-877F-EB0A249D6D4D}"/>
                  </a:ext>
                </a:extLst>
              </p:cNvPr>
              <p:cNvSpPr>
                <a:spLocks noChangeAspect="1"/>
              </p:cNvSpPr>
              <p:nvPr/>
            </p:nvSpPr>
            <p:spPr bwMode="auto">
              <a:xfrm>
                <a:off x="5559" y="5880"/>
                <a:ext cx="5" cy="0"/>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09" name="Freeform 613">
                <a:extLst>
                  <a:ext uri="{FF2B5EF4-FFF2-40B4-BE49-F238E27FC236}">
                    <a16:creationId xmlns:a16="http://schemas.microsoft.com/office/drawing/2014/main" id="{72AF5BE6-1104-4492-8879-C42BC2313BAC}"/>
                  </a:ext>
                </a:extLst>
              </p:cNvPr>
              <p:cNvSpPr>
                <a:spLocks noChangeAspect="1"/>
              </p:cNvSpPr>
              <p:nvPr/>
            </p:nvSpPr>
            <p:spPr bwMode="auto">
              <a:xfrm>
                <a:off x="5506" y="5591"/>
                <a:ext cx="171" cy="39"/>
              </a:xfrm>
              <a:custGeom>
                <a:avLst/>
                <a:gdLst>
                  <a:gd name="T0" fmla="*/ 156 w 172"/>
                  <a:gd name="T1" fmla="*/ 30 h 34"/>
                  <a:gd name="T2" fmla="*/ 6 w 172"/>
                  <a:gd name="T3" fmla="*/ 0 h 34"/>
                  <a:gd name="T4" fmla="*/ 0 w 172"/>
                  <a:gd name="T5" fmla="*/ 4 h 34"/>
                  <a:gd name="T6" fmla="*/ 158 w 172"/>
                  <a:gd name="T7" fmla="*/ 34 h 34"/>
                  <a:gd name="T8" fmla="*/ 172 w 172"/>
                  <a:gd name="T9" fmla="*/ 24 h 34"/>
                  <a:gd name="T10" fmla="*/ 172 w 172"/>
                  <a:gd name="T11" fmla="*/ 20 h 34"/>
                  <a:gd name="T12" fmla="*/ 156 w 172"/>
                  <a:gd name="T13" fmla="*/ 30 h 34"/>
                  <a:gd name="T14" fmla="*/ 0 60000 65536"/>
                  <a:gd name="T15" fmla="*/ 0 60000 65536"/>
                  <a:gd name="T16" fmla="*/ 0 60000 65536"/>
                  <a:gd name="T17" fmla="*/ 0 60000 65536"/>
                  <a:gd name="T18" fmla="*/ 0 60000 65536"/>
                  <a:gd name="T19" fmla="*/ 0 60000 65536"/>
                  <a:gd name="T20" fmla="*/ 0 60000 65536"/>
                  <a:gd name="T21" fmla="*/ 0 w 172"/>
                  <a:gd name="T22" fmla="*/ 0 h 34"/>
                  <a:gd name="T23" fmla="*/ 172 w 17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10" name="Freeform 614">
                <a:extLst>
                  <a:ext uri="{FF2B5EF4-FFF2-40B4-BE49-F238E27FC236}">
                    <a16:creationId xmlns:a16="http://schemas.microsoft.com/office/drawing/2014/main" id="{1F048E40-5FFF-4315-A1F3-C547EC1FEB43}"/>
                  </a:ext>
                </a:extLst>
              </p:cNvPr>
              <p:cNvSpPr>
                <a:spLocks noChangeAspect="1"/>
              </p:cNvSpPr>
              <p:nvPr/>
            </p:nvSpPr>
            <p:spPr bwMode="auto">
              <a:xfrm>
                <a:off x="5532" y="5617"/>
                <a:ext cx="99" cy="24"/>
              </a:xfrm>
              <a:custGeom>
                <a:avLst/>
                <a:gdLst>
                  <a:gd name="T0" fmla="*/ 100 w 100"/>
                  <a:gd name="T1" fmla="*/ 18 h 30"/>
                  <a:gd name="T2" fmla="*/ 0 w 100"/>
                  <a:gd name="T3" fmla="*/ 0 h 30"/>
                  <a:gd name="T4" fmla="*/ 0 w 100"/>
                  <a:gd name="T5" fmla="*/ 10 h 30"/>
                  <a:gd name="T6" fmla="*/ 100 w 100"/>
                  <a:gd name="T7" fmla="*/ 30 h 30"/>
                  <a:gd name="T8" fmla="*/ 100 w 100"/>
                  <a:gd name="T9" fmla="*/ 18 h 30"/>
                  <a:gd name="T10" fmla="*/ 0 60000 65536"/>
                  <a:gd name="T11" fmla="*/ 0 60000 65536"/>
                  <a:gd name="T12" fmla="*/ 0 60000 65536"/>
                  <a:gd name="T13" fmla="*/ 0 60000 65536"/>
                  <a:gd name="T14" fmla="*/ 0 60000 65536"/>
                  <a:gd name="T15" fmla="*/ 0 w 100"/>
                  <a:gd name="T16" fmla="*/ 0 h 30"/>
                  <a:gd name="T17" fmla="*/ 100 w 100"/>
                  <a:gd name="T18" fmla="*/ 30 h 30"/>
                </a:gdLst>
                <a:ahLst/>
                <a:cxnLst>
                  <a:cxn ang="T10">
                    <a:pos x="T0" y="T1"/>
                  </a:cxn>
                  <a:cxn ang="T11">
                    <a:pos x="T2" y="T3"/>
                  </a:cxn>
                  <a:cxn ang="T12">
                    <a:pos x="T4" y="T5"/>
                  </a:cxn>
                  <a:cxn ang="T13">
                    <a:pos x="T6" y="T7"/>
                  </a:cxn>
                  <a:cxn ang="T14">
                    <a:pos x="T8" y="T9"/>
                  </a:cxn>
                </a:cxnLst>
                <a:rect l="T15" t="T16" r="T17" b="T18"/>
                <a:pathLst>
                  <a:path w="100" h="30">
                    <a:moveTo>
                      <a:pt x="100" y="18"/>
                    </a:moveTo>
                    <a:lnTo>
                      <a:pt x="0" y="0"/>
                    </a:lnTo>
                    <a:lnTo>
                      <a:pt x="0" y="10"/>
                    </a:lnTo>
                    <a:lnTo>
                      <a:pt x="100" y="30"/>
                    </a:lnTo>
                    <a:lnTo>
                      <a:pt x="100" y="18"/>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11" name="Freeform 615">
                <a:extLst>
                  <a:ext uri="{FF2B5EF4-FFF2-40B4-BE49-F238E27FC236}">
                    <a16:creationId xmlns:a16="http://schemas.microsoft.com/office/drawing/2014/main" id="{F13860A2-ED7D-422A-A0B0-AB0E8642F2DB}"/>
                  </a:ext>
                </a:extLst>
              </p:cNvPr>
              <p:cNvSpPr>
                <a:spLocks noChangeAspect="1"/>
              </p:cNvSpPr>
              <p:nvPr/>
            </p:nvSpPr>
            <p:spPr bwMode="auto">
              <a:xfrm>
                <a:off x="5532" y="5617"/>
                <a:ext cx="10" cy="11"/>
              </a:xfrm>
              <a:custGeom>
                <a:avLst/>
                <a:gdLst>
                  <a:gd name="T0" fmla="*/ 0 w 10"/>
                  <a:gd name="T1" fmla="*/ 10 h 10"/>
                  <a:gd name="T2" fmla="*/ 10 w 10"/>
                  <a:gd name="T3" fmla="*/ 2 h 10"/>
                  <a:gd name="T4" fmla="*/ 0 w 10"/>
                  <a:gd name="T5" fmla="*/ 0 h 10"/>
                  <a:gd name="T6" fmla="*/ 0 w 10"/>
                  <a:gd name="T7" fmla="*/ 10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0" y="10"/>
                    </a:moveTo>
                    <a:lnTo>
                      <a:pt x="10" y="2"/>
                    </a:lnTo>
                    <a:lnTo>
                      <a:pt x="0" y="0"/>
                    </a:lnTo>
                    <a:lnTo>
                      <a:pt x="0" y="10"/>
                    </a:lnTo>
                    <a:close/>
                  </a:path>
                </a:pathLst>
              </a:custGeom>
              <a:solidFill>
                <a:srgbClr val="5D7695"/>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12" name="Freeform 616">
                <a:extLst>
                  <a:ext uri="{FF2B5EF4-FFF2-40B4-BE49-F238E27FC236}">
                    <a16:creationId xmlns:a16="http://schemas.microsoft.com/office/drawing/2014/main" id="{C4B7D400-9F35-4BC7-905C-103368BC0734}"/>
                  </a:ext>
                </a:extLst>
              </p:cNvPr>
              <p:cNvSpPr>
                <a:spLocks noChangeAspect="1"/>
              </p:cNvSpPr>
              <p:nvPr/>
            </p:nvSpPr>
            <p:spPr bwMode="auto">
              <a:xfrm>
                <a:off x="5528" y="5541"/>
                <a:ext cx="157" cy="376"/>
              </a:xfrm>
              <a:custGeom>
                <a:avLst/>
                <a:gdLst>
                  <a:gd name="T0" fmla="*/ 0 w 78"/>
                  <a:gd name="T1" fmla="*/ 0 h 189"/>
                  <a:gd name="T2" fmla="*/ 76800 w 78"/>
                  <a:gd name="T3" fmla="*/ 15360 h 189"/>
                  <a:gd name="T4" fmla="*/ 78848 w 78"/>
                  <a:gd name="T5" fmla="*/ 18432 h 189"/>
                  <a:gd name="T6" fmla="*/ 79872 w 78"/>
                  <a:gd name="T7" fmla="*/ 193536 h 189"/>
                  <a:gd name="T8" fmla="*/ 76800 w 78"/>
                  <a:gd name="T9" fmla="*/ 193536 h 189"/>
                  <a:gd name="T10" fmla="*/ 76800 w 78"/>
                  <a:gd name="T11" fmla="*/ 19456 h 189"/>
                  <a:gd name="T12" fmla="*/ 74752 w 78"/>
                  <a:gd name="T13" fmla="*/ 17408 h 189"/>
                  <a:gd name="T14" fmla="*/ 0 w 78"/>
                  <a:gd name="T15" fmla="*/ 3072 h 189"/>
                  <a:gd name="T16" fmla="*/ 0 w 78"/>
                  <a:gd name="T17" fmla="*/ 0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189"/>
                  <a:gd name="T29" fmla="*/ 78 w 78"/>
                  <a:gd name="T30" fmla="*/ 189 h 1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grpSp>
        <p:pic>
          <p:nvPicPr>
            <p:cNvPr id="43" name="Picture 617" descr="상승_4">
              <a:extLst>
                <a:ext uri="{FF2B5EF4-FFF2-40B4-BE49-F238E27FC236}">
                  <a16:creationId xmlns:a16="http://schemas.microsoft.com/office/drawing/2014/main" id="{5C818BDA-3476-48A6-A419-CFC7F513C0E6}"/>
                </a:ext>
              </a:extLst>
            </p:cNvPr>
            <p:cNvPicPr>
              <a:picLocks noChangeAspect="1" noChangeArrowheads="1"/>
            </p:cNvPicPr>
            <p:nvPr/>
          </p:nvPicPr>
          <p:blipFill>
            <a:blip r:embed="rId8" cstate="print">
              <a:lum bright="-6000" contrast="36000"/>
              <a:extLst>
                <a:ext uri="{28A0092B-C50C-407E-A947-70E740481C1C}">
                  <a14:useLocalDpi xmlns:a14="http://schemas.microsoft.com/office/drawing/2010/main" val="0"/>
                </a:ext>
              </a:extLst>
            </a:blip>
            <a:srcRect r="3534"/>
            <a:stretch>
              <a:fillRect/>
            </a:stretch>
          </p:blipFill>
          <p:spPr bwMode="auto">
            <a:xfrm>
              <a:off x="1168" y="1996"/>
              <a:ext cx="45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618">
              <a:extLst>
                <a:ext uri="{FF2B5EF4-FFF2-40B4-BE49-F238E27FC236}">
                  <a16:creationId xmlns:a16="http://schemas.microsoft.com/office/drawing/2014/main" id="{97B1F345-CD01-46B1-A0B7-2B19925B9205}"/>
                </a:ext>
              </a:extLst>
            </p:cNvPr>
            <p:cNvGrpSpPr>
              <a:grpSpLocks noChangeAspect="1"/>
            </p:cNvGrpSpPr>
            <p:nvPr/>
          </p:nvGrpSpPr>
          <p:grpSpPr bwMode="auto">
            <a:xfrm>
              <a:off x="1904" y="2177"/>
              <a:ext cx="262" cy="318"/>
              <a:chOff x="5506" y="5440"/>
              <a:chExt cx="312" cy="502"/>
            </a:xfrm>
          </p:grpSpPr>
          <p:sp>
            <p:nvSpPr>
              <p:cNvPr id="69" name="Freeform 619">
                <a:extLst>
                  <a:ext uri="{FF2B5EF4-FFF2-40B4-BE49-F238E27FC236}">
                    <a16:creationId xmlns:a16="http://schemas.microsoft.com/office/drawing/2014/main" id="{22461ABE-FCB1-4C88-B091-E463216253D1}"/>
                  </a:ext>
                </a:extLst>
              </p:cNvPr>
              <p:cNvSpPr>
                <a:spLocks noChangeAspect="1"/>
              </p:cNvSpPr>
              <p:nvPr/>
            </p:nvSpPr>
            <p:spPr bwMode="auto">
              <a:xfrm>
                <a:off x="5653" y="5467"/>
                <a:ext cx="163" cy="476"/>
              </a:xfrm>
              <a:custGeom>
                <a:avLst/>
                <a:gdLst>
                  <a:gd name="T0" fmla="*/ 83968 w 82"/>
                  <a:gd name="T1" fmla="*/ 77824 h 239"/>
                  <a:gd name="T2" fmla="*/ 83968 w 82"/>
                  <a:gd name="T3" fmla="*/ 3072 h 239"/>
                  <a:gd name="T4" fmla="*/ 4096 w 82"/>
                  <a:gd name="T5" fmla="*/ 64512 h 239"/>
                  <a:gd name="T6" fmla="*/ 4096 w 82"/>
                  <a:gd name="T7" fmla="*/ 232448 h 239"/>
                  <a:gd name="T8" fmla="*/ 0 w 82"/>
                  <a:gd name="T9" fmla="*/ 241664 h 239"/>
                  <a:gd name="T10" fmla="*/ 5120 w 82"/>
                  <a:gd name="T11" fmla="*/ 240640 h 239"/>
                  <a:gd name="T12" fmla="*/ 12288 w 82"/>
                  <a:gd name="T13" fmla="*/ 234496 h 239"/>
                  <a:gd name="T14" fmla="*/ 12288 w 82"/>
                  <a:gd name="T15" fmla="*/ 231424 h 239"/>
                  <a:gd name="T16" fmla="*/ 15360 w 82"/>
                  <a:gd name="T17" fmla="*/ 232448 h 239"/>
                  <a:gd name="T18" fmla="*/ 80896 w 82"/>
                  <a:gd name="T19" fmla="*/ 180224 h 239"/>
                  <a:gd name="T20" fmla="*/ 83968 w 82"/>
                  <a:gd name="T21" fmla="*/ 176128 h 239"/>
                  <a:gd name="T22" fmla="*/ 83968 w 82"/>
                  <a:gd name="T23" fmla="*/ 77824 h 2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239"/>
                  <a:gd name="T38" fmla="*/ 82 w 82"/>
                  <a:gd name="T39" fmla="*/ 239 h 2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70" name="Freeform 620">
                <a:extLst>
                  <a:ext uri="{FF2B5EF4-FFF2-40B4-BE49-F238E27FC236}">
                    <a16:creationId xmlns:a16="http://schemas.microsoft.com/office/drawing/2014/main" id="{C4E7A0ED-5534-4602-9D44-52E2537E14B9}"/>
                  </a:ext>
                </a:extLst>
              </p:cNvPr>
              <p:cNvSpPr>
                <a:spLocks noChangeAspect="1"/>
              </p:cNvSpPr>
              <p:nvPr/>
            </p:nvSpPr>
            <p:spPr bwMode="auto">
              <a:xfrm>
                <a:off x="5506" y="5441"/>
                <a:ext cx="309" cy="150"/>
              </a:xfrm>
              <a:custGeom>
                <a:avLst/>
                <a:gdLst>
                  <a:gd name="T0" fmla="*/ 158720 w 155"/>
                  <a:gd name="T1" fmla="*/ 14336 h 74"/>
                  <a:gd name="T2" fmla="*/ 78848 w 155"/>
                  <a:gd name="T3" fmla="*/ 75776 h 74"/>
                  <a:gd name="T4" fmla="*/ 4096 w 155"/>
                  <a:gd name="T5" fmla="*/ 60416 h 74"/>
                  <a:gd name="T6" fmla="*/ 0 w 155"/>
                  <a:gd name="T7" fmla="*/ 62464 h 74"/>
                  <a:gd name="T8" fmla="*/ 2048 w 155"/>
                  <a:gd name="T9" fmla="*/ 58368 h 74"/>
                  <a:gd name="T10" fmla="*/ 8192 w 155"/>
                  <a:gd name="T11" fmla="*/ 53248 h 74"/>
                  <a:gd name="T12" fmla="*/ 11264 w 155"/>
                  <a:gd name="T13" fmla="*/ 54272 h 74"/>
                  <a:gd name="T14" fmla="*/ 11264 w 155"/>
                  <a:gd name="T15" fmla="*/ 51200 h 74"/>
                  <a:gd name="T16" fmla="*/ 77824 w 155"/>
                  <a:gd name="T17" fmla="*/ 1024 h 74"/>
                  <a:gd name="T18" fmla="*/ 80896 w 155"/>
                  <a:gd name="T19" fmla="*/ 0 h 74"/>
                  <a:gd name="T20" fmla="*/ 154624 w 155"/>
                  <a:gd name="T21" fmla="*/ 11264 h 74"/>
                  <a:gd name="T22" fmla="*/ 158720 w 155"/>
                  <a:gd name="T23" fmla="*/ 14336 h 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5"/>
                  <a:gd name="T37" fmla="*/ 0 h 74"/>
                  <a:gd name="T38" fmla="*/ 155 w 155"/>
                  <a:gd name="T39" fmla="*/ 74 h 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71" name="Freeform 621">
                <a:extLst>
                  <a:ext uri="{FF2B5EF4-FFF2-40B4-BE49-F238E27FC236}">
                    <a16:creationId xmlns:a16="http://schemas.microsoft.com/office/drawing/2014/main" id="{8D50A0E9-03D5-4A6D-ABEC-6B2F4872C3DB}"/>
                  </a:ext>
                </a:extLst>
              </p:cNvPr>
              <p:cNvSpPr>
                <a:spLocks noChangeAspect="1"/>
              </p:cNvSpPr>
              <p:nvPr/>
            </p:nvSpPr>
            <p:spPr bwMode="auto">
              <a:xfrm>
                <a:off x="5658" y="5467"/>
                <a:ext cx="158" cy="124"/>
              </a:xfrm>
              <a:custGeom>
                <a:avLst/>
                <a:gdLst>
                  <a:gd name="T0" fmla="*/ 81920 w 80"/>
                  <a:gd name="T1" fmla="*/ 2048 h 62"/>
                  <a:gd name="T2" fmla="*/ 80896 w 80"/>
                  <a:gd name="T3" fmla="*/ 0 h 62"/>
                  <a:gd name="T4" fmla="*/ 0 w 80"/>
                  <a:gd name="T5" fmla="*/ 62464 h 62"/>
                  <a:gd name="T6" fmla="*/ 1024 w 80"/>
                  <a:gd name="T7" fmla="*/ 63488 h 62"/>
                  <a:gd name="T8" fmla="*/ 81920 w 80"/>
                  <a:gd name="T9" fmla="*/ 2048 h 62"/>
                  <a:gd name="T10" fmla="*/ 0 60000 65536"/>
                  <a:gd name="T11" fmla="*/ 0 60000 65536"/>
                  <a:gd name="T12" fmla="*/ 0 60000 65536"/>
                  <a:gd name="T13" fmla="*/ 0 60000 65536"/>
                  <a:gd name="T14" fmla="*/ 0 60000 65536"/>
                  <a:gd name="T15" fmla="*/ 0 w 80"/>
                  <a:gd name="T16" fmla="*/ 0 h 62"/>
                  <a:gd name="T17" fmla="*/ 80 w 80"/>
                  <a:gd name="T18" fmla="*/ 62 h 62"/>
                </a:gdLst>
                <a:ahLst/>
                <a:cxnLst>
                  <a:cxn ang="T10">
                    <a:pos x="T0" y="T1"/>
                  </a:cxn>
                  <a:cxn ang="T11">
                    <a:pos x="T2" y="T3"/>
                  </a:cxn>
                  <a:cxn ang="T12">
                    <a:pos x="T4" y="T5"/>
                  </a:cxn>
                  <a:cxn ang="T13">
                    <a:pos x="T6" y="T7"/>
                  </a:cxn>
                  <a:cxn ang="T14">
                    <a:pos x="T8" y="T9"/>
                  </a:cxn>
                </a:cxnLst>
                <a:rect l="T15" t="T16" r="T17" b="T18"/>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72" name="Freeform 622">
                <a:extLst>
                  <a:ext uri="{FF2B5EF4-FFF2-40B4-BE49-F238E27FC236}">
                    <a16:creationId xmlns:a16="http://schemas.microsoft.com/office/drawing/2014/main" id="{BAAC1EB9-3F40-4617-B696-BBD816B6AF13}"/>
                  </a:ext>
                </a:extLst>
              </p:cNvPr>
              <p:cNvSpPr>
                <a:spLocks noChangeAspect="1"/>
              </p:cNvSpPr>
              <p:nvPr/>
            </p:nvSpPr>
            <p:spPr bwMode="auto">
              <a:xfrm>
                <a:off x="5506" y="5554"/>
                <a:ext cx="158" cy="389"/>
              </a:xfrm>
              <a:custGeom>
                <a:avLst/>
                <a:gdLst>
                  <a:gd name="T0" fmla="*/ 80896 w 79"/>
                  <a:gd name="T1" fmla="*/ 19456 h 192"/>
                  <a:gd name="T2" fmla="*/ 77824 w 79"/>
                  <a:gd name="T3" fmla="*/ 14336 h 192"/>
                  <a:gd name="T4" fmla="*/ 4096 w 79"/>
                  <a:gd name="T5" fmla="*/ 1024 h 192"/>
                  <a:gd name="T6" fmla="*/ 0 w 79"/>
                  <a:gd name="T7" fmla="*/ 3072 h 192"/>
                  <a:gd name="T8" fmla="*/ 0 w 79"/>
                  <a:gd name="T9" fmla="*/ 17408 h 192"/>
                  <a:gd name="T10" fmla="*/ 3072 w 79"/>
                  <a:gd name="T11" fmla="*/ 17408 h 192"/>
                  <a:gd name="T12" fmla="*/ 0 w 79"/>
                  <a:gd name="T13" fmla="*/ 19456 h 192"/>
                  <a:gd name="T14" fmla="*/ 0 w 79"/>
                  <a:gd name="T15" fmla="*/ 26624 h 192"/>
                  <a:gd name="T16" fmla="*/ 0 w 79"/>
                  <a:gd name="T17" fmla="*/ 175104 h 192"/>
                  <a:gd name="T18" fmla="*/ 4096 w 79"/>
                  <a:gd name="T19" fmla="*/ 181248 h 192"/>
                  <a:gd name="T20" fmla="*/ 74752 w 79"/>
                  <a:gd name="T21" fmla="*/ 195584 h 192"/>
                  <a:gd name="T22" fmla="*/ 79872 w 79"/>
                  <a:gd name="T23" fmla="*/ 191488 h 192"/>
                  <a:gd name="T24" fmla="*/ 80896 w 79"/>
                  <a:gd name="T25" fmla="*/ 19456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192"/>
                  <a:gd name="T41" fmla="*/ 79 w 79"/>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73" name="Freeform 623">
                <a:extLst>
                  <a:ext uri="{FF2B5EF4-FFF2-40B4-BE49-F238E27FC236}">
                    <a16:creationId xmlns:a16="http://schemas.microsoft.com/office/drawing/2014/main" id="{86711BDE-9F17-438F-9500-B206A74692C3}"/>
                  </a:ext>
                </a:extLst>
              </p:cNvPr>
              <p:cNvSpPr>
                <a:spLocks noChangeAspect="1"/>
              </p:cNvSpPr>
              <p:nvPr/>
            </p:nvSpPr>
            <p:spPr bwMode="auto">
              <a:xfrm>
                <a:off x="5559" y="5793"/>
                <a:ext cx="118" cy="24"/>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74" name="Freeform 624">
                <a:extLst>
                  <a:ext uri="{FF2B5EF4-FFF2-40B4-BE49-F238E27FC236}">
                    <a16:creationId xmlns:a16="http://schemas.microsoft.com/office/drawing/2014/main" id="{39C33620-6F71-452B-9E74-FC136B719644}"/>
                  </a:ext>
                </a:extLst>
              </p:cNvPr>
              <p:cNvSpPr>
                <a:spLocks noChangeAspect="1"/>
              </p:cNvSpPr>
              <p:nvPr/>
            </p:nvSpPr>
            <p:spPr bwMode="auto">
              <a:xfrm>
                <a:off x="5559" y="5793"/>
                <a:ext cx="4" cy="11"/>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75" name="Freeform 625">
                <a:extLst>
                  <a:ext uri="{FF2B5EF4-FFF2-40B4-BE49-F238E27FC236}">
                    <a16:creationId xmlns:a16="http://schemas.microsoft.com/office/drawing/2014/main" id="{04C2DA8B-B76F-486C-B7F8-84E8778B6657}"/>
                  </a:ext>
                </a:extLst>
              </p:cNvPr>
              <p:cNvSpPr>
                <a:spLocks noChangeAspect="1"/>
              </p:cNvSpPr>
              <p:nvPr/>
            </p:nvSpPr>
            <p:spPr bwMode="auto">
              <a:xfrm>
                <a:off x="5559" y="5810"/>
                <a:ext cx="118" cy="30"/>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76" name="Freeform 626">
                <a:extLst>
                  <a:ext uri="{FF2B5EF4-FFF2-40B4-BE49-F238E27FC236}">
                    <a16:creationId xmlns:a16="http://schemas.microsoft.com/office/drawing/2014/main" id="{071FA8CF-2156-4EF8-874C-D9C2BD5A06AB}"/>
                  </a:ext>
                </a:extLst>
              </p:cNvPr>
              <p:cNvSpPr>
                <a:spLocks noChangeAspect="1"/>
              </p:cNvSpPr>
              <p:nvPr/>
            </p:nvSpPr>
            <p:spPr bwMode="auto">
              <a:xfrm>
                <a:off x="5559" y="5810"/>
                <a:ext cx="4" cy="7"/>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77" name="Freeform 627">
                <a:extLst>
                  <a:ext uri="{FF2B5EF4-FFF2-40B4-BE49-F238E27FC236}">
                    <a16:creationId xmlns:a16="http://schemas.microsoft.com/office/drawing/2014/main" id="{616348C2-FC0C-4438-859C-545208B33DE7}"/>
                  </a:ext>
                </a:extLst>
              </p:cNvPr>
              <p:cNvSpPr>
                <a:spLocks noChangeAspect="1"/>
              </p:cNvSpPr>
              <p:nvPr/>
            </p:nvSpPr>
            <p:spPr bwMode="auto">
              <a:xfrm>
                <a:off x="5559" y="5823"/>
                <a:ext cx="118" cy="26"/>
              </a:xfrm>
              <a:custGeom>
                <a:avLst/>
                <a:gdLst>
                  <a:gd name="T0" fmla="*/ 0 w 122"/>
                  <a:gd name="T1" fmla="*/ 0 h 28"/>
                  <a:gd name="T2" fmla="*/ 104 w 122"/>
                  <a:gd name="T3" fmla="*/ 24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78" name="Freeform 628">
                <a:extLst>
                  <a:ext uri="{FF2B5EF4-FFF2-40B4-BE49-F238E27FC236}">
                    <a16:creationId xmlns:a16="http://schemas.microsoft.com/office/drawing/2014/main" id="{04C414F0-76C7-4213-AFB6-A85B02A572CA}"/>
                  </a:ext>
                </a:extLst>
              </p:cNvPr>
              <p:cNvSpPr>
                <a:spLocks noChangeAspect="1"/>
              </p:cNvSpPr>
              <p:nvPr/>
            </p:nvSpPr>
            <p:spPr bwMode="auto">
              <a:xfrm>
                <a:off x="5559" y="5823"/>
                <a:ext cx="4" cy="7"/>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79" name="Freeform 629">
                <a:extLst>
                  <a:ext uri="{FF2B5EF4-FFF2-40B4-BE49-F238E27FC236}">
                    <a16:creationId xmlns:a16="http://schemas.microsoft.com/office/drawing/2014/main" id="{BF1ABB1B-8849-48FF-88AE-CA281F9F8050}"/>
                  </a:ext>
                </a:extLst>
              </p:cNvPr>
              <p:cNvSpPr>
                <a:spLocks noChangeAspect="1"/>
              </p:cNvSpPr>
              <p:nvPr/>
            </p:nvSpPr>
            <p:spPr bwMode="auto">
              <a:xfrm>
                <a:off x="5559" y="5843"/>
                <a:ext cx="118" cy="24"/>
              </a:xfrm>
              <a:custGeom>
                <a:avLst/>
                <a:gdLst>
                  <a:gd name="T0" fmla="*/ 0 w 122"/>
                  <a:gd name="T1" fmla="*/ 0 h 28"/>
                  <a:gd name="T2" fmla="*/ 104 w 122"/>
                  <a:gd name="T3" fmla="*/ 22 h 28"/>
                  <a:gd name="T4" fmla="*/ 122 w 122"/>
                  <a:gd name="T5" fmla="*/ 12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80" name="Freeform 630">
                <a:extLst>
                  <a:ext uri="{FF2B5EF4-FFF2-40B4-BE49-F238E27FC236}">
                    <a16:creationId xmlns:a16="http://schemas.microsoft.com/office/drawing/2014/main" id="{90D69D2C-6565-4375-A41F-96EE4B90E7CF}"/>
                  </a:ext>
                </a:extLst>
              </p:cNvPr>
              <p:cNvSpPr>
                <a:spLocks noChangeAspect="1"/>
              </p:cNvSpPr>
              <p:nvPr/>
            </p:nvSpPr>
            <p:spPr bwMode="auto">
              <a:xfrm>
                <a:off x="5559" y="5843"/>
                <a:ext cx="4" cy="0"/>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81" name="Freeform 631">
                <a:extLst>
                  <a:ext uri="{FF2B5EF4-FFF2-40B4-BE49-F238E27FC236}">
                    <a16:creationId xmlns:a16="http://schemas.microsoft.com/office/drawing/2014/main" id="{72ACFA0C-361D-44B6-A48D-4058F022D3D8}"/>
                  </a:ext>
                </a:extLst>
              </p:cNvPr>
              <p:cNvSpPr>
                <a:spLocks noChangeAspect="1"/>
              </p:cNvSpPr>
              <p:nvPr/>
            </p:nvSpPr>
            <p:spPr bwMode="auto">
              <a:xfrm>
                <a:off x="5559" y="5856"/>
                <a:ext cx="118" cy="24"/>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4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82" name="Freeform 632">
                <a:extLst>
                  <a:ext uri="{FF2B5EF4-FFF2-40B4-BE49-F238E27FC236}">
                    <a16:creationId xmlns:a16="http://schemas.microsoft.com/office/drawing/2014/main" id="{F70200A6-32E9-4F54-8307-F415CA68A129}"/>
                  </a:ext>
                </a:extLst>
              </p:cNvPr>
              <p:cNvSpPr>
                <a:spLocks noChangeAspect="1"/>
              </p:cNvSpPr>
              <p:nvPr/>
            </p:nvSpPr>
            <p:spPr bwMode="auto">
              <a:xfrm>
                <a:off x="5559" y="5847"/>
                <a:ext cx="4" cy="9"/>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83" name="Freeform 633">
                <a:extLst>
                  <a:ext uri="{FF2B5EF4-FFF2-40B4-BE49-F238E27FC236}">
                    <a16:creationId xmlns:a16="http://schemas.microsoft.com/office/drawing/2014/main" id="{08605EF3-2BCD-4406-8FEB-291615BA4912}"/>
                  </a:ext>
                </a:extLst>
              </p:cNvPr>
              <p:cNvSpPr>
                <a:spLocks noChangeAspect="1"/>
              </p:cNvSpPr>
              <p:nvPr/>
            </p:nvSpPr>
            <p:spPr bwMode="auto">
              <a:xfrm>
                <a:off x="5559" y="5867"/>
                <a:ext cx="118"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84" name="Freeform 634">
                <a:extLst>
                  <a:ext uri="{FF2B5EF4-FFF2-40B4-BE49-F238E27FC236}">
                    <a16:creationId xmlns:a16="http://schemas.microsoft.com/office/drawing/2014/main" id="{33151D4B-F86A-487B-AF39-74E37AC933F5}"/>
                  </a:ext>
                </a:extLst>
              </p:cNvPr>
              <p:cNvSpPr>
                <a:spLocks noChangeAspect="1"/>
              </p:cNvSpPr>
              <p:nvPr/>
            </p:nvSpPr>
            <p:spPr bwMode="auto">
              <a:xfrm>
                <a:off x="5559" y="5867"/>
                <a:ext cx="4" cy="11"/>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85" name="Freeform 635">
                <a:extLst>
                  <a:ext uri="{FF2B5EF4-FFF2-40B4-BE49-F238E27FC236}">
                    <a16:creationId xmlns:a16="http://schemas.microsoft.com/office/drawing/2014/main" id="{0AEDE912-5CDE-4097-96B1-1EFD50AC1DDF}"/>
                  </a:ext>
                </a:extLst>
              </p:cNvPr>
              <p:cNvSpPr>
                <a:spLocks noChangeAspect="1"/>
              </p:cNvSpPr>
              <p:nvPr/>
            </p:nvSpPr>
            <p:spPr bwMode="auto">
              <a:xfrm>
                <a:off x="5559" y="5880"/>
                <a:ext cx="118"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86" name="Freeform 636">
                <a:extLst>
                  <a:ext uri="{FF2B5EF4-FFF2-40B4-BE49-F238E27FC236}">
                    <a16:creationId xmlns:a16="http://schemas.microsoft.com/office/drawing/2014/main" id="{1037A4BC-0A3A-43C7-A0F9-D365983A74B6}"/>
                  </a:ext>
                </a:extLst>
              </p:cNvPr>
              <p:cNvSpPr>
                <a:spLocks noChangeAspect="1"/>
              </p:cNvSpPr>
              <p:nvPr/>
            </p:nvSpPr>
            <p:spPr bwMode="auto">
              <a:xfrm>
                <a:off x="5559" y="5880"/>
                <a:ext cx="4" cy="0"/>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87" name="Freeform 637">
                <a:extLst>
                  <a:ext uri="{FF2B5EF4-FFF2-40B4-BE49-F238E27FC236}">
                    <a16:creationId xmlns:a16="http://schemas.microsoft.com/office/drawing/2014/main" id="{4C75AA2B-2816-4EFF-83B2-613C933C5B0E}"/>
                  </a:ext>
                </a:extLst>
              </p:cNvPr>
              <p:cNvSpPr>
                <a:spLocks noChangeAspect="1"/>
              </p:cNvSpPr>
              <p:nvPr/>
            </p:nvSpPr>
            <p:spPr bwMode="auto">
              <a:xfrm>
                <a:off x="5506" y="5591"/>
                <a:ext cx="171" cy="39"/>
              </a:xfrm>
              <a:custGeom>
                <a:avLst/>
                <a:gdLst>
                  <a:gd name="T0" fmla="*/ 156 w 172"/>
                  <a:gd name="T1" fmla="*/ 30 h 34"/>
                  <a:gd name="T2" fmla="*/ 6 w 172"/>
                  <a:gd name="T3" fmla="*/ 0 h 34"/>
                  <a:gd name="T4" fmla="*/ 0 w 172"/>
                  <a:gd name="T5" fmla="*/ 4 h 34"/>
                  <a:gd name="T6" fmla="*/ 158 w 172"/>
                  <a:gd name="T7" fmla="*/ 34 h 34"/>
                  <a:gd name="T8" fmla="*/ 172 w 172"/>
                  <a:gd name="T9" fmla="*/ 24 h 34"/>
                  <a:gd name="T10" fmla="*/ 172 w 172"/>
                  <a:gd name="T11" fmla="*/ 20 h 34"/>
                  <a:gd name="T12" fmla="*/ 156 w 172"/>
                  <a:gd name="T13" fmla="*/ 30 h 34"/>
                  <a:gd name="T14" fmla="*/ 0 60000 65536"/>
                  <a:gd name="T15" fmla="*/ 0 60000 65536"/>
                  <a:gd name="T16" fmla="*/ 0 60000 65536"/>
                  <a:gd name="T17" fmla="*/ 0 60000 65536"/>
                  <a:gd name="T18" fmla="*/ 0 60000 65536"/>
                  <a:gd name="T19" fmla="*/ 0 60000 65536"/>
                  <a:gd name="T20" fmla="*/ 0 60000 65536"/>
                  <a:gd name="T21" fmla="*/ 0 w 172"/>
                  <a:gd name="T22" fmla="*/ 0 h 34"/>
                  <a:gd name="T23" fmla="*/ 172 w 17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88" name="Freeform 638">
                <a:extLst>
                  <a:ext uri="{FF2B5EF4-FFF2-40B4-BE49-F238E27FC236}">
                    <a16:creationId xmlns:a16="http://schemas.microsoft.com/office/drawing/2014/main" id="{D9F4A2C0-67C6-496B-8AFC-4F2333E3CAA0}"/>
                  </a:ext>
                </a:extLst>
              </p:cNvPr>
              <p:cNvSpPr>
                <a:spLocks noChangeAspect="1"/>
              </p:cNvSpPr>
              <p:nvPr/>
            </p:nvSpPr>
            <p:spPr bwMode="auto">
              <a:xfrm>
                <a:off x="5532" y="5617"/>
                <a:ext cx="99" cy="24"/>
              </a:xfrm>
              <a:custGeom>
                <a:avLst/>
                <a:gdLst>
                  <a:gd name="T0" fmla="*/ 100 w 100"/>
                  <a:gd name="T1" fmla="*/ 18 h 30"/>
                  <a:gd name="T2" fmla="*/ 0 w 100"/>
                  <a:gd name="T3" fmla="*/ 0 h 30"/>
                  <a:gd name="T4" fmla="*/ 0 w 100"/>
                  <a:gd name="T5" fmla="*/ 10 h 30"/>
                  <a:gd name="T6" fmla="*/ 100 w 100"/>
                  <a:gd name="T7" fmla="*/ 30 h 30"/>
                  <a:gd name="T8" fmla="*/ 100 w 100"/>
                  <a:gd name="T9" fmla="*/ 18 h 30"/>
                  <a:gd name="T10" fmla="*/ 0 60000 65536"/>
                  <a:gd name="T11" fmla="*/ 0 60000 65536"/>
                  <a:gd name="T12" fmla="*/ 0 60000 65536"/>
                  <a:gd name="T13" fmla="*/ 0 60000 65536"/>
                  <a:gd name="T14" fmla="*/ 0 60000 65536"/>
                  <a:gd name="T15" fmla="*/ 0 w 100"/>
                  <a:gd name="T16" fmla="*/ 0 h 30"/>
                  <a:gd name="T17" fmla="*/ 100 w 100"/>
                  <a:gd name="T18" fmla="*/ 30 h 30"/>
                </a:gdLst>
                <a:ahLst/>
                <a:cxnLst>
                  <a:cxn ang="T10">
                    <a:pos x="T0" y="T1"/>
                  </a:cxn>
                  <a:cxn ang="T11">
                    <a:pos x="T2" y="T3"/>
                  </a:cxn>
                  <a:cxn ang="T12">
                    <a:pos x="T4" y="T5"/>
                  </a:cxn>
                  <a:cxn ang="T13">
                    <a:pos x="T6" y="T7"/>
                  </a:cxn>
                  <a:cxn ang="T14">
                    <a:pos x="T8" y="T9"/>
                  </a:cxn>
                </a:cxnLst>
                <a:rect l="T15" t="T16" r="T17" b="T18"/>
                <a:pathLst>
                  <a:path w="100" h="30">
                    <a:moveTo>
                      <a:pt x="100" y="18"/>
                    </a:moveTo>
                    <a:lnTo>
                      <a:pt x="0" y="0"/>
                    </a:lnTo>
                    <a:lnTo>
                      <a:pt x="0" y="10"/>
                    </a:lnTo>
                    <a:lnTo>
                      <a:pt x="100" y="30"/>
                    </a:lnTo>
                    <a:lnTo>
                      <a:pt x="100" y="18"/>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89" name="Freeform 639">
                <a:extLst>
                  <a:ext uri="{FF2B5EF4-FFF2-40B4-BE49-F238E27FC236}">
                    <a16:creationId xmlns:a16="http://schemas.microsoft.com/office/drawing/2014/main" id="{2093D205-F77A-4FAB-8413-94E57C2CCD62}"/>
                  </a:ext>
                </a:extLst>
              </p:cNvPr>
              <p:cNvSpPr>
                <a:spLocks noChangeAspect="1"/>
              </p:cNvSpPr>
              <p:nvPr/>
            </p:nvSpPr>
            <p:spPr bwMode="auto">
              <a:xfrm>
                <a:off x="5532" y="5617"/>
                <a:ext cx="10" cy="11"/>
              </a:xfrm>
              <a:custGeom>
                <a:avLst/>
                <a:gdLst>
                  <a:gd name="T0" fmla="*/ 0 w 10"/>
                  <a:gd name="T1" fmla="*/ 10 h 10"/>
                  <a:gd name="T2" fmla="*/ 10 w 10"/>
                  <a:gd name="T3" fmla="*/ 2 h 10"/>
                  <a:gd name="T4" fmla="*/ 0 w 10"/>
                  <a:gd name="T5" fmla="*/ 0 h 10"/>
                  <a:gd name="T6" fmla="*/ 0 w 10"/>
                  <a:gd name="T7" fmla="*/ 10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0" y="10"/>
                    </a:moveTo>
                    <a:lnTo>
                      <a:pt x="10" y="2"/>
                    </a:lnTo>
                    <a:lnTo>
                      <a:pt x="0" y="0"/>
                    </a:lnTo>
                    <a:lnTo>
                      <a:pt x="0" y="10"/>
                    </a:lnTo>
                    <a:close/>
                  </a:path>
                </a:pathLst>
              </a:custGeom>
              <a:solidFill>
                <a:srgbClr val="5D7695"/>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90" name="Freeform 640">
                <a:extLst>
                  <a:ext uri="{FF2B5EF4-FFF2-40B4-BE49-F238E27FC236}">
                    <a16:creationId xmlns:a16="http://schemas.microsoft.com/office/drawing/2014/main" id="{BF38067B-6D20-4684-A56A-87AB15808FE2}"/>
                  </a:ext>
                </a:extLst>
              </p:cNvPr>
              <p:cNvSpPr>
                <a:spLocks noChangeAspect="1"/>
              </p:cNvSpPr>
              <p:nvPr/>
            </p:nvSpPr>
            <p:spPr bwMode="auto">
              <a:xfrm>
                <a:off x="5528" y="5541"/>
                <a:ext cx="157" cy="376"/>
              </a:xfrm>
              <a:custGeom>
                <a:avLst/>
                <a:gdLst>
                  <a:gd name="T0" fmla="*/ 0 w 78"/>
                  <a:gd name="T1" fmla="*/ 0 h 189"/>
                  <a:gd name="T2" fmla="*/ 76800 w 78"/>
                  <a:gd name="T3" fmla="*/ 15360 h 189"/>
                  <a:gd name="T4" fmla="*/ 78848 w 78"/>
                  <a:gd name="T5" fmla="*/ 18432 h 189"/>
                  <a:gd name="T6" fmla="*/ 79872 w 78"/>
                  <a:gd name="T7" fmla="*/ 193536 h 189"/>
                  <a:gd name="T8" fmla="*/ 76800 w 78"/>
                  <a:gd name="T9" fmla="*/ 193536 h 189"/>
                  <a:gd name="T10" fmla="*/ 76800 w 78"/>
                  <a:gd name="T11" fmla="*/ 19456 h 189"/>
                  <a:gd name="T12" fmla="*/ 74752 w 78"/>
                  <a:gd name="T13" fmla="*/ 17408 h 189"/>
                  <a:gd name="T14" fmla="*/ 0 w 78"/>
                  <a:gd name="T15" fmla="*/ 3072 h 189"/>
                  <a:gd name="T16" fmla="*/ 0 w 78"/>
                  <a:gd name="T17" fmla="*/ 0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189"/>
                  <a:gd name="T29" fmla="*/ 78 w 78"/>
                  <a:gd name="T30" fmla="*/ 189 h 1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grpSp>
        <p:pic>
          <p:nvPicPr>
            <p:cNvPr id="45" name="Picture 641" descr="상승_4">
              <a:extLst>
                <a:ext uri="{FF2B5EF4-FFF2-40B4-BE49-F238E27FC236}">
                  <a16:creationId xmlns:a16="http://schemas.microsoft.com/office/drawing/2014/main" id="{139C13E8-6227-422F-9696-7CFD6FDE5C9D}"/>
                </a:ext>
              </a:extLst>
            </p:cNvPr>
            <p:cNvPicPr>
              <a:picLocks noChangeAspect="1" noChangeArrowheads="1"/>
            </p:cNvPicPr>
            <p:nvPr/>
          </p:nvPicPr>
          <p:blipFill>
            <a:blip r:embed="rId8" cstate="print">
              <a:lum bright="-6000" contrast="36000"/>
              <a:extLst>
                <a:ext uri="{28A0092B-C50C-407E-A947-70E740481C1C}">
                  <a14:useLocalDpi xmlns:a14="http://schemas.microsoft.com/office/drawing/2010/main" val="0"/>
                </a:ext>
              </a:extLst>
            </a:blip>
            <a:srcRect r="3534"/>
            <a:stretch>
              <a:fillRect/>
            </a:stretch>
          </p:blipFill>
          <p:spPr bwMode="auto">
            <a:xfrm>
              <a:off x="1817" y="1996"/>
              <a:ext cx="45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665">
              <a:extLst>
                <a:ext uri="{FF2B5EF4-FFF2-40B4-BE49-F238E27FC236}">
                  <a16:creationId xmlns:a16="http://schemas.microsoft.com/office/drawing/2014/main" id="{FEBACD99-116D-41B1-8A39-744B40C93D0D}"/>
                </a:ext>
              </a:extLst>
            </p:cNvPr>
            <p:cNvGrpSpPr>
              <a:grpSpLocks noChangeAspect="1"/>
            </p:cNvGrpSpPr>
            <p:nvPr/>
          </p:nvGrpSpPr>
          <p:grpSpPr bwMode="auto">
            <a:xfrm>
              <a:off x="1880" y="2178"/>
              <a:ext cx="282" cy="318"/>
              <a:chOff x="5480" y="5441"/>
              <a:chExt cx="336" cy="502"/>
            </a:xfrm>
          </p:grpSpPr>
          <p:sp>
            <p:nvSpPr>
              <p:cNvPr id="47" name="Freeform 666">
                <a:extLst>
                  <a:ext uri="{FF2B5EF4-FFF2-40B4-BE49-F238E27FC236}">
                    <a16:creationId xmlns:a16="http://schemas.microsoft.com/office/drawing/2014/main" id="{90AB1024-2145-439F-801E-EEA0F29FCCA0}"/>
                  </a:ext>
                </a:extLst>
              </p:cNvPr>
              <p:cNvSpPr>
                <a:spLocks noChangeAspect="1"/>
              </p:cNvSpPr>
              <p:nvPr/>
            </p:nvSpPr>
            <p:spPr bwMode="auto">
              <a:xfrm>
                <a:off x="5627" y="5467"/>
                <a:ext cx="163" cy="476"/>
              </a:xfrm>
              <a:custGeom>
                <a:avLst/>
                <a:gdLst>
                  <a:gd name="T0" fmla="*/ 83968 w 82"/>
                  <a:gd name="T1" fmla="*/ 77824 h 239"/>
                  <a:gd name="T2" fmla="*/ 83968 w 82"/>
                  <a:gd name="T3" fmla="*/ 3072 h 239"/>
                  <a:gd name="T4" fmla="*/ 4096 w 82"/>
                  <a:gd name="T5" fmla="*/ 64512 h 239"/>
                  <a:gd name="T6" fmla="*/ 4096 w 82"/>
                  <a:gd name="T7" fmla="*/ 232448 h 239"/>
                  <a:gd name="T8" fmla="*/ 0 w 82"/>
                  <a:gd name="T9" fmla="*/ 241664 h 239"/>
                  <a:gd name="T10" fmla="*/ 5120 w 82"/>
                  <a:gd name="T11" fmla="*/ 240640 h 239"/>
                  <a:gd name="T12" fmla="*/ 12288 w 82"/>
                  <a:gd name="T13" fmla="*/ 234496 h 239"/>
                  <a:gd name="T14" fmla="*/ 12288 w 82"/>
                  <a:gd name="T15" fmla="*/ 231424 h 239"/>
                  <a:gd name="T16" fmla="*/ 15360 w 82"/>
                  <a:gd name="T17" fmla="*/ 232448 h 239"/>
                  <a:gd name="T18" fmla="*/ 80896 w 82"/>
                  <a:gd name="T19" fmla="*/ 180224 h 239"/>
                  <a:gd name="T20" fmla="*/ 83968 w 82"/>
                  <a:gd name="T21" fmla="*/ 176128 h 239"/>
                  <a:gd name="T22" fmla="*/ 83968 w 82"/>
                  <a:gd name="T23" fmla="*/ 77824 h 2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239"/>
                  <a:gd name="T38" fmla="*/ 82 w 82"/>
                  <a:gd name="T39" fmla="*/ 239 h 2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48" name="Freeform 667">
                <a:extLst>
                  <a:ext uri="{FF2B5EF4-FFF2-40B4-BE49-F238E27FC236}">
                    <a16:creationId xmlns:a16="http://schemas.microsoft.com/office/drawing/2014/main" id="{33360380-1819-4897-8AA3-BC98605A5020}"/>
                  </a:ext>
                </a:extLst>
              </p:cNvPr>
              <p:cNvSpPr>
                <a:spLocks noChangeAspect="1"/>
              </p:cNvSpPr>
              <p:nvPr/>
            </p:nvSpPr>
            <p:spPr bwMode="auto">
              <a:xfrm>
                <a:off x="5506" y="5441"/>
                <a:ext cx="309" cy="150"/>
              </a:xfrm>
              <a:custGeom>
                <a:avLst/>
                <a:gdLst>
                  <a:gd name="T0" fmla="*/ 158720 w 155"/>
                  <a:gd name="T1" fmla="*/ 14336 h 74"/>
                  <a:gd name="T2" fmla="*/ 78848 w 155"/>
                  <a:gd name="T3" fmla="*/ 75776 h 74"/>
                  <a:gd name="T4" fmla="*/ 4096 w 155"/>
                  <a:gd name="T5" fmla="*/ 60416 h 74"/>
                  <a:gd name="T6" fmla="*/ 0 w 155"/>
                  <a:gd name="T7" fmla="*/ 62464 h 74"/>
                  <a:gd name="T8" fmla="*/ 2048 w 155"/>
                  <a:gd name="T9" fmla="*/ 58368 h 74"/>
                  <a:gd name="T10" fmla="*/ 8192 w 155"/>
                  <a:gd name="T11" fmla="*/ 53248 h 74"/>
                  <a:gd name="T12" fmla="*/ 11264 w 155"/>
                  <a:gd name="T13" fmla="*/ 54272 h 74"/>
                  <a:gd name="T14" fmla="*/ 11264 w 155"/>
                  <a:gd name="T15" fmla="*/ 51200 h 74"/>
                  <a:gd name="T16" fmla="*/ 77824 w 155"/>
                  <a:gd name="T17" fmla="*/ 1024 h 74"/>
                  <a:gd name="T18" fmla="*/ 80896 w 155"/>
                  <a:gd name="T19" fmla="*/ 0 h 74"/>
                  <a:gd name="T20" fmla="*/ 154624 w 155"/>
                  <a:gd name="T21" fmla="*/ 11264 h 74"/>
                  <a:gd name="T22" fmla="*/ 158720 w 155"/>
                  <a:gd name="T23" fmla="*/ 14336 h 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5"/>
                  <a:gd name="T37" fmla="*/ 0 h 74"/>
                  <a:gd name="T38" fmla="*/ 155 w 155"/>
                  <a:gd name="T39" fmla="*/ 74 h 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49" name="Freeform 668">
                <a:extLst>
                  <a:ext uri="{FF2B5EF4-FFF2-40B4-BE49-F238E27FC236}">
                    <a16:creationId xmlns:a16="http://schemas.microsoft.com/office/drawing/2014/main" id="{2AE38732-0F16-4F21-99FF-7BE57B055F0F}"/>
                  </a:ext>
                </a:extLst>
              </p:cNvPr>
              <p:cNvSpPr>
                <a:spLocks noChangeAspect="1"/>
              </p:cNvSpPr>
              <p:nvPr/>
            </p:nvSpPr>
            <p:spPr bwMode="auto">
              <a:xfrm>
                <a:off x="5658" y="5467"/>
                <a:ext cx="158" cy="124"/>
              </a:xfrm>
              <a:custGeom>
                <a:avLst/>
                <a:gdLst>
                  <a:gd name="T0" fmla="*/ 81920 w 80"/>
                  <a:gd name="T1" fmla="*/ 2048 h 62"/>
                  <a:gd name="T2" fmla="*/ 80896 w 80"/>
                  <a:gd name="T3" fmla="*/ 0 h 62"/>
                  <a:gd name="T4" fmla="*/ 0 w 80"/>
                  <a:gd name="T5" fmla="*/ 62464 h 62"/>
                  <a:gd name="T6" fmla="*/ 1024 w 80"/>
                  <a:gd name="T7" fmla="*/ 63488 h 62"/>
                  <a:gd name="T8" fmla="*/ 81920 w 80"/>
                  <a:gd name="T9" fmla="*/ 2048 h 62"/>
                  <a:gd name="T10" fmla="*/ 0 60000 65536"/>
                  <a:gd name="T11" fmla="*/ 0 60000 65536"/>
                  <a:gd name="T12" fmla="*/ 0 60000 65536"/>
                  <a:gd name="T13" fmla="*/ 0 60000 65536"/>
                  <a:gd name="T14" fmla="*/ 0 60000 65536"/>
                  <a:gd name="T15" fmla="*/ 0 w 80"/>
                  <a:gd name="T16" fmla="*/ 0 h 62"/>
                  <a:gd name="T17" fmla="*/ 80 w 80"/>
                  <a:gd name="T18" fmla="*/ 62 h 62"/>
                </a:gdLst>
                <a:ahLst/>
                <a:cxnLst>
                  <a:cxn ang="T10">
                    <a:pos x="T0" y="T1"/>
                  </a:cxn>
                  <a:cxn ang="T11">
                    <a:pos x="T2" y="T3"/>
                  </a:cxn>
                  <a:cxn ang="T12">
                    <a:pos x="T4" y="T5"/>
                  </a:cxn>
                  <a:cxn ang="T13">
                    <a:pos x="T6" y="T7"/>
                  </a:cxn>
                  <a:cxn ang="T14">
                    <a:pos x="T8" y="T9"/>
                  </a:cxn>
                </a:cxnLst>
                <a:rect l="T15" t="T16" r="T17" b="T18"/>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50" name="Freeform 669">
                <a:extLst>
                  <a:ext uri="{FF2B5EF4-FFF2-40B4-BE49-F238E27FC236}">
                    <a16:creationId xmlns:a16="http://schemas.microsoft.com/office/drawing/2014/main" id="{47518AB7-637D-4DEE-92B3-16F26105EE7A}"/>
                  </a:ext>
                </a:extLst>
              </p:cNvPr>
              <p:cNvSpPr>
                <a:spLocks noChangeAspect="1"/>
              </p:cNvSpPr>
              <p:nvPr/>
            </p:nvSpPr>
            <p:spPr bwMode="auto">
              <a:xfrm>
                <a:off x="5480" y="5554"/>
                <a:ext cx="158" cy="389"/>
              </a:xfrm>
              <a:custGeom>
                <a:avLst/>
                <a:gdLst>
                  <a:gd name="T0" fmla="*/ 80896 w 79"/>
                  <a:gd name="T1" fmla="*/ 19456 h 192"/>
                  <a:gd name="T2" fmla="*/ 77824 w 79"/>
                  <a:gd name="T3" fmla="*/ 14336 h 192"/>
                  <a:gd name="T4" fmla="*/ 4096 w 79"/>
                  <a:gd name="T5" fmla="*/ 1024 h 192"/>
                  <a:gd name="T6" fmla="*/ 0 w 79"/>
                  <a:gd name="T7" fmla="*/ 3072 h 192"/>
                  <a:gd name="T8" fmla="*/ 0 w 79"/>
                  <a:gd name="T9" fmla="*/ 17408 h 192"/>
                  <a:gd name="T10" fmla="*/ 3072 w 79"/>
                  <a:gd name="T11" fmla="*/ 17408 h 192"/>
                  <a:gd name="T12" fmla="*/ 0 w 79"/>
                  <a:gd name="T13" fmla="*/ 19456 h 192"/>
                  <a:gd name="T14" fmla="*/ 0 w 79"/>
                  <a:gd name="T15" fmla="*/ 26624 h 192"/>
                  <a:gd name="T16" fmla="*/ 0 w 79"/>
                  <a:gd name="T17" fmla="*/ 175104 h 192"/>
                  <a:gd name="T18" fmla="*/ 4096 w 79"/>
                  <a:gd name="T19" fmla="*/ 181248 h 192"/>
                  <a:gd name="T20" fmla="*/ 74752 w 79"/>
                  <a:gd name="T21" fmla="*/ 195584 h 192"/>
                  <a:gd name="T22" fmla="*/ 79872 w 79"/>
                  <a:gd name="T23" fmla="*/ 191488 h 192"/>
                  <a:gd name="T24" fmla="*/ 80896 w 79"/>
                  <a:gd name="T25" fmla="*/ 19456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192"/>
                  <a:gd name="T41" fmla="*/ 79 w 79"/>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51" name="Freeform 670">
                <a:extLst>
                  <a:ext uri="{FF2B5EF4-FFF2-40B4-BE49-F238E27FC236}">
                    <a16:creationId xmlns:a16="http://schemas.microsoft.com/office/drawing/2014/main" id="{B2A3540B-72CC-4CD5-B2A0-CBD049D986AF}"/>
                  </a:ext>
                </a:extLst>
              </p:cNvPr>
              <p:cNvSpPr>
                <a:spLocks noChangeAspect="1"/>
              </p:cNvSpPr>
              <p:nvPr/>
            </p:nvSpPr>
            <p:spPr bwMode="auto">
              <a:xfrm>
                <a:off x="5559" y="5793"/>
                <a:ext cx="118" cy="24"/>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52" name="Freeform 671">
                <a:extLst>
                  <a:ext uri="{FF2B5EF4-FFF2-40B4-BE49-F238E27FC236}">
                    <a16:creationId xmlns:a16="http://schemas.microsoft.com/office/drawing/2014/main" id="{D2B8D86F-6E00-4001-AF85-C2E83B6DBF2A}"/>
                  </a:ext>
                </a:extLst>
              </p:cNvPr>
              <p:cNvSpPr>
                <a:spLocks noChangeAspect="1"/>
              </p:cNvSpPr>
              <p:nvPr/>
            </p:nvSpPr>
            <p:spPr bwMode="auto">
              <a:xfrm>
                <a:off x="5559" y="5793"/>
                <a:ext cx="4" cy="11"/>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53" name="Freeform 672">
                <a:extLst>
                  <a:ext uri="{FF2B5EF4-FFF2-40B4-BE49-F238E27FC236}">
                    <a16:creationId xmlns:a16="http://schemas.microsoft.com/office/drawing/2014/main" id="{62068373-7F1E-4EE4-B0D0-1AED70B595A2}"/>
                  </a:ext>
                </a:extLst>
              </p:cNvPr>
              <p:cNvSpPr>
                <a:spLocks noChangeAspect="1"/>
              </p:cNvSpPr>
              <p:nvPr/>
            </p:nvSpPr>
            <p:spPr bwMode="auto">
              <a:xfrm>
                <a:off x="5559" y="5810"/>
                <a:ext cx="118" cy="30"/>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54" name="Freeform 673">
                <a:extLst>
                  <a:ext uri="{FF2B5EF4-FFF2-40B4-BE49-F238E27FC236}">
                    <a16:creationId xmlns:a16="http://schemas.microsoft.com/office/drawing/2014/main" id="{C5E60081-679A-4CF0-BF04-45B6E7E103B1}"/>
                  </a:ext>
                </a:extLst>
              </p:cNvPr>
              <p:cNvSpPr>
                <a:spLocks noChangeAspect="1"/>
              </p:cNvSpPr>
              <p:nvPr/>
            </p:nvSpPr>
            <p:spPr bwMode="auto">
              <a:xfrm>
                <a:off x="5559" y="5810"/>
                <a:ext cx="4" cy="7"/>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55" name="Freeform 674">
                <a:extLst>
                  <a:ext uri="{FF2B5EF4-FFF2-40B4-BE49-F238E27FC236}">
                    <a16:creationId xmlns:a16="http://schemas.microsoft.com/office/drawing/2014/main" id="{329C73D3-4904-4018-8DCE-3B30E14F0C79}"/>
                  </a:ext>
                </a:extLst>
              </p:cNvPr>
              <p:cNvSpPr>
                <a:spLocks noChangeAspect="1"/>
              </p:cNvSpPr>
              <p:nvPr/>
            </p:nvSpPr>
            <p:spPr bwMode="auto">
              <a:xfrm>
                <a:off x="5559" y="5823"/>
                <a:ext cx="118" cy="26"/>
              </a:xfrm>
              <a:custGeom>
                <a:avLst/>
                <a:gdLst>
                  <a:gd name="T0" fmla="*/ 0 w 122"/>
                  <a:gd name="T1" fmla="*/ 0 h 28"/>
                  <a:gd name="T2" fmla="*/ 104 w 122"/>
                  <a:gd name="T3" fmla="*/ 24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56" name="Freeform 675">
                <a:extLst>
                  <a:ext uri="{FF2B5EF4-FFF2-40B4-BE49-F238E27FC236}">
                    <a16:creationId xmlns:a16="http://schemas.microsoft.com/office/drawing/2014/main" id="{9F063D3D-5F05-4288-A012-272C603CF3AA}"/>
                  </a:ext>
                </a:extLst>
              </p:cNvPr>
              <p:cNvSpPr>
                <a:spLocks noChangeAspect="1"/>
              </p:cNvSpPr>
              <p:nvPr/>
            </p:nvSpPr>
            <p:spPr bwMode="auto">
              <a:xfrm>
                <a:off x="5559" y="5823"/>
                <a:ext cx="4" cy="7"/>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57" name="Freeform 676">
                <a:extLst>
                  <a:ext uri="{FF2B5EF4-FFF2-40B4-BE49-F238E27FC236}">
                    <a16:creationId xmlns:a16="http://schemas.microsoft.com/office/drawing/2014/main" id="{95458B5D-1C4E-4ADF-B1E1-B65982A504A2}"/>
                  </a:ext>
                </a:extLst>
              </p:cNvPr>
              <p:cNvSpPr>
                <a:spLocks noChangeAspect="1"/>
              </p:cNvSpPr>
              <p:nvPr/>
            </p:nvSpPr>
            <p:spPr bwMode="auto">
              <a:xfrm>
                <a:off x="5559" y="5843"/>
                <a:ext cx="118" cy="24"/>
              </a:xfrm>
              <a:custGeom>
                <a:avLst/>
                <a:gdLst>
                  <a:gd name="T0" fmla="*/ 0 w 122"/>
                  <a:gd name="T1" fmla="*/ 0 h 28"/>
                  <a:gd name="T2" fmla="*/ 104 w 122"/>
                  <a:gd name="T3" fmla="*/ 22 h 28"/>
                  <a:gd name="T4" fmla="*/ 122 w 122"/>
                  <a:gd name="T5" fmla="*/ 12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58" name="Freeform 677">
                <a:extLst>
                  <a:ext uri="{FF2B5EF4-FFF2-40B4-BE49-F238E27FC236}">
                    <a16:creationId xmlns:a16="http://schemas.microsoft.com/office/drawing/2014/main" id="{816F4B50-C1AF-4E86-8D2D-A1EC17561472}"/>
                  </a:ext>
                </a:extLst>
              </p:cNvPr>
              <p:cNvSpPr>
                <a:spLocks noChangeAspect="1"/>
              </p:cNvSpPr>
              <p:nvPr/>
            </p:nvSpPr>
            <p:spPr bwMode="auto">
              <a:xfrm>
                <a:off x="5559" y="5843"/>
                <a:ext cx="4" cy="0"/>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59" name="Freeform 678">
                <a:extLst>
                  <a:ext uri="{FF2B5EF4-FFF2-40B4-BE49-F238E27FC236}">
                    <a16:creationId xmlns:a16="http://schemas.microsoft.com/office/drawing/2014/main" id="{788615BE-B527-41A6-B18A-417EE381CD97}"/>
                  </a:ext>
                </a:extLst>
              </p:cNvPr>
              <p:cNvSpPr>
                <a:spLocks noChangeAspect="1"/>
              </p:cNvSpPr>
              <p:nvPr/>
            </p:nvSpPr>
            <p:spPr bwMode="auto">
              <a:xfrm>
                <a:off x="5559" y="5856"/>
                <a:ext cx="118" cy="24"/>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4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60" name="Freeform 679">
                <a:extLst>
                  <a:ext uri="{FF2B5EF4-FFF2-40B4-BE49-F238E27FC236}">
                    <a16:creationId xmlns:a16="http://schemas.microsoft.com/office/drawing/2014/main" id="{45049097-8695-44F2-A3CD-CB1E9DE33170}"/>
                  </a:ext>
                </a:extLst>
              </p:cNvPr>
              <p:cNvSpPr>
                <a:spLocks noChangeAspect="1"/>
              </p:cNvSpPr>
              <p:nvPr/>
            </p:nvSpPr>
            <p:spPr bwMode="auto">
              <a:xfrm>
                <a:off x="5559" y="5847"/>
                <a:ext cx="4" cy="9"/>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61" name="Freeform 680">
                <a:extLst>
                  <a:ext uri="{FF2B5EF4-FFF2-40B4-BE49-F238E27FC236}">
                    <a16:creationId xmlns:a16="http://schemas.microsoft.com/office/drawing/2014/main" id="{91888A2A-15F8-42C5-9E64-6ECB8EB1DF21}"/>
                  </a:ext>
                </a:extLst>
              </p:cNvPr>
              <p:cNvSpPr>
                <a:spLocks noChangeAspect="1"/>
              </p:cNvSpPr>
              <p:nvPr/>
            </p:nvSpPr>
            <p:spPr bwMode="auto">
              <a:xfrm>
                <a:off x="5559" y="5867"/>
                <a:ext cx="118"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62" name="Freeform 681">
                <a:extLst>
                  <a:ext uri="{FF2B5EF4-FFF2-40B4-BE49-F238E27FC236}">
                    <a16:creationId xmlns:a16="http://schemas.microsoft.com/office/drawing/2014/main" id="{3B27F2A8-9BCF-4021-BF06-331952ABA69C}"/>
                  </a:ext>
                </a:extLst>
              </p:cNvPr>
              <p:cNvSpPr>
                <a:spLocks noChangeAspect="1"/>
              </p:cNvSpPr>
              <p:nvPr/>
            </p:nvSpPr>
            <p:spPr bwMode="auto">
              <a:xfrm>
                <a:off x="5559" y="5867"/>
                <a:ext cx="4" cy="11"/>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63" name="Freeform 682">
                <a:extLst>
                  <a:ext uri="{FF2B5EF4-FFF2-40B4-BE49-F238E27FC236}">
                    <a16:creationId xmlns:a16="http://schemas.microsoft.com/office/drawing/2014/main" id="{C8D6921F-26DC-4AFE-8A20-FDC7B232C372}"/>
                  </a:ext>
                </a:extLst>
              </p:cNvPr>
              <p:cNvSpPr>
                <a:spLocks noChangeAspect="1"/>
              </p:cNvSpPr>
              <p:nvPr/>
            </p:nvSpPr>
            <p:spPr bwMode="auto">
              <a:xfrm>
                <a:off x="5559" y="5880"/>
                <a:ext cx="118"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64" name="Freeform 683">
                <a:extLst>
                  <a:ext uri="{FF2B5EF4-FFF2-40B4-BE49-F238E27FC236}">
                    <a16:creationId xmlns:a16="http://schemas.microsoft.com/office/drawing/2014/main" id="{7B3638C1-6D99-46E2-9D53-636D53286E78}"/>
                  </a:ext>
                </a:extLst>
              </p:cNvPr>
              <p:cNvSpPr>
                <a:spLocks noChangeAspect="1"/>
              </p:cNvSpPr>
              <p:nvPr/>
            </p:nvSpPr>
            <p:spPr bwMode="auto">
              <a:xfrm>
                <a:off x="5559" y="5880"/>
                <a:ext cx="4" cy="0"/>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65" name="Freeform 684">
                <a:extLst>
                  <a:ext uri="{FF2B5EF4-FFF2-40B4-BE49-F238E27FC236}">
                    <a16:creationId xmlns:a16="http://schemas.microsoft.com/office/drawing/2014/main" id="{9E6321B8-1EAA-402D-8BFF-D5A2CACB5D84}"/>
                  </a:ext>
                </a:extLst>
              </p:cNvPr>
              <p:cNvSpPr>
                <a:spLocks noChangeAspect="1"/>
              </p:cNvSpPr>
              <p:nvPr/>
            </p:nvSpPr>
            <p:spPr bwMode="auto">
              <a:xfrm>
                <a:off x="5506" y="5591"/>
                <a:ext cx="171" cy="39"/>
              </a:xfrm>
              <a:custGeom>
                <a:avLst/>
                <a:gdLst>
                  <a:gd name="T0" fmla="*/ 156 w 172"/>
                  <a:gd name="T1" fmla="*/ 30 h 34"/>
                  <a:gd name="T2" fmla="*/ 6 w 172"/>
                  <a:gd name="T3" fmla="*/ 0 h 34"/>
                  <a:gd name="T4" fmla="*/ 0 w 172"/>
                  <a:gd name="T5" fmla="*/ 4 h 34"/>
                  <a:gd name="T6" fmla="*/ 158 w 172"/>
                  <a:gd name="T7" fmla="*/ 34 h 34"/>
                  <a:gd name="T8" fmla="*/ 172 w 172"/>
                  <a:gd name="T9" fmla="*/ 24 h 34"/>
                  <a:gd name="T10" fmla="*/ 172 w 172"/>
                  <a:gd name="T11" fmla="*/ 20 h 34"/>
                  <a:gd name="T12" fmla="*/ 156 w 172"/>
                  <a:gd name="T13" fmla="*/ 30 h 34"/>
                  <a:gd name="T14" fmla="*/ 0 60000 65536"/>
                  <a:gd name="T15" fmla="*/ 0 60000 65536"/>
                  <a:gd name="T16" fmla="*/ 0 60000 65536"/>
                  <a:gd name="T17" fmla="*/ 0 60000 65536"/>
                  <a:gd name="T18" fmla="*/ 0 60000 65536"/>
                  <a:gd name="T19" fmla="*/ 0 60000 65536"/>
                  <a:gd name="T20" fmla="*/ 0 60000 65536"/>
                  <a:gd name="T21" fmla="*/ 0 w 172"/>
                  <a:gd name="T22" fmla="*/ 0 h 34"/>
                  <a:gd name="T23" fmla="*/ 172 w 17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66" name="Freeform 685">
                <a:extLst>
                  <a:ext uri="{FF2B5EF4-FFF2-40B4-BE49-F238E27FC236}">
                    <a16:creationId xmlns:a16="http://schemas.microsoft.com/office/drawing/2014/main" id="{9EF12CDA-4996-4964-ABD5-DFFDFE907509}"/>
                  </a:ext>
                </a:extLst>
              </p:cNvPr>
              <p:cNvSpPr>
                <a:spLocks noChangeAspect="1"/>
              </p:cNvSpPr>
              <p:nvPr/>
            </p:nvSpPr>
            <p:spPr bwMode="auto">
              <a:xfrm>
                <a:off x="5532" y="5617"/>
                <a:ext cx="99" cy="24"/>
              </a:xfrm>
              <a:custGeom>
                <a:avLst/>
                <a:gdLst>
                  <a:gd name="T0" fmla="*/ 100 w 100"/>
                  <a:gd name="T1" fmla="*/ 18 h 30"/>
                  <a:gd name="T2" fmla="*/ 0 w 100"/>
                  <a:gd name="T3" fmla="*/ 0 h 30"/>
                  <a:gd name="T4" fmla="*/ 0 w 100"/>
                  <a:gd name="T5" fmla="*/ 10 h 30"/>
                  <a:gd name="T6" fmla="*/ 100 w 100"/>
                  <a:gd name="T7" fmla="*/ 30 h 30"/>
                  <a:gd name="T8" fmla="*/ 100 w 100"/>
                  <a:gd name="T9" fmla="*/ 18 h 30"/>
                  <a:gd name="T10" fmla="*/ 0 60000 65536"/>
                  <a:gd name="T11" fmla="*/ 0 60000 65536"/>
                  <a:gd name="T12" fmla="*/ 0 60000 65536"/>
                  <a:gd name="T13" fmla="*/ 0 60000 65536"/>
                  <a:gd name="T14" fmla="*/ 0 60000 65536"/>
                  <a:gd name="T15" fmla="*/ 0 w 100"/>
                  <a:gd name="T16" fmla="*/ 0 h 30"/>
                  <a:gd name="T17" fmla="*/ 100 w 100"/>
                  <a:gd name="T18" fmla="*/ 30 h 30"/>
                </a:gdLst>
                <a:ahLst/>
                <a:cxnLst>
                  <a:cxn ang="T10">
                    <a:pos x="T0" y="T1"/>
                  </a:cxn>
                  <a:cxn ang="T11">
                    <a:pos x="T2" y="T3"/>
                  </a:cxn>
                  <a:cxn ang="T12">
                    <a:pos x="T4" y="T5"/>
                  </a:cxn>
                  <a:cxn ang="T13">
                    <a:pos x="T6" y="T7"/>
                  </a:cxn>
                  <a:cxn ang="T14">
                    <a:pos x="T8" y="T9"/>
                  </a:cxn>
                </a:cxnLst>
                <a:rect l="T15" t="T16" r="T17" b="T18"/>
                <a:pathLst>
                  <a:path w="100" h="30">
                    <a:moveTo>
                      <a:pt x="100" y="18"/>
                    </a:moveTo>
                    <a:lnTo>
                      <a:pt x="0" y="0"/>
                    </a:lnTo>
                    <a:lnTo>
                      <a:pt x="0" y="10"/>
                    </a:lnTo>
                    <a:lnTo>
                      <a:pt x="100" y="30"/>
                    </a:lnTo>
                    <a:lnTo>
                      <a:pt x="100" y="18"/>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67" name="Freeform 686">
                <a:extLst>
                  <a:ext uri="{FF2B5EF4-FFF2-40B4-BE49-F238E27FC236}">
                    <a16:creationId xmlns:a16="http://schemas.microsoft.com/office/drawing/2014/main" id="{DDCA7A42-E796-4486-96E6-0FFD94390BB4}"/>
                  </a:ext>
                </a:extLst>
              </p:cNvPr>
              <p:cNvSpPr>
                <a:spLocks noChangeAspect="1"/>
              </p:cNvSpPr>
              <p:nvPr/>
            </p:nvSpPr>
            <p:spPr bwMode="auto">
              <a:xfrm>
                <a:off x="5532" y="5617"/>
                <a:ext cx="10" cy="11"/>
              </a:xfrm>
              <a:custGeom>
                <a:avLst/>
                <a:gdLst>
                  <a:gd name="T0" fmla="*/ 0 w 10"/>
                  <a:gd name="T1" fmla="*/ 10 h 10"/>
                  <a:gd name="T2" fmla="*/ 10 w 10"/>
                  <a:gd name="T3" fmla="*/ 2 h 10"/>
                  <a:gd name="T4" fmla="*/ 0 w 10"/>
                  <a:gd name="T5" fmla="*/ 0 h 10"/>
                  <a:gd name="T6" fmla="*/ 0 w 10"/>
                  <a:gd name="T7" fmla="*/ 10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0" y="10"/>
                    </a:moveTo>
                    <a:lnTo>
                      <a:pt x="10" y="2"/>
                    </a:lnTo>
                    <a:lnTo>
                      <a:pt x="0" y="0"/>
                    </a:lnTo>
                    <a:lnTo>
                      <a:pt x="0" y="10"/>
                    </a:lnTo>
                    <a:close/>
                  </a:path>
                </a:pathLst>
              </a:custGeom>
              <a:solidFill>
                <a:srgbClr val="5D7695"/>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68" name="Freeform 687">
                <a:extLst>
                  <a:ext uri="{FF2B5EF4-FFF2-40B4-BE49-F238E27FC236}">
                    <a16:creationId xmlns:a16="http://schemas.microsoft.com/office/drawing/2014/main" id="{3B9CB25C-D54B-4D3B-BB15-189E48F4560B}"/>
                  </a:ext>
                </a:extLst>
              </p:cNvPr>
              <p:cNvSpPr>
                <a:spLocks noChangeAspect="1"/>
              </p:cNvSpPr>
              <p:nvPr/>
            </p:nvSpPr>
            <p:spPr bwMode="auto">
              <a:xfrm>
                <a:off x="5528" y="5541"/>
                <a:ext cx="157" cy="376"/>
              </a:xfrm>
              <a:custGeom>
                <a:avLst/>
                <a:gdLst>
                  <a:gd name="T0" fmla="*/ 0 w 78"/>
                  <a:gd name="T1" fmla="*/ 0 h 189"/>
                  <a:gd name="T2" fmla="*/ 76800 w 78"/>
                  <a:gd name="T3" fmla="*/ 15360 h 189"/>
                  <a:gd name="T4" fmla="*/ 78848 w 78"/>
                  <a:gd name="T5" fmla="*/ 18432 h 189"/>
                  <a:gd name="T6" fmla="*/ 79872 w 78"/>
                  <a:gd name="T7" fmla="*/ 193536 h 189"/>
                  <a:gd name="T8" fmla="*/ 76800 w 78"/>
                  <a:gd name="T9" fmla="*/ 193536 h 189"/>
                  <a:gd name="T10" fmla="*/ 76800 w 78"/>
                  <a:gd name="T11" fmla="*/ 19456 h 189"/>
                  <a:gd name="T12" fmla="*/ 74752 w 78"/>
                  <a:gd name="T13" fmla="*/ 17408 h 189"/>
                  <a:gd name="T14" fmla="*/ 0 w 78"/>
                  <a:gd name="T15" fmla="*/ 3072 h 189"/>
                  <a:gd name="T16" fmla="*/ 0 w 78"/>
                  <a:gd name="T17" fmla="*/ 0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189"/>
                  <a:gd name="T29" fmla="*/ 78 w 78"/>
                  <a:gd name="T30" fmla="*/ 189 h 1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grpSp>
      </p:grpSp>
      <p:sp>
        <p:nvSpPr>
          <p:cNvPr id="135" name="Rectangle 1032">
            <a:extLst>
              <a:ext uri="{FF2B5EF4-FFF2-40B4-BE49-F238E27FC236}">
                <a16:creationId xmlns:a16="http://schemas.microsoft.com/office/drawing/2014/main" id="{5F185F32-0115-4556-A029-4EE084F3085F}"/>
              </a:ext>
            </a:extLst>
          </p:cNvPr>
          <p:cNvSpPr>
            <a:spLocks noChangeAspect="1" noChangeArrowheads="1"/>
          </p:cNvSpPr>
          <p:nvPr/>
        </p:nvSpPr>
        <p:spPr bwMode="auto">
          <a:xfrm>
            <a:off x="1063625" y="3792538"/>
            <a:ext cx="690563" cy="242887"/>
          </a:xfrm>
          <a:prstGeom prst="rect">
            <a:avLst/>
          </a:prstGeom>
          <a:noFill/>
          <a:ln w="9525" algn="ctr">
            <a:noFill/>
            <a:miter lim="800000"/>
            <a:headEnd/>
            <a:tailEnd/>
          </a:ln>
        </p:spPr>
        <p:txBody>
          <a:bodyPr wrap="none" lIns="87746" tIns="43875" rIns="87746" bIns="43875">
            <a:spAutoFit/>
          </a:bodyPr>
          <a:lstStyle/>
          <a:p>
            <a:pPr defTabSz="877888" eaLnBrk="1" fontAlgn="auto" hangingPunct="1">
              <a:spcBef>
                <a:spcPts val="0"/>
              </a:spcBef>
              <a:spcAft>
                <a:spcPts val="0"/>
              </a:spcAft>
              <a:buFont typeface="Wingdings" pitchFamily="2" charset="2"/>
              <a:buNone/>
              <a:defRPr/>
            </a:pPr>
            <a:r>
              <a:rPr lang="en-US" altLang="zh-CN" kern="0" dirty="0">
                <a:solidFill>
                  <a:srgbClr val="000000"/>
                </a:solidFill>
                <a:latin typeface="+mn-lt"/>
                <a:ea typeface="+mn-ea"/>
              </a:rPr>
              <a:t>Server 1</a:t>
            </a:r>
          </a:p>
        </p:txBody>
      </p:sp>
      <p:sp>
        <p:nvSpPr>
          <p:cNvPr id="136" name="Rectangle 1033">
            <a:extLst>
              <a:ext uri="{FF2B5EF4-FFF2-40B4-BE49-F238E27FC236}">
                <a16:creationId xmlns:a16="http://schemas.microsoft.com/office/drawing/2014/main" id="{4124D888-E3D6-4C99-8B66-CC5645C4DD58}"/>
              </a:ext>
            </a:extLst>
          </p:cNvPr>
          <p:cNvSpPr>
            <a:spLocks noChangeAspect="1" noChangeArrowheads="1"/>
          </p:cNvSpPr>
          <p:nvPr/>
        </p:nvSpPr>
        <p:spPr bwMode="auto">
          <a:xfrm>
            <a:off x="1933575" y="3792538"/>
            <a:ext cx="690563" cy="242887"/>
          </a:xfrm>
          <a:prstGeom prst="rect">
            <a:avLst/>
          </a:prstGeom>
          <a:noFill/>
          <a:ln w="9525" algn="ctr">
            <a:noFill/>
            <a:miter lim="800000"/>
            <a:headEnd/>
            <a:tailEnd/>
          </a:ln>
        </p:spPr>
        <p:txBody>
          <a:bodyPr wrap="none" lIns="87746" tIns="43875" rIns="87746" bIns="43875">
            <a:spAutoFit/>
          </a:bodyPr>
          <a:lstStyle/>
          <a:p>
            <a:pPr defTabSz="877888" eaLnBrk="1" fontAlgn="auto" hangingPunct="1">
              <a:spcBef>
                <a:spcPts val="0"/>
              </a:spcBef>
              <a:spcAft>
                <a:spcPts val="0"/>
              </a:spcAft>
              <a:buFont typeface="Wingdings" pitchFamily="2" charset="2"/>
              <a:buNone/>
              <a:defRPr/>
            </a:pPr>
            <a:r>
              <a:rPr lang="en-US" altLang="zh-CN" kern="0" dirty="0">
                <a:solidFill>
                  <a:srgbClr val="000000"/>
                </a:solidFill>
                <a:latin typeface="+mn-lt"/>
                <a:ea typeface="+mn-ea"/>
              </a:rPr>
              <a:t>Server 2</a:t>
            </a:r>
          </a:p>
        </p:txBody>
      </p:sp>
      <p:sp>
        <p:nvSpPr>
          <p:cNvPr id="137" name="Rectangle 1034">
            <a:extLst>
              <a:ext uri="{FF2B5EF4-FFF2-40B4-BE49-F238E27FC236}">
                <a16:creationId xmlns:a16="http://schemas.microsoft.com/office/drawing/2014/main" id="{2284EF99-6DFB-4E8D-A5CF-B9A1A85CA7DB}"/>
              </a:ext>
            </a:extLst>
          </p:cNvPr>
          <p:cNvSpPr>
            <a:spLocks noChangeAspect="1" noChangeArrowheads="1"/>
          </p:cNvSpPr>
          <p:nvPr/>
        </p:nvSpPr>
        <p:spPr bwMode="auto">
          <a:xfrm>
            <a:off x="2933700" y="3792538"/>
            <a:ext cx="690563" cy="242887"/>
          </a:xfrm>
          <a:prstGeom prst="rect">
            <a:avLst/>
          </a:prstGeom>
          <a:noFill/>
          <a:ln w="9525" algn="ctr">
            <a:noFill/>
            <a:miter lim="800000"/>
            <a:headEnd/>
            <a:tailEnd/>
          </a:ln>
        </p:spPr>
        <p:txBody>
          <a:bodyPr wrap="none" lIns="87746" tIns="43875" rIns="87746" bIns="43875">
            <a:spAutoFit/>
          </a:bodyPr>
          <a:lstStyle/>
          <a:p>
            <a:pPr defTabSz="877888" eaLnBrk="1" fontAlgn="auto" hangingPunct="1">
              <a:spcBef>
                <a:spcPts val="0"/>
              </a:spcBef>
              <a:spcAft>
                <a:spcPts val="0"/>
              </a:spcAft>
              <a:buFont typeface="Wingdings" pitchFamily="2" charset="2"/>
              <a:buNone/>
              <a:defRPr/>
            </a:pPr>
            <a:r>
              <a:rPr lang="en-US" altLang="zh-CN" kern="0" dirty="0">
                <a:solidFill>
                  <a:srgbClr val="000000"/>
                </a:solidFill>
                <a:latin typeface="+mn-lt"/>
                <a:ea typeface="+mn-ea"/>
              </a:rPr>
              <a:t>Server 3</a:t>
            </a:r>
          </a:p>
        </p:txBody>
      </p:sp>
      <p:grpSp>
        <p:nvGrpSpPr>
          <p:cNvPr id="138" name="Group 886">
            <a:extLst>
              <a:ext uri="{FF2B5EF4-FFF2-40B4-BE49-F238E27FC236}">
                <a16:creationId xmlns:a16="http://schemas.microsoft.com/office/drawing/2014/main" id="{D28F8825-EFE7-4384-A5B9-AE204AE989D7}"/>
              </a:ext>
            </a:extLst>
          </p:cNvPr>
          <p:cNvGrpSpPr>
            <a:grpSpLocks/>
          </p:cNvGrpSpPr>
          <p:nvPr/>
        </p:nvGrpSpPr>
        <p:grpSpPr bwMode="auto">
          <a:xfrm>
            <a:off x="4962434" y="3396808"/>
            <a:ext cx="3394899" cy="437914"/>
            <a:chOff x="3314" y="2041"/>
            <a:chExt cx="1892" cy="454"/>
          </a:xfrm>
        </p:grpSpPr>
        <p:sp>
          <p:nvSpPr>
            <p:cNvPr id="139" name="AutoShape 28">
              <a:extLst>
                <a:ext uri="{FF2B5EF4-FFF2-40B4-BE49-F238E27FC236}">
                  <a16:creationId xmlns:a16="http://schemas.microsoft.com/office/drawing/2014/main" id="{869DFDB1-2A25-4911-BA12-765D6F70D1D8}"/>
                </a:ext>
              </a:extLst>
            </p:cNvPr>
            <p:cNvSpPr>
              <a:spLocks noChangeArrowheads="1"/>
            </p:cNvSpPr>
            <p:nvPr/>
          </p:nvSpPr>
          <p:spPr bwMode="auto">
            <a:xfrm>
              <a:off x="3948" y="2178"/>
              <a:ext cx="591" cy="314"/>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600" kern="0">
                <a:solidFill>
                  <a:srgbClr val="000000"/>
                </a:solidFill>
                <a:latin typeface="+mn-lt"/>
                <a:ea typeface="+mn-ea"/>
                <a:cs typeface="Arial" pitchFamily="34" charset="0"/>
              </a:endParaRPr>
            </a:p>
          </p:txBody>
        </p:sp>
        <p:sp>
          <p:nvSpPr>
            <p:cNvPr id="140" name="AutoShape 28">
              <a:extLst>
                <a:ext uri="{FF2B5EF4-FFF2-40B4-BE49-F238E27FC236}">
                  <a16:creationId xmlns:a16="http://schemas.microsoft.com/office/drawing/2014/main" id="{2694A2A4-9261-42A0-AEFD-117A49E2393C}"/>
                </a:ext>
              </a:extLst>
            </p:cNvPr>
            <p:cNvSpPr>
              <a:spLocks noChangeArrowheads="1"/>
            </p:cNvSpPr>
            <p:nvPr/>
          </p:nvSpPr>
          <p:spPr bwMode="auto">
            <a:xfrm>
              <a:off x="4615" y="2178"/>
              <a:ext cx="591" cy="314"/>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600" kern="0">
                <a:solidFill>
                  <a:srgbClr val="000000"/>
                </a:solidFill>
                <a:latin typeface="+mn-lt"/>
                <a:ea typeface="+mn-ea"/>
                <a:cs typeface="Arial" pitchFamily="34" charset="0"/>
              </a:endParaRPr>
            </a:p>
          </p:txBody>
        </p:sp>
        <p:sp>
          <p:nvSpPr>
            <p:cNvPr id="141" name="AutoShape 28">
              <a:extLst>
                <a:ext uri="{FF2B5EF4-FFF2-40B4-BE49-F238E27FC236}">
                  <a16:creationId xmlns:a16="http://schemas.microsoft.com/office/drawing/2014/main" id="{5C013CC6-BE67-4162-9C77-3418C76F5AB2}"/>
                </a:ext>
              </a:extLst>
            </p:cNvPr>
            <p:cNvSpPr>
              <a:spLocks noChangeArrowheads="1"/>
            </p:cNvSpPr>
            <p:nvPr/>
          </p:nvSpPr>
          <p:spPr bwMode="auto">
            <a:xfrm>
              <a:off x="3314" y="2178"/>
              <a:ext cx="591" cy="314"/>
            </a:xfrm>
            <a:prstGeom prst="roundRect">
              <a:avLst>
                <a:gd name="adj" fmla="val 8495"/>
              </a:avLst>
            </a:prstGeom>
            <a:solidFill>
              <a:srgbClr val="BABABA">
                <a:alpha val="50195"/>
              </a:srgbClr>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600" kern="0">
                <a:solidFill>
                  <a:srgbClr val="000000"/>
                </a:solidFill>
                <a:latin typeface="+mn-lt"/>
                <a:ea typeface="+mn-ea"/>
                <a:cs typeface="Arial" pitchFamily="34" charset="0"/>
              </a:endParaRPr>
            </a:p>
          </p:txBody>
        </p:sp>
        <p:grpSp>
          <p:nvGrpSpPr>
            <p:cNvPr id="142" name="Group 765">
              <a:extLst>
                <a:ext uri="{FF2B5EF4-FFF2-40B4-BE49-F238E27FC236}">
                  <a16:creationId xmlns:a16="http://schemas.microsoft.com/office/drawing/2014/main" id="{0045970D-E542-478E-A08D-0413A4F37714}"/>
                </a:ext>
              </a:extLst>
            </p:cNvPr>
            <p:cNvGrpSpPr>
              <a:grpSpLocks noChangeAspect="1"/>
            </p:cNvGrpSpPr>
            <p:nvPr/>
          </p:nvGrpSpPr>
          <p:grpSpPr bwMode="auto">
            <a:xfrm>
              <a:off x="3479" y="2177"/>
              <a:ext cx="262" cy="318"/>
              <a:chOff x="5506" y="5440"/>
              <a:chExt cx="312" cy="502"/>
            </a:xfrm>
          </p:grpSpPr>
          <p:sp>
            <p:nvSpPr>
              <p:cNvPr id="213" name="Freeform 766">
                <a:extLst>
                  <a:ext uri="{FF2B5EF4-FFF2-40B4-BE49-F238E27FC236}">
                    <a16:creationId xmlns:a16="http://schemas.microsoft.com/office/drawing/2014/main" id="{CAB2586B-598C-4248-94DB-B2546D9D331D}"/>
                  </a:ext>
                </a:extLst>
              </p:cNvPr>
              <p:cNvSpPr>
                <a:spLocks noChangeAspect="1"/>
              </p:cNvSpPr>
              <p:nvPr/>
            </p:nvSpPr>
            <p:spPr bwMode="auto">
              <a:xfrm>
                <a:off x="5647" y="5475"/>
                <a:ext cx="164" cy="468"/>
              </a:xfrm>
              <a:custGeom>
                <a:avLst/>
                <a:gdLst>
                  <a:gd name="T0" fmla="*/ 83968 w 82"/>
                  <a:gd name="T1" fmla="*/ 77824 h 239"/>
                  <a:gd name="T2" fmla="*/ 83968 w 82"/>
                  <a:gd name="T3" fmla="*/ 3072 h 239"/>
                  <a:gd name="T4" fmla="*/ 4096 w 82"/>
                  <a:gd name="T5" fmla="*/ 64512 h 239"/>
                  <a:gd name="T6" fmla="*/ 4096 w 82"/>
                  <a:gd name="T7" fmla="*/ 232448 h 239"/>
                  <a:gd name="T8" fmla="*/ 0 w 82"/>
                  <a:gd name="T9" fmla="*/ 241664 h 239"/>
                  <a:gd name="T10" fmla="*/ 5120 w 82"/>
                  <a:gd name="T11" fmla="*/ 240640 h 239"/>
                  <a:gd name="T12" fmla="*/ 12288 w 82"/>
                  <a:gd name="T13" fmla="*/ 234496 h 239"/>
                  <a:gd name="T14" fmla="*/ 12288 w 82"/>
                  <a:gd name="T15" fmla="*/ 231424 h 239"/>
                  <a:gd name="T16" fmla="*/ 15360 w 82"/>
                  <a:gd name="T17" fmla="*/ 232448 h 239"/>
                  <a:gd name="T18" fmla="*/ 80896 w 82"/>
                  <a:gd name="T19" fmla="*/ 180224 h 239"/>
                  <a:gd name="T20" fmla="*/ 83968 w 82"/>
                  <a:gd name="T21" fmla="*/ 176128 h 239"/>
                  <a:gd name="T22" fmla="*/ 83968 w 82"/>
                  <a:gd name="T23" fmla="*/ 77824 h 2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239"/>
                  <a:gd name="T38" fmla="*/ 82 w 82"/>
                  <a:gd name="T39" fmla="*/ 239 h 2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14" name="Freeform 767">
                <a:extLst>
                  <a:ext uri="{FF2B5EF4-FFF2-40B4-BE49-F238E27FC236}">
                    <a16:creationId xmlns:a16="http://schemas.microsoft.com/office/drawing/2014/main" id="{C4696EA5-5722-4BE8-877A-67182CB74FEC}"/>
                  </a:ext>
                </a:extLst>
              </p:cNvPr>
              <p:cNvSpPr>
                <a:spLocks noChangeAspect="1"/>
              </p:cNvSpPr>
              <p:nvPr/>
            </p:nvSpPr>
            <p:spPr bwMode="auto">
              <a:xfrm>
                <a:off x="5506" y="5449"/>
                <a:ext cx="323" cy="143"/>
              </a:xfrm>
              <a:custGeom>
                <a:avLst/>
                <a:gdLst>
                  <a:gd name="T0" fmla="*/ 158720 w 155"/>
                  <a:gd name="T1" fmla="*/ 14336 h 74"/>
                  <a:gd name="T2" fmla="*/ 78848 w 155"/>
                  <a:gd name="T3" fmla="*/ 75776 h 74"/>
                  <a:gd name="T4" fmla="*/ 4096 w 155"/>
                  <a:gd name="T5" fmla="*/ 60416 h 74"/>
                  <a:gd name="T6" fmla="*/ 0 w 155"/>
                  <a:gd name="T7" fmla="*/ 62464 h 74"/>
                  <a:gd name="T8" fmla="*/ 2048 w 155"/>
                  <a:gd name="T9" fmla="*/ 58368 h 74"/>
                  <a:gd name="T10" fmla="*/ 8192 w 155"/>
                  <a:gd name="T11" fmla="*/ 53248 h 74"/>
                  <a:gd name="T12" fmla="*/ 11264 w 155"/>
                  <a:gd name="T13" fmla="*/ 54272 h 74"/>
                  <a:gd name="T14" fmla="*/ 11264 w 155"/>
                  <a:gd name="T15" fmla="*/ 51200 h 74"/>
                  <a:gd name="T16" fmla="*/ 77824 w 155"/>
                  <a:gd name="T17" fmla="*/ 1024 h 74"/>
                  <a:gd name="T18" fmla="*/ 80896 w 155"/>
                  <a:gd name="T19" fmla="*/ 0 h 74"/>
                  <a:gd name="T20" fmla="*/ 154624 w 155"/>
                  <a:gd name="T21" fmla="*/ 11264 h 74"/>
                  <a:gd name="T22" fmla="*/ 158720 w 155"/>
                  <a:gd name="T23" fmla="*/ 14336 h 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5"/>
                  <a:gd name="T37" fmla="*/ 0 h 74"/>
                  <a:gd name="T38" fmla="*/ 155 w 155"/>
                  <a:gd name="T39" fmla="*/ 74 h 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15" name="Freeform 768">
                <a:extLst>
                  <a:ext uri="{FF2B5EF4-FFF2-40B4-BE49-F238E27FC236}">
                    <a16:creationId xmlns:a16="http://schemas.microsoft.com/office/drawing/2014/main" id="{8EC2381C-60C2-4FED-B86A-15A32339B6A2}"/>
                  </a:ext>
                </a:extLst>
              </p:cNvPr>
              <p:cNvSpPr>
                <a:spLocks noChangeAspect="1"/>
              </p:cNvSpPr>
              <p:nvPr/>
            </p:nvSpPr>
            <p:spPr bwMode="auto">
              <a:xfrm>
                <a:off x="5651" y="5475"/>
                <a:ext cx="160" cy="122"/>
              </a:xfrm>
              <a:custGeom>
                <a:avLst/>
                <a:gdLst>
                  <a:gd name="T0" fmla="*/ 81920 w 80"/>
                  <a:gd name="T1" fmla="*/ 2048 h 62"/>
                  <a:gd name="T2" fmla="*/ 80896 w 80"/>
                  <a:gd name="T3" fmla="*/ 0 h 62"/>
                  <a:gd name="T4" fmla="*/ 0 w 80"/>
                  <a:gd name="T5" fmla="*/ 62464 h 62"/>
                  <a:gd name="T6" fmla="*/ 1024 w 80"/>
                  <a:gd name="T7" fmla="*/ 63488 h 62"/>
                  <a:gd name="T8" fmla="*/ 81920 w 80"/>
                  <a:gd name="T9" fmla="*/ 2048 h 62"/>
                  <a:gd name="T10" fmla="*/ 0 60000 65536"/>
                  <a:gd name="T11" fmla="*/ 0 60000 65536"/>
                  <a:gd name="T12" fmla="*/ 0 60000 65536"/>
                  <a:gd name="T13" fmla="*/ 0 60000 65536"/>
                  <a:gd name="T14" fmla="*/ 0 60000 65536"/>
                  <a:gd name="T15" fmla="*/ 0 w 80"/>
                  <a:gd name="T16" fmla="*/ 0 h 62"/>
                  <a:gd name="T17" fmla="*/ 80 w 80"/>
                  <a:gd name="T18" fmla="*/ 62 h 62"/>
                </a:gdLst>
                <a:ahLst/>
                <a:cxnLst>
                  <a:cxn ang="T10">
                    <a:pos x="T0" y="T1"/>
                  </a:cxn>
                  <a:cxn ang="T11">
                    <a:pos x="T2" y="T3"/>
                  </a:cxn>
                  <a:cxn ang="T12">
                    <a:pos x="T4" y="T5"/>
                  </a:cxn>
                  <a:cxn ang="T13">
                    <a:pos x="T6" y="T7"/>
                  </a:cxn>
                  <a:cxn ang="T14">
                    <a:pos x="T8" y="T9"/>
                  </a:cxn>
                </a:cxnLst>
                <a:rect l="T15" t="T16" r="T17" b="T18"/>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16" name="Freeform 769">
                <a:extLst>
                  <a:ext uri="{FF2B5EF4-FFF2-40B4-BE49-F238E27FC236}">
                    <a16:creationId xmlns:a16="http://schemas.microsoft.com/office/drawing/2014/main" id="{336CDC9B-5224-44E3-968C-5D2704D0E62B}"/>
                  </a:ext>
                </a:extLst>
              </p:cNvPr>
              <p:cNvSpPr>
                <a:spLocks noChangeAspect="1"/>
              </p:cNvSpPr>
              <p:nvPr/>
            </p:nvSpPr>
            <p:spPr bwMode="auto">
              <a:xfrm>
                <a:off x="5506" y="5566"/>
                <a:ext cx="158" cy="377"/>
              </a:xfrm>
              <a:custGeom>
                <a:avLst/>
                <a:gdLst>
                  <a:gd name="T0" fmla="*/ 80896 w 79"/>
                  <a:gd name="T1" fmla="*/ 19456 h 192"/>
                  <a:gd name="T2" fmla="*/ 77824 w 79"/>
                  <a:gd name="T3" fmla="*/ 14336 h 192"/>
                  <a:gd name="T4" fmla="*/ 4096 w 79"/>
                  <a:gd name="T5" fmla="*/ 1024 h 192"/>
                  <a:gd name="T6" fmla="*/ 0 w 79"/>
                  <a:gd name="T7" fmla="*/ 3072 h 192"/>
                  <a:gd name="T8" fmla="*/ 0 w 79"/>
                  <a:gd name="T9" fmla="*/ 17408 h 192"/>
                  <a:gd name="T10" fmla="*/ 3072 w 79"/>
                  <a:gd name="T11" fmla="*/ 17408 h 192"/>
                  <a:gd name="T12" fmla="*/ 0 w 79"/>
                  <a:gd name="T13" fmla="*/ 19456 h 192"/>
                  <a:gd name="T14" fmla="*/ 0 w 79"/>
                  <a:gd name="T15" fmla="*/ 26624 h 192"/>
                  <a:gd name="T16" fmla="*/ 0 w 79"/>
                  <a:gd name="T17" fmla="*/ 175104 h 192"/>
                  <a:gd name="T18" fmla="*/ 4096 w 79"/>
                  <a:gd name="T19" fmla="*/ 181248 h 192"/>
                  <a:gd name="T20" fmla="*/ 74752 w 79"/>
                  <a:gd name="T21" fmla="*/ 195584 h 192"/>
                  <a:gd name="T22" fmla="*/ 79872 w 79"/>
                  <a:gd name="T23" fmla="*/ 191488 h 192"/>
                  <a:gd name="T24" fmla="*/ 80896 w 79"/>
                  <a:gd name="T25" fmla="*/ 19456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192"/>
                  <a:gd name="T41" fmla="*/ 79 w 79"/>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17" name="Freeform 770">
                <a:extLst>
                  <a:ext uri="{FF2B5EF4-FFF2-40B4-BE49-F238E27FC236}">
                    <a16:creationId xmlns:a16="http://schemas.microsoft.com/office/drawing/2014/main" id="{CB956EF0-0E04-4CFD-8A6C-0FDCB0EA6A6E}"/>
                  </a:ext>
                </a:extLst>
              </p:cNvPr>
              <p:cNvSpPr>
                <a:spLocks noChangeAspect="1"/>
              </p:cNvSpPr>
              <p:nvPr/>
            </p:nvSpPr>
            <p:spPr bwMode="auto">
              <a:xfrm>
                <a:off x="5558" y="5800"/>
                <a:ext cx="122"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18" name="Freeform 771">
                <a:extLst>
                  <a:ext uri="{FF2B5EF4-FFF2-40B4-BE49-F238E27FC236}">
                    <a16:creationId xmlns:a16="http://schemas.microsoft.com/office/drawing/2014/main" id="{A9DE0F0B-6526-469D-A0AC-8F97C53DA55F}"/>
                  </a:ext>
                </a:extLst>
              </p:cNvPr>
              <p:cNvSpPr>
                <a:spLocks noChangeAspect="1"/>
              </p:cNvSpPr>
              <p:nvPr/>
            </p:nvSpPr>
            <p:spPr bwMode="auto">
              <a:xfrm>
                <a:off x="5558" y="5800"/>
                <a:ext cx="0"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19" name="Freeform 772">
                <a:extLst>
                  <a:ext uri="{FF2B5EF4-FFF2-40B4-BE49-F238E27FC236}">
                    <a16:creationId xmlns:a16="http://schemas.microsoft.com/office/drawing/2014/main" id="{77B2CF03-B1AD-414A-BBA2-AC4328D748DE}"/>
                  </a:ext>
                </a:extLst>
              </p:cNvPr>
              <p:cNvSpPr>
                <a:spLocks noChangeAspect="1"/>
              </p:cNvSpPr>
              <p:nvPr/>
            </p:nvSpPr>
            <p:spPr bwMode="auto">
              <a:xfrm>
                <a:off x="5558" y="5813"/>
                <a:ext cx="122"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20" name="Freeform 773">
                <a:extLst>
                  <a:ext uri="{FF2B5EF4-FFF2-40B4-BE49-F238E27FC236}">
                    <a16:creationId xmlns:a16="http://schemas.microsoft.com/office/drawing/2014/main" id="{27098814-4799-4DB0-9AAF-09104CBDF75E}"/>
                  </a:ext>
                </a:extLst>
              </p:cNvPr>
              <p:cNvSpPr>
                <a:spLocks noChangeAspect="1"/>
              </p:cNvSpPr>
              <p:nvPr/>
            </p:nvSpPr>
            <p:spPr bwMode="auto">
              <a:xfrm>
                <a:off x="5558" y="5813"/>
                <a:ext cx="0" cy="5"/>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21" name="Freeform 774">
                <a:extLst>
                  <a:ext uri="{FF2B5EF4-FFF2-40B4-BE49-F238E27FC236}">
                    <a16:creationId xmlns:a16="http://schemas.microsoft.com/office/drawing/2014/main" id="{E9D417A3-2B8A-4F5A-86E6-4E73D33AC00A}"/>
                  </a:ext>
                </a:extLst>
              </p:cNvPr>
              <p:cNvSpPr>
                <a:spLocks noChangeAspect="1"/>
              </p:cNvSpPr>
              <p:nvPr/>
            </p:nvSpPr>
            <p:spPr bwMode="auto">
              <a:xfrm>
                <a:off x="5558" y="5821"/>
                <a:ext cx="122" cy="31"/>
              </a:xfrm>
              <a:custGeom>
                <a:avLst/>
                <a:gdLst>
                  <a:gd name="T0" fmla="*/ 0 w 122"/>
                  <a:gd name="T1" fmla="*/ 0 h 28"/>
                  <a:gd name="T2" fmla="*/ 104 w 122"/>
                  <a:gd name="T3" fmla="*/ 24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22" name="Freeform 775">
                <a:extLst>
                  <a:ext uri="{FF2B5EF4-FFF2-40B4-BE49-F238E27FC236}">
                    <a16:creationId xmlns:a16="http://schemas.microsoft.com/office/drawing/2014/main" id="{1704A7C4-D5FF-41D5-93A3-CD3266B8A034}"/>
                  </a:ext>
                </a:extLst>
              </p:cNvPr>
              <p:cNvSpPr>
                <a:spLocks noChangeAspect="1"/>
              </p:cNvSpPr>
              <p:nvPr/>
            </p:nvSpPr>
            <p:spPr bwMode="auto">
              <a:xfrm>
                <a:off x="5558" y="5821"/>
                <a:ext cx="0" cy="10"/>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23" name="Freeform 776">
                <a:extLst>
                  <a:ext uri="{FF2B5EF4-FFF2-40B4-BE49-F238E27FC236}">
                    <a16:creationId xmlns:a16="http://schemas.microsoft.com/office/drawing/2014/main" id="{603B8655-899B-4C11-BAA7-1C15BDFCB61E}"/>
                  </a:ext>
                </a:extLst>
              </p:cNvPr>
              <p:cNvSpPr>
                <a:spLocks noChangeAspect="1"/>
              </p:cNvSpPr>
              <p:nvPr/>
            </p:nvSpPr>
            <p:spPr bwMode="auto">
              <a:xfrm>
                <a:off x="5558" y="5839"/>
                <a:ext cx="122" cy="31"/>
              </a:xfrm>
              <a:custGeom>
                <a:avLst/>
                <a:gdLst>
                  <a:gd name="T0" fmla="*/ 0 w 122"/>
                  <a:gd name="T1" fmla="*/ 0 h 28"/>
                  <a:gd name="T2" fmla="*/ 104 w 122"/>
                  <a:gd name="T3" fmla="*/ 22 h 28"/>
                  <a:gd name="T4" fmla="*/ 122 w 122"/>
                  <a:gd name="T5" fmla="*/ 12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24" name="Freeform 777">
                <a:extLst>
                  <a:ext uri="{FF2B5EF4-FFF2-40B4-BE49-F238E27FC236}">
                    <a16:creationId xmlns:a16="http://schemas.microsoft.com/office/drawing/2014/main" id="{FC420573-A544-400F-BD07-9E9B760B83FA}"/>
                  </a:ext>
                </a:extLst>
              </p:cNvPr>
              <p:cNvSpPr>
                <a:spLocks noChangeAspect="1"/>
              </p:cNvSpPr>
              <p:nvPr/>
            </p:nvSpPr>
            <p:spPr bwMode="auto">
              <a:xfrm>
                <a:off x="5558" y="5839"/>
                <a:ext cx="0" cy="8"/>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25" name="Freeform 778">
                <a:extLst>
                  <a:ext uri="{FF2B5EF4-FFF2-40B4-BE49-F238E27FC236}">
                    <a16:creationId xmlns:a16="http://schemas.microsoft.com/office/drawing/2014/main" id="{F86C9FCD-AA70-4509-BBFD-C4ED9F876B99}"/>
                  </a:ext>
                </a:extLst>
              </p:cNvPr>
              <p:cNvSpPr>
                <a:spLocks noChangeAspect="1"/>
              </p:cNvSpPr>
              <p:nvPr/>
            </p:nvSpPr>
            <p:spPr bwMode="auto">
              <a:xfrm>
                <a:off x="5558" y="5852"/>
                <a:ext cx="122"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4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26" name="Freeform 779">
                <a:extLst>
                  <a:ext uri="{FF2B5EF4-FFF2-40B4-BE49-F238E27FC236}">
                    <a16:creationId xmlns:a16="http://schemas.microsoft.com/office/drawing/2014/main" id="{8882A658-14ED-41AE-BD57-330513F32EC7}"/>
                  </a:ext>
                </a:extLst>
              </p:cNvPr>
              <p:cNvSpPr>
                <a:spLocks noChangeAspect="1"/>
              </p:cNvSpPr>
              <p:nvPr/>
            </p:nvSpPr>
            <p:spPr bwMode="auto">
              <a:xfrm>
                <a:off x="5558" y="5852"/>
                <a:ext cx="0"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27" name="Freeform 780">
                <a:extLst>
                  <a:ext uri="{FF2B5EF4-FFF2-40B4-BE49-F238E27FC236}">
                    <a16:creationId xmlns:a16="http://schemas.microsoft.com/office/drawing/2014/main" id="{71B08B27-CDA4-4E0C-AA79-48EF455445ED}"/>
                  </a:ext>
                </a:extLst>
              </p:cNvPr>
              <p:cNvSpPr>
                <a:spLocks noChangeAspect="1"/>
              </p:cNvSpPr>
              <p:nvPr/>
            </p:nvSpPr>
            <p:spPr bwMode="auto">
              <a:xfrm>
                <a:off x="5558" y="5865"/>
                <a:ext cx="122"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28" name="Freeform 781">
                <a:extLst>
                  <a:ext uri="{FF2B5EF4-FFF2-40B4-BE49-F238E27FC236}">
                    <a16:creationId xmlns:a16="http://schemas.microsoft.com/office/drawing/2014/main" id="{349A9B19-256C-4278-B6A8-99AF6DCB5AE5}"/>
                  </a:ext>
                </a:extLst>
              </p:cNvPr>
              <p:cNvSpPr>
                <a:spLocks noChangeAspect="1"/>
              </p:cNvSpPr>
              <p:nvPr/>
            </p:nvSpPr>
            <p:spPr bwMode="auto">
              <a:xfrm>
                <a:off x="5558" y="5865"/>
                <a:ext cx="0"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29" name="Freeform 782">
                <a:extLst>
                  <a:ext uri="{FF2B5EF4-FFF2-40B4-BE49-F238E27FC236}">
                    <a16:creationId xmlns:a16="http://schemas.microsoft.com/office/drawing/2014/main" id="{8FDE51FB-0EBD-4960-A399-2D16E0AA4ACC}"/>
                  </a:ext>
                </a:extLst>
              </p:cNvPr>
              <p:cNvSpPr>
                <a:spLocks noChangeAspect="1"/>
              </p:cNvSpPr>
              <p:nvPr/>
            </p:nvSpPr>
            <p:spPr bwMode="auto">
              <a:xfrm>
                <a:off x="5558" y="5878"/>
                <a:ext cx="122" cy="31"/>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30" name="Freeform 783">
                <a:extLst>
                  <a:ext uri="{FF2B5EF4-FFF2-40B4-BE49-F238E27FC236}">
                    <a16:creationId xmlns:a16="http://schemas.microsoft.com/office/drawing/2014/main" id="{370D1E77-496C-44D9-8A2A-70D507B1EF00}"/>
                  </a:ext>
                </a:extLst>
              </p:cNvPr>
              <p:cNvSpPr>
                <a:spLocks noChangeAspect="1"/>
              </p:cNvSpPr>
              <p:nvPr/>
            </p:nvSpPr>
            <p:spPr bwMode="auto">
              <a:xfrm>
                <a:off x="5558" y="5878"/>
                <a:ext cx="0" cy="5"/>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31" name="Freeform 784">
                <a:extLst>
                  <a:ext uri="{FF2B5EF4-FFF2-40B4-BE49-F238E27FC236}">
                    <a16:creationId xmlns:a16="http://schemas.microsoft.com/office/drawing/2014/main" id="{40121A21-A19B-4D7E-A873-2DCB8F74BDA0}"/>
                  </a:ext>
                </a:extLst>
              </p:cNvPr>
              <p:cNvSpPr>
                <a:spLocks noChangeAspect="1"/>
              </p:cNvSpPr>
              <p:nvPr/>
            </p:nvSpPr>
            <p:spPr bwMode="auto">
              <a:xfrm>
                <a:off x="5506" y="5592"/>
                <a:ext cx="177" cy="31"/>
              </a:xfrm>
              <a:custGeom>
                <a:avLst/>
                <a:gdLst>
                  <a:gd name="T0" fmla="*/ 156 w 172"/>
                  <a:gd name="T1" fmla="*/ 30 h 34"/>
                  <a:gd name="T2" fmla="*/ 6 w 172"/>
                  <a:gd name="T3" fmla="*/ 0 h 34"/>
                  <a:gd name="T4" fmla="*/ 0 w 172"/>
                  <a:gd name="T5" fmla="*/ 4 h 34"/>
                  <a:gd name="T6" fmla="*/ 158 w 172"/>
                  <a:gd name="T7" fmla="*/ 34 h 34"/>
                  <a:gd name="T8" fmla="*/ 172 w 172"/>
                  <a:gd name="T9" fmla="*/ 24 h 34"/>
                  <a:gd name="T10" fmla="*/ 172 w 172"/>
                  <a:gd name="T11" fmla="*/ 20 h 34"/>
                  <a:gd name="T12" fmla="*/ 156 w 172"/>
                  <a:gd name="T13" fmla="*/ 30 h 34"/>
                  <a:gd name="T14" fmla="*/ 0 60000 65536"/>
                  <a:gd name="T15" fmla="*/ 0 60000 65536"/>
                  <a:gd name="T16" fmla="*/ 0 60000 65536"/>
                  <a:gd name="T17" fmla="*/ 0 60000 65536"/>
                  <a:gd name="T18" fmla="*/ 0 60000 65536"/>
                  <a:gd name="T19" fmla="*/ 0 60000 65536"/>
                  <a:gd name="T20" fmla="*/ 0 60000 65536"/>
                  <a:gd name="T21" fmla="*/ 0 w 172"/>
                  <a:gd name="T22" fmla="*/ 0 h 34"/>
                  <a:gd name="T23" fmla="*/ 172 w 17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32" name="Freeform 785">
                <a:extLst>
                  <a:ext uri="{FF2B5EF4-FFF2-40B4-BE49-F238E27FC236}">
                    <a16:creationId xmlns:a16="http://schemas.microsoft.com/office/drawing/2014/main" id="{C28FA317-AFAF-4B02-B6CB-6D041C48B8F2}"/>
                  </a:ext>
                </a:extLst>
              </p:cNvPr>
              <p:cNvSpPr>
                <a:spLocks noChangeAspect="1"/>
              </p:cNvSpPr>
              <p:nvPr/>
            </p:nvSpPr>
            <p:spPr bwMode="auto">
              <a:xfrm>
                <a:off x="5529" y="5618"/>
                <a:ext cx="100" cy="31"/>
              </a:xfrm>
              <a:custGeom>
                <a:avLst/>
                <a:gdLst>
                  <a:gd name="T0" fmla="*/ 100 w 100"/>
                  <a:gd name="T1" fmla="*/ 18 h 30"/>
                  <a:gd name="T2" fmla="*/ 0 w 100"/>
                  <a:gd name="T3" fmla="*/ 0 h 30"/>
                  <a:gd name="T4" fmla="*/ 0 w 100"/>
                  <a:gd name="T5" fmla="*/ 10 h 30"/>
                  <a:gd name="T6" fmla="*/ 100 w 100"/>
                  <a:gd name="T7" fmla="*/ 30 h 30"/>
                  <a:gd name="T8" fmla="*/ 100 w 100"/>
                  <a:gd name="T9" fmla="*/ 18 h 30"/>
                  <a:gd name="T10" fmla="*/ 0 60000 65536"/>
                  <a:gd name="T11" fmla="*/ 0 60000 65536"/>
                  <a:gd name="T12" fmla="*/ 0 60000 65536"/>
                  <a:gd name="T13" fmla="*/ 0 60000 65536"/>
                  <a:gd name="T14" fmla="*/ 0 60000 65536"/>
                  <a:gd name="T15" fmla="*/ 0 w 100"/>
                  <a:gd name="T16" fmla="*/ 0 h 30"/>
                  <a:gd name="T17" fmla="*/ 100 w 100"/>
                  <a:gd name="T18" fmla="*/ 30 h 30"/>
                </a:gdLst>
                <a:ahLst/>
                <a:cxnLst>
                  <a:cxn ang="T10">
                    <a:pos x="T0" y="T1"/>
                  </a:cxn>
                  <a:cxn ang="T11">
                    <a:pos x="T2" y="T3"/>
                  </a:cxn>
                  <a:cxn ang="T12">
                    <a:pos x="T4" y="T5"/>
                  </a:cxn>
                  <a:cxn ang="T13">
                    <a:pos x="T6" y="T7"/>
                  </a:cxn>
                  <a:cxn ang="T14">
                    <a:pos x="T8" y="T9"/>
                  </a:cxn>
                </a:cxnLst>
                <a:rect l="T15" t="T16" r="T17" b="T18"/>
                <a:pathLst>
                  <a:path w="100" h="30">
                    <a:moveTo>
                      <a:pt x="100" y="18"/>
                    </a:moveTo>
                    <a:lnTo>
                      <a:pt x="0" y="0"/>
                    </a:lnTo>
                    <a:lnTo>
                      <a:pt x="0" y="10"/>
                    </a:lnTo>
                    <a:lnTo>
                      <a:pt x="100" y="30"/>
                    </a:lnTo>
                    <a:lnTo>
                      <a:pt x="100" y="18"/>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33" name="Freeform 786">
                <a:extLst>
                  <a:ext uri="{FF2B5EF4-FFF2-40B4-BE49-F238E27FC236}">
                    <a16:creationId xmlns:a16="http://schemas.microsoft.com/office/drawing/2014/main" id="{A7DBF268-FFD1-474B-8CDF-BA8747443103}"/>
                  </a:ext>
                </a:extLst>
              </p:cNvPr>
              <p:cNvSpPr>
                <a:spLocks noChangeAspect="1"/>
              </p:cNvSpPr>
              <p:nvPr/>
            </p:nvSpPr>
            <p:spPr bwMode="auto">
              <a:xfrm>
                <a:off x="5529" y="5618"/>
                <a:ext cx="17" cy="10"/>
              </a:xfrm>
              <a:custGeom>
                <a:avLst/>
                <a:gdLst>
                  <a:gd name="T0" fmla="*/ 0 w 10"/>
                  <a:gd name="T1" fmla="*/ 10 h 10"/>
                  <a:gd name="T2" fmla="*/ 10 w 10"/>
                  <a:gd name="T3" fmla="*/ 2 h 10"/>
                  <a:gd name="T4" fmla="*/ 0 w 10"/>
                  <a:gd name="T5" fmla="*/ 0 h 10"/>
                  <a:gd name="T6" fmla="*/ 0 w 10"/>
                  <a:gd name="T7" fmla="*/ 10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0" y="10"/>
                    </a:moveTo>
                    <a:lnTo>
                      <a:pt x="10" y="2"/>
                    </a:lnTo>
                    <a:lnTo>
                      <a:pt x="0" y="0"/>
                    </a:lnTo>
                    <a:lnTo>
                      <a:pt x="0" y="10"/>
                    </a:lnTo>
                    <a:close/>
                  </a:path>
                </a:pathLst>
              </a:custGeom>
              <a:solidFill>
                <a:srgbClr val="5D7695"/>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34" name="Freeform 787">
                <a:extLst>
                  <a:ext uri="{FF2B5EF4-FFF2-40B4-BE49-F238E27FC236}">
                    <a16:creationId xmlns:a16="http://schemas.microsoft.com/office/drawing/2014/main" id="{B90F5E0F-8E5F-47BD-A9EE-3A2741AF0ACD}"/>
                  </a:ext>
                </a:extLst>
              </p:cNvPr>
              <p:cNvSpPr>
                <a:spLocks noChangeAspect="1"/>
              </p:cNvSpPr>
              <p:nvPr/>
            </p:nvSpPr>
            <p:spPr bwMode="auto">
              <a:xfrm>
                <a:off x="5528" y="5540"/>
                <a:ext cx="156" cy="377"/>
              </a:xfrm>
              <a:custGeom>
                <a:avLst/>
                <a:gdLst>
                  <a:gd name="T0" fmla="*/ 0 w 78"/>
                  <a:gd name="T1" fmla="*/ 0 h 189"/>
                  <a:gd name="T2" fmla="*/ 76800 w 78"/>
                  <a:gd name="T3" fmla="*/ 15360 h 189"/>
                  <a:gd name="T4" fmla="*/ 78848 w 78"/>
                  <a:gd name="T5" fmla="*/ 18432 h 189"/>
                  <a:gd name="T6" fmla="*/ 79872 w 78"/>
                  <a:gd name="T7" fmla="*/ 193536 h 189"/>
                  <a:gd name="T8" fmla="*/ 76800 w 78"/>
                  <a:gd name="T9" fmla="*/ 193536 h 189"/>
                  <a:gd name="T10" fmla="*/ 76800 w 78"/>
                  <a:gd name="T11" fmla="*/ 19456 h 189"/>
                  <a:gd name="T12" fmla="*/ 74752 w 78"/>
                  <a:gd name="T13" fmla="*/ 17408 h 189"/>
                  <a:gd name="T14" fmla="*/ 0 w 78"/>
                  <a:gd name="T15" fmla="*/ 3072 h 189"/>
                  <a:gd name="T16" fmla="*/ 0 w 78"/>
                  <a:gd name="T17" fmla="*/ 0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189"/>
                  <a:gd name="T29" fmla="*/ 78 w 78"/>
                  <a:gd name="T30" fmla="*/ 189 h 1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grpSp>
        <p:grpSp>
          <p:nvGrpSpPr>
            <p:cNvPr id="143" name="Group 788">
              <a:extLst>
                <a:ext uri="{FF2B5EF4-FFF2-40B4-BE49-F238E27FC236}">
                  <a16:creationId xmlns:a16="http://schemas.microsoft.com/office/drawing/2014/main" id="{03A33AFC-EF08-4382-8993-4969883EE86A}"/>
                </a:ext>
              </a:extLst>
            </p:cNvPr>
            <p:cNvGrpSpPr>
              <a:grpSpLocks noChangeAspect="1"/>
            </p:cNvGrpSpPr>
            <p:nvPr/>
          </p:nvGrpSpPr>
          <p:grpSpPr bwMode="auto">
            <a:xfrm>
              <a:off x="4081" y="2177"/>
              <a:ext cx="262" cy="318"/>
              <a:chOff x="5506" y="5440"/>
              <a:chExt cx="312" cy="502"/>
            </a:xfrm>
          </p:grpSpPr>
          <p:sp>
            <p:nvSpPr>
              <p:cNvPr id="191" name="Freeform 789">
                <a:extLst>
                  <a:ext uri="{FF2B5EF4-FFF2-40B4-BE49-F238E27FC236}">
                    <a16:creationId xmlns:a16="http://schemas.microsoft.com/office/drawing/2014/main" id="{EA0FBC8D-3144-4514-A361-0DB776AC5315}"/>
                  </a:ext>
                </a:extLst>
              </p:cNvPr>
              <p:cNvSpPr>
                <a:spLocks noChangeAspect="1"/>
              </p:cNvSpPr>
              <p:nvPr/>
            </p:nvSpPr>
            <p:spPr bwMode="auto">
              <a:xfrm>
                <a:off x="5654" y="5475"/>
                <a:ext cx="164" cy="468"/>
              </a:xfrm>
              <a:custGeom>
                <a:avLst/>
                <a:gdLst>
                  <a:gd name="T0" fmla="*/ 83968 w 82"/>
                  <a:gd name="T1" fmla="*/ 77824 h 239"/>
                  <a:gd name="T2" fmla="*/ 83968 w 82"/>
                  <a:gd name="T3" fmla="*/ 3072 h 239"/>
                  <a:gd name="T4" fmla="*/ 4096 w 82"/>
                  <a:gd name="T5" fmla="*/ 64512 h 239"/>
                  <a:gd name="T6" fmla="*/ 4096 w 82"/>
                  <a:gd name="T7" fmla="*/ 232448 h 239"/>
                  <a:gd name="T8" fmla="*/ 0 w 82"/>
                  <a:gd name="T9" fmla="*/ 241664 h 239"/>
                  <a:gd name="T10" fmla="*/ 5120 w 82"/>
                  <a:gd name="T11" fmla="*/ 240640 h 239"/>
                  <a:gd name="T12" fmla="*/ 12288 w 82"/>
                  <a:gd name="T13" fmla="*/ 234496 h 239"/>
                  <a:gd name="T14" fmla="*/ 12288 w 82"/>
                  <a:gd name="T15" fmla="*/ 231424 h 239"/>
                  <a:gd name="T16" fmla="*/ 15360 w 82"/>
                  <a:gd name="T17" fmla="*/ 232448 h 239"/>
                  <a:gd name="T18" fmla="*/ 80896 w 82"/>
                  <a:gd name="T19" fmla="*/ 180224 h 239"/>
                  <a:gd name="T20" fmla="*/ 83968 w 82"/>
                  <a:gd name="T21" fmla="*/ 176128 h 239"/>
                  <a:gd name="T22" fmla="*/ 83968 w 82"/>
                  <a:gd name="T23" fmla="*/ 77824 h 2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239"/>
                  <a:gd name="T38" fmla="*/ 82 w 82"/>
                  <a:gd name="T39" fmla="*/ 239 h 2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92" name="Freeform 790">
                <a:extLst>
                  <a:ext uri="{FF2B5EF4-FFF2-40B4-BE49-F238E27FC236}">
                    <a16:creationId xmlns:a16="http://schemas.microsoft.com/office/drawing/2014/main" id="{10E985B7-6646-4F5F-978A-816EE937F572}"/>
                  </a:ext>
                </a:extLst>
              </p:cNvPr>
              <p:cNvSpPr>
                <a:spLocks noChangeAspect="1"/>
              </p:cNvSpPr>
              <p:nvPr/>
            </p:nvSpPr>
            <p:spPr bwMode="auto">
              <a:xfrm>
                <a:off x="5506" y="5449"/>
                <a:ext cx="317" cy="143"/>
              </a:xfrm>
              <a:custGeom>
                <a:avLst/>
                <a:gdLst>
                  <a:gd name="T0" fmla="*/ 158720 w 155"/>
                  <a:gd name="T1" fmla="*/ 14336 h 74"/>
                  <a:gd name="T2" fmla="*/ 78848 w 155"/>
                  <a:gd name="T3" fmla="*/ 75776 h 74"/>
                  <a:gd name="T4" fmla="*/ 4096 w 155"/>
                  <a:gd name="T5" fmla="*/ 60416 h 74"/>
                  <a:gd name="T6" fmla="*/ 0 w 155"/>
                  <a:gd name="T7" fmla="*/ 62464 h 74"/>
                  <a:gd name="T8" fmla="*/ 2048 w 155"/>
                  <a:gd name="T9" fmla="*/ 58368 h 74"/>
                  <a:gd name="T10" fmla="*/ 8192 w 155"/>
                  <a:gd name="T11" fmla="*/ 53248 h 74"/>
                  <a:gd name="T12" fmla="*/ 11264 w 155"/>
                  <a:gd name="T13" fmla="*/ 54272 h 74"/>
                  <a:gd name="T14" fmla="*/ 11264 w 155"/>
                  <a:gd name="T15" fmla="*/ 51200 h 74"/>
                  <a:gd name="T16" fmla="*/ 77824 w 155"/>
                  <a:gd name="T17" fmla="*/ 1024 h 74"/>
                  <a:gd name="T18" fmla="*/ 80896 w 155"/>
                  <a:gd name="T19" fmla="*/ 0 h 74"/>
                  <a:gd name="T20" fmla="*/ 154624 w 155"/>
                  <a:gd name="T21" fmla="*/ 11264 h 74"/>
                  <a:gd name="T22" fmla="*/ 158720 w 155"/>
                  <a:gd name="T23" fmla="*/ 14336 h 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5"/>
                  <a:gd name="T37" fmla="*/ 0 h 74"/>
                  <a:gd name="T38" fmla="*/ 155 w 155"/>
                  <a:gd name="T39" fmla="*/ 74 h 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93" name="Freeform 791">
                <a:extLst>
                  <a:ext uri="{FF2B5EF4-FFF2-40B4-BE49-F238E27FC236}">
                    <a16:creationId xmlns:a16="http://schemas.microsoft.com/office/drawing/2014/main" id="{FC97F3BD-00C3-479C-8A59-334C755E8D4A}"/>
                  </a:ext>
                </a:extLst>
              </p:cNvPr>
              <p:cNvSpPr>
                <a:spLocks noChangeAspect="1"/>
              </p:cNvSpPr>
              <p:nvPr/>
            </p:nvSpPr>
            <p:spPr bwMode="auto">
              <a:xfrm>
                <a:off x="5658" y="5475"/>
                <a:ext cx="160" cy="122"/>
              </a:xfrm>
              <a:custGeom>
                <a:avLst/>
                <a:gdLst>
                  <a:gd name="T0" fmla="*/ 81920 w 80"/>
                  <a:gd name="T1" fmla="*/ 2048 h 62"/>
                  <a:gd name="T2" fmla="*/ 80896 w 80"/>
                  <a:gd name="T3" fmla="*/ 0 h 62"/>
                  <a:gd name="T4" fmla="*/ 0 w 80"/>
                  <a:gd name="T5" fmla="*/ 62464 h 62"/>
                  <a:gd name="T6" fmla="*/ 1024 w 80"/>
                  <a:gd name="T7" fmla="*/ 63488 h 62"/>
                  <a:gd name="T8" fmla="*/ 81920 w 80"/>
                  <a:gd name="T9" fmla="*/ 2048 h 62"/>
                  <a:gd name="T10" fmla="*/ 0 60000 65536"/>
                  <a:gd name="T11" fmla="*/ 0 60000 65536"/>
                  <a:gd name="T12" fmla="*/ 0 60000 65536"/>
                  <a:gd name="T13" fmla="*/ 0 60000 65536"/>
                  <a:gd name="T14" fmla="*/ 0 60000 65536"/>
                  <a:gd name="T15" fmla="*/ 0 w 80"/>
                  <a:gd name="T16" fmla="*/ 0 h 62"/>
                  <a:gd name="T17" fmla="*/ 80 w 80"/>
                  <a:gd name="T18" fmla="*/ 62 h 62"/>
                </a:gdLst>
                <a:ahLst/>
                <a:cxnLst>
                  <a:cxn ang="T10">
                    <a:pos x="T0" y="T1"/>
                  </a:cxn>
                  <a:cxn ang="T11">
                    <a:pos x="T2" y="T3"/>
                  </a:cxn>
                  <a:cxn ang="T12">
                    <a:pos x="T4" y="T5"/>
                  </a:cxn>
                  <a:cxn ang="T13">
                    <a:pos x="T6" y="T7"/>
                  </a:cxn>
                  <a:cxn ang="T14">
                    <a:pos x="T8" y="T9"/>
                  </a:cxn>
                </a:cxnLst>
                <a:rect l="T15" t="T16" r="T17" b="T18"/>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94" name="Freeform 792">
                <a:extLst>
                  <a:ext uri="{FF2B5EF4-FFF2-40B4-BE49-F238E27FC236}">
                    <a16:creationId xmlns:a16="http://schemas.microsoft.com/office/drawing/2014/main" id="{4CCD71AB-2FEC-4AC6-A41A-06872EECCF75}"/>
                  </a:ext>
                </a:extLst>
              </p:cNvPr>
              <p:cNvSpPr>
                <a:spLocks noChangeAspect="1"/>
              </p:cNvSpPr>
              <p:nvPr/>
            </p:nvSpPr>
            <p:spPr bwMode="auto">
              <a:xfrm>
                <a:off x="5506" y="5566"/>
                <a:ext cx="158" cy="377"/>
              </a:xfrm>
              <a:custGeom>
                <a:avLst/>
                <a:gdLst>
                  <a:gd name="T0" fmla="*/ 80896 w 79"/>
                  <a:gd name="T1" fmla="*/ 19456 h 192"/>
                  <a:gd name="T2" fmla="*/ 77824 w 79"/>
                  <a:gd name="T3" fmla="*/ 14336 h 192"/>
                  <a:gd name="T4" fmla="*/ 4096 w 79"/>
                  <a:gd name="T5" fmla="*/ 1024 h 192"/>
                  <a:gd name="T6" fmla="*/ 0 w 79"/>
                  <a:gd name="T7" fmla="*/ 3072 h 192"/>
                  <a:gd name="T8" fmla="*/ 0 w 79"/>
                  <a:gd name="T9" fmla="*/ 17408 h 192"/>
                  <a:gd name="T10" fmla="*/ 3072 w 79"/>
                  <a:gd name="T11" fmla="*/ 17408 h 192"/>
                  <a:gd name="T12" fmla="*/ 0 w 79"/>
                  <a:gd name="T13" fmla="*/ 19456 h 192"/>
                  <a:gd name="T14" fmla="*/ 0 w 79"/>
                  <a:gd name="T15" fmla="*/ 26624 h 192"/>
                  <a:gd name="T16" fmla="*/ 0 w 79"/>
                  <a:gd name="T17" fmla="*/ 175104 h 192"/>
                  <a:gd name="T18" fmla="*/ 4096 w 79"/>
                  <a:gd name="T19" fmla="*/ 181248 h 192"/>
                  <a:gd name="T20" fmla="*/ 74752 w 79"/>
                  <a:gd name="T21" fmla="*/ 195584 h 192"/>
                  <a:gd name="T22" fmla="*/ 79872 w 79"/>
                  <a:gd name="T23" fmla="*/ 191488 h 192"/>
                  <a:gd name="T24" fmla="*/ 80896 w 79"/>
                  <a:gd name="T25" fmla="*/ 19456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192"/>
                  <a:gd name="T41" fmla="*/ 79 w 79"/>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95" name="Freeform 793">
                <a:extLst>
                  <a:ext uri="{FF2B5EF4-FFF2-40B4-BE49-F238E27FC236}">
                    <a16:creationId xmlns:a16="http://schemas.microsoft.com/office/drawing/2014/main" id="{930BFB9D-7808-4BF6-B5D6-481CF63E2953}"/>
                  </a:ext>
                </a:extLst>
              </p:cNvPr>
              <p:cNvSpPr>
                <a:spLocks noChangeAspect="1"/>
              </p:cNvSpPr>
              <p:nvPr/>
            </p:nvSpPr>
            <p:spPr bwMode="auto">
              <a:xfrm>
                <a:off x="5558" y="5800"/>
                <a:ext cx="122"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96" name="Freeform 794">
                <a:extLst>
                  <a:ext uri="{FF2B5EF4-FFF2-40B4-BE49-F238E27FC236}">
                    <a16:creationId xmlns:a16="http://schemas.microsoft.com/office/drawing/2014/main" id="{F49A0EEF-122B-417B-A044-824C8837355C}"/>
                  </a:ext>
                </a:extLst>
              </p:cNvPr>
              <p:cNvSpPr>
                <a:spLocks noChangeAspect="1"/>
              </p:cNvSpPr>
              <p:nvPr/>
            </p:nvSpPr>
            <p:spPr bwMode="auto">
              <a:xfrm>
                <a:off x="5558" y="5800"/>
                <a:ext cx="6"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97" name="Freeform 795">
                <a:extLst>
                  <a:ext uri="{FF2B5EF4-FFF2-40B4-BE49-F238E27FC236}">
                    <a16:creationId xmlns:a16="http://schemas.microsoft.com/office/drawing/2014/main" id="{7536CDDA-A94E-427D-A1DD-14B9FB6B33A3}"/>
                  </a:ext>
                </a:extLst>
              </p:cNvPr>
              <p:cNvSpPr>
                <a:spLocks noChangeAspect="1"/>
              </p:cNvSpPr>
              <p:nvPr/>
            </p:nvSpPr>
            <p:spPr bwMode="auto">
              <a:xfrm>
                <a:off x="5558" y="5813"/>
                <a:ext cx="122"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98" name="Freeform 796">
                <a:extLst>
                  <a:ext uri="{FF2B5EF4-FFF2-40B4-BE49-F238E27FC236}">
                    <a16:creationId xmlns:a16="http://schemas.microsoft.com/office/drawing/2014/main" id="{ED139000-7E85-40FC-9FBF-DB2572DBD8CB}"/>
                  </a:ext>
                </a:extLst>
              </p:cNvPr>
              <p:cNvSpPr>
                <a:spLocks noChangeAspect="1"/>
              </p:cNvSpPr>
              <p:nvPr/>
            </p:nvSpPr>
            <p:spPr bwMode="auto">
              <a:xfrm>
                <a:off x="5558" y="5813"/>
                <a:ext cx="6" cy="5"/>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99" name="Freeform 797">
                <a:extLst>
                  <a:ext uri="{FF2B5EF4-FFF2-40B4-BE49-F238E27FC236}">
                    <a16:creationId xmlns:a16="http://schemas.microsoft.com/office/drawing/2014/main" id="{DF8DDBDD-46B7-42E2-9A7C-DF08DC59FDA7}"/>
                  </a:ext>
                </a:extLst>
              </p:cNvPr>
              <p:cNvSpPr>
                <a:spLocks noChangeAspect="1"/>
              </p:cNvSpPr>
              <p:nvPr/>
            </p:nvSpPr>
            <p:spPr bwMode="auto">
              <a:xfrm>
                <a:off x="5558" y="5821"/>
                <a:ext cx="122" cy="31"/>
              </a:xfrm>
              <a:custGeom>
                <a:avLst/>
                <a:gdLst>
                  <a:gd name="T0" fmla="*/ 0 w 122"/>
                  <a:gd name="T1" fmla="*/ 0 h 28"/>
                  <a:gd name="T2" fmla="*/ 104 w 122"/>
                  <a:gd name="T3" fmla="*/ 24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00" name="Freeform 798">
                <a:extLst>
                  <a:ext uri="{FF2B5EF4-FFF2-40B4-BE49-F238E27FC236}">
                    <a16:creationId xmlns:a16="http://schemas.microsoft.com/office/drawing/2014/main" id="{7C7C7D1E-38FA-48A9-A5B8-319C86333F03}"/>
                  </a:ext>
                </a:extLst>
              </p:cNvPr>
              <p:cNvSpPr>
                <a:spLocks noChangeAspect="1"/>
              </p:cNvSpPr>
              <p:nvPr/>
            </p:nvSpPr>
            <p:spPr bwMode="auto">
              <a:xfrm>
                <a:off x="5558" y="5821"/>
                <a:ext cx="6" cy="10"/>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01" name="Freeform 799">
                <a:extLst>
                  <a:ext uri="{FF2B5EF4-FFF2-40B4-BE49-F238E27FC236}">
                    <a16:creationId xmlns:a16="http://schemas.microsoft.com/office/drawing/2014/main" id="{29016DB6-5A9A-406B-B651-41D907FB9974}"/>
                  </a:ext>
                </a:extLst>
              </p:cNvPr>
              <p:cNvSpPr>
                <a:spLocks noChangeAspect="1"/>
              </p:cNvSpPr>
              <p:nvPr/>
            </p:nvSpPr>
            <p:spPr bwMode="auto">
              <a:xfrm>
                <a:off x="5558" y="5839"/>
                <a:ext cx="122" cy="31"/>
              </a:xfrm>
              <a:custGeom>
                <a:avLst/>
                <a:gdLst>
                  <a:gd name="T0" fmla="*/ 0 w 122"/>
                  <a:gd name="T1" fmla="*/ 0 h 28"/>
                  <a:gd name="T2" fmla="*/ 104 w 122"/>
                  <a:gd name="T3" fmla="*/ 22 h 28"/>
                  <a:gd name="T4" fmla="*/ 122 w 122"/>
                  <a:gd name="T5" fmla="*/ 12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02" name="Freeform 800">
                <a:extLst>
                  <a:ext uri="{FF2B5EF4-FFF2-40B4-BE49-F238E27FC236}">
                    <a16:creationId xmlns:a16="http://schemas.microsoft.com/office/drawing/2014/main" id="{4BAC96E1-3476-468F-9944-0072B592BCD1}"/>
                  </a:ext>
                </a:extLst>
              </p:cNvPr>
              <p:cNvSpPr>
                <a:spLocks noChangeAspect="1"/>
              </p:cNvSpPr>
              <p:nvPr/>
            </p:nvSpPr>
            <p:spPr bwMode="auto">
              <a:xfrm>
                <a:off x="5558" y="5839"/>
                <a:ext cx="6" cy="8"/>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03" name="Freeform 801">
                <a:extLst>
                  <a:ext uri="{FF2B5EF4-FFF2-40B4-BE49-F238E27FC236}">
                    <a16:creationId xmlns:a16="http://schemas.microsoft.com/office/drawing/2014/main" id="{1D1B9477-7ED1-462E-A28A-8C94250EB902}"/>
                  </a:ext>
                </a:extLst>
              </p:cNvPr>
              <p:cNvSpPr>
                <a:spLocks noChangeAspect="1"/>
              </p:cNvSpPr>
              <p:nvPr/>
            </p:nvSpPr>
            <p:spPr bwMode="auto">
              <a:xfrm>
                <a:off x="5558" y="5852"/>
                <a:ext cx="122"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4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04" name="Freeform 802">
                <a:extLst>
                  <a:ext uri="{FF2B5EF4-FFF2-40B4-BE49-F238E27FC236}">
                    <a16:creationId xmlns:a16="http://schemas.microsoft.com/office/drawing/2014/main" id="{C0A84D11-0588-4865-AEA4-5E8F4F4BBBC6}"/>
                  </a:ext>
                </a:extLst>
              </p:cNvPr>
              <p:cNvSpPr>
                <a:spLocks noChangeAspect="1"/>
              </p:cNvSpPr>
              <p:nvPr/>
            </p:nvSpPr>
            <p:spPr bwMode="auto">
              <a:xfrm>
                <a:off x="5558" y="5852"/>
                <a:ext cx="6"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05" name="Freeform 803">
                <a:extLst>
                  <a:ext uri="{FF2B5EF4-FFF2-40B4-BE49-F238E27FC236}">
                    <a16:creationId xmlns:a16="http://schemas.microsoft.com/office/drawing/2014/main" id="{B100818E-0C1A-45AA-B0AF-C61437854315}"/>
                  </a:ext>
                </a:extLst>
              </p:cNvPr>
              <p:cNvSpPr>
                <a:spLocks noChangeAspect="1"/>
              </p:cNvSpPr>
              <p:nvPr/>
            </p:nvSpPr>
            <p:spPr bwMode="auto">
              <a:xfrm>
                <a:off x="5558" y="5865"/>
                <a:ext cx="122"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06" name="Freeform 804">
                <a:extLst>
                  <a:ext uri="{FF2B5EF4-FFF2-40B4-BE49-F238E27FC236}">
                    <a16:creationId xmlns:a16="http://schemas.microsoft.com/office/drawing/2014/main" id="{ABF567ED-7C5C-4682-810E-998252BA5D98}"/>
                  </a:ext>
                </a:extLst>
              </p:cNvPr>
              <p:cNvSpPr>
                <a:spLocks noChangeAspect="1"/>
              </p:cNvSpPr>
              <p:nvPr/>
            </p:nvSpPr>
            <p:spPr bwMode="auto">
              <a:xfrm>
                <a:off x="5558" y="5865"/>
                <a:ext cx="6"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07" name="Freeform 805">
                <a:extLst>
                  <a:ext uri="{FF2B5EF4-FFF2-40B4-BE49-F238E27FC236}">
                    <a16:creationId xmlns:a16="http://schemas.microsoft.com/office/drawing/2014/main" id="{4EC5748C-C935-42EE-A345-65AD3C74D46E}"/>
                  </a:ext>
                </a:extLst>
              </p:cNvPr>
              <p:cNvSpPr>
                <a:spLocks noChangeAspect="1"/>
              </p:cNvSpPr>
              <p:nvPr/>
            </p:nvSpPr>
            <p:spPr bwMode="auto">
              <a:xfrm>
                <a:off x="5558" y="5878"/>
                <a:ext cx="122" cy="31"/>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08" name="Freeform 806">
                <a:extLst>
                  <a:ext uri="{FF2B5EF4-FFF2-40B4-BE49-F238E27FC236}">
                    <a16:creationId xmlns:a16="http://schemas.microsoft.com/office/drawing/2014/main" id="{D3F0B021-7C20-4862-80BE-54CDC2CBC57D}"/>
                  </a:ext>
                </a:extLst>
              </p:cNvPr>
              <p:cNvSpPr>
                <a:spLocks noChangeAspect="1"/>
              </p:cNvSpPr>
              <p:nvPr/>
            </p:nvSpPr>
            <p:spPr bwMode="auto">
              <a:xfrm>
                <a:off x="5558" y="5878"/>
                <a:ext cx="6" cy="5"/>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09" name="Freeform 807">
                <a:extLst>
                  <a:ext uri="{FF2B5EF4-FFF2-40B4-BE49-F238E27FC236}">
                    <a16:creationId xmlns:a16="http://schemas.microsoft.com/office/drawing/2014/main" id="{C92C942D-06CB-49D8-8BFA-07CE1D7F18BE}"/>
                  </a:ext>
                </a:extLst>
              </p:cNvPr>
              <p:cNvSpPr>
                <a:spLocks noChangeAspect="1"/>
              </p:cNvSpPr>
              <p:nvPr/>
            </p:nvSpPr>
            <p:spPr bwMode="auto">
              <a:xfrm>
                <a:off x="5506" y="5592"/>
                <a:ext cx="172" cy="31"/>
              </a:xfrm>
              <a:custGeom>
                <a:avLst/>
                <a:gdLst>
                  <a:gd name="T0" fmla="*/ 156 w 172"/>
                  <a:gd name="T1" fmla="*/ 30 h 34"/>
                  <a:gd name="T2" fmla="*/ 6 w 172"/>
                  <a:gd name="T3" fmla="*/ 0 h 34"/>
                  <a:gd name="T4" fmla="*/ 0 w 172"/>
                  <a:gd name="T5" fmla="*/ 4 h 34"/>
                  <a:gd name="T6" fmla="*/ 158 w 172"/>
                  <a:gd name="T7" fmla="*/ 34 h 34"/>
                  <a:gd name="T8" fmla="*/ 172 w 172"/>
                  <a:gd name="T9" fmla="*/ 24 h 34"/>
                  <a:gd name="T10" fmla="*/ 172 w 172"/>
                  <a:gd name="T11" fmla="*/ 20 h 34"/>
                  <a:gd name="T12" fmla="*/ 156 w 172"/>
                  <a:gd name="T13" fmla="*/ 30 h 34"/>
                  <a:gd name="T14" fmla="*/ 0 60000 65536"/>
                  <a:gd name="T15" fmla="*/ 0 60000 65536"/>
                  <a:gd name="T16" fmla="*/ 0 60000 65536"/>
                  <a:gd name="T17" fmla="*/ 0 60000 65536"/>
                  <a:gd name="T18" fmla="*/ 0 60000 65536"/>
                  <a:gd name="T19" fmla="*/ 0 60000 65536"/>
                  <a:gd name="T20" fmla="*/ 0 60000 65536"/>
                  <a:gd name="T21" fmla="*/ 0 w 172"/>
                  <a:gd name="T22" fmla="*/ 0 h 34"/>
                  <a:gd name="T23" fmla="*/ 172 w 17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10" name="Freeform 808">
                <a:extLst>
                  <a:ext uri="{FF2B5EF4-FFF2-40B4-BE49-F238E27FC236}">
                    <a16:creationId xmlns:a16="http://schemas.microsoft.com/office/drawing/2014/main" id="{68FFCF2C-7330-43B3-B7A5-0E5C8A85DD87}"/>
                  </a:ext>
                </a:extLst>
              </p:cNvPr>
              <p:cNvSpPr>
                <a:spLocks noChangeAspect="1"/>
              </p:cNvSpPr>
              <p:nvPr/>
            </p:nvSpPr>
            <p:spPr bwMode="auto">
              <a:xfrm>
                <a:off x="5536" y="5618"/>
                <a:ext cx="97" cy="31"/>
              </a:xfrm>
              <a:custGeom>
                <a:avLst/>
                <a:gdLst>
                  <a:gd name="T0" fmla="*/ 100 w 100"/>
                  <a:gd name="T1" fmla="*/ 18 h 30"/>
                  <a:gd name="T2" fmla="*/ 0 w 100"/>
                  <a:gd name="T3" fmla="*/ 0 h 30"/>
                  <a:gd name="T4" fmla="*/ 0 w 100"/>
                  <a:gd name="T5" fmla="*/ 10 h 30"/>
                  <a:gd name="T6" fmla="*/ 100 w 100"/>
                  <a:gd name="T7" fmla="*/ 30 h 30"/>
                  <a:gd name="T8" fmla="*/ 100 w 100"/>
                  <a:gd name="T9" fmla="*/ 18 h 30"/>
                  <a:gd name="T10" fmla="*/ 0 60000 65536"/>
                  <a:gd name="T11" fmla="*/ 0 60000 65536"/>
                  <a:gd name="T12" fmla="*/ 0 60000 65536"/>
                  <a:gd name="T13" fmla="*/ 0 60000 65536"/>
                  <a:gd name="T14" fmla="*/ 0 60000 65536"/>
                  <a:gd name="T15" fmla="*/ 0 w 100"/>
                  <a:gd name="T16" fmla="*/ 0 h 30"/>
                  <a:gd name="T17" fmla="*/ 100 w 100"/>
                  <a:gd name="T18" fmla="*/ 30 h 30"/>
                </a:gdLst>
                <a:ahLst/>
                <a:cxnLst>
                  <a:cxn ang="T10">
                    <a:pos x="T0" y="T1"/>
                  </a:cxn>
                  <a:cxn ang="T11">
                    <a:pos x="T2" y="T3"/>
                  </a:cxn>
                  <a:cxn ang="T12">
                    <a:pos x="T4" y="T5"/>
                  </a:cxn>
                  <a:cxn ang="T13">
                    <a:pos x="T6" y="T7"/>
                  </a:cxn>
                  <a:cxn ang="T14">
                    <a:pos x="T8" y="T9"/>
                  </a:cxn>
                </a:cxnLst>
                <a:rect l="T15" t="T16" r="T17" b="T18"/>
                <a:pathLst>
                  <a:path w="100" h="30">
                    <a:moveTo>
                      <a:pt x="100" y="18"/>
                    </a:moveTo>
                    <a:lnTo>
                      <a:pt x="0" y="0"/>
                    </a:lnTo>
                    <a:lnTo>
                      <a:pt x="0" y="10"/>
                    </a:lnTo>
                    <a:lnTo>
                      <a:pt x="100" y="30"/>
                    </a:lnTo>
                    <a:lnTo>
                      <a:pt x="100" y="18"/>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11" name="Freeform 809">
                <a:extLst>
                  <a:ext uri="{FF2B5EF4-FFF2-40B4-BE49-F238E27FC236}">
                    <a16:creationId xmlns:a16="http://schemas.microsoft.com/office/drawing/2014/main" id="{5B2617A8-D483-4F94-B9CA-9027722B85CF}"/>
                  </a:ext>
                </a:extLst>
              </p:cNvPr>
              <p:cNvSpPr>
                <a:spLocks noChangeAspect="1"/>
              </p:cNvSpPr>
              <p:nvPr/>
            </p:nvSpPr>
            <p:spPr bwMode="auto">
              <a:xfrm>
                <a:off x="5536" y="5618"/>
                <a:ext cx="6" cy="10"/>
              </a:xfrm>
              <a:custGeom>
                <a:avLst/>
                <a:gdLst>
                  <a:gd name="T0" fmla="*/ 0 w 10"/>
                  <a:gd name="T1" fmla="*/ 10 h 10"/>
                  <a:gd name="T2" fmla="*/ 10 w 10"/>
                  <a:gd name="T3" fmla="*/ 2 h 10"/>
                  <a:gd name="T4" fmla="*/ 0 w 10"/>
                  <a:gd name="T5" fmla="*/ 0 h 10"/>
                  <a:gd name="T6" fmla="*/ 0 w 10"/>
                  <a:gd name="T7" fmla="*/ 10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0" y="10"/>
                    </a:moveTo>
                    <a:lnTo>
                      <a:pt x="10" y="2"/>
                    </a:lnTo>
                    <a:lnTo>
                      <a:pt x="0" y="0"/>
                    </a:lnTo>
                    <a:lnTo>
                      <a:pt x="0" y="10"/>
                    </a:lnTo>
                    <a:close/>
                  </a:path>
                </a:pathLst>
              </a:custGeom>
              <a:solidFill>
                <a:srgbClr val="5D7695"/>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212" name="Freeform 810">
                <a:extLst>
                  <a:ext uri="{FF2B5EF4-FFF2-40B4-BE49-F238E27FC236}">
                    <a16:creationId xmlns:a16="http://schemas.microsoft.com/office/drawing/2014/main" id="{C463D7BC-A0DF-4661-B202-534AFC28B933}"/>
                  </a:ext>
                </a:extLst>
              </p:cNvPr>
              <p:cNvSpPr>
                <a:spLocks noChangeAspect="1"/>
              </p:cNvSpPr>
              <p:nvPr/>
            </p:nvSpPr>
            <p:spPr bwMode="auto">
              <a:xfrm>
                <a:off x="5521" y="5540"/>
                <a:ext cx="156" cy="377"/>
              </a:xfrm>
              <a:custGeom>
                <a:avLst/>
                <a:gdLst>
                  <a:gd name="T0" fmla="*/ 0 w 78"/>
                  <a:gd name="T1" fmla="*/ 0 h 189"/>
                  <a:gd name="T2" fmla="*/ 76800 w 78"/>
                  <a:gd name="T3" fmla="*/ 15360 h 189"/>
                  <a:gd name="T4" fmla="*/ 78848 w 78"/>
                  <a:gd name="T5" fmla="*/ 18432 h 189"/>
                  <a:gd name="T6" fmla="*/ 79872 w 78"/>
                  <a:gd name="T7" fmla="*/ 193536 h 189"/>
                  <a:gd name="T8" fmla="*/ 76800 w 78"/>
                  <a:gd name="T9" fmla="*/ 193536 h 189"/>
                  <a:gd name="T10" fmla="*/ 76800 w 78"/>
                  <a:gd name="T11" fmla="*/ 19456 h 189"/>
                  <a:gd name="T12" fmla="*/ 74752 w 78"/>
                  <a:gd name="T13" fmla="*/ 17408 h 189"/>
                  <a:gd name="T14" fmla="*/ 0 w 78"/>
                  <a:gd name="T15" fmla="*/ 3072 h 189"/>
                  <a:gd name="T16" fmla="*/ 0 w 78"/>
                  <a:gd name="T17" fmla="*/ 0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189"/>
                  <a:gd name="T29" fmla="*/ 78 w 78"/>
                  <a:gd name="T30" fmla="*/ 189 h 1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grpSp>
        <p:grpSp>
          <p:nvGrpSpPr>
            <p:cNvPr id="144" name="Group 811">
              <a:extLst>
                <a:ext uri="{FF2B5EF4-FFF2-40B4-BE49-F238E27FC236}">
                  <a16:creationId xmlns:a16="http://schemas.microsoft.com/office/drawing/2014/main" id="{D3E29414-C761-4616-83B8-7A713BEDDD5B}"/>
                </a:ext>
              </a:extLst>
            </p:cNvPr>
            <p:cNvGrpSpPr>
              <a:grpSpLocks noChangeAspect="1"/>
            </p:cNvGrpSpPr>
            <p:nvPr/>
          </p:nvGrpSpPr>
          <p:grpSpPr bwMode="auto">
            <a:xfrm>
              <a:off x="4759" y="2177"/>
              <a:ext cx="262" cy="318"/>
              <a:chOff x="5506" y="5440"/>
              <a:chExt cx="312" cy="502"/>
            </a:xfrm>
          </p:grpSpPr>
          <p:sp>
            <p:nvSpPr>
              <p:cNvPr id="169" name="Freeform 812">
                <a:extLst>
                  <a:ext uri="{FF2B5EF4-FFF2-40B4-BE49-F238E27FC236}">
                    <a16:creationId xmlns:a16="http://schemas.microsoft.com/office/drawing/2014/main" id="{8FB4EB1E-50BE-4725-AF18-3A5748EC2C4E}"/>
                  </a:ext>
                </a:extLst>
              </p:cNvPr>
              <p:cNvSpPr>
                <a:spLocks noChangeAspect="1"/>
              </p:cNvSpPr>
              <p:nvPr/>
            </p:nvSpPr>
            <p:spPr bwMode="auto">
              <a:xfrm>
                <a:off x="5652" y="5475"/>
                <a:ext cx="156" cy="468"/>
              </a:xfrm>
              <a:custGeom>
                <a:avLst/>
                <a:gdLst>
                  <a:gd name="T0" fmla="*/ 83968 w 82"/>
                  <a:gd name="T1" fmla="*/ 77824 h 239"/>
                  <a:gd name="T2" fmla="*/ 83968 w 82"/>
                  <a:gd name="T3" fmla="*/ 3072 h 239"/>
                  <a:gd name="T4" fmla="*/ 4096 w 82"/>
                  <a:gd name="T5" fmla="*/ 64512 h 239"/>
                  <a:gd name="T6" fmla="*/ 4096 w 82"/>
                  <a:gd name="T7" fmla="*/ 232448 h 239"/>
                  <a:gd name="T8" fmla="*/ 0 w 82"/>
                  <a:gd name="T9" fmla="*/ 241664 h 239"/>
                  <a:gd name="T10" fmla="*/ 5120 w 82"/>
                  <a:gd name="T11" fmla="*/ 240640 h 239"/>
                  <a:gd name="T12" fmla="*/ 12288 w 82"/>
                  <a:gd name="T13" fmla="*/ 234496 h 239"/>
                  <a:gd name="T14" fmla="*/ 12288 w 82"/>
                  <a:gd name="T15" fmla="*/ 231424 h 239"/>
                  <a:gd name="T16" fmla="*/ 15360 w 82"/>
                  <a:gd name="T17" fmla="*/ 232448 h 239"/>
                  <a:gd name="T18" fmla="*/ 80896 w 82"/>
                  <a:gd name="T19" fmla="*/ 180224 h 239"/>
                  <a:gd name="T20" fmla="*/ 83968 w 82"/>
                  <a:gd name="T21" fmla="*/ 176128 h 239"/>
                  <a:gd name="T22" fmla="*/ 83968 w 82"/>
                  <a:gd name="T23" fmla="*/ 77824 h 2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239"/>
                  <a:gd name="T38" fmla="*/ 82 w 82"/>
                  <a:gd name="T39" fmla="*/ 239 h 2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70" name="Freeform 813">
                <a:extLst>
                  <a:ext uri="{FF2B5EF4-FFF2-40B4-BE49-F238E27FC236}">
                    <a16:creationId xmlns:a16="http://schemas.microsoft.com/office/drawing/2014/main" id="{2C514431-D909-4F22-9274-C6EEAA375F1D}"/>
                  </a:ext>
                </a:extLst>
              </p:cNvPr>
              <p:cNvSpPr>
                <a:spLocks noChangeAspect="1"/>
              </p:cNvSpPr>
              <p:nvPr/>
            </p:nvSpPr>
            <p:spPr bwMode="auto">
              <a:xfrm>
                <a:off x="5496" y="5449"/>
                <a:ext cx="312" cy="143"/>
              </a:xfrm>
              <a:custGeom>
                <a:avLst/>
                <a:gdLst>
                  <a:gd name="T0" fmla="*/ 158720 w 155"/>
                  <a:gd name="T1" fmla="*/ 14336 h 74"/>
                  <a:gd name="T2" fmla="*/ 78848 w 155"/>
                  <a:gd name="T3" fmla="*/ 75776 h 74"/>
                  <a:gd name="T4" fmla="*/ 4096 w 155"/>
                  <a:gd name="T5" fmla="*/ 60416 h 74"/>
                  <a:gd name="T6" fmla="*/ 0 w 155"/>
                  <a:gd name="T7" fmla="*/ 62464 h 74"/>
                  <a:gd name="T8" fmla="*/ 2048 w 155"/>
                  <a:gd name="T9" fmla="*/ 58368 h 74"/>
                  <a:gd name="T10" fmla="*/ 8192 w 155"/>
                  <a:gd name="T11" fmla="*/ 53248 h 74"/>
                  <a:gd name="T12" fmla="*/ 11264 w 155"/>
                  <a:gd name="T13" fmla="*/ 54272 h 74"/>
                  <a:gd name="T14" fmla="*/ 11264 w 155"/>
                  <a:gd name="T15" fmla="*/ 51200 h 74"/>
                  <a:gd name="T16" fmla="*/ 77824 w 155"/>
                  <a:gd name="T17" fmla="*/ 1024 h 74"/>
                  <a:gd name="T18" fmla="*/ 80896 w 155"/>
                  <a:gd name="T19" fmla="*/ 0 h 74"/>
                  <a:gd name="T20" fmla="*/ 154624 w 155"/>
                  <a:gd name="T21" fmla="*/ 11264 h 74"/>
                  <a:gd name="T22" fmla="*/ 158720 w 155"/>
                  <a:gd name="T23" fmla="*/ 14336 h 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5"/>
                  <a:gd name="T37" fmla="*/ 0 h 74"/>
                  <a:gd name="T38" fmla="*/ 155 w 155"/>
                  <a:gd name="T39" fmla="*/ 74 h 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71" name="Freeform 814">
                <a:extLst>
                  <a:ext uri="{FF2B5EF4-FFF2-40B4-BE49-F238E27FC236}">
                    <a16:creationId xmlns:a16="http://schemas.microsoft.com/office/drawing/2014/main" id="{11D30C46-82CE-481E-90ED-C3A6D4C2EE8B}"/>
                  </a:ext>
                </a:extLst>
              </p:cNvPr>
              <p:cNvSpPr>
                <a:spLocks noChangeAspect="1"/>
              </p:cNvSpPr>
              <p:nvPr/>
            </p:nvSpPr>
            <p:spPr bwMode="auto">
              <a:xfrm>
                <a:off x="5652" y="5475"/>
                <a:ext cx="156" cy="122"/>
              </a:xfrm>
              <a:custGeom>
                <a:avLst/>
                <a:gdLst>
                  <a:gd name="T0" fmla="*/ 81920 w 80"/>
                  <a:gd name="T1" fmla="*/ 2048 h 62"/>
                  <a:gd name="T2" fmla="*/ 80896 w 80"/>
                  <a:gd name="T3" fmla="*/ 0 h 62"/>
                  <a:gd name="T4" fmla="*/ 0 w 80"/>
                  <a:gd name="T5" fmla="*/ 62464 h 62"/>
                  <a:gd name="T6" fmla="*/ 1024 w 80"/>
                  <a:gd name="T7" fmla="*/ 63488 h 62"/>
                  <a:gd name="T8" fmla="*/ 81920 w 80"/>
                  <a:gd name="T9" fmla="*/ 2048 h 62"/>
                  <a:gd name="T10" fmla="*/ 0 60000 65536"/>
                  <a:gd name="T11" fmla="*/ 0 60000 65536"/>
                  <a:gd name="T12" fmla="*/ 0 60000 65536"/>
                  <a:gd name="T13" fmla="*/ 0 60000 65536"/>
                  <a:gd name="T14" fmla="*/ 0 60000 65536"/>
                  <a:gd name="T15" fmla="*/ 0 w 80"/>
                  <a:gd name="T16" fmla="*/ 0 h 62"/>
                  <a:gd name="T17" fmla="*/ 80 w 80"/>
                  <a:gd name="T18" fmla="*/ 62 h 62"/>
                </a:gdLst>
                <a:ahLst/>
                <a:cxnLst>
                  <a:cxn ang="T10">
                    <a:pos x="T0" y="T1"/>
                  </a:cxn>
                  <a:cxn ang="T11">
                    <a:pos x="T2" y="T3"/>
                  </a:cxn>
                  <a:cxn ang="T12">
                    <a:pos x="T4" y="T5"/>
                  </a:cxn>
                  <a:cxn ang="T13">
                    <a:pos x="T6" y="T7"/>
                  </a:cxn>
                  <a:cxn ang="T14">
                    <a:pos x="T8" y="T9"/>
                  </a:cxn>
                </a:cxnLst>
                <a:rect l="T15" t="T16" r="T17" b="T18"/>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72" name="Freeform 815">
                <a:extLst>
                  <a:ext uri="{FF2B5EF4-FFF2-40B4-BE49-F238E27FC236}">
                    <a16:creationId xmlns:a16="http://schemas.microsoft.com/office/drawing/2014/main" id="{70B6C824-7EB5-4652-ACC0-F4ADD6F49FC2}"/>
                  </a:ext>
                </a:extLst>
              </p:cNvPr>
              <p:cNvSpPr>
                <a:spLocks noChangeAspect="1"/>
              </p:cNvSpPr>
              <p:nvPr/>
            </p:nvSpPr>
            <p:spPr bwMode="auto">
              <a:xfrm>
                <a:off x="5496" y="5566"/>
                <a:ext cx="156" cy="377"/>
              </a:xfrm>
              <a:custGeom>
                <a:avLst/>
                <a:gdLst>
                  <a:gd name="T0" fmla="*/ 80896 w 79"/>
                  <a:gd name="T1" fmla="*/ 19456 h 192"/>
                  <a:gd name="T2" fmla="*/ 77824 w 79"/>
                  <a:gd name="T3" fmla="*/ 14336 h 192"/>
                  <a:gd name="T4" fmla="*/ 4096 w 79"/>
                  <a:gd name="T5" fmla="*/ 1024 h 192"/>
                  <a:gd name="T6" fmla="*/ 0 w 79"/>
                  <a:gd name="T7" fmla="*/ 3072 h 192"/>
                  <a:gd name="T8" fmla="*/ 0 w 79"/>
                  <a:gd name="T9" fmla="*/ 17408 h 192"/>
                  <a:gd name="T10" fmla="*/ 3072 w 79"/>
                  <a:gd name="T11" fmla="*/ 17408 h 192"/>
                  <a:gd name="T12" fmla="*/ 0 w 79"/>
                  <a:gd name="T13" fmla="*/ 19456 h 192"/>
                  <a:gd name="T14" fmla="*/ 0 w 79"/>
                  <a:gd name="T15" fmla="*/ 26624 h 192"/>
                  <a:gd name="T16" fmla="*/ 0 w 79"/>
                  <a:gd name="T17" fmla="*/ 175104 h 192"/>
                  <a:gd name="T18" fmla="*/ 4096 w 79"/>
                  <a:gd name="T19" fmla="*/ 181248 h 192"/>
                  <a:gd name="T20" fmla="*/ 74752 w 79"/>
                  <a:gd name="T21" fmla="*/ 195584 h 192"/>
                  <a:gd name="T22" fmla="*/ 79872 w 79"/>
                  <a:gd name="T23" fmla="*/ 191488 h 192"/>
                  <a:gd name="T24" fmla="*/ 80896 w 79"/>
                  <a:gd name="T25" fmla="*/ 19456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192"/>
                  <a:gd name="T41" fmla="*/ 79 w 79"/>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73" name="Freeform 816">
                <a:extLst>
                  <a:ext uri="{FF2B5EF4-FFF2-40B4-BE49-F238E27FC236}">
                    <a16:creationId xmlns:a16="http://schemas.microsoft.com/office/drawing/2014/main" id="{B42D2271-8ACA-46B3-9406-5EC727174CD9}"/>
                  </a:ext>
                </a:extLst>
              </p:cNvPr>
              <p:cNvSpPr>
                <a:spLocks noChangeAspect="1"/>
              </p:cNvSpPr>
              <p:nvPr/>
            </p:nvSpPr>
            <p:spPr bwMode="auto">
              <a:xfrm>
                <a:off x="5551" y="5800"/>
                <a:ext cx="120"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74" name="Freeform 817">
                <a:extLst>
                  <a:ext uri="{FF2B5EF4-FFF2-40B4-BE49-F238E27FC236}">
                    <a16:creationId xmlns:a16="http://schemas.microsoft.com/office/drawing/2014/main" id="{4E6A5BF9-B14B-4BFF-B9A5-DEEDB470CA83}"/>
                  </a:ext>
                </a:extLst>
              </p:cNvPr>
              <p:cNvSpPr>
                <a:spLocks noChangeAspect="1"/>
              </p:cNvSpPr>
              <p:nvPr/>
            </p:nvSpPr>
            <p:spPr bwMode="auto">
              <a:xfrm>
                <a:off x="5551" y="5800"/>
                <a:ext cx="3"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75" name="Freeform 818">
                <a:extLst>
                  <a:ext uri="{FF2B5EF4-FFF2-40B4-BE49-F238E27FC236}">
                    <a16:creationId xmlns:a16="http://schemas.microsoft.com/office/drawing/2014/main" id="{6604F69C-F136-4FAD-A081-05CFBE7AACE8}"/>
                  </a:ext>
                </a:extLst>
              </p:cNvPr>
              <p:cNvSpPr>
                <a:spLocks noChangeAspect="1"/>
              </p:cNvSpPr>
              <p:nvPr/>
            </p:nvSpPr>
            <p:spPr bwMode="auto">
              <a:xfrm>
                <a:off x="5551" y="5813"/>
                <a:ext cx="120"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76" name="Freeform 819">
                <a:extLst>
                  <a:ext uri="{FF2B5EF4-FFF2-40B4-BE49-F238E27FC236}">
                    <a16:creationId xmlns:a16="http://schemas.microsoft.com/office/drawing/2014/main" id="{DA0F2537-DE4E-487E-873A-4F876CD08B0A}"/>
                  </a:ext>
                </a:extLst>
              </p:cNvPr>
              <p:cNvSpPr>
                <a:spLocks noChangeAspect="1"/>
              </p:cNvSpPr>
              <p:nvPr/>
            </p:nvSpPr>
            <p:spPr bwMode="auto">
              <a:xfrm>
                <a:off x="5551" y="5813"/>
                <a:ext cx="3" cy="5"/>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77" name="Freeform 820">
                <a:extLst>
                  <a:ext uri="{FF2B5EF4-FFF2-40B4-BE49-F238E27FC236}">
                    <a16:creationId xmlns:a16="http://schemas.microsoft.com/office/drawing/2014/main" id="{9CBAD094-2D7E-4A21-B9E1-0A9CAEB4E49F}"/>
                  </a:ext>
                </a:extLst>
              </p:cNvPr>
              <p:cNvSpPr>
                <a:spLocks noChangeAspect="1"/>
              </p:cNvSpPr>
              <p:nvPr/>
            </p:nvSpPr>
            <p:spPr bwMode="auto">
              <a:xfrm>
                <a:off x="5551" y="5821"/>
                <a:ext cx="120" cy="31"/>
              </a:xfrm>
              <a:custGeom>
                <a:avLst/>
                <a:gdLst>
                  <a:gd name="T0" fmla="*/ 0 w 122"/>
                  <a:gd name="T1" fmla="*/ 0 h 28"/>
                  <a:gd name="T2" fmla="*/ 104 w 122"/>
                  <a:gd name="T3" fmla="*/ 24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78" name="Freeform 821">
                <a:extLst>
                  <a:ext uri="{FF2B5EF4-FFF2-40B4-BE49-F238E27FC236}">
                    <a16:creationId xmlns:a16="http://schemas.microsoft.com/office/drawing/2014/main" id="{239F8001-AC10-45F5-BD3E-FDD26031C6E7}"/>
                  </a:ext>
                </a:extLst>
              </p:cNvPr>
              <p:cNvSpPr>
                <a:spLocks noChangeAspect="1"/>
              </p:cNvSpPr>
              <p:nvPr/>
            </p:nvSpPr>
            <p:spPr bwMode="auto">
              <a:xfrm>
                <a:off x="5551" y="5821"/>
                <a:ext cx="3" cy="10"/>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79" name="Freeform 822">
                <a:extLst>
                  <a:ext uri="{FF2B5EF4-FFF2-40B4-BE49-F238E27FC236}">
                    <a16:creationId xmlns:a16="http://schemas.microsoft.com/office/drawing/2014/main" id="{228526BE-7367-41BE-A702-411D223263DA}"/>
                  </a:ext>
                </a:extLst>
              </p:cNvPr>
              <p:cNvSpPr>
                <a:spLocks noChangeAspect="1"/>
              </p:cNvSpPr>
              <p:nvPr/>
            </p:nvSpPr>
            <p:spPr bwMode="auto">
              <a:xfrm>
                <a:off x="5551" y="5839"/>
                <a:ext cx="120" cy="31"/>
              </a:xfrm>
              <a:custGeom>
                <a:avLst/>
                <a:gdLst>
                  <a:gd name="T0" fmla="*/ 0 w 122"/>
                  <a:gd name="T1" fmla="*/ 0 h 28"/>
                  <a:gd name="T2" fmla="*/ 104 w 122"/>
                  <a:gd name="T3" fmla="*/ 22 h 28"/>
                  <a:gd name="T4" fmla="*/ 122 w 122"/>
                  <a:gd name="T5" fmla="*/ 12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80" name="Freeform 823">
                <a:extLst>
                  <a:ext uri="{FF2B5EF4-FFF2-40B4-BE49-F238E27FC236}">
                    <a16:creationId xmlns:a16="http://schemas.microsoft.com/office/drawing/2014/main" id="{7E0B4716-A835-49AE-BF5D-2036B8E2631C}"/>
                  </a:ext>
                </a:extLst>
              </p:cNvPr>
              <p:cNvSpPr>
                <a:spLocks noChangeAspect="1"/>
              </p:cNvSpPr>
              <p:nvPr/>
            </p:nvSpPr>
            <p:spPr bwMode="auto">
              <a:xfrm>
                <a:off x="5551" y="5839"/>
                <a:ext cx="3" cy="8"/>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81" name="Freeform 824">
                <a:extLst>
                  <a:ext uri="{FF2B5EF4-FFF2-40B4-BE49-F238E27FC236}">
                    <a16:creationId xmlns:a16="http://schemas.microsoft.com/office/drawing/2014/main" id="{394A9AC0-CC70-481A-B27B-B1F3C871DDEE}"/>
                  </a:ext>
                </a:extLst>
              </p:cNvPr>
              <p:cNvSpPr>
                <a:spLocks noChangeAspect="1"/>
              </p:cNvSpPr>
              <p:nvPr/>
            </p:nvSpPr>
            <p:spPr bwMode="auto">
              <a:xfrm>
                <a:off x="5551" y="5852"/>
                <a:ext cx="120"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4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82" name="Freeform 825">
                <a:extLst>
                  <a:ext uri="{FF2B5EF4-FFF2-40B4-BE49-F238E27FC236}">
                    <a16:creationId xmlns:a16="http://schemas.microsoft.com/office/drawing/2014/main" id="{A753DCB8-2D0D-456A-B3A7-AA3672A1EDD5}"/>
                  </a:ext>
                </a:extLst>
              </p:cNvPr>
              <p:cNvSpPr>
                <a:spLocks noChangeAspect="1"/>
              </p:cNvSpPr>
              <p:nvPr/>
            </p:nvSpPr>
            <p:spPr bwMode="auto">
              <a:xfrm>
                <a:off x="5551" y="5852"/>
                <a:ext cx="3"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83" name="Freeform 826">
                <a:extLst>
                  <a:ext uri="{FF2B5EF4-FFF2-40B4-BE49-F238E27FC236}">
                    <a16:creationId xmlns:a16="http://schemas.microsoft.com/office/drawing/2014/main" id="{C093D45F-7656-4104-88AE-6BEB9BFC3E89}"/>
                  </a:ext>
                </a:extLst>
              </p:cNvPr>
              <p:cNvSpPr>
                <a:spLocks noChangeAspect="1"/>
              </p:cNvSpPr>
              <p:nvPr/>
            </p:nvSpPr>
            <p:spPr bwMode="auto">
              <a:xfrm>
                <a:off x="5551" y="5865"/>
                <a:ext cx="120"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84" name="Freeform 827">
                <a:extLst>
                  <a:ext uri="{FF2B5EF4-FFF2-40B4-BE49-F238E27FC236}">
                    <a16:creationId xmlns:a16="http://schemas.microsoft.com/office/drawing/2014/main" id="{FD6795D5-E4FB-4974-8476-98B3613C858E}"/>
                  </a:ext>
                </a:extLst>
              </p:cNvPr>
              <p:cNvSpPr>
                <a:spLocks noChangeAspect="1"/>
              </p:cNvSpPr>
              <p:nvPr/>
            </p:nvSpPr>
            <p:spPr bwMode="auto">
              <a:xfrm>
                <a:off x="5551" y="5865"/>
                <a:ext cx="3"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85" name="Freeform 828">
                <a:extLst>
                  <a:ext uri="{FF2B5EF4-FFF2-40B4-BE49-F238E27FC236}">
                    <a16:creationId xmlns:a16="http://schemas.microsoft.com/office/drawing/2014/main" id="{F12153CD-6ACE-4950-8F2E-149BC52DAFF3}"/>
                  </a:ext>
                </a:extLst>
              </p:cNvPr>
              <p:cNvSpPr>
                <a:spLocks noChangeAspect="1"/>
              </p:cNvSpPr>
              <p:nvPr/>
            </p:nvSpPr>
            <p:spPr bwMode="auto">
              <a:xfrm>
                <a:off x="5551" y="5878"/>
                <a:ext cx="120" cy="31"/>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86" name="Freeform 829">
                <a:extLst>
                  <a:ext uri="{FF2B5EF4-FFF2-40B4-BE49-F238E27FC236}">
                    <a16:creationId xmlns:a16="http://schemas.microsoft.com/office/drawing/2014/main" id="{6B30CD26-1564-4485-BA20-D47402B00913}"/>
                  </a:ext>
                </a:extLst>
              </p:cNvPr>
              <p:cNvSpPr>
                <a:spLocks noChangeAspect="1"/>
              </p:cNvSpPr>
              <p:nvPr/>
            </p:nvSpPr>
            <p:spPr bwMode="auto">
              <a:xfrm>
                <a:off x="5551" y="5878"/>
                <a:ext cx="3" cy="5"/>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87" name="Freeform 830">
                <a:extLst>
                  <a:ext uri="{FF2B5EF4-FFF2-40B4-BE49-F238E27FC236}">
                    <a16:creationId xmlns:a16="http://schemas.microsoft.com/office/drawing/2014/main" id="{CAE04DE5-AACA-4B6E-87EF-EBDFBE2D9F8A}"/>
                  </a:ext>
                </a:extLst>
              </p:cNvPr>
              <p:cNvSpPr>
                <a:spLocks noChangeAspect="1"/>
              </p:cNvSpPr>
              <p:nvPr/>
            </p:nvSpPr>
            <p:spPr bwMode="auto">
              <a:xfrm>
                <a:off x="5496" y="5592"/>
                <a:ext cx="175" cy="31"/>
              </a:xfrm>
              <a:custGeom>
                <a:avLst/>
                <a:gdLst>
                  <a:gd name="T0" fmla="*/ 156 w 172"/>
                  <a:gd name="T1" fmla="*/ 30 h 34"/>
                  <a:gd name="T2" fmla="*/ 6 w 172"/>
                  <a:gd name="T3" fmla="*/ 0 h 34"/>
                  <a:gd name="T4" fmla="*/ 0 w 172"/>
                  <a:gd name="T5" fmla="*/ 4 h 34"/>
                  <a:gd name="T6" fmla="*/ 158 w 172"/>
                  <a:gd name="T7" fmla="*/ 34 h 34"/>
                  <a:gd name="T8" fmla="*/ 172 w 172"/>
                  <a:gd name="T9" fmla="*/ 24 h 34"/>
                  <a:gd name="T10" fmla="*/ 172 w 172"/>
                  <a:gd name="T11" fmla="*/ 20 h 34"/>
                  <a:gd name="T12" fmla="*/ 156 w 172"/>
                  <a:gd name="T13" fmla="*/ 30 h 34"/>
                  <a:gd name="T14" fmla="*/ 0 60000 65536"/>
                  <a:gd name="T15" fmla="*/ 0 60000 65536"/>
                  <a:gd name="T16" fmla="*/ 0 60000 65536"/>
                  <a:gd name="T17" fmla="*/ 0 60000 65536"/>
                  <a:gd name="T18" fmla="*/ 0 60000 65536"/>
                  <a:gd name="T19" fmla="*/ 0 60000 65536"/>
                  <a:gd name="T20" fmla="*/ 0 60000 65536"/>
                  <a:gd name="T21" fmla="*/ 0 w 172"/>
                  <a:gd name="T22" fmla="*/ 0 h 34"/>
                  <a:gd name="T23" fmla="*/ 172 w 17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88" name="Freeform 831">
                <a:extLst>
                  <a:ext uri="{FF2B5EF4-FFF2-40B4-BE49-F238E27FC236}">
                    <a16:creationId xmlns:a16="http://schemas.microsoft.com/office/drawing/2014/main" id="{6949F960-6B7A-4D0F-BD23-93FC0F1F6428}"/>
                  </a:ext>
                </a:extLst>
              </p:cNvPr>
              <p:cNvSpPr>
                <a:spLocks noChangeAspect="1"/>
              </p:cNvSpPr>
              <p:nvPr/>
            </p:nvSpPr>
            <p:spPr bwMode="auto">
              <a:xfrm>
                <a:off x="5532" y="5618"/>
                <a:ext cx="93" cy="31"/>
              </a:xfrm>
              <a:custGeom>
                <a:avLst/>
                <a:gdLst>
                  <a:gd name="T0" fmla="*/ 100 w 100"/>
                  <a:gd name="T1" fmla="*/ 18 h 30"/>
                  <a:gd name="T2" fmla="*/ 0 w 100"/>
                  <a:gd name="T3" fmla="*/ 0 h 30"/>
                  <a:gd name="T4" fmla="*/ 0 w 100"/>
                  <a:gd name="T5" fmla="*/ 10 h 30"/>
                  <a:gd name="T6" fmla="*/ 100 w 100"/>
                  <a:gd name="T7" fmla="*/ 30 h 30"/>
                  <a:gd name="T8" fmla="*/ 100 w 100"/>
                  <a:gd name="T9" fmla="*/ 18 h 30"/>
                  <a:gd name="T10" fmla="*/ 0 60000 65536"/>
                  <a:gd name="T11" fmla="*/ 0 60000 65536"/>
                  <a:gd name="T12" fmla="*/ 0 60000 65536"/>
                  <a:gd name="T13" fmla="*/ 0 60000 65536"/>
                  <a:gd name="T14" fmla="*/ 0 60000 65536"/>
                  <a:gd name="T15" fmla="*/ 0 w 100"/>
                  <a:gd name="T16" fmla="*/ 0 h 30"/>
                  <a:gd name="T17" fmla="*/ 100 w 100"/>
                  <a:gd name="T18" fmla="*/ 30 h 30"/>
                </a:gdLst>
                <a:ahLst/>
                <a:cxnLst>
                  <a:cxn ang="T10">
                    <a:pos x="T0" y="T1"/>
                  </a:cxn>
                  <a:cxn ang="T11">
                    <a:pos x="T2" y="T3"/>
                  </a:cxn>
                  <a:cxn ang="T12">
                    <a:pos x="T4" y="T5"/>
                  </a:cxn>
                  <a:cxn ang="T13">
                    <a:pos x="T6" y="T7"/>
                  </a:cxn>
                  <a:cxn ang="T14">
                    <a:pos x="T8" y="T9"/>
                  </a:cxn>
                </a:cxnLst>
                <a:rect l="T15" t="T16" r="T17" b="T18"/>
                <a:pathLst>
                  <a:path w="100" h="30">
                    <a:moveTo>
                      <a:pt x="100" y="18"/>
                    </a:moveTo>
                    <a:lnTo>
                      <a:pt x="0" y="0"/>
                    </a:lnTo>
                    <a:lnTo>
                      <a:pt x="0" y="10"/>
                    </a:lnTo>
                    <a:lnTo>
                      <a:pt x="100" y="30"/>
                    </a:lnTo>
                    <a:lnTo>
                      <a:pt x="100" y="18"/>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89" name="Freeform 832">
                <a:extLst>
                  <a:ext uri="{FF2B5EF4-FFF2-40B4-BE49-F238E27FC236}">
                    <a16:creationId xmlns:a16="http://schemas.microsoft.com/office/drawing/2014/main" id="{BD7C9E05-CF4B-4A81-9ABA-3B2414E49205}"/>
                  </a:ext>
                </a:extLst>
              </p:cNvPr>
              <p:cNvSpPr>
                <a:spLocks noChangeAspect="1"/>
              </p:cNvSpPr>
              <p:nvPr/>
            </p:nvSpPr>
            <p:spPr bwMode="auto">
              <a:xfrm>
                <a:off x="5532" y="5618"/>
                <a:ext cx="3" cy="10"/>
              </a:xfrm>
              <a:custGeom>
                <a:avLst/>
                <a:gdLst>
                  <a:gd name="T0" fmla="*/ 0 w 10"/>
                  <a:gd name="T1" fmla="*/ 10 h 10"/>
                  <a:gd name="T2" fmla="*/ 10 w 10"/>
                  <a:gd name="T3" fmla="*/ 2 h 10"/>
                  <a:gd name="T4" fmla="*/ 0 w 10"/>
                  <a:gd name="T5" fmla="*/ 0 h 10"/>
                  <a:gd name="T6" fmla="*/ 0 w 10"/>
                  <a:gd name="T7" fmla="*/ 10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0" y="10"/>
                    </a:moveTo>
                    <a:lnTo>
                      <a:pt x="10" y="2"/>
                    </a:lnTo>
                    <a:lnTo>
                      <a:pt x="0" y="0"/>
                    </a:lnTo>
                    <a:lnTo>
                      <a:pt x="0" y="10"/>
                    </a:lnTo>
                    <a:close/>
                  </a:path>
                </a:pathLst>
              </a:custGeom>
              <a:solidFill>
                <a:srgbClr val="5D7695"/>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90" name="Freeform 833">
                <a:extLst>
                  <a:ext uri="{FF2B5EF4-FFF2-40B4-BE49-F238E27FC236}">
                    <a16:creationId xmlns:a16="http://schemas.microsoft.com/office/drawing/2014/main" id="{9358165C-0F2D-450A-8828-94288D5D81A7}"/>
                  </a:ext>
                </a:extLst>
              </p:cNvPr>
              <p:cNvSpPr>
                <a:spLocks noChangeAspect="1"/>
              </p:cNvSpPr>
              <p:nvPr/>
            </p:nvSpPr>
            <p:spPr bwMode="auto">
              <a:xfrm>
                <a:off x="5521" y="5540"/>
                <a:ext cx="156" cy="377"/>
              </a:xfrm>
              <a:custGeom>
                <a:avLst/>
                <a:gdLst>
                  <a:gd name="T0" fmla="*/ 0 w 78"/>
                  <a:gd name="T1" fmla="*/ 0 h 189"/>
                  <a:gd name="T2" fmla="*/ 76800 w 78"/>
                  <a:gd name="T3" fmla="*/ 15360 h 189"/>
                  <a:gd name="T4" fmla="*/ 78848 w 78"/>
                  <a:gd name="T5" fmla="*/ 18432 h 189"/>
                  <a:gd name="T6" fmla="*/ 79872 w 78"/>
                  <a:gd name="T7" fmla="*/ 193536 h 189"/>
                  <a:gd name="T8" fmla="*/ 76800 w 78"/>
                  <a:gd name="T9" fmla="*/ 193536 h 189"/>
                  <a:gd name="T10" fmla="*/ 76800 w 78"/>
                  <a:gd name="T11" fmla="*/ 19456 h 189"/>
                  <a:gd name="T12" fmla="*/ 74752 w 78"/>
                  <a:gd name="T13" fmla="*/ 17408 h 189"/>
                  <a:gd name="T14" fmla="*/ 0 w 78"/>
                  <a:gd name="T15" fmla="*/ 3072 h 189"/>
                  <a:gd name="T16" fmla="*/ 0 w 78"/>
                  <a:gd name="T17" fmla="*/ 0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189"/>
                  <a:gd name="T29" fmla="*/ 78 w 78"/>
                  <a:gd name="T30" fmla="*/ 189 h 1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grpSp>
        <p:grpSp>
          <p:nvGrpSpPr>
            <p:cNvPr id="145" name="Group 857">
              <a:extLst>
                <a:ext uri="{FF2B5EF4-FFF2-40B4-BE49-F238E27FC236}">
                  <a16:creationId xmlns:a16="http://schemas.microsoft.com/office/drawing/2014/main" id="{92FAC172-74B5-482B-879F-890041B2231E}"/>
                </a:ext>
              </a:extLst>
            </p:cNvPr>
            <p:cNvGrpSpPr>
              <a:grpSpLocks noChangeAspect="1"/>
            </p:cNvGrpSpPr>
            <p:nvPr/>
          </p:nvGrpSpPr>
          <p:grpSpPr bwMode="auto">
            <a:xfrm>
              <a:off x="4759" y="2177"/>
              <a:ext cx="262" cy="318"/>
              <a:chOff x="5506" y="5440"/>
              <a:chExt cx="312" cy="502"/>
            </a:xfrm>
          </p:grpSpPr>
          <p:sp>
            <p:nvSpPr>
              <p:cNvPr id="147" name="Freeform 858">
                <a:extLst>
                  <a:ext uri="{FF2B5EF4-FFF2-40B4-BE49-F238E27FC236}">
                    <a16:creationId xmlns:a16="http://schemas.microsoft.com/office/drawing/2014/main" id="{9F1D3EB4-AC7A-4287-9CDC-EC5427304CA8}"/>
                  </a:ext>
                </a:extLst>
              </p:cNvPr>
              <p:cNvSpPr>
                <a:spLocks noChangeAspect="1"/>
              </p:cNvSpPr>
              <p:nvPr/>
            </p:nvSpPr>
            <p:spPr bwMode="auto">
              <a:xfrm>
                <a:off x="5652" y="5475"/>
                <a:ext cx="156" cy="468"/>
              </a:xfrm>
              <a:custGeom>
                <a:avLst/>
                <a:gdLst>
                  <a:gd name="T0" fmla="*/ 83968 w 82"/>
                  <a:gd name="T1" fmla="*/ 77824 h 239"/>
                  <a:gd name="T2" fmla="*/ 83968 w 82"/>
                  <a:gd name="T3" fmla="*/ 3072 h 239"/>
                  <a:gd name="T4" fmla="*/ 4096 w 82"/>
                  <a:gd name="T5" fmla="*/ 64512 h 239"/>
                  <a:gd name="T6" fmla="*/ 4096 w 82"/>
                  <a:gd name="T7" fmla="*/ 232448 h 239"/>
                  <a:gd name="T8" fmla="*/ 0 w 82"/>
                  <a:gd name="T9" fmla="*/ 241664 h 239"/>
                  <a:gd name="T10" fmla="*/ 5120 w 82"/>
                  <a:gd name="T11" fmla="*/ 240640 h 239"/>
                  <a:gd name="T12" fmla="*/ 12288 w 82"/>
                  <a:gd name="T13" fmla="*/ 234496 h 239"/>
                  <a:gd name="T14" fmla="*/ 12288 w 82"/>
                  <a:gd name="T15" fmla="*/ 231424 h 239"/>
                  <a:gd name="T16" fmla="*/ 15360 w 82"/>
                  <a:gd name="T17" fmla="*/ 232448 h 239"/>
                  <a:gd name="T18" fmla="*/ 80896 w 82"/>
                  <a:gd name="T19" fmla="*/ 180224 h 239"/>
                  <a:gd name="T20" fmla="*/ 83968 w 82"/>
                  <a:gd name="T21" fmla="*/ 176128 h 239"/>
                  <a:gd name="T22" fmla="*/ 83968 w 82"/>
                  <a:gd name="T23" fmla="*/ 77824 h 2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239"/>
                  <a:gd name="T38" fmla="*/ 82 w 82"/>
                  <a:gd name="T39" fmla="*/ 239 h 2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239">
                    <a:moveTo>
                      <a:pt x="82" y="76"/>
                    </a:moveTo>
                    <a:cubicBezTo>
                      <a:pt x="82" y="37"/>
                      <a:pt x="82" y="4"/>
                      <a:pt x="82" y="3"/>
                    </a:cubicBezTo>
                    <a:cubicBezTo>
                      <a:pt x="80" y="0"/>
                      <a:pt x="4" y="63"/>
                      <a:pt x="4" y="63"/>
                    </a:cubicBezTo>
                    <a:cubicBezTo>
                      <a:pt x="4" y="227"/>
                      <a:pt x="4" y="227"/>
                      <a:pt x="4" y="227"/>
                    </a:cubicBezTo>
                    <a:cubicBezTo>
                      <a:pt x="0" y="236"/>
                      <a:pt x="0" y="236"/>
                      <a:pt x="0" y="236"/>
                    </a:cubicBezTo>
                    <a:cubicBezTo>
                      <a:pt x="0" y="236"/>
                      <a:pt x="0" y="239"/>
                      <a:pt x="5" y="235"/>
                    </a:cubicBezTo>
                    <a:cubicBezTo>
                      <a:pt x="7" y="234"/>
                      <a:pt x="9" y="232"/>
                      <a:pt x="12" y="229"/>
                    </a:cubicBezTo>
                    <a:cubicBezTo>
                      <a:pt x="12" y="227"/>
                      <a:pt x="12" y="227"/>
                      <a:pt x="12" y="226"/>
                    </a:cubicBezTo>
                    <a:cubicBezTo>
                      <a:pt x="12" y="226"/>
                      <a:pt x="13" y="226"/>
                      <a:pt x="15" y="227"/>
                    </a:cubicBezTo>
                    <a:cubicBezTo>
                      <a:pt x="36" y="209"/>
                      <a:pt x="78" y="178"/>
                      <a:pt x="79" y="176"/>
                    </a:cubicBezTo>
                    <a:cubicBezTo>
                      <a:pt x="82" y="174"/>
                      <a:pt x="82" y="173"/>
                      <a:pt x="82" y="172"/>
                    </a:cubicBezTo>
                    <a:cubicBezTo>
                      <a:pt x="82" y="172"/>
                      <a:pt x="82" y="124"/>
                      <a:pt x="82" y="76"/>
                    </a:cubicBez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48" name="Freeform 859">
                <a:extLst>
                  <a:ext uri="{FF2B5EF4-FFF2-40B4-BE49-F238E27FC236}">
                    <a16:creationId xmlns:a16="http://schemas.microsoft.com/office/drawing/2014/main" id="{F7E8AC47-A97D-4992-8623-4C840809E1C2}"/>
                  </a:ext>
                </a:extLst>
              </p:cNvPr>
              <p:cNvSpPr>
                <a:spLocks noChangeAspect="1"/>
              </p:cNvSpPr>
              <p:nvPr/>
            </p:nvSpPr>
            <p:spPr bwMode="auto">
              <a:xfrm>
                <a:off x="5496" y="5449"/>
                <a:ext cx="312" cy="143"/>
              </a:xfrm>
              <a:custGeom>
                <a:avLst/>
                <a:gdLst>
                  <a:gd name="T0" fmla="*/ 158720 w 155"/>
                  <a:gd name="T1" fmla="*/ 14336 h 74"/>
                  <a:gd name="T2" fmla="*/ 78848 w 155"/>
                  <a:gd name="T3" fmla="*/ 75776 h 74"/>
                  <a:gd name="T4" fmla="*/ 4096 w 155"/>
                  <a:gd name="T5" fmla="*/ 60416 h 74"/>
                  <a:gd name="T6" fmla="*/ 0 w 155"/>
                  <a:gd name="T7" fmla="*/ 62464 h 74"/>
                  <a:gd name="T8" fmla="*/ 2048 w 155"/>
                  <a:gd name="T9" fmla="*/ 58368 h 74"/>
                  <a:gd name="T10" fmla="*/ 8192 w 155"/>
                  <a:gd name="T11" fmla="*/ 53248 h 74"/>
                  <a:gd name="T12" fmla="*/ 11264 w 155"/>
                  <a:gd name="T13" fmla="*/ 54272 h 74"/>
                  <a:gd name="T14" fmla="*/ 11264 w 155"/>
                  <a:gd name="T15" fmla="*/ 51200 h 74"/>
                  <a:gd name="T16" fmla="*/ 77824 w 155"/>
                  <a:gd name="T17" fmla="*/ 1024 h 74"/>
                  <a:gd name="T18" fmla="*/ 80896 w 155"/>
                  <a:gd name="T19" fmla="*/ 0 h 74"/>
                  <a:gd name="T20" fmla="*/ 154624 w 155"/>
                  <a:gd name="T21" fmla="*/ 11264 h 74"/>
                  <a:gd name="T22" fmla="*/ 158720 w 155"/>
                  <a:gd name="T23" fmla="*/ 14336 h 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5"/>
                  <a:gd name="T37" fmla="*/ 0 h 74"/>
                  <a:gd name="T38" fmla="*/ 155 w 155"/>
                  <a:gd name="T39" fmla="*/ 74 h 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5" h="74">
                    <a:moveTo>
                      <a:pt x="155" y="14"/>
                    </a:moveTo>
                    <a:cubicBezTo>
                      <a:pt x="77" y="74"/>
                      <a:pt x="77" y="74"/>
                      <a:pt x="77" y="74"/>
                    </a:cubicBezTo>
                    <a:cubicBezTo>
                      <a:pt x="13" y="65"/>
                      <a:pt x="9" y="59"/>
                      <a:pt x="4" y="59"/>
                    </a:cubicBezTo>
                    <a:cubicBezTo>
                      <a:pt x="1" y="58"/>
                      <a:pt x="0" y="61"/>
                      <a:pt x="0" y="61"/>
                    </a:cubicBezTo>
                    <a:cubicBezTo>
                      <a:pt x="0" y="61"/>
                      <a:pt x="0" y="58"/>
                      <a:pt x="2" y="57"/>
                    </a:cubicBezTo>
                    <a:cubicBezTo>
                      <a:pt x="2" y="57"/>
                      <a:pt x="5" y="55"/>
                      <a:pt x="8" y="52"/>
                    </a:cubicBezTo>
                    <a:cubicBezTo>
                      <a:pt x="10" y="53"/>
                      <a:pt x="10" y="53"/>
                      <a:pt x="11" y="53"/>
                    </a:cubicBezTo>
                    <a:cubicBezTo>
                      <a:pt x="11" y="52"/>
                      <a:pt x="11" y="51"/>
                      <a:pt x="11" y="50"/>
                    </a:cubicBezTo>
                    <a:cubicBezTo>
                      <a:pt x="40" y="27"/>
                      <a:pt x="73" y="2"/>
                      <a:pt x="76" y="1"/>
                    </a:cubicBezTo>
                    <a:cubicBezTo>
                      <a:pt x="77" y="0"/>
                      <a:pt x="79" y="0"/>
                      <a:pt x="79" y="0"/>
                    </a:cubicBezTo>
                    <a:cubicBezTo>
                      <a:pt x="79" y="0"/>
                      <a:pt x="150" y="11"/>
                      <a:pt x="151" y="11"/>
                    </a:cubicBezTo>
                    <a:cubicBezTo>
                      <a:pt x="154" y="12"/>
                      <a:pt x="155" y="14"/>
                      <a:pt x="155" y="14"/>
                    </a:cubicBez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49" name="Freeform 860">
                <a:extLst>
                  <a:ext uri="{FF2B5EF4-FFF2-40B4-BE49-F238E27FC236}">
                    <a16:creationId xmlns:a16="http://schemas.microsoft.com/office/drawing/2014/main" id="{A45DA4ED-5604-464D-8E9B-F8FCE90C31C3}"/>
                  </a:ext>
                </a:extLst>
              </p:cNvPr>
              <p:cNvSpPr>
                <a:spLocks noChangeAspect="1"/>
              </p:cNvSpPr>
              <p:nvPr/>
            </p:nvSpPr>
            <p:spPr bwMode="auto">
              <a:xfrm>
                <a:off x="5652" y="5475"/>
                <a:ext cx="156" cy="122"/>
              </a:xfrm>
              <a:custGeom>
                <a:avLst/>
                <a:gdLst>
                  <a:gd name="T0" fmla="*/ 81920 w 80"/>
                  <a:gd name="T1" fmla="*/ 2048 h 62"/>
                  <a:gd name="T2" fmla="*/ 80896 w 80"/>
                  <a:gd name="T3" fmla="*/ 0 h 62"/>
                  <a:gd name="T4" fmla="*/ 0 w 80"/>
                  <a:gd name="T5" fmla="*/ 62464 h 62"/>
                  <a:gd name="T6" fmla="*/ 1024 w 80"/>
                  <a:gd name="T7" fmla="*/ 63488 h 62"/>
                  <a:gd name="T8" fmla="*/ 81920 w 80"/>
                  <a:gd name="T9" fmla="*/ 2048 h 62"/>
                  <a:gd name="T10" fmla="*/ 0 60000 65536"/>
                  <a:gd name="T11" fmla="*/ 0 60000 65536"/>
                  <a:gd name="T12" fmla="*/ 0 60000 65536"/>
                  <a:gd name="T13" fmla="*/ 0 60000 65536"/>
                  <a:gd name="T14" fmla="*/ 0 60000 65536"/>
                  <a:gd name="T15" fmla="*/ 0 w 80"/>
                  <a:gd name="T16" fmla="*/ 0 h 62"/>
                  <a:gd name="T17" fmla="*/ 80 w 80"/>
                  <a:gd name="T18" fmla="*/ 62 h 62"/>
                </a:gdLst>
                <a:ahLst/>
                <a:cxnLst>
                  <a:cxn ang="T10">
                    <a:pos x="T0" y="T1"/>
                  </a:cxn>
                  <a:cxn ang="T11">
                    <a:pos x="T2" y="T3"/>
                  </a:cxn>
                  <a:cxn ang="T12">
                    <a:pos x="T4" y="T5"/>
                  </a:cxn>
                  <a:cxn ang="T13">
                    <a:pos x="T6" y="T7"/>
                  </a:cxn>
                  <a:cxn ang="T14">
                    <a:pos x="T8" y="T9"/>
                  </a:cxn>
                </a:cxnLst>
                <a:rect l="T15" t="T16" r="T17" b="T18"/>
                <a:pathLst>
                  <a:path w="80" h="62">
                    <a:moveTo>
                      <a:pt x="80" y="2"/>
                    </a:moveTo>
                    <a:cubicBezTo>
                      <a:pt x="80" y="2"/>
                      <a:pt x="80" y="1"/>
                      <a:pt x="79" y="0"/>
                    </a:cubicBezTo>
                    <a:cubicBezTo>
                      <a:pt x="76" y="2"/>
                      <a:pt x="0" y="61"/>
                      <a:pt x="0" y="61"/>
                    </a:cubicBezTo>
                    <a:cubicBezTo>
                      <a:pt x="1" y="62"/>
                      <a:pt x="1" y="62"/>
                      <a:pt x="1" y="62"/>
                    </a:cubicBezTo>
                    <a:lnTo>
                      <a:pt x="80" y="2"/>
                    </a:lnTo>
                    <a:close/>
                  </a:path>
                </a:pathLst>
              </a:custGeom>
              <a:solidFill>
                <a:srgbClr val="8BA6BD"/>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50" name="Freeform 861">
                <a:extLst>
                  <a:ext uri="{FF2B5EF4-FFF2-40B4-BE49-F238E27FC236}">
                    <a16:creationId xmlns:a16="http://schemas.microsoft.com/office/drawing/2014/main" id="{A82BB9D2-66AA-41E8-AD35-D8605E691FB5}"/>
                  </a:ext>
                </a:extLst>
              </p:cNvPr>
              <p:cNvSpPr>
                <a:spLocks noChangeAspect="1"/>
              </p:cNvSpPr>
              <p:nvPr/>
            </p:nvSpPr>
            <p:spPr bwMode="auto">
              <a:xfrm>
                <a:off x="5496" y="5566"/>
                <a:ext cx="156" cy="377"/>
              </a:xfrm>
              <a:custGeom>
                <a:avLst/>
                <a:gdLst>
                  <a:gd name="T0" fmla="*/ 80896 w 79"/>
                  <a:gd name="T1" fmla="*/ 19456 h 192"/>
                  <a:gd name="T2" fmla="*/ 77824 w 79"/>
                  <a:gd name="T3" fmla="*/ 14336 h 192"/>
                  <a:gd name="T4" fmla="*/ 4096 w 79"/>
                  <a:gd name="T5" fmla="*/ 1024 h 192"/>
                  <a:gd name="T6" fmla="*/ 0 w 79"/>
                  <a:gd name="T7" fmla="*/ 3072 h 192"/>
                  <a:gd name="T8" fmla="*/ 0 w 79"/>
                  <a:gd name="T9" fmla="*/ 17408 h 192"/>
                  <a:gd name="T10" fmla="*/ 3072 w 79"/>
                  <a:gd name="T11" fmla="*/ 17408 h 192"/>
                  <a:gd name="T12" fmla="*/ 0 w 79"/>
                  <a:gd name="T13" fmla="*/ 19456 h 192"/>
                  <a:gd name="T14" fmla="*/ 0 w 79"/>
                  <a:gd name="T15" fmla="*/ 26624 h 192"/>
                  <a:gd name="T16" fmla="*/ 0 w 79"/>
                  <a:gd name="T17" fmla="*/ 175104 h 192"/>
                  <a:gd name="T18" fmla="*/ 4096 w 79"/>
                  <a:gd name="T19" fmla="*/ 181248 h 192"/>
                  <a:gd name="T20" fmla="*/ 74752 w 79"/>
                  <a:gd name="T21" fmla="*/ 195584 h 192"/>
                  <a:gd name="T22" fmla="*/ 79872 w 79"/>
                  <a:gd name="T23" fmla="*/ 191488 h 192"/>
                  <a:gd name="T24" fmla="*/ 80896 w 79"/>
                  <a:gd name="T25" fmla="*/ 19456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192"/>
                  <a:gd name="T41" fmla="*/ 79 w 79"/>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192">
                    <a:moveTo>
                      <a:pt x="79" y="19"/>
                    </a:moveTo>
                    <a:cubicBezTo>
                      <a:pt x="79" y="16"/>
                      <a:pt x="77" y="14"/>
                      <a:pt x="76" y="14"/>
                    </a:cubicBezTo>
                    <a:cubicBezTo>
                      <a:pt x="35" y="7"/>
                      <a:pt x="9" y="1"/>
                      <a:pt x="4" y="1"/>
                    </a:cubicBezTo>
                    <a:cubicBezTo>
                      <a:pt x="0" y="0"/>
                      <a:pt x="0" y="3"/>
                      <a:pt x="0" y="3"/>
                    </a:cubicBezTo>
                    <a:cubicBezTo>
                      <a:pt x="0" y="3"/>
                      <a:pt x="0" y="9"/>
                      <a:pt x="0" y="17"/>
                    </a:cubicBezTo>
                    <a:cubicBezTo>
                      <a:pt x="1" y="17"/>
                      <a:pt x="2" y="17"/>
                      <a:pt x="3" y="17"/>
                    </a:cubicBezTo>
                    <a:cubicBezTo>
                      <a:pt x="3" y="18"/>
                      <a:pt x="0" y="19"/>
                      <a:pt x="0" y="19"/>
                    </a:cubicBezTo>
                    <a:cubicBezTo>
                      <a:pt x="0" y="22"/>
                      <a:pt x="0" y="24"/>
                      <a:pt x="0" y="26"/>
                    </a:cubicBezTo>
                    <a:cubicBezTo>
                      <a:pt x="0" y="26"/>
                      <a:pt x="0" y="170"/>
                      <a:pt x="0" y="171"/>
                    </a:cubicBezTo>
                    <a:cubicBezTo>
                      <a:pt x="0" y="176"/>
                      <a:pt x="1" y="177"/>
                      <a:pt x="4" y="177"/>
                    </a:cubicBezTo>
                    <a:cubicBezTo>
                      <a:pt x="6" y="178"/>
                      <a:pt x="54" y="188"/>
                      <a:pt x="73" y="191"/>
                    </a:cubicBezTo>
                    <a:cubicBezTo>
                      <a:pt x="77" y="192"/>
                      <a:pt x="78" y="187"/>
                      <a:pt x="78" y="187"/>
                    </a:cubicBezTo>
                    <a:cubicBezTo>
                      <a:pt x="78" y="187"/>
                      <a:pt x="79" y="19"/>
                      <a:pt x="79" y="19"/>
                    </a:cubicBezTo>
                    <a:close/>
                  </a:path>
                </a:pathLst>
              </a:custGeom>
              <a:solidFill>
                <a:srgbClr val="D3DBE4"/>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51" name="Freeform 862">
                <a:extLst>
                  <a:ext uri="{FF2B5EF4-FFF2-40B4-BE49-F238E27FC236}">
                    <a16:creationId xmlns:a16="http://schemas.microsoft.com/office/drawing/2014/main" id="{962B985A-454B-4A2C-A5DB-72CD73A77A92}"/>
                  </a:ext>
                </a:extLst>
              </p:cNvPr>
              <p:cNvSpPr>
                <a:spLocks noChangeAspect="1"/>
              </p:cNvSpPr>
              <p:nvPr/>
            </p:nvSpPr>
            <p:spPr bwMode="auto">
              <a:xfrm>
                <a:off x="5551" y="5800"/>
                <a:ext cx="120"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52" name="Freeform 863">
                <a:extLst>
                  <a:ext uri="{FF2B5EF4-FFF2-40B4-BE49-F238E27FC236}">
                    <a16:creationId xmlns:a16="http://schemas.microsoft.com/office/drawing/2014/main" id="{3404381D-7481-4AA5-BE81-F9121CA25C89}"/>
                  </a:ext>
                </a:extLst>
              </p:cNvPr>
              <p:cNvSpPr>
                <a:spLocks noChangeAspect="1"/>
              </p:cNvSpPr>
              <p:nvPr/>
            </p:nvSpPr>
            <p:spPr bwMode="auto">
              <a:xfrm>
                <a:off x="5551" y="5800"/>
                <a:ext cx="3"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53" name="Freeform 864">
                <a:extLst>
                  <a:ext uri="{FF2B5EF4-FFF2-40B4-BE49-F238E27FC236}">
                    <a16:creationId xmlns:a16="http://schemas.microsoft.com/office/drawing/2014/main" id="{9E522C38-A735-4CEC-A481-CE9B25BD1BBD}"/>
                  </a:ext>
                </a:extLst>
              </p:cNvPr>
              <p:cNvSpPr>
                <a:spLocks noChangeAspect="1"/>
              </p:cNvSpPr>
              <p:nvPr/>
            </p:nvSpPr>
            <p:spPr bwMode="auto">
              <a:xfrm>
                <a:off x="5551" y="5813"/>
                <a:ext cx="120"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54" name="Freeform 865">
                <a:extLst>
                  <a:ext uri="{FF2B5EF4-FFF2-40B4-BE49-F238E27FC236}">
                    <a16:creationId xmlns:a16="http://schemas.microsoft.com/office/drawing/2014/main" id="{F46F1601-4F29-435B-87C6-23172F575FCC}"/>
                  </a:ext>
                </a:extLst>
              </p:cNvPr>
              <p:cNvSpPr>
                <a:spLocks noChangeAspect="1"/>
              </p:cNvSpPr>
              <p:nvPr/>
            </p:nvSpPr>
            <p:spPr bwMode="auto">
              <a:xfrm>
                <a:off x="5551" y="5813"/>
                <a:ext cx="3" cy="5"/>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55" name="Freeform 866">
                <a:extLst>
                  <a:ext uri="{FF2B5EF4-FFF2-40B4-BE49-F238E27FC236}">
                    <a16:creationId xmlns:a16="http://schemas.microsoft.com/office/drawing/2014/main" id="{868FA0C7-ED9E-4C9E-83C9-8FFCC68C1E94}"/>
                  </a:ext>
                </a:extLst>
              </p:cNvPr>
              <p:cNvSpPr>
                <a:spLocks noChangeAspect="1"/>
              </p:cNvSpPr>
              <p:nvPr/>
            </p:nvSpPr>
            <p:spPr bwMode="auto">
              <a:xfrm>
                <a:off x="5551" y="5821"/>
                <a:ext cx="120" cy="31"/>
              </a:xfrm>
              <a:custGeom>
                <a:avLst/>
                <a:gdLst>
                  <a:gd name="T0" fmla="*/ 0 w 122"/>
                  <a:gd name="T1" fmla="*/ 0 h 28"/>
                  <a:gd name="T2" fmla="*/ 104 w 122"/>
                  <a:gd name="T3" fmla="*/ 24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4"/>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56" name="Freeform 867">
                <a:extLst>
                  <a:ext uri="{FF2B5EF4-FFF2-40B4-BE49-F238E27FC236}">
                    <a16:creationId xmlns:a16="http://schemas.microsoft.com/office/drawing/2014/main" id="{E173FE75-01D6-47EE-AC7A-CE796EB981DB}"/>
                  </a:ext>
                </a:extLst>
              </p:cNvPr>
              <p:cNvSpPr>
                <a:spLocks noChangeAspect="1"/>
              </p:cNvSpPr>
              <p:nvPr/>
            </p:nvSpPr>
            <p:spPr bwMode="auto">
              <a:xfrm>
                <a:off x="5551" y="5821"/>
                <a:ext cx="3" cy="10"/>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57" name="Freeform 868">
                <a:extLst>
                  <a:ext uri="{FF2B5EF4-FFF2-40B4-BE49-F238E27FC236}">
                    <a16:creationId xmlns:a16="http://schemas.microsoft.com/office/drawing/2014/main" id="{152649C8-BF39-405B-942A-BB40C6163BCA}"/>
                  </a:ext>
                </a:extLst>
              </p:cNvPr>
              <p:cNvSpPr>
                <a:spLocks noChangeAspect="1"/>
              </p:cNvSpPr>
              <p:nvPr/>
            </p:nvSpPr>
            <p:spPr bwMode="auto">
              <a:xfrm>
                <a:off x="5551" y="5839"/>
                <a:ext cx="120" cy="31"/>
              </a:xfrm>
              <a:custGeom>
                <a:avLst/>
                <a:gdLst>
                  <a:gd name="T0" fmla="*/ 0 w 122"/>
                  <a:gd name="T1" fmla="*/ 0 h 28"/>
                  <a:gd name="T2" fmla="*/ 104 w 122"/>
                  <a:gd name="T3" fmla="*/ 22 h 28"/>
                  <a:gd name="T4" fmla="*/ 122 w 122"/>
                  <a:gd name="T5" fmla="*/ 12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58" name="Freeform 869">
                <a:extLst>
                  <a:ext uri="{FF2B5EF4-FFF2-40B4-BE49-F238E27FC236}">
                    <a16:creationId xmlns:a16="http://schemas.microsoft.com/office/drawing/2014/main" id="{B4BBA2E2-F87C-428C-9E32-DA0D13CFEB6F}"/>
                  </a:ext>
                </a:extLst>
              </p:cNvPr>
              <p:cNvSpPr>
                <a:spLocks noChangeAspect="1"/>
              </p:cNvSpPr>
              <p:nvPr/>
            </p:nvSpPr>
            <p:spPr bwMode="auto">
              <a:xfrm>
                <a:off x="5551" y="5839"/>
                <a:ext cx="3" cy="8"/>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59" name="Freeform 870">
                <a:extLst>
                  <a:ext uri="{FF2B5EF4-FFF2-40B4-BE49-F238E27FC236}">
                    <a16:creationId xmlns:a16="http://schemas.microsoft.com/office/drawing/2014/main" id="{6ADA2BE5-015D-45D5-86DE-444F665FE448}"/>
                  </a:ext>
                </a:extLst>
              </p:cNvPr>
              <p:cNvSpPr>
                <a:spLocks noChangeAspect="1"/>
              </p:cNvSpPr>
              <p:nvPr/>
            </p:nvSpPr>
            <p:spPr bwMode="auto">
              <a:xfrm>
                <a:off x="5551" y="5852"/>
                <a:ext cx="120" cy="26"/>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4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4"/>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60" name="Freeform 871">
                <a:extLst>
                  <a:ext uri="{FF2B5EF4-FFF2-40B4-BE49-F238E27FC236}">
                    <a16:creationId xmlns:a16="http://schemas.microsoft.com/office/drawing/2014/main" id="{65A987E1-C390-495F-871A-163330695DD2}"/>
                  </a:ext>
                </a:extLst>
              </p:cNvPr>
              <p:cNvSpPr>
                <a:spLocks noChangeAspect="1"/>
              </p:cNvSpPr>
              <p:nvPr/>
            </p:nvSpPr>
            <p:spPr bwMode="auto">
              <a:xfrm>
                <a:off x="5551" y="5852"/>
                <a:ext cx="3"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61" name="Freeform 872">
                <a:extLst>
                  <a:ext uri="{FF2B5EF4-FFF2-40B4-BE49-F238E27FC236}">
                    <a16:creationId xmlns:a16="http://schemas.microsoft.com/office/drawing/2014/main" id="{0EE168C4-9C1A-4DD7-AA57-FCCE8FDD2DFD}"/>
                  </a:ext>
                </a:extLst>
              </p:cNvPr>
              <p:cNvSpPr>
                <a:spLocks noChangeAspect="1"/>
              </p:cNvSpPr>
              <p:nvPr/>
            </p:nvSpPr>
            <p:spPr bwMode="auto">
              <a:xfrm>
                <a:off x="5551" y="5865"/>
                <a:ext cx="120" cy="26"/>
              </a:xfrm>
              <a:custGeom>
                <a:avLst/>
                <a:gdLst>
                  <a:gd name="T0" fmla="*/ 0 w 122"/>
                  <a:gd name="T1" fmla="*/ 0 h 28"/>
                  <a:gd name="T2" fmla="*/ 104 w 122"/>
                  <a:gd name="T3" fmla="*/ 22 h 28"/>
                  <a:gd name="T4" fmla="*/ 122 w 122"/>
                  <a:gd name="T5" fmla="*/ 12 h 28"/>
                  <a:gd name="T6" fmla="*/ 122 w 122"/>
                  <a:gd name="T7" fmla="*/ 18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2"/>
                    </a:lnTo>
                    <a:lnTo>
                      <a:pt x="122" y="18"/>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62" name="Freeform 873">
                <a:extLst>
                  <a:ext uri="{FF2B5EF4-FFF2-40B4-BE49-F238E27FC236}">
                    <a16:creationId xmlns:a16="http://schemas.microsoft.com/office/drawing/2014/main" id="{84669966-475B-4A5F-A98D-1B27278C0613}"/>
                  </a:ext>
                </a:extLst>
              </p:cNvPr>
              <p:cNvSpPr>
                <a:spLocks noChangeAspect="1"/>
              </p:cNvSpPr>
              <p:nvPr/>
            </p:nvSpPr>
            <p:spPr bwMode="auto">
              <a:xfrm>
                <a:off x="5551" y="5865"/>
                <a:ext cx="3" cy="5"/>
              </a:xfrm>
              <a:custGeom>
                <a:avLst/>
                <a:gdLst>
                  <a:gd name="T0" fmla="*/ 0 w 6"/>
                  <a:gd name="T1" fmla="*/ 6 h 6"/>
                  <a:gd name="T2" fmla="*/ 6 w 6"/>
                  <a:gd name="T3" fmla="*/ 2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2"/>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63" name="Freeform 874">
                <a:extLst>
                  <a:ext uri="{FF2B5EF4-FFF2-40B4-BE49-F238E27FC236}">
                    <a16:creationId xmlns:a16="http://schemas.microsoft.com/office/drawing/2014/main" id="{376F2F48-9701-44F8-BA49-B877B331447E}"/>
                  </a:ext>
                </a:extLst>
              </p:cNvPr>
              <p:cNvSpPr>
                <a:spLocks noChangeAspect="1"/>
              </p:cNvSpPr>
              <p:nvPr/>
            </p:nvSpPr>
            <p:spPr bwMode="auto">
              <a:xfrm>
                <a:off x="5551" y="5878"/>
                <a:ext cx="120" cy="31"/>
              </a:xfrm>
              <a:custGeom>
                <a:avLst/>
                <a:gdLst>
                  <a:gd name="T0" fmla="*/ 0 w 122"/>
                  <a:gd name="T1" fmla="*/ 0 h 28"/>
                  <a:gd name="T2" fmla="*/ 104 w 122"/>
                  <a:gd name="T3" fmla="*/ 22 h 28"/>
                  <a:gd name="T4" fmla="*/ 122 w 122"/>
                  <a:gd name="T5" fmla="*/ 10 h 28"/>
                  <a:gd name="T6" fmla="*/ 122 w 122"/>
                  <a:gd name="T7" fmla="*/ 16 h 28"/>
                  <a:gd name="T8" fmla="*/ 104 w 122"/>
                  <a:gd name="T9" fmla="*/ 28 h 28"/>
                  <a:gd name="T10" fmla="*/ 0 w 122"/>
                  <a:gd name="T11" fmla="*/ 6 h 28"/>
                  <a:gd name="T12" fmla="*/ 0 w 122"/>
                  <a:gd name="T13" fmla="*/ 0 h 28"/>
                  <a:gd name="T14" fmla="*/ 0 60000 65536"/>
                  <a:gd name="T15" fmla="*/ 0 60000 65536"/>
                  <a:gd name="T16" fmla="*/ 0 60000 65536"/>
                  <a:gd name="T17" fmla="*/ 0 60000 65536"/>
                  <a:gd name="T18" fmla="*/ 0 60000 65536"/>
                  <a:gd name="T19" fmla="*/ 0 60000 65536"/>
                  <a:gd name="T20" fmla="*/ 0 60000 65536"/>
                  <a:gd name="T21" fmla="*/ 0 w 122"/>
                  <a:gd name="T22" fmla="*/ 0 h 28"/>
                  <a:gd name="T23" fmla="*/ 122 w 122"/>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28">
                    <a:moveTo>
                      <a:pt x="0" y="0"/>
                    </a:moveTo>
                    <a:lnTo>
                      <a:pt x="104" y="22"/>
                    </a:lnTo>
                    <a:lnTo>
                      <a:pt x="122" y="10"/>
                    </a:lnTo>
                    <a:lnTo>
                      <a:pt x="122" y="16"/>
                    </a:lnTo>
                    <a:lnTo>
                      <a:pt x="104" y="28"/>
                    </a:lnTo>
                    <a:lnTo>
                      <a:pt x="0" y="6"/>
                    </a:lnTo>
                    <a:lnTo>
                      <a:pt x="0" y="0"/>
                    </a:lnTo>
                    <a:close/>
                  </a:path>
                </a:pathLst>
              </a:custGeom>
              <a:solidFill>
                <a:srgbClr val="0B3C6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64" name="Freeform 875">
                <a:extLst>
                  <a:ext uri="{FF2B5EF4-FFF2-40B4-BE49-F238E27FC236}">
                    <a16:creationId xmlns:a16="http://schemas.microsoft.com/office/drawing/2014/main" id="{5FB02932-A5E0-4E77-AC35-ED513B06C737}"/>
                  </a:ext>
                </a:extLst>
              </p:cNvPr>
              <p:cNvSpPr>
                <a:spLocks noChangeAspect="1"/>
              </p:cNvSpPr>
              <p:nvPr/>
            </p:nvSpPr>
            <p:spPr bwMode="auto">
              <a:xfrm>
                <a:off x="5551" y="5878"/>
                <a:ext cx="3" cy="5"/>
              </a:xfrm>
              <a:custGeom>
                <a:avLst/>
                <a:gdLst>
                  <a:gd name="T0" fmla="*/ 0 w 6"/>
                  <a:gd name="T1" fmla="*/ 6 h 6"/>
                  <a:gd name="T2" fmla="*/ 6 w 6"/>
                  <a:gd name="T3" fmla="*/ 0 h 6"/>
                  <a:gd name="T4" fmla="*/ 0 w 6"/>
                  <a:gd name="T5" fmla="*/ 0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lnTo>
                      <a:pt x="6" y="0"/>
                    </a:lnTo>
                    <a:lnTo>
                      <a:pt x="0" y="0"/>
                    </a:lnTo>
                    <a:lnTo>
                      <a:pt x="0" y="6"/>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65" name="Freeform 876">
                <a:extLst>
                  <a:ext uri="{FF2B5EF4-FFF2-40B4-BE49-F238E27FC236}">
                    <a16:creationId xmlns:a16="http://schemas.microsoft.com/office/drawing/2014/main" id="{6124F245-BBD2-46E1-A2B7-59EA0D84DDD5}"/>
                  </a:ext>
                </a:extLst>
              </p:cNvPr>
              <p:cNvSpPr>
                <a:spLocks noChangeAspect="1"/>
              </p:cNvSpPr>
              <p:nvPr/>
            </p:nvSpPr>
            <p:spPr bwMode="auto">
              <a:xfrm>
                <a:off x="5496" y="5592"/>
                <a:ext cx="175" cy="31"/>
              </a:xfrm>
              <a:custGeom>
                <a:avLst/>
                <a:gdLst>
                  <a:gd name="T0" fmla="*/ 156 w 172"/>
                  <a:gd name="T1" fmla="*/ 30 h 34"/>
                  <a:gd name="T2" fmla="*/ 6 w 172"/>
                  <a:gd name="T3" fmla="*/ 0 h 34"/>
                  <a:gd name="T4" fmla="*/ 0 w 172"/>
                  <a:gd name="T5" fmla="*/ 4 h 34"/>
                  <a:gd name="T6" fmla="*/ 158 w 172"/>
                  <a:gd name="T7" fmla="*/ 34 h 34"/>
                  <a:gd name="T8" fmla="*/ 172 w 172"/>
                  <a:gd name="T9" fmla="*/ 24 h 34"/>
                  <a:gd name="T10" fmla="*/ 172 w 172"/>
                  <a:gd name="T11" fmla="*/ 20 h 34"/>
                  <a:gd name="T12" fmla="*/ 156 w 172"/>
                  <a:gd name="T13" fmla="*/ 30 h 34"/>
                  <a:gd name="T14" fmla="*/ 0 60000 65536"/>
                  <a:gd name="T15" fmla="*/ 0 60000 65536"/>
                  <a:gd name="T16" fmla="*/ 0 60000 65536"/>
                  <a:gd name="T17" fmla="*/ 0 60000 65536"/>
                  <a:gd name="T18" fmla="*/ 0 60000 65536"/>
                  <a:gd name="T19" fmla="*/ 0 60000 65536"/>
                  <a:gd name="T20" fmla="*/ 0 60000 65536"/>
                  <a:gd name="T21" fmla="*/ 0 w 172"/>
                  <a:gd name="T22" fmla="*/ 0 h 34"/>
                  <a:gd name="T23" fmla="*/ 172 w 17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 h="34">
                    <a:moveTo>
                      <a:pt x="156" y="30"/>
                    </a:moveTo>
                    <a:lnTo>
                      <a:pt x="6" y="0"/>
                    </a:lnTo>
                    <a:lnTo>
                      <a:pt x="0" y="4"/>
                    </a:lnTo>
                    <a:lnTo>
                      <a:pt x="158" y="34"/>
                    </a:lnTo>
                    <a:lnTo>
                      <a:pt x="172" y="24"/>
                    </a:lnTo>
                    <a:lnTo>
                      <a:pt x="172" y="20"/>
                    </a:lnTo>
                    <a:lnTo>
                      <a:pt x="156" y="30"/>
                    </a:lnTo>
                    <a:close/>
                  </a:path>
                </a:pathLst>
              </a:custGeom>
              <a:solidFill>
                <a:srgbClr val="7588A2"/>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66" name="Freeform 877">
                <a:extLst>
                  <a:ext uri="{FF2B5EF4-FFF2-40B4-BE49-F238E27FC236}">
                    <a16:creationId xmlns:a16="http://schemas.microsoft.com/office/drawing/2014/main" id="{DD5361F8-0020-412F-925E-2111C95D402C}"/>
                  </a:ext>
                </a:extLst>
              </p:cNvPr>
              <p:cNvSpPr>
                <a:spLocks noChangeAspect="1"/>
              </p:cNvSpPr>
              <p:nvPr/>
            </p:nvSpPr>
            <p:spPr bwMode="auto">
              <a:xfrm>
                <a:off x="5532" y="5618"/>
                <a:ext cx="93" cy="31"/>
              </a:xfrm>
              <a:custGeom>
                <a:avLst/>
                <a:gdLst>
                  <a:gd name="T0" fmla="*/ 100 w 100"/>
                  <a:gd name="T1" fmla="*/ 18 h 30"/>
                  <a:gd name="T2" fmla="*/ 0 w 100"/>
                  <a:gd name="T3" fmla="*/ 0 h 30"/>
                  <a:gd name="T4" fmla="*/ 0 w 100"/>
                  <a:gd name="T5" fmla="*/ 10 h 30"/>
                  <a:gd name="T6" fmla="*/ 100 w 100"/>
                  <a:gd name="T7" fmla="*/ 30 h 30"/>
                  <a:gd name="T8" fmla="*/ 100 w 100"/>
                  <a:gd name="T9" fmla="*/ 18 h 30"/>
                  <a:gd name="T10" fmla="*/ 0 60000 65536"/>
                  <a:gd name="T11" fmla="*/ 0 60000 65536"/>
                  <a:gd name="T12" fmla="*/ 0 60000 65536"/>
                  <a:gd name="T13" fmla="*/ 0 60000 65536"/>
                  <a:gd name="T14" fmla="*/ 0 60000 65536"/>
                  <a:gd name="T15" fmla="*/ 0 w 100"/>
                  <a:gd name="T16" fmla="*/ 0 h 30"/>
                  <a:gd name="T17" fmla="*/ 100 w 100"/>
                  <a:gd name="T18" fmla="*/ 30 h 30"/>
                </a:gdLst>
                <a:ahLst/>
                <a:cxnLst>
                  <a:cxn ang="T10">
                    <a:pos x="T0" y="T1"/>
                  </a:cxn>
                  <a:cxn ang="T11">
                    <a:pos x="T2" y="T3"/>
                  </a:cxn>
                  <a:cxn ang="T12">
                    <a:pos x="T4" y="T5"/>
                  </a:cxn>
                  <a:cxn ang="T13">
                    <a:pos x="T6" y="T7"/>
                  </a:cxn>
                  <a:cxn ang="T14">
                    <a:pos x="T8" y="T9"/>
                  </a:cxn>
                </a:cxnLst>
                <a:rect l="T15" t="T16" r="T17" b="T18"/>
                <a:pathLst>
                  <a:path w="100" h="30">
                    <a:moveTo>
                      <a:pt x="100" y="18"/>
                    </a:moveTo>
                    <a:lnTo>
                      <a:pt x="0" y="0"/>
                    </a:lnTo>
                    <a:lnTo>
                      <a:pt x="0" y="10"/>
                    </a:lnTo>
                    <a:lnTo>
                      <a:pt x="100" y="30"/>
                    </a:lnTo>
                    <a:lnTo>
                      <a:pt x="100" y="18"/>
                    </a:lnTo>
                    <a:close/>
                  </a:path>
                </a:pathLst>
              </a:custGeom>
              <a:solidFill>
                <a:srgbClr val="456488"/>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67" name="Freeform 878">
                <a:extLst>
                  <a:ext uri="{FF2B5EF4-FFF2-40B4-BE49-F238E27FC236}">
                    <a16:creationId xmlns:a16="http://schemas.microsoft.com/office/drawing/2014/main" id="{32ADA47E-8D6B-48A8-B884-BE2B274487D6}"/>
                  </a:ext>
                </a:extLst>
              </p:cNvPr>
              <p:cNvSpPr>
                <a:spLocks noChangeAspect="1"/>
              </p:cNvSpPr>
              <p:nvPr/>
            </p:nvSpPr>
            <p:spPr bwMode="auto">
              <a:xfrm>
                <a:off x="5532" y="5618"/>
                <a:ext cx="3" cy="10"/>
              </a:xfrm>
              <a:custGeom>
                <a:avLst/>
                <a:gdLst>
                  <a:gd name="T0" fmla="*/ 0 w 10"/>
                  <a:gd name="T1" fmla="*/ 10 h 10"/>
                  <a:gd name="T2" fmla="*/ 10 w 10"/>
                  <a:gd name="T3" fmla="*/ 2 h 10"/>
                  <a:gd name="T4" fmla="*/ 0 w 10"/>
                  <a:gd name="T5" fmla="*/ 0 h 10"/>
                  <a:gd name="T6" fmla="*/ 0 w 10"/>
                  <a:gd name="T7" fmla="*/ 10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0" y="10"/>
                    </a:moveTo>
                    <a:lnTo>
                      <a:pt x="10" y="2"/>
                    </a:lnTo>
                    <a:lnTo>
                      <a:pt x="0" y="0"/>
                    </a:lnTo>
                    <a:lnTo>
                      <a:pt x="0" y="10"/>
                    </a:lnTo>
                    <a:close/>
                  </a:path>
                </a:pathLst>
              </a:custGeom>
              <a:solidFill>
                <a:srgbClr val="5D7695"/>
              </a:solidFill>
              <a:ln w="6350" cap="rnd">
                <a:solidFill>
                  <a:srgbClr val="000000"/>
                </a:solid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sp>
            <p:nvSpPr>
              <p:cNvPr id="168" name="Freeform 879">
                <a:extLst>
                  <a:ext uri="{FF2B5EF4-FFF2-40B4-BE49-F238E27FC236}">
                    <a16:creationId xmlns:a16="http://schemas.microsoft.com/office/drawing/2014/main" id="{073476EE-99B0-4390-82B8-1F15BEDA6C80}"/>
                  </a:ext>
                </a:extLst>
              </p:cNvPr>
              <p:cNvSpPr>
                <a:spLocks noChangeAspect="1"/>
              </p:cNvSpPr>
              <p:nvPr/>
            </p:nvSpPr>
            <p:spPr bwMode="auto">
              <a:xfrm>
                <a:off x="5521" y="5540"/>
                <a:ext cx="156" cy="377"/>
              </a:xfrm>
              <a:custGeom>
                <a:avLst/>
                <a:gdLst>
                  <a:gd name="T0" fmla="*/ 0 w 78"/>
                  <a:gd name="T1" fmla="*/ 0 h 189"/>
                  <a:gd name="T2" fmla="*/ 76800 w 78"/>
                  <a:gd name="T3" fmla="*/ 15360 h 189"/>
                  <a:gd name="T4" fmla="*/ 78848 w 78"/>
                  <a:gd name="T5" fmla="*/ 18432 h 189"/>
                  <a:gd name="T6" fmla="*/ 79872 w 78"/>
                  <a:gd name="T7" fmla="*/ 193536 h 189"/>
                  <a:gd name="T8" fmla="*/ 76800 w 78"/>
                  <a:gd name="T9" fmla="*/ 193536 h 189"/>
                  <a:gd name="T10" fmla="*/ 76800 w 78"/>
                  <a:gd name="T11" fmla="*/ 19456 h 189"/>
                  <a:gd name="T12" fmla="*/ 74752 w 78"/>
                  <a:gd name="T13" fmla="*/ 17408 h 189"/>
                  <a:gd name="T14" fmla="*/ 0 w 78"/>
                  <a:gd name="T15" fmla="*/ 3072 h 189"/>
                  <a:gd name="T16" fmla="*/ 0 w 78"/>
                  <a:gd name="T17" fmla="*/ 0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189"/>
                  <a:gd name="T29" fmla="*/ 78 w 78"/>
                  <a:gd name="T30" fmla="*/ 189 h 1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189">
                    <a:moveTo>
                      <a:pt x="0" y="0"/>
                    </a:moveTo>
                    <a:cubicBezTo>
                      <a:pt x="75" y="15"/>
                      <a:pt x="75" y="15"/>
                      <a:pt x="75" y="15"/>
                    </a:cubicBezTo>
                    <a:cubicBezTo>
                      <a:pt x="75" y="15"/>
                      <a:pt x="77" y="16"/>
                      <a:pt x="77" y="18"/>
                    </a:cubicBezTo>
                    <a:cubicBezTo>
                      <a:pt x="77" y="36"/>
                      <a:pt x="78" y="189"/>
                      <a:pt x="78" y="189"/>
                    </a:cubicBezTo>
                    <a:cubicBezTo>
                      <a:pt x="75" y="189"/>
                      <a:pt x="75" y="189"/>
                      <a:pt x="75" y="189"/>
                    </a:cubicBezTo>
                    <a:cubicBezTo>
                      <a:pt x="75" y="19"/>
                      <a:pt x="75" y="19"/>
                      <a:pt x="75" y="19"/>
                    </a:cubicBezTo>
                    <a:cubicBezTo>
                      <a:pt x="75" y="19"/>
                      <a:pt x="75" y="17"/>
                      <a:pt x="73" y="17"/>
                    </a:cubicBezTo>
                    <a:cubicBezTo>
                      <a:pt x="72" y="17"/>
                      <a:pt x="0" y="3"/>
                      <a:pt x="0" y="3"/>
                    </a:cubicBezTo>
                    <a:lnTo>
                      <a:pt x="0" y="0"/>
                    </a:lnTo>
                    <a:close/>
                  </a:path>
                </a:pathLst>
              </a:custGeom>
              <a:solidFill>
                <a:srgbClr val="7588A2"/>
              </a:solidFill>
              <a:ln w="6350" cap="rnd">
                <a:noFill/>
                <a:prstDash val="sysDot"/>
                <a:round/>
                <a:headEnd/>
                <a:tailEnd/>
              </a:ln>
            </p:spPr>
            <p:txBody>
              <a:bodyPr/>
              <a:lstStyle/>
              <a:p>
                <a:pPr eaLnBrk="1" fontAlgn="auto" hangingPunct="1">
                  <a:spcBef>
                    <a:spcPts val="0"/>
                  </a:spcBef>
                  <a:spcAft>
                    <a:spcPts val="0"/>
                  </a:spcAft>
                  <a:defRPr/>
                </a:pPr>
                <a:endParaRPr lang="zh-CN" altLang="en-US" sz="1800" kern="0">
                  <a:solidFill>
                    <a:sysClr val="windowText" lastClr="000000"/>
                  </a:solidFill>
                  <a:latin typeface="+mn-lt"/>
                  <a:ea typeface="+mn-ea"/>
                </a:endParaRPr>
              </a:p>
            </p:txBody>
          </p:sp>
        </p:grpSp>
        <p:pic>
          <p:nvPicPr>
            <p:cNvPr id="146" name="Picture 880" descr="상승_4">
              <a:extLst>
                <a:ext uri="{FF2B5EF4-FFF2-40B4-BE49-F238E27FC236}">
                  <a16:creationId xmlns:a16="http://schemas.microsoft.com/office/drawing/2014/main" id="{0C41BCFE-FE99-4D78-95A8-B1280A23F521}"/>
                </a:ext>
              </a:extLst>
            </p:cNvPr>
            <p:cNvPicPr>
              <a:picLocks noChangeAspect="1" noChangeArrowheads="1"/>
            </p:cNvPicPr>
            <p:nvPr/>
          </p:nvPicPr>
          <p:blipFill>
            <a:blip r:embed="rId9" cstate="print">
              <a:lum bright="-6000" contrast="36000"/>
              <a:extLst>
                <a:ext uri="{28A0092B-C50C-407E-A947-70E740481C1C}">
                  <a14:useLocalDpi xmlns:a14="http://schemas.microsoft.com/office/drawing/2010/main" val="0"/>
                </a:ext>
              </a:extLst>
            </a:blip>
            <a:srcRect r="3534"/>
            <a:stretch>
              <a:fillRect/>
            </a:stretch>
          </p:blipFill>
          <p:spPr bwMode="auto">
            <a:xfrm>
              <a:off x="3391" y="2041"/>
              <a:ext cx="167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 name="AutoShape 28">
            <a:extLst>
              <a:ext uri="{FF2B5EF4-FFF2-40B4-BE49-F238E27FC236}">
                <a16:creationId xmlns:a16="http://schemas.microsoft.com/office/drawing/2014/main" id="{77D98499-4B82-431E-A625-01CFE4E58CF7}"/>
              </a:ext>
            </a:extLst>
          </p:cNvPr>
          <p:cNvSpPr>
            <a:spLocks noChangeArrowheads="1"/>
          </p:cNvSpPr>
          <p:nvPr/>
        </p:nvSpPr>
        <p:spPr bwMode="auto">
          <a:xfrm>
            <a:off x="4962525" y="2960688"/>
            <a:ext cx="3392488" cy="303212"/>
          </a:xfrm>
          <a:prstGeom prst="roundRect">
            <a:avLst>
              <a:gd name="adj" fmla="val 8495"/>
            </a:avLst>
          </a:prstGeom>
          <a:solidFill>
            <a:srgbClr val="99CC00"/>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600" kern="0">
              <a:solidFill>
                <a:srgbClr val="000000"/>
              </a:solidFill>
              <a:latin typeface="+mn-lt"/>
              <a:ea typeface="+mn-ea"/>
              <a:cs typeface="Arial" pitchFamily="34" charset="0"/>
            </a:endParaRPr>
          </a:p>
        </p:txBody>
      </p:sp>
      <p:sp>
        <p:nvSpPr>
          <p:cNvPr id="236" name="AutoShape 29">
            <a:extLst>
              <a:ext uri="{FF2B5EF4-FFF2-40B4-BE49-F238E27FC236}">
                <a16:creationId xmlns:a16="http://schemas.microsoft.com/office/drawing/2014/main" id="{1DCB710E-2776-46D8-AC7B-E3B2A72EF087}"/>
              </a:ext>
            </a:extLst>
          </p:cNvPr>
          <p:cNvSpPr>
            <a:spLocks noChangeArrowheads="1"/>
          </p:cNvSpPr>
          <p:nvPr/>
        </p:nvSpPr>
        <p:spPr bwMode="gray">
          <a:xfrm>
            <a:off x="5080000" y="2971800"/>
            <a:ext cx="749300" cy="261938"/>
          </a:xfrm>
          <a:prstGeom prst="roundRect">
            <a:avLst>
              <a:gd name="adj" fmla="val 8495"/>
            </a:avLst>
          </a:prstGeom>
          <a:solidFill>
            <a:srgbClr val="79A400">
              <a:alpha val="39999"/>
            </a:srgbClr>
          </a:solidFill>
          <a:ln w="12700" algn="ctr">
            <a:solidFill>
              <a:srgbClr val="000000"/>
            </a:solidFill>
            <a:prstDash val="sysDot"/>
            <a:round/>
            <a:headEnd/>
            <a:tailEnd/>
          </a:ln>
        </p:spPr>
        <p:txBody>
          <a:bodyPr wrap="none" lIns="91422" tIns="45712" rIns="91422" bIns="45712" anchor="ctr"/>
          <a:lstStyle/>
          <a:p>
            <a:pPr algn="ctr" defTabSz="801688" eaLnBrk="1" fontAlgn="auto" hangingPunct="1">
              <a:spcBef>
                <a:spcPct val="50000"/>
              </a:spcBef>
              <a:spcAft>
                <a:spcPts val="0"/>
              </a:spcAft>
              <a:defRPr/>
            </a:pPr>
            <a:endParaRPr lang="en-US" altLang="ja-JP" sz="1300" kern="0" dirty="0">
              <a:solidFill>
                <a:srgbClr val="000000"/>
              </a:solidFill>
              <a:latin typeface="+mn-lt"/>
              <a:ea typeface="+mn-ea"/>
              <a:cs typeface="Arial" pitchFamily="34" charset="0"/>
            </a:endParaRPr>
          </a:p>
        </p:txBody>
      </p:sp>
      <p:sp>
        <p:nvSpPr>
          <p:cNvPr id="237" name="AutoShape 29">
            <a:extLst>
              <a:ext uri="{FF2B5EF4-FFF2-40B4-BE49-F238E27FC236}">
                <a16:creationId xmlns:a16="http://schemas.microsoft.com/office/drawing/2014/main" id="{EE26C09F-4933-4538-93B8-DFF8B9F71D72}"/>
              </a:ext>
            </a:extLst>
          </p:cNvPr>
          <p:cNvSpPr>
            <a:spLocks noChangeArrowheads="1"/>
          </p:cNvSpPr>
          <p:nvPr/>
        </p:nvSpPr>
        <p:spPr bwMode="gray">
          <a:xfrm>
            <a:off x="7524750" y="2971800"/>
            <a:ext cx="749300" cy="261938"/>
          </a:xfrm>
          <a:prstGeom prst="roundRect">
            <a:avLst>
              <a:gd name="adj" fmla="val 8495"/>
            </a:avLst>
          </a:prstGeom>
          <a:solidFill>
            <a:srgbClr val="79A400">
              <a:alpha val="39999"/>
            </a:srgbClr>
          </a:solidFill>
          <a:ln w="12700" algn="ctr">
            <a:solidFill>
              <a:srgbClr val="000000"/>
            </a:solidFill>
            <a:prstDash val="sysDot"/>
            <a:round/>
            <a:headEnd/>
            <a:tailEnd/>
          </a:ln>
        </p:spPr>
        <p:txBody>
          <a:bodyPr wrap="none" lIns="91422" tIns="45712" rIns="91422" bIns="45712" anchor="ctr"/>
          <a:lstStyle/>
          <a:p>
            <a:pPr algn="ctr" defTabSz="801688" eaLnBrk="1" fontAlgn="auto" hangingPunct="1">
              <a:spcBef>
                <a:spcPct val="50000"/>
              </a:spcBef>
              <a:spcAft>
                <a:spcPts val="0"/>
              </a:spcAft>
              <a:defRPr/>
            </a:pPr>
            <a:endParaRPr lang="en-US" altLang="ja-JP" sz="1300" kern="0" dirty="0">
              <a:solidFill>
                <a:srgbClr val="000000"/>
              </a:solidFill>
              <a:latin typeface="+mn-lt"/>
              <a:ea typeface="+mn-ea"/>
              <a:cs typeface="Arial" pitchFamily="34" charset="0"/>
            </a:endParaRPr>
          </a:p>
        </p:txBody>
      </p:sp>
      <p:sp>
        <p:nvSpPr>
          <p:cNvPr id="238" name="AutoShape 29">
            <a:extLst>
              <a:ext uri="{FF2B5EF4-FFF2-40B4-BE49-F238E27FC236}">
                <a16:creationId xmlns:a16="http://schemas.microsoft.com/office/drawing/2014/main" id="{52A86913-D874-46CD-9088-4A2D0307BA78}"/>
              </a:ext>
            </a:extLst>
          </p:cNvPr>
          <p:cNvSpPr>
            <a:spLocks noChangeArrowheads="1"/>
          </p:cNvSpPr>
          <p:nvPr/>
        </p:nvSpPr>
        <p:spPr bwMode="gray">
          <a:xfrm>
            <a:off x="6710363" y="2971800"/>
            <a:ext cx="749300" cy="261938"/>
          </a:xfrm>
          <a:prstGeom prst="roundRect">
            <a:avLst>
              <a:gd name="adj" fmla="val 8495"/>
            </a:avLst>
          </a:prstGeom>
          <a:solidFill>
            <a:srgbClr val="79A400">
              <a:alpha val="39999"/>
            </a:srgbClr>
          </a:solidFill>
          <a:ln w="12700" algn="ctr">
            <a:solidFill>
              <a:srgbClr val="000000"/>
            </a:solidFill>
            <a:prstDash val="sysDot"/>
            <a:round/>
            <a:headEnd/>
            <a:tailEnd/>
          </a:ln>
        </p:spPr>
        <p:txBody>
          <a:bodyPr wrap="none" lIns="91422" tIns="45712" rIns="91422" bIns="45712" anchor="ctr"/>
          <a:lstStyle/>
          <a:p>
            <a:pPr algn="ctr" defTabSz="801688" eaLnBrk="1" fontAlgn="auto" hangingPunct="1">
              <a:spcBef>
                <a:spcPct val="50000"/>
              </a:spcBef>
              <a:spcAft>
                <a:spcPts val="0"/>
              </a:spcAft>
              <a:defRPr/>
            </a:pPr>
            <a:endParaRPr lang="en-US" altLang="ja-JP" sz="1300" kern="0" dirty="0">
              <a:solidFill>
                <a:srgbClr val="000000"/>
              </a:solidFill>
              <a:latin typeface="+mn-lt"/>
              <a:ea typeface="+mn-ea"/>
              <a:cs typeface="Arial" pitchFamily="34" charset="0"/>
            </a:endParaRPr>
          </a:p>
        </p:txBody>
      </p:sp>
      <p:sp>
        <p:nvSpPr>
          <p:cNvPr id="239" name="AutoShape 29">
            <a:extLst>
              <a:ext uri="{FF2B5EF4-FFF2-40B4-BE49-F238E27FC236}">
                <a16:creationId xmlns:a16="http://schemas.microsoft.com/office/drawing/2014/main" id="{831E3C72-AD45-443E-8040-4E16AD605E39}"/>
              </a:ext>
            </a:extLst>
          </p:cNvPr>
          <p:cNvSpPr>
            <a:spLocks noChangeArrowheads="1"/>
          </p:cNvSpPr>
          <p:nvPr/>
        </p:nvSpPr>
        <p:spPr bwMode="gray">
          <a:xfrm>
            <a:off x="5894388" y="2971800"/>
            <a:ext cx="749300" cy="261938"/>
          </a:xfrm>
          <a:prstGeom prst="roundRect">
            <a:avLst>
              <a:gd name="adj" fmla="val 8495"/>
            </a:avLst>
          </a:prstGeom>
          <a:solidFill>
            <a:srgbClr val="79A400">
              <a:alpha val="39999"/>
            </a:srgbClr>
          </a:solidFill>
          <a:ln w="12700" algn="ctr">
            <a:solidFill>
              <a:srgbClr val="000000"/>
            </a:solidFill>
            <a:prstDash val="sysDot"/>
            <a:round/>
            <a:headEnd/>
            <a:tailEnd/>
          </a:ln>
        </p:spPr>
        <p:txBody>
          <a:bodyPr wrap="none" lIns="91422" tIns="45712" rIns="91422" bIns="45712" anchor="ctr"/>
          <a:lstStyle/>
          <a:p>
            <a:pPr algn="ctr" defTabSz="801688" eaLnBrk="1" fontAlgn="auto" hangingPunct="1">
              <a:spcBef>
                <a:spcPct val="50000"/>
              </a:spcBef>
              <a:spcAft>
                <a:spcPts val="0"/>
              </a:spcAft>
              <a:defRPr/>
            </a:pPr>
            <a:endParaRPr lang="en-US" altLang="ja-JP" sz="1300" kern="0" dirty="0">
              <a:solidFill>
                <a:srgbClr val="000000"/>
              </a:solidFill>
              <a:latin typeface="+mn-lt"/>
              <a:ea typeface="+mn-ea"/>
              <a:cs typeface="Arial" pitchFamily="34" charset="0"/>
            </a:endParaRPr>
          </a:p>
        </p:txBody>
      </p:sp>
      <p:pic>
        <p:nvPicPr>
          <p:cNvPr id="240" name="Picture 86" descr="CPU_icon">
            <a:extLst>
              <a:ext uri="{FF2B5EF4-FFF2-40B4-BE49-F238E27FC236}">
                <a16:creationId xmlns:a16="http://schemas.microsoft.com/office/drawing/2014/main" id="{A2A8CC39-77C3-41AF-8E37-AFBCE4B664F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49100" y="3004196"/>
            <a:ext cx="208153" cy="20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 name="Picture 86" descr="CPU_icon">
            <a:extLst>
              <a:ext uri="{FF2B5EF4-FFF2-40B4-BE49-F238E27FC236}">
                <a16:creationId xmlns:a16="http://schemas.microsoft.com/office/drawing/2014/main" id="{21610933-A5B1-426B-807A-2182851061A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57252" y="3004196"/>
            <a:ext cx="208153" cy="20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86" descr="CPU_icon">
            <a:extLst>
              <a:ext uri="{FF2B5EF4-FFF2-40B4-BE49-F238E27FC236}">
                <a16:creationId xmlns:a16="http://schemas.microsoft.com/office/drawing/2014/main" id="{A8C0968C-B749-4FFC-8483-35063DC89B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65405" y="3004196"/>
            <a:ext cx="208153" cy="20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Picture 82" descr="Memory_icon_03">
            <a:extLst>
              <a:ext uri="{FF2B5EF4-FFF2-40B4-BE49-F238E27FC236}">
                <a16:creationId xmlns:a16="http://schemas.microsoft.com/office/drawing/2014/main" id="{3F9A9712-97E4-47E9-BE94-57450C5F6D1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74995" y="3004196"/>
            <a:ext cx="216210" cy="20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 name="Picture 82" descr="Memory_icon_03">
            <a:extLst>
              <a:ext uri="{FF2B5EF4-FFF2-40B4-BE49-F238E27FC236}">
                <a16:creationId xmlns:a16="http://schemas.microsoft.com/office/drawing/2014/main" id="{E9F8A9CB-18EB-492D-BA8B-720FC419DC7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81805" y="3004196"/>
            <a:ext cx="216210" cy="20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Picture 82" descr="Memory_icon_03">
            <a:extLst>
              <a:ext uri="{FF2B5EF4-FFF2-40B4-BE49-F238E27FC236}">
                <a16:creationId xmlns:a16="http://schemas.microsoft.com/office/drawing/2014/main" id="{3AEA5D24-4F8A-4DDB-B238-ADEC76F196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98014" y="3004196"/>
            <a:ext cx="214867" cy="20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 name="Picture 7" descr="NIC_icon">
            <a:extLst>
              <a:ext uri="{FF2B5EF4-FFF2-40B4-BE49-F238E27FC236}">
                <a16:creationId xmlns:a16="http://schemas.microsoft.com/office/drawing/2014/main" id="{E562D690-999B-4B59-86D6-05B7F6B7D28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14944" y="3004196"/>
            <a:ext cx="308871" cy="1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 name="Picture 7" descr="NIC_icon">
            <a:extLst>
              <a:ext uri="{FF2B5EF4-FFF2-40B4-BE49-F238E27FC236}">
                <a16:creationId xmlns:a16="http://schemas.microsoft.com/office/drawing/2014/main" id="{078C7F6F-8712-4A35-B278-7A738D43E24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23096" y="3004196"/>
            <a:ext cx="308871" cy="1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7" descr="NIC_icon">
            <a:extLst>
              <a:ext uri="{FF2B5EF4-FFF2-40B4-BE49-F238E27FC236}">
                <a16:creationId xmlns:a16="http://schemas.microsoft.com/office/drawing/2014/main" id="{8CDD7888-EA1A-4E7B-9BAD-C6B9433C4AD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62136" y="3004196"/>
            <a:ext cx="310214" cy="1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Picture 78" descr="Storage_icon_01">
            <a:extLst>
              <a:ext uri="{FF2B5EF4-FFF2-40B4-BE49-F238E27FC236}">
                <a16:creationId xmlns:a16="http://schemas.microsoft.com/office/drawing/2014/main" id="{27F6689D-8099-47DC-8BC3-98B5E3F8853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78441" y="3004196"/>
            <a:ext cx="277984" cy="21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 name="Picture 78" descr="Storage_icon_01">
            <a:extLst>
              <a:ext uri="{FF2B5EF4-FFF2-40B4-BE49-F238E27FC236}">
                <a16:creationId xmlns:a16="http://schemas.microsoft.com/office/drawing/2014/main" id="{8CB077D8-022F-4177-85BA-248E7E4D2D5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86593" y="3004196"/>
            <a:ext cx="277984" cy="21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78" descr="Storage_icon_01">
            <a:extLst>
              <a:ext uri="{FF2B5EF4-FFF2-40B4-BE49-F238E27FC236}">
                <a16:creationId xmlns:a16="http://schemas.microsoft.com/office/drawing/2014/main" id="{5C95DA09-67B9-48C8-9C65-00513D2C1EE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996088" y="3004196"/>
            <a:ext cx="277984" cy="21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2" name="组合 251">
            <a:extLst>
              <a:ext uri="{FF2B5EF4-FFF2-40B4-BE49-F238E27FC236}">
                <a16:creationId xmlns:a16="http://schemas.microsoft.com/office/drawing/2014/main" id="{DAB0D65F-252C-4B10-B125-8C28917243A3}"/>
              </a:ext>
            </a:extLst>
          </p:cNvPr>
          <p:cNvGrpSpPr/>
          <p:nvPr/>
        </p:nvGrpSpPr>
        <p:grpSpPr>
          <a:xfrm>
            <a:off x="4945063" y="1951038"/>
            <a:ext cx="546100" cy="969962"/>
            <a:chOff x="4945063" y="1951038"/>
            <a:chExt cx="546100" cy="969962"/>
          </a:xfrm>
        </p:grpSpPr>
        <p:sp>
          <p:nvSpPr>
            <p:cNvPr id="253" name="AutoShape 25">
              <a:extLst>
                <a:ext uri="{FF2B5EF4-FFF2-40B4-BE49-F238E27FC236}">
                  <a16:creationId xmlns:a16="http://schemas.microsoft.com/office/drawing/2014/main" id="{273BD6E6-D664-4621-8591-A2CAFA15B508}"/>
                </a:ext>
              </a:extLst>
            </p:cNvPr>
            <p:cNvSpPr>
              <a:spLocks noChangeArrowheads="1"/>
            </p:cNvSpPr>
            <p:nvPr/>
          </p:nvSpPr>
          <p:spPr bwMode="auto">
            <a:xfrm>
              <a:off x="4945063" y="1951038"/>
              <a:ext cx="546100" cy="969962"/>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15875" algn="ctr">
              <a:solidFill>
                <a:srgbClr val="33CCCC"/>
              </a:solidFill>
              <a:prstDash val="sysDot"/>
              <a:round/>
              <a:headEnd/>
              <a:tailEnd/>
            </a:ln>
          </p:spPr>
          <p:txBody>
            <a:bodyPr wrap="none" lIns="91241" tIns="45624" rIns="91241" bIns="45624" anchor="ctr"/>
            <a:lstStyle/>
            <a:p>
              <a:pPr algn="ctr" eaLnBrk="1" fontAlgn="auto" hangingPunct="1">
                <a:spcBef>
                  <a:spcPts val="0"/>
                </a:spcBef>
                <a:spcAft>
                  <a:spcPts val="0"/>
                </a:spcAft>
                <a:defRPr/>
              </a:pPr>
              <a:endParaRPr lang="ja-JP" altLang="en-US" sz="900" kern="0">
                <a:solidFill>
                  <a:sysClr val="windowText" lastClr="000000"/>
                </a:solidFill>
                <a:latin typeface="+mn-lt"/>
                <a:ea typeface="+mn-ea"/>
                <a:cs typeface="Arial" pitchFamily="34" charset="0"/>
              </a:endParaRPr>
            </a:p>
          </p:txBody>
        </p:sp>
        <p:sp>
          <p:nvSpPr>
            <p:cNvPr id="254" name="AutoShape 29">
              <a:extLst>
                <a:ext uri="{FF2B5EF4-FFF2-40B4-BE49-F238E27FC236}">
                  <a16:creationId xmlns:a16="http://schemas.microsoft.com/office/drawing/2014/main" id="{2118E467-9D94-4DC6-80D6-FE79EB9CF7AF}"/>
                </a:ext>
              </a:extLst>
            </p:cNvPr>
            <p:cNvSpPr>
              <a:spLocks noChangeArrowheads="1"/>
            </p:cNvSpPr>
            <p:nvPr/>
          </p:nvSpPr>
          <p:spPr bwMode="gray">
            <a:xfrm>
              <a:off x="4968875" y="1997874"/>
              <a:ext cx="491114" cy="254789"/>
            </a:xfrm>
            <a:prstGeom prst="roundRect">
              <a:avLst>
                <a:gd name="adj" fmla="val 8495"/>
              </a:avLst>
            </a:prstGeom>
            <a:solidFill>
              <a:srgbClr val="79A400">
                <a:alpha val="70195"/>
              </a:srgbClr>
            </a:solidFill>
            <a:ln w="12700" algn="ctr">
              <a:solidFill>
                <a:srgbClr val="000000"/>
              </a:solidFill>
              <a:prstDash val="sysDot"/>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100" kern="0" dirty="0">
                  <a:solidFill>
                    <a:srgbClr val="000000"/>
                  </a:solidFill>
                  <a:latin typeface="+mn-lt"/>
                  <a:ea typeface="+mn-ea"/>
                  <a:cs typeface="Arial" pitchFamily="34" charset="0"/>
                </a:rPr>
                <a:t>APP</a:t>
              </a:r>
              <a:endParaRPr lang="en-US" altLang="ja-JP" sz="1100" kern="0" dirty="0">
                <a:solidFill>
                  <a:srgbClr val="000000"/>
                </a:solidFill>
                <a:latin typeface="+mn-lt"/>
                <a:ea typeface="+mn-ea"/>
                <a:cs typeface="Arial" pitchFamily="34" charset="0"/>
              </a:endParaRPr>
            </a:p>
          </p:txBody>
        </p:sp>
        <p:sp>
          <p:nvSpPr>
            <p:cNvPr id="255" name="AutoShape 26">
              <a:extLst>
                <a:ext uri="{FF2B5EF4-FFF2-40B4-BE49-F238E27FC236}">
                  <a16:creationId xmlns:a16="http://schemas.microsoft.com/office/drawing/2014/main" id="{5BB0CC80-DD95-4190-AFF2-73E6C9C48CC3}"/>
                </a:ext>
              </a:extLst>
            </p:cNvPr>
            <p:cNvSpPr>
              <a:spLocks noChangeArrowheads="1"/>
            </p:cNvSpPr>
            <p:nvPr/>
          </p:nvSpPr>
          <p:spPr bwMode="gray">
            <a:xfrm>
              <a:off x="4968874" y="2282825"/>
              <a:ext cx="491115" cy="294648"/>
            </a:xfrm>
            <a:prstGeom prst="roundRect">
              <a:avLst>
                <a:gd name="adj" fmla="val 8495"/>
              </a:avLst>
            </a:prstGeom>
            <a:gradFill rotWithShape="1">
              <a:gsLst>
                <a:gs pos="0">
                  <a:srgbClr val="6AB7EC"/>
                </a:gs>
                <a:gs pos="100000">
                  <a:srgbClr val="31556D"/>
                </a:gs>
              </a:gsLst>
              <a:lin ang="2700000" scaled="1"/>
            </a:gradFill>
            <a:ln w="9525" algn="ctr">
              <a:solidFill>
                <a:srgbClr val="000000"/>
              </a:solidFill>
              <a:prstDash val="dash"/>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ja-JP" kern="0" dirty="0">
                  <a:solidFill>
                    <a:srgbClr val="000000"/>
                  </a:solidFill>
                  <a:latin typeface="+mn-lt"/>
                  <a:ea typeface="+mn-ea"/>
                  <a:cs typeface="Arial" pitchFamily="34" charset="0"/>
                </a:rPr>
                <a:t>Windows</a:t>
              </a:r>
            </a:p>
          </p:txBody>
        </p:sp>
        <p:sp>
          <p:nvSpPr>
            <p:cNvPr id="256" name="AutoShape 28">
              <a:extLst>
                <a:ext uri="{FF2B5EF4-FFF2-40B4-BE49-F238E27FC236}">
                  <a16:creationId xmlns:a16="http://schemas.microsoft.com/office/drawing/2014/main" id="{78FE0AB6-D85F-487D-8E5E-827606B0A570}"/>
                </a:ext>
              </a:extLst>
            </p:cNvPr>
            <p:cNvSpPr>
              <a:spLocks noChangeArrowheads="1"/>
            </p:cNvSpPr>
            <p:nvPr/>
          </p:nvSpPr>
          <p:spPr bwMode="auto">
            <a:xfrm>
              <a:off x="4979988" y="2635250"/>
              <a:ext cx="468312" cy="266700"/>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400" kern="0">
                <a:solidFill>
                  <a:srgbClr val="000000"/>
                </a:solidFill>
                <a:latin typeface="+mn-lt"/>
                <a:ea typeface="+mn-ea"/>
                <a:cs typeface="Arial" pitchFamily="34" charset="0"/>
              </a:endParaRPr>
            </a:p>
          </p:txBody>
        </p:sp>
        <p:pic>
          <p:nvPicPr>
            <p:cNvPr id="257" name="Picture 78" descr="Storage_icon_01">
              <a:extLst>
                <a:ext uri="{FF2B5EF4-FFF2-40B4-BE49-F238E27FC236}">
                  <a16:creationId xmlns:a16="http://schemas.microsoft.com/office/drawing/2014/main" id="{4BA9B9D8-FDFA-42AB-B91B-B84E49C7D11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19651" y="2669469"/>
              <a:ext cx="127577" cy="22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 name="Picture 82" descr="Memory_icon_03">
              <a:extLst>
                <a:ext uri="{FF2B5EF4-FFF2-40B4-BE49-F238E27FC236}">
                  <a16:creationId xmlns:a16="http://schemas.microsoft.com/office/drawing/2014/main" id="{829C0757-58E5-4D1F-8488-92084D204A6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90012" y="2669469"/>
              <a:ext cx="98033" cy="18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86" descr="CPU_icon">
              <a:extLst>
                <a:ext uri="{FF2B5EF4-FFF2-40B4-BE49-F238E27FC236}">
                  <a16:creationId xmlns:a16="http://schemas.microsoft.com/office/drawing/2014/main" id="{361C1847-643E-4D1E-9135-F45BB48D498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87949" y="2669469"/>
              <a:ext cx="95347" cy="1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 descr="NIC_icon">
              <a:extLst>
                <a:ext uri="{FF2B5EF4-FFF2-40B4-BE49-F238E27FC236}">
                  <a16:creationId xmlns:a16="http://schemas.microsoft.com/office/drawing/2014/main" id="{3DD98378-6F85-4B29-A1B0-4C7D0FBB884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92073" y="2693378"/>
              <a:ext cx="142349" cy="15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1" name="Text Box 1105">
            <a:extLst>
              <a:ext uri="{FF2B5EF4-FFF2-40B4-BE49-F238E27FC236}">
                <a16:creationId xmlns:a16="http://schemas.microsoft.com/office/drawing/2014/main" id="{975EBA6B-32BF-4FC2-93F5-E492F61BBA73}"/>
              </a:ext>
            </a:extLst>
          </p:cNvPr>
          <p:cNvSpPr txBox="1">
            <a:spLocks noChangeArrowheads="1"/>
          </p:cNvSpPr>
          <p:nvPr/>
        </p:nvSpPr>
        <p:spPr bwMode="auto">
          <a:xfrm>
            <a:off x="6102350" y="3206750"/>
            <a:ext cx="1158875" cy="288925"/>
          </a:xfrm>
          <a:prstGeom prst="rect">
            <a:avLst/>
          </a:prstGeom>
          <a:noFill/>
          <a:ln w="9525" algn="ctr">
            <a:noFill/>
            <a:miter lim="800000"/>
            <a:headEnd/>
            <a:tailEnd/>
          </a:ln>
        </p:spPr>
        <p:txBody>
          <a:bodyPr lIns="87812" tIns="43905" rIns="87812" bIns="43905">
            <a:spAutoFit/>
          </a:bodyPr>
          <a:lstStyle/>
          <a:p>
            <a:pPr algn="ctr" defTabSz="877888" eaLnBrk="1" fontAlgn="auto" hangingPunct="1">
              <a:spcBef>
                <a:spcPct val="50000"/>
              </a:spcBef>
              <a:spcAft>
                <a:spcPts val="0"/>
              </a:spcAft>
              <a:buFont typeface="Wingdings" pitchFamily="2" charset="2"/>
              <a:buNone/>
              <a:defRPr/>
            </a:pPr>
            <a:r>
              <a:rPr lang="zh-CN" altLang="en-US" sz="1300" kern="0">
                <a:solidFill>
                  <a:srgbClr val="FF3300"/>
                </a:solidFill>
                <a:latin typeface="+mn-lt"/>
                <a:ea typeface="+mn-ea"/>
              </a:rPr>
              <a:t>资源池化</a:t>
            </a:r>
          </a:p>
        </p:txBody>
      </p:sp>
      <p:sp>
        <p:nvSpPr>
          <p:cNvPr id="262" name="AutoShape 26">
            <a:extLst>
              <a:ext uri="{FF2B5EF4-FFF2-40B4-BE49-F238E27FC236}">
                <a16:creationId xmlns:a16="http://schemas.microsoft.com/office/drawing/2014/main" id="{60F864E4-C1A6-4F21-9699-20ECE1E95D29}"/>
              </a:ext>
            </a:extLst>
          </p:cNvPr>
          <p:cNvSpPr>
            <a:spLocks noChangeArrowheads="1"/>
          </p:cNvSpPr>
          <p:nvPr/>
        </p:nvSpPr>
        <p:spPr bwMode="gray">
          <a:xfrm>
            <a:off x="4960938" y="3433763"/>
            <a:ext cx="1035050" cy="141287"/>
          </a:xfrm>
          <a:prstGeom prst="roundRect">
            <a:avLst>
              <a:gd name="adj" fmla="val 8495"/>
            </a:avLst>
          </a:prstGeom>
          <a:solidFill>
            <a:srgbClr val="1C8EE4"/>
          </a:solidFill>
          <a:ln w="15875" algn="ctr">
            <a:solidFill>
              <a:srgbClr val="000000">
                <a:alpha val="70195"/>
              </a:srgbClr>
            </a:solidFill>
            <a:prstDash val="dash"/>
            <a:round/>
            <a:headEnd/>
            <a:tailEnd/>
          </a:ln>
        </p:spPr>
        <p:txBody>
          <a:bodyPr wrap="none" lIns="91422" tIns="45712" rIns="91422" bIns="45712" anchor="ctr"/>
          <a:lstStyle/>
          <a:p>
            <a:pPr algn="ctr" defTabSz="801688" eaLnBrk="1" fontAlgn="auto" hangingPunct="1">
              <a:spcBef>
                <a:spcPct val="50000"/>
              </a:spcBef>
              <a:spcAft>
                <a:spcPts val="0"/>
              </a:spcAft>
              <a:defRPr/>
            </a:pPr>
            <a:r>
              <a:rPr lang="ja-JP" altLang="en-US" kern="0">
                <a:solidFill>
                  <a:srgbClr val="000000"/>
                </a:solidFill>
                <a:latin typeface="+mn-lt"/>
                <a:ea typeface="+mn-ea"/>
                <a:cs typeface="Arial" pitchFamily="34" charset="0"/>
              </a:rPr>
              <a:t>虚拟化层</a:t>
            </a:r>
            <a:endParaRPr lang="en-US" altLang="ja-JP" kern="0" dirty="0">
              <a:solidFill>
                <a:srgbClr val="000000"/>
              </a:solidFill>
              <a:latin typeface="+mn-lt"/>
              <a:ea typeface="+mn-ea"/>
              <a:cs typeface="Arial" pitchFamily="34" charset="0"/>
            </a:endParaRPr>
          </a:p>
        </p:txBody>
      </p:sp>
      <p:sp>
        <p:nvSpPr>
          <p:cNvPr id="263" name="AutoShape 26">
            <a:extLst>
              <a:ext uri="{FF2B5EF4-FFF2-40B4-BE49-F238E27FC236}">
                <a16:creationId xmlns:a16="http://schemas.microsoft.com/office/drawing/2014/main" id="{93FF9573-FDED-4D1B-93E5-958C30935414}"/>
              </a:ext>
            </a:extLst>
          </p:cNvPr>
          <p:cNvSpPr>
            <a:spLocks noChangeArrowheads="1"/>
          </p:cNvSpPr>
          <p:nvPr/>
        </p:nvSpPr>
        <p:spPr bwMode="gray">
          <a:xfrm>
            <a:off x="6102350" y="3433763"/>
            <a:ext cx="1035050" cy="141287"/>
          </a:xfrm>
          <a:prstGeom prst="roundRect">
            <a:avLst>
              <a:gd name="adj" fmla="val 8495"/>
            </a:avLst>
          </a:prstGeom>
          <a:solidFill>
            <a:srgbClr val="1C8EE4"/>
          </a:solidFill>
          <a:ln w="15875" algn="ctr">
            <a:solidFill>
              <a:srgbClr val="000000">
                <a:alpha val="70195"/>
              </a:srgbClr>
            </a:solidFill>
            <a:prstDash val="dash"/>
            <a:round/>
            <a:headEnd/>
            <a:tailEnd/>
          </a:ln>
        </p:spPr>
        <p:txBody>
          <a:bodyPr wrap="none" lIns="91422" tIns="45712" rIns="91422" bIns="45712" anchor="ctr"/>
          <a:lstStyle/>
          <a:p>
            <a:pPr algn="ctr" defTabSz="801688" eaLnBrk="1" fontAlgn="auto" hangingPunct="1">
              <a:spcBef>
                <a:spcPct val="50000"/>
              </a:spcBef>
              <a:spcAft>
                <a:spcPts val="0"/>
              </a:spcAft>
              <a:defRPr/>
            </a:pPr>
            <a:r>
              <a:rPr lang="ja-JP" altLang="en-US" kern="0" dirty="0">
                <a:solidFill>
                  <a:srgbClr val="000000"/>
                </a:solidFill>
                <a:latin typeface="+mn-lt"/>
                <a:ea typeface="+mn-ea"/>
                <a:cs typeface="Arial" pitchFamily="34" charset="0"/>
              </a:rPr>
              <a:t>虚拟化层</a:t>
            </a:r>
            <a:endParaRPr lang="en-US" altLang="ja-JP" kern="0" dirty="0">
              <a:solidFill>
                <a:srgbClr val="000000"/>
              </a:solidFill>
              <a:latin typeface="+mn-lt"/>
              <a:ea typeface="+mn-ea"/>
              <a:cs typeface="Arial" pitchFamily="34" charset="0"/>
            </a:endParaRPr>
          </a:p>
        </p:txBody>
      </p:sp>
      <p:sp>
        <p:nvSpPr>
          <p:cNvPr id="264" name="AutoShape 26">
            <a:extLst>
              <a:ext uri="{FF2B5EF4-FFF2-40B4-BE49-F238E27FC236}">
                <a16:creationId xmlns:a16="http://schemas.microsoft.com/office/drawing/2014/main" id="{06EA69F3-6892-4E33-AE4E-004C61E4316E}"/>
              </a:ext>
            </a:extLst>
          </p:cNvPr>
          <p:cNvSpPr>
            <a:spLocks noChangeArrowheads="1"/>
          </p:cNvSpPr>
          <p:nvPr/>
        </p:nvSpPr>
        <p:spPr bwMode="gray">
          <a:xfrm>
            <a:off x="7319963" y="3433763"/>
            <a:ext cx="1036637" cy="141287"/>
          </a:xfrm>
          <a:prstGeom prst="roundRect">
            <a:avLst>
              <a:gd name="adj" fmla="val 8495"/>
            </a:avLst>
          </a:prstGeom>
          <a:solidFill>
            <a:srgbClr val="1C8EE4"/>
          </a:solidFill>
          <a:ln w="15875" algn="ctr">
            <a:solidFill>
              <a:srgbClr val="000000">
                <a:alpha val="70195"/>
              </a:srgbClr>
            </a:solidFill>
            <a:prstDash val="dash"/>
            <a:round/>
            <a:headEnd/>
            <a:tailEnd/>
          </a:ln>
        </p:spPr>
        <p:txBody>
          <a:bodyPr wrap="none" lIns="91422" tIns="45712" rIns="91422" bIns="45712" anchor="ctr"/>
          <a:lstStyle/>
          <a:p>
            <a:pPr algn="ctr" defTabSz="801688" eaLnBrk="1" fontAlgn="auto" hangingPunct="1">
              <a:spcBef>
                <a:spcPct val="50000"/>
              </a:spcBef>
              <a:spcAft>
                <a:spcPts val="0"/>
              </a:spcAft>
              <a:defRPr/>
            </a:pPr>
            <a:r>
              <a:rPr lang="ja-JP" altLang="en-US" kern="0">
                <a:solidFill>
                  <a:srgbClr val="000000"/>
                </a:solidFill>
                <a:latin typeface="+mn-lt"/>
                <a:ea typeface="+mn-ea"/>
                <a:cs typeface="Arial" pitchFamily="34" charset="0"/>
              </a:rPr>
              <a:t>虚拟化层</a:t>
            </a:r>
            <a:endParaRPr lang="en-US" altLang="ja-JP" kern="0" dirty="0">
              <a:solidFill>
                <a:srgbClr val="000000"/>
              </a:solidFill>
              <a:latin typeface="+mn-lt"/>
              <a:ea typeface="+mn-ea"/>
              <a:cs typeface="Arial" pitchFamily="34" charset="0"/>
            </a:endParaRPr>
          </a:p>
        </p:txBody>
      </p:sp>
      <p:grpSp>
        <p:nvGrpSpPr>
          <p:cNvPr id="265" name="组合 264">
            <a:extLst>
              <a:ext uri="{FF2B5EF4-FFF2-40B4-BE49-F238E27FC236}">
                <a16:creationId xmlns:a16="http://schemas.microsoft.com/office/drawing/2014/main" id="{79325E71-7E40-49BE-B723-2F493C916FEB}"/>
              </a:ext>
            </a:extLst>
          </p:cNvPr>
          <p:cNvGrpSpPr/>
          <p:nvPr/>
        </p:nvGrpSpPr>
        <p:grpSpPr>
          <a:xfrm>
            <a:off x="5522302" y="1952836"/>
            <a:ext cx="546100" cy="969962"/>
            <a:chOff x="4945063" y="1951038"/>
            <a:chExt cx="546100" cy="969962"/>
          </a:xfrm>
        </p:grpSpPr>
        <p:sp>
          <p:nvSpPr>
            <p:cNvPr id="266" name="AutoShape 25">
              <a:extLst>
                <a:ext uri="{FF2B5EF4-FFF2-40B4-BE49-F238E27FC236}">
                  <a16:creationId xmlns:a16="http://schemas.microsoft.com/office/drawing/2014/main" id="{02BD7048-3B32-436C-AEE6-5E8387A989A9}"/>
                </a:ext>
              </a:extLst>
            </p:cNvPr>
            <p:cNvSpPr>
              <a:spLocks noChangeArrowheads="1"/>
            </p:cNvSpPr>
            <p:nvPr/>
          </p:nvSpPr>
          <p:spPr bwMode="auto">
            <a:xfrm>
              <a:off x="4945063" y="1951038"/>
              <a:ext cx="546100" cy="969962"/>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15875" algn="ctr">
              <a:solidFill>
                <a:srgbClr val="33CCCC"/>
              </a:solidFill>
              <a:prstDash val="sysDot"/>
              <a:round/>
              <a:headEnd/>
              <a:tailEnd/>
            </a:ln>
          </p:spPr>
          <p:txBody>
            <a:bodyPr wrap="none" lIns="91241" tIns="45624" rIns="91241" bIns="45624" anchor="ctr"/>
            <a:lstStyle/>
            <a:p>
              <a:pPr algn="ctr" eaLnBrk="1" fontAlgn="auto" hangingPunct="1">
                <a:spcBef>
                  <a:spcPts val="0"/>
                </a:spcBef>
                <a:spcAft>
                  <a:spcPts val="0"/>
                </a:spcAft>
                <a:defRPr/>
              </a:pPr>
              <a:endParaRPr lang="ja-JP" altLang="en-US" sz="900" kern="0">
                <a:solidFill>
                  <a:sysClr val="windowText" lastClr="000000"/>
                </a:solidFill>
                <a:latin typeface="+mn-lt"/>
                <a:ea typeface="+mn-ea"/>
                <a:cs typeface="Arial" pitchFamily="34" charset="0"/>
              </a:endParaRPr>
            </a:p>
          </p:txBody>
        </p:sp>
        <p:sp>
          <p:nvSpPr>
            <p:cNvPr id="267" name="AutoShape 29">
              <a:extLst>
                <a:ext uri="{FF2B5EF4-FFF2-40B4-BE49-F238E27FC236}">
                  <a16:creationId xmlns:a16="http://schemas.microsoft.com/office/drawing/2014/main" id="{58019898-A1FC-4DC4-995A-1E761071E529}"/>
                </a:ext>
              </a:extLst>
            </p:cNvPr>
            <p:cNvSpPr>
              <a:spLocks noChangeArrowheads="1"/>
            </p:cNvSpPr>
            <p:nvPr/>
          </p:nvSpPr>
          <p:spPr bwMode="gray">
            <a:xfrm>
              <a:off x="4968875" y="1997874"/>
              <a:ext cx="491114" cy="254789"/>
            </a:xfrm>
            <a:prstGeom prst="roundRect">
              <a:avLst>
                <a:gd name="adj" fmla="val 8495"/>
              </a:avLst>
            </a:prstGeom>
            <a:solidFill>
              <a:srgbClr val="79A400">
                <a:alpha val="70195"/>
              </a:srgbClr>
            </a:solidFill>
            <a:ln w="12700" algn="ctr">
              <a:solidFill>
                <a:srgbClr val="000000"/>
              </a:solidFill>
              <a:prstDash val="sysDot"/>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100" kern="0" dirty="0">
                  <a:solidFill>
                    <a:srgbClr val="000000"/>
                  </a:solidFill>
                  <a:latin typeface="+mn-lt"/>
                  <a:ea typeface="+mn-ea"/>
                  <a:cs typeface="Arial" pitchFamily="34" charset="0"/>
                </a:rPr>
                <a:t>APP</a:t>
              </a:r>
              <a:endParaRPr lang="en-US" altLang="ja-JP" sz="1100" kern="0" dirty="0">
                <a:solidFill>
                  <a:srgbClr val="000000"/>
                </a:solidFill>
                <a:latin typeface="+mn-lt"/>
                <a:ea typeface="+mn-ea"/>
                <a:cs typeface="Arial" pitchFamily="34" charset="0"/>
              </a:endParaRPr>
            </a:p>
          </p:txBody>
        </p:sp>
        <p:sp>
          <p:nvSpPr>
            <p:cNvPr id="268" name="AutoShape 26">
              <a:extLst>
                <a:ext uri="{FF2B5EF4-FFF2-40B4-BE49-F238E27FC236}">
                  <a16:creationId xmlns:a16="http://schemas.microsoft.com/office/drawing/2014/main" id="{978925EA-88A6-4C1C-84C1-85EE9D8B18FF}"/>
                </a:ext>
              </a:extLst>
            </p:cNvPr>
            <p:cNvSpPr>
              <a:spLocks noChangeArrowheads="1"/>
            </p:cNvSpPr>
            <p:nvPr/>
          </p:nvSpPr>
          <p:spPr bwMode="gray">
            <a:xfrm>
              <a:off x="4968874" y="2282825"/>
              <a:ext cx="491115" cy="294648"/>
            </a:xfrm>
            <a:prstGeom prst="roundRect">
              <a:avLst>
                <a:gd name="adj" fmla="val 8495"/>
              </a:avLst>
            </a:prstGeom>
            <a:gradFill rotWithShape="1">
              <a:gsLst>
                <a:gs pos="0">
                  <a:srgbClr val="6AB7EC"/>
                </a:gs>
                <a:gs pos="100000">
                  <a:srgbClr val="31556D"/>
                </a:gs>
              </a:gsLst>
              <a:lin ang="2700000" scaled="1"/>
            </a:gradFill>
            <a:ln w="9525" algn="ctr">
              <a:solidFill>
                <a:srgbClr val="000000"/>
              </a:solidFill>
              <a:prstDash val="dash"/>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kern="0" dirty="0">
                  <a:solidFill>
                    <a:srgbClr val="000000"/>
                  </a:solidFill>
                  <a:latin typeface="+mn-lt"/>
                  <a:ea typeface="+mn-ea"/>
                  <a:cs typeface="Arial" pitchFamily="34" charset="0"/>
                </a:rPr>
                <a:t>Linux</a:t>
              </a:r>
              <a:endParaRPr lang="en-US" altLang="ja-JP" kern="0" dirty="0">
                <a:solidFill>
                  <a:srgbClr val="000000"/>
                </a:solidFill>
                <a:latin typeface="+mn-lt"/>
                <a:ea typeface="+mn-ea"/>
                <a:cs typeface="Arial" pitchFamily="34" charset="0"/>
              </a:endParaRPr>
            </a:p>
          </p:txBody>
        </p:sp>
        <p:sp>
          <p:nvSpPr>
            <p:cNvPr id="269" name="AutoShape 28">
              <a:extLst>
                <a:ext uri="{FF2B5EF4-FFF2-40B4-BE49-F238E27FC236}">
                  <a16:creationId xmlns:a16="http://schemas.microsoft.com/office/drawing/2014/main" id="{85236609-DB5F-438C-BE2D-239A1AE1463D}"/>
                </a:ext>
              </a:extLst>
            </p:cNvPr>
            <p:cNvSpPr>
              <a:spLocks noChangeArrowheads="1"/>
            </p:cNvSpPr>
            <p:nvPr/>
          </p:nvSpPr>
          <p:spPr bwMode="auto">
            <a:xfrm>
              <a:off x="4979988" y="2635250"/>
              <a:ext cx="468312" cy="266700"/>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400" kern="0">
                <a:solidFill>
                  <a:srgbClr val="000000"/>
                </a:solidFill>
                <a:latin typeface="+mn-lt"/>
                <a:ea typeface="+mn-ea"/>
                <a:cs typeface="Arial" pitchFamily="34" charset="0"/>
              </a:endParaRPr>
            </a:p>
          </p:txBody>
        </p:sp>
        <p:pic>
          <p:nvPicPr>
            <p:cNvPr id="270" name="Picture 78" descr="Storage_icon_01">
              <a:extLst>
                <a:ext uri="{FF2B5EF4-FFF2-40B4-BE49-F238E27FC236}">
                  <a16:creationId xmlns:a16="http://schemas.microsoft.com/office/drawing/2014/main" id="{5353592C-5658-4D83-AC4D-471501E97DF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19651" y="2669469"/>
              <a:ext cx="127577" cy="22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82" descr="Memory_icon_03">
              <a:extLst>
                <a:ext uri="{FF2B5EF4-FFF2-40B4-BE49-F238E27FC236}">
                  <a16:creationId xmlns:a16="http://schemas.microsoft.com/office/drawing/2014/main" id="{DF20A62D-CE5B-4929-AA59-882D3941572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90012" y="2669469"/>
              <a:ext cx="98033" cy="18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86" descr="CPU_icon">
              <a:extLst>
                <a:ext uri="{FF2B5EF4-FFF2-40B4-BE49-F238E27FC236}">
                  <a16:creationId xmlns:a16="http://schemas.microsoft.com/office/drawing/2014/main" id="{1487CF6B-BD96-434F-B4FD-F73D2B3A8EA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87949" y="2669469"/>
              <a:ext cx="95347" cy="1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7" descr="NIC_icon">
              <a:extLst>
                <a:ext uri="{FF2B5EF4-FFF2-40B4-BE49-F238E27FC236}">
                  <a16:creationId xmlns:a16="http://schemas.microsoft.com/office/drawing/2014/main" id="{D1A3678F-C680-46D8-B73E-5A0BD88C8DE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92073" y="2693378"/>
              <a:ext cx="142349" cy="15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4" name="组合 273">
            <a:extLst>
              <a:ext uri="{FF2B5EF4-FFF2-40B4-BE49-F238E27FC236}">
                <a16:creationId xmlns:a16="http://schemas.microsoft.com/office/drawing/2014/main" id="{EC16D631-9077-4863-AD0F-434ADF469C41}"/>
              </a:ext>
            </a:extLst>
          </p:cNvPr>
          <p:cNvGrpSpPr/>
          <p:nvPr/>
        </p:nvGrpSpPr>
        <p:grpSpPr>
          <a:xfrm>
            <a:off x="6098366" y="1952836"/>
            <a:ext cx="546100" cy="969962"/>
            <a:chOff x="4945063" y="1951038"/>
            <a:chExt cx="546100" cy="969962"/>
          </a:xfrm>
        </p:grpSpPr>
        <p:sp>
          <p:nvSpPr>
            <p:cNvPr id="275" name="AutoShape 25">
              <a:extLst>
                <a:ext uri="{FF2B5EF4-FFF2-40B4-BE49-F238E27FC236}">
                  <a16:creationId xmlns:a16="http://schemas.microsoft.com/office/drawing/2014/main" id="{4FCD5F0F-44EB-4C64-9DD9-65C013289343}"/>
                </a:ext>
              </a:extLst>
            </p:cNvPr>
            <p:cNvSpPr>
              <a:spLocks noChangeArrowheads="1"/>
            </p:cNvSpPr>
            <p:nvPr/>
          </p:nvSpPr>
          <p:spPr bwMode="auto">
            <a:xfrm>
              <a:off x="4945063" y="1951038"/>
              <a:ext cx="546100" cy="969962"/>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15875" algn="ctr">
              <a:solidFill>
                <a:srgbClr val="33CCCC"/>
              </a:solidFill>
              <a:prstDash val="sysDot"/>
              <a:round/>
              <a:headEnd/>
              <a:tailEnd/>
            </a:ln>
          </p:spPr>
          <p:txBody>
            <a:bodyPr wrap="none" lIns="91241" tIns="45624" rIns="91241" bIns="45624" anchor="ctr"/>
            <a:lstStyle/>
            <a:p>
              <a:pPr algn="ctr" eaLnBrk="1" fontAlgn="auto" hangingPunct="1">
                <a:spcBef>
                  <a:spcPts val="0"/>
                </a:spcBef>
                <a:spcAft>
                  <a:spcPts val="0"/>
                </a:spcAft>
                <a:defRPr/>
              </a:pPr>
              <a:endParaRPr lang="ja-JP" altLang="en-US" sz="900" kern="0">
                <a:solidFill>
                  <a:sysClr val="windowText" lastClr="000000"/>
                </a:solidFill>
                <a:latin typeface="+mn-lt"/>
                <a:ea typeface="+mn-ea"/>
                <a:cs typeface="Arial" pitchFamily="34" charset="0"/>
              </a:endParaRPr>
            </a:p>
          </p:txBody>
        </p:sp>
        <p:sp>
          <p:nvSpPr>
            <p:cNvPr id="276" name="AutoShape 29">
              <a:extLst>
                <a:ext uri="{FF2B5EF4-FFF2-40B4-BE49-F238E27FC236}">
                  <a16:creationId xmlns:a16="http://schemas.microsoft.com/office/drawing/2014/main" id="{EC892D51-AE6C-402C-8E7C-14F5CFF980B3}"/>
                </a:ext>
              </a:extLst>
            </p:cNvPr>
            <p:cNvSpPr>
              <a:spLocks noChangeArrowheads="1"/>
            </p:cNvSpPr>
            <p:nvPr/>
          </p:nvSpPr>
          <p:spPr bwMode="gray">
            <a:xfrm>
              <a:off x="4968875" y="1997874"/>
              <a:ext cx="491114" cy="254789"/>
            </a:xfrm>
            <a:prstGeom prst="roundRect">
              <a:avLst>
                <a:gd name="adj" fmla="val 8495"/>
              </a:avLst>
            </a:prstGeom>
            <a:solidFill>
              <a:srgbClr val="79A400">
                <a:alpha val="70195"/>
              </a:srgbClr>
            </a:solidFill>
            <a:ln w="12700" algn="ctr">
              <a:solidFill>
                <a:srgbClr val="000000"/>
              </a:solidFill>
              <a:prstDash val="sysDot"/>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100" kern="0" dirty="0">
                  <a:solidFill>
                    <a:srgbClr val="000000"/>
                  </a:solidFill>
                  <a:latin typeface="+mn-lt"/>
                  <a:ea typeface="+mn-ea"/>
                  <a:cs typeface="Arial" pitchFamily="34" charset="0"/>
                </a:rPr>
                <a:t>APP</a:t>
              </a:r>
              <a:endParaRPr lang="en-US" altLang="ja-JP" sz="1100" kern="0" dirty="0">
                <a:solidFill>
                  <a:srgbClr val="000000"/>
                </a:solidFill>
                <a:latin typeface="+mn-lt"/>
                <a:ea typeface="+mn-ea"/>
                <a:cs typeface="Arial" pitchFamily="34" charset="0"/>
              </a:endParaRPr>
            </a:p>
          </p:txBody>
        </p:sp>
        <p:sp>
          <p:nvSpPr>
            <p:cNvPr id="277" name="AutoShape 26">
              <a:extLst>
                <a:ext uri="{FF2B5EF4-FFF2-40B4-BE49-F238E27FC236}">
                  <a16:creationId xmlns:a16="http://schemas.microsoft.com/office/drawing/2014/main" id="{1B043B9D-F587-456A-988B-E7D9FF2ABB4C}"/>
                </a:ext>
              </a:extLst>
            </p:cNvPr>
            <p:cNvSpPr>
              <a:spLocks noChangeArrowheads="1"/>
            </p:cNvSpPr>
            <p:nvPr/>
          </p:nvSpPr>
          <p:spPr bwMode="gray">
            <a:xfrm>
              <a:off x="4968874" y="2282825"/>
              <a:ext cx="491115" cy="294648"/>
            </a:xfrm>
            <a:prstGeom prst="roundRect">
              <a:avLst>
                <a:gd name="adj" fmla="val 8495"/>
              </a:avLst>
            </a:prstGeom>
            <a:gradFill rotWithShape="1">
              <a:gsLst>
                <a:gs pos="0">
                  <a:srgbClr val="6AB7EC"/>
                </a:gs>
                <a:gs pos="100000">
                  <a:srgbClr val="31556D"/>
                </a:gs>
              </a:gsLst>
              <a:lin ang="2700000" scaled="1"/>
            </a:gradFill>
            <a:ln w="9525" algn="ctr">
              <a:solidFill>
                <a:srgbClr val="000000"/>
              </a:solidFill>
              <a:prstDash val="dash"/>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ja-JP" kern="0" dirty="0">
                  <a:solidFill>
                    <a:srgbClr val="000000"/>
                  </a:solidFill>
                  <a:latin typeface="+mn-lt"/>
                  <a:ea typeface="+mn-ea"/>
                  <a:cs typeface="Arial" pitchFamily="34" charset="0"/>
                </a:rPr>
                <a:t>Windows</a:t>
              </a:r>
            </a:p>
          </p:txBody>
        </p:sp>
        <p:sp>
          <p:nvSpPr>
            <p:cNvPr id="278" name="AutoShape 28">
              <a:extLst>
                <a:ext uri="{FF2B5EF4-FFF2-40B4-BE49-F238E27FC236}">
                  <a16:creationId xmlns:a16="http://schemas.microsoft.com/office/drawing/2014/main" id="{E8461588-4179-4E5F-8A10-C9133E5E6474}"/>
                </a:ext>
              </a:extLst>
            </p:cNvPr>
            <p:cNvSpPr>
              <a:spLocks noChangeArrowheads="1"/>
            </p:cNvSpPr>
            <p:nvPr/>
          </p:nvSpPr>
          <p:spPr bwMode="auto">
            <a:xfrm>
              <a:off x="4979988" y="2635250"/>
              <a:ext cx="468312" cy="266700"/>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400" kern="0">
                <a:solidFill>
                  <a:srgbClr val="000000"/>
                </a:solidFill>
                <a:latin typeface="+mn-lt"/>
                <a:ea typeface="+mn-ea"/>
                <a:cs typeface="Arial" pitchFamily="34" charset="0"/>
              </a:endParaRPr>
            </a:p>
          </p:txBody>
        </p:sp>
        <p:pic>
          <p:nvPicPr>
            <p:cNvPr id="279" name="Picture 78" descr="Storage_icon_01">
              <a:extLst>
                <a:ext uri="{FF2B5EF4-FFF2-40B4-BE49-F238E27FC236}">
                  <a16:creationId xmlns:a16="http://schemas.microsoft.com/office/drawing/2014/main" id="{446B1F5D-4392-4D4F-BEBB-4335A034061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19651" y="2669469"/>
              <a:ext cx="127577" cy="22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82" descr="Memory_icon_03">
              <a:extLst>
                <a:ext uri="{FF2B5EF4-FFF2-40B4-BE49-F238E27FC236}">
                  <a16:creationId xmlns:a16="http://schemas.microsoft.com/office/drawing/2014/main" id="{668E5488-3F5F-4C8A-B599-934FD1227A1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90012" y="2669469"/>
              <a:ext cx="98033" cy="18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86" descr="CPU_icon">
              <a:extLst>
                <a:ext uri="{FF2B5EF4-FFF2-40B4-BE49-F238E27FC236}">
                  <a16:creationId xmlns:a16="http://schemas.microsoft.com/office/drawing/2014/main" id="{BE2B9B6F-3B11-4A39-B61E-106DC95451B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87949" y="2669469"/>
              <a:ext cx="95347" cy="1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7" descr="NIC_icon">
              <a:extLst>
                <a:ext uri="{FF2B5EF4-FFF2-40B4-BE49-F238E27FC236}">
                  <a16:creationId xmlns:a16="http://schemas.microsoft.com/office/drawing/2014/main" id="{2ADFF7E7-A82D-497B-AA61-AAC97A5DD3D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92073" y="2693378"/>
              <a:ext cx="142349" cy="15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3" name="组合 282">
            <a:extLst>
              <a:ext uri="{FF2B5EF4-FFF2-40B4-BE49-F238E27FC236}">
                <a16:creationId xmlns:a16="http://schemas.microsoft.com/office/drawing/2014/main" id="{D0EDB68B-E35C-4742-A1AD-85DD2B0239AD}"/>
              </a:ext>
            </a:extLst>
          </p:cNvPr>
          <p:cNvGrpSpPr/>
          <p:nvPr/>
        </p:nvGrpSpPr>
        <p:grpSpPr>
          <a:xfrm>
            <a:off x="6663136" y="1952836"/>
            <a:ext cx="546100" cy="969962"/>
            <a:chOff x="4945063" y="1951038"/>
            <a:chExt cx="546100" cy="969962"/>
          </a:xfrm>
        </p:grpSpPr>
        <p:sp>
          <p:nvSpPr>
            <p:cNvPr id="284" name="AutoShape 25">
              <a:extLst>
                <a:ext uri="{FF2B5EF4-FFF2-40B4-BE49-F238E27FC236}">
                  <a16:creationId xmlns:a16="http://schemas.microsoft.com/office/drawing/2014/main" id="{A5EC63C1-49C2-4F44-A6B9-02F66C96CD1F}"/>
                </a:ext>
              </a:extLst>
            </p:cNvPr>
            <p:cNvSpPr>
              <a:spLocks noChangeArrowheads="1"/>
            </p:cNvSpPr>
            <p:nvPr/>
          </p:nvSpPr>
          <p:spPr bwMode="auto">
            <a:xfrm>
              <a:off x="4945063" y="1951038"/>
              <a:ext cx="546100" cy="969962"/>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15875" algn="ctr">
              <a:solidFill>
                <a:srgbClr val="33CCCC"/>
              </a:solidFill>
              <a:prstDash val="sysDot"/>
              <a:round/>
              <a:headEnd/>
              <a:tailEnd/>
            </a:ln>
          </p:spPr>
          <p:txBody>
            <a:bodyPr wrap="none" lIns="91241" tIns="45624" rIns="91241" bIns="45624" anchor="ctr"/>
            <a:lstStyle/>
            <a:p>
              <a:pPr algn="ctr" eaLnBrk="1" fontAlgn="auto" hangingPunct="1">
                <a:spcBef>
                  <a:spcPts val="0"/>
                </a:spcBef>
                <a:spcAft>
                  <a:spcPts val="0"/>
                </a:spcAft>
                <a:defRPr/>
              </a:pPr>
              <a:endParaRPr lang="ja-JP" altLang="en-US" sz="900" kern="0">
                <a:solidFill>
                  <a:sysClr val="windowText" lastClr="000000"/>
                </a:solidFill>
                <a:latin typeface="+mn-lt"/>
                <a:ea typeface="+mn-ea"/>
                <a:cs typeface="Arial" pitchFamily="34" charset="0"/>
              </a:endParaRPr>
            </a:p>
          </p:txBody>
        </p:sp>
        <p:sp>
          <p:nvSpPr>
            <p:cNvPr id="285" name="AutoShape 29">
              <a:extLst>
                <a:ext uri="{FF2B5EF4-FFF2-40B4-BE49-F238E27FC236}">
                  <a16:creationId xmlns:a16="http://schemas.microsoft.com/office/drawing/2014/main" id="{52278350-BD4E-45FE-94DF-81E7CB907294}"/>
                </a:ext>
              </a:extLst>
            </p:cNvPr>
            <p:cNvSpPr>
              <a:spLocks noChangeArrowheads="1"/>
            </p:cNvSpPr>
            <p:nvPr/>
          </p:nvSpPr>
          <p:spPr bwMode="gray">
            <a:xfrm>
              <a:off x="4968875" y="1997874"/>
              <a:ext cx="491114" cy="254789"/>
            </a:xfrm>
            <a:prstGeom prst="roundRect">
              <a:avLst>
                <a:gd name="adj" fmla="val 8495"/>
              </a:avLst>
            </a:prstGeom>
            <a:solidFill>
              <a:srgbClr val="79A400">
                <a:alpha val="70195"/>
              </a:srgbClr>
            </a:solidFill>
            <a:ln w="12700" algn="ctr">
              <a:solidFill>
                <a:srgbClr val="000000"/>
              </a:solidFill>
              <a:prstDash val="sysDot"/>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100" kern="0" dirty="0">
                  <a:solidFill>
                    <a:srgbClr val="000000"/>
                  </a:solidFill>
                  <a:latin typeface="+mn-lt"/>
                  <a:ea typeface="+mn-ea"/>
                  <a:cs typeface="Arial" pitchFamily="34" charset="0"/>
                </a:rPr>
                <a:t>APP</a:t>
              </a:r>
              <a:endParaRPr lang="en-US" altLang="ja-JP" sz="1100" kern="0" dirty="0">
                <a:solidFill>
                  <a:srgbClr val="000000"/>
                </a:solidFill>
                <a:latin typeface="+mn-lt"/>
                <a:ea typeface="+mn-ea"/>
                <a:cs typeface="Arial" pitchFamily="34" charset="0"/>
              </a:endParaRPr>
            </a:p>
          </p:txBody>
        </p:sp>
        <p:sp>
          <p:nvSpPr>
            <p:cNvPr id="286" name="AutoShape 26">
              <a:extLst>
                <a:ext uri="{FF2B5EF4-FFF2-40B4-BE49-F238E27FC236}">
                  <a16:creationId xmlns:a16="http://schemas.microsoft.com/office/drawing/2014/main" id="{109AF5D5-6FAA-491A-8D36-34290120C67B}"/>
                </a:ext>
              </a:extLst>
            </p:cNvPr>
            <p:cNvSpPr>
              <a:spLocks noChangeArrowheads="1"/>
            </p:cNvSpPr>
            <p:nvPr/>
          </p:nvSpPr>
          <p:spPr bwMode="gray">
            <a:xfrm>
              <a:off x="4968874" y="2282825"/>
              <a:ext cx="491115" cy="294648"/>
            </a:xfrm>
            <a:prstGeom prst="roundRect">
              <a:avLst>
                <a:gd name="adj" fmla="val 8495"/>
              </a:avLst>
            </a:prstGeom>
            <a:gradFill rotWithShape="1">
              <a:gsLst>
                <a:gs pos="0">
                  <a:srgbClr val="6AB7EC"/>
                </a:gs>
                <a:gs pos="100000">
                  <a:srgbClr val="31556D"/>
                </a:gs>
              </a:gsLst>
              <a:lin ang="2700000" scaled="1"/>
            </a:gradFill>
            <a:ln w="9525" algn="ctr">
              <a:solidFill>
                <a:srgbClr val="000000"/>
              </a:solidFill>
              <a:prstDash val="dash"/>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kern="0" dirty="0">
                  <a:solidFill>
                    <a:srgbClr val="000000"/>
                  </a:solidFill>
                  <a:latin typeface="+mn-lt"/>
                  <a:ea typeface="+mn-ea"/>
                  <a:cs typeface="Arial" pitchFamily="34" charset="0"/>
                </a:rPr>
                <a:t>Linux</a:t>
              </a:r>
              <a:endParaRPr lang="en-US" altLang="ja-JP" kern="0" dirty="0">
                <a:solidFill>
                  <a:srgbClr val="000000"/>
                </a:solidFill>
                <a:latin typeface="+mn-lt"/>
                <a:ea typeface="+mn-ea"/>
                <a:cs typeface="Arial" pitchFamily="34" charset="0"/>
              </a:endParaRPr>
            </a:p>
          </p:txBody>
        </p:sp>
        <p:sp>
          <p:nvSpPr>
            <p:cNvPr id="287" name="AutoShape 28">
              <a:extLst>
                <a:ext uri="{FF2B5EF4-FFF2-40B4-BE49-F238E27FC236}">
                  <a16:creationId xmlns:a16="http://schemas.microsoft.com/office/drawing/2014/main" id="{AFCA88A4-11FB-4D3E-AD99-D810127C7D93}"/>
                </a:ext>
              </a:extLst>
            </p:cNvPr>
            <p:cNvSpPr>
              <a:spLocks noChangeArrowheads="1"/>
            </p:cNvSpPr>
            <p:nvPr/>
          </p:nvSpPr>
          <p:spPr bwMode="auto">
            <a:xfrm>
              <a:off x="4979988" y="2635250"/>
              <a:ext cx="468312" cy="266700"/>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400" kern="0">
                <a:solidFill>
                  <a:srgbClr val="000000"/>
                </a:solidFill>
                <a:latin typeface="+mn-lt"/>
                <a:ea typeface="+mn-ea"/>
                <a:cs typeface="Arial" pitchFamily="34" charset="0"/>
              </a:endParaRPr>
            </a:p>
          </p:txBody>
        </p:sp>
        <p:pic>
          <p:nvPicPr>
            <p:cNvPr id="288" name="Picture 78" descr="Storage_icon_01">
              <a:extLst>
                <a:ext uri="{FF2B5EF4-FFF2-40B4-BE49-F238E27FC236}">
                  <a16:creationId xmlns:a16="http://schemas.microsoft.com/office/drawing/2014/main" id="{5A5B1C06-4CA3-4E09-87EB-89EE555C771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19651" y="2669469"/>
              <a:ext cx="127577" cy="22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 name="Picture 82" descr="Memory_icon_03">
              <a:extLst>
                <a:ext uri="{FF2B5EF4-FFF2-40B4-BE49-F238E27FC236}">
                  <a16:creationId xmlns:a16="http://schemas.microsoft.com/office/drawing/2014/main" id="{AEA2A79D-CF90-4800-AF3D-972C6647ADA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90012" y="2669469"/>
              <a:ext cx="98033" cy="18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 name="Picture 86" descr="CPU_icon">
              <a:extLst>
                <a:ext uri="{FF2B5EF4-FFF2-40B4-BE49-F238E27FC236}">
                  <a16:creationId xmlns:a16="http://schemas.microsoft.com/office/drawing/2014/main" id="{263F0741-C257-406A-A949-31F8F647E00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87949" y="2669469"/>
              <a:ext cx="95347" cy="1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1" name="Picture 7" descr="NIC_icon">
              <a:extLst>
                <a:ext uri="{FF2B5EF4-FFF2-40B4-BE49-F238E27FC236}">
                  <a16:creationId xmlns:a16="http://schemas.microsoft.com/office/drawing/2014/main" id="{6B385FF9-6660-4FB7-896A-0A2E5EE3AF5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92073" y="2693378"/>
              <a:ext cx="142349" cy="15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2" name="组合 291">
            <a:extLst>
              <a:ext uri="{FF2B5EF4-FFF2-40B4-BE49-F238E27FC236}">
                <a16:creationId xmlns:a16="http://schemas.microsoft.com/office/drawing/2014/main" id="{FD46D784-CEDE-4BFA-99C1-87AF73B8053B}"/>
              </a:ext>
            </a:extLst>
          </p:cNvPr>
          <p:cNvGrpSpPr/>
          <p:nvPr/>
        </p:nvGrpSpPr>
        <p:grpSpPr>
          <a:xfrm>
            <a:off x="7239200" y="1952836"/>
            <a:ext cx="546100" cy="969962"/>
            <a:chOff x="4945063" y="1951038"/>
            <a:chExt cx="546100" cy="969962"/>
          </a:xfrm>
        </p:grpSpPr>
        <p:sp>
          <p:nvSpPr>
            <p:cNvPr id="293" name="AutoShape 25">
              <a:extLst>
                <a:ext uri="{FF2B5EF4-FFF2-40B4-BE49-F238E27FC236}">
                  <a16:creationId xmlns:a16="http://schemas.microsoft.com/office/drawing/2014/main" id="{94E9965D-2042-415A-A1A3-A3A7D1EE5BED}"/>
                </a:ext>
              </a:extLst>
            </p:cNvPr>
            <p:cNvSpPr>
              <a:spLocks noChangeArrowheads="1"/>
            </p:cNvSpPr>
            <p:nvPr/>
          </p:nvSpPr>
          <p:spPr bwMode="auto">
            <a:xfrm>
              <a:off x="4945063" y="1951038"/>
              <a:ext cx="546100" cy="969962"/>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15875" algn="ctr">
              <a:solidFill>
                <a:srgbClr val="33CCCC"/>
              </a:solidFill>
              <a:prstDash val="sysDot"/>
              <a:round/>
              <a:headEnd/>
              <a:tailEnd/>
            </a:ln>
          </p:spPr>
          <p:txBody>
            <a:bodyPr wrap="none" lIns="91241" tIns="45624" rIns="91241" bIns="45624" anchor="ctr"/>
            <a:lstStyle/>
            <a:p>
              <a:pPr algn="ctr" eaLnBrk="1" fontAlgn="auto" hangingPunct="1">
                <a:spcBef>
                  <a:spcPts val="0"/>
                </a:spcBef>
                <a:spcAft>
                  <a:spcPts val="0"/>
                </a:spcAft>
                <a:defRPr/>
              </a:pPr>
              <a:endParaRPr lang="ja-JP" altLang="en-US" sz="900" kern="0">
                <a:solidFill>
                  <a:sysClr val="windowText" lastClr="000000"/>
                </a:solidFill>
                <a:latin typeface="+mn-lt"/>
                <a:ea typeface="+mn-ea"/>
                <a:cs typeface="Arial" pitchFamily="34" charset="0"/>
              </a:endParaRPr>
            </a:p>
          </p:txBody>
        </p:sp>
        <p:sp>
          <p:nvSpPr>
            <p:cNvPr id="294" name="AutoShape 29">
              <a:extLst>
                <a:ext uri="{FF2B5EF4-FFF2-40B4-BE49-F238E27FC236}">
                  <a16:creationId xmlns:a16="http://schemas.microsoft.com/office/drawing/2014/main" id="{82819206-9134-4414-B1D5-4049D865F7AB}"/>
                </a:ext>
              </a:extLst>
            </p:cNvPr>
            <p:cNvSpPr>
              <a:spLocks noChangeArrowheads="1"/>
            </p:cNvSpPr>
            <p:nvPr/>
          </p:nvSpPr>
          <p:spPr bwMode="gray">
            <a:xfrm>
              <a:off x="4968875" y="1997874"/>
              <a:ext cx="491114" cy="254789"/>
            </a:xfrm>
            <a:prstGeom prst="roundRect">
              <a:avLst>
                <a:gd name="adj" fmla="val 8495"/>
              </a:avLst>
            </a:prstGeom>
            <a:solidFill>
              <a:srgbClr val="79A400">
                <a:alpha val="70195"/>
              </a:srgbClr>
            </a:solidFill>
            <a:ln w="12700" algn="ctr">
              <a:solidFill>
                <a:srgbClr val="000000"/>
              </a:solidFill>
              <a:prstDash val="sysDot"/>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100" kern="0" dirty="0">
                  <a:solidFill>
                    <a:srgbClr val="000000"/>
                  </a:solidFill>
                  <a:latin typeface="+mn-lt"/>
                  <a:ea typeface="+mn-ea"/>
                  <a:cs typeface="Arial" pitchFamily="34" charset="0"/>
                </a:rPr>
                <a:t>APP</a:t>
              </a:r>
              <a:endParaRPr lang="en-US" altLang="ja-JP" sz="1100" kern="0" dirty="0">
                <a:solidFill>
                  <a:srgbClr val="000000"/>
                </a:solidFill>
                <a:latin typeface="+mn-lt"/>
                <a:ea typeface="+mn-ea"/>
                <a:cs typeface="Arial" pitchFamily="34" charset="0"/>
              </a:endParaRPr>
            </a:p>
          </p:txBody>
        </p:sp>
        <p:sp>
          <p:nvSpPr>
            <p:cNvPr id="295" name="AutoShape 26">
              <a:extLst>
                <a:ext uri="{FF2B5EF4-FFF2-40B4-BE49-F238E27FC236}">
                  <a16:creationId xmlns:a16="http://schemas.microsoft.com/office/drawing/2014/main" id="{F5E78B16-64BC-4726-918B-A2700AF5ADE3}"/>
                </a:ext>
              </a:extLst>
            </p:cNvPr>
            <p:cNvSpPr>
              <a:spLocks noChangeArrowheads="1"/>
            </p:cNvSpPr>
            <p:nvPr/>
          </p:nvSpPr>
          <p:spPr bwMode="gray">
            <a:xfrm>
              <a:off x="4968874" y="2282825"/>
              <a:ext cx="491115" cy="294648"/>
            </a:xfrm>
            <a:prstGeom prst="roundRect">
              <a:avLst>
                <a:gd name="adj" fmla="val 8495"/>
              </a:avLst>
            </a:prstGeom>
            <a:gradFill rotWithShape="1">
              <a:gsLst>
                <a:gs pos="0">
                  <a:srgbClr val="6AB7EC"/>
                </a:gs>
                <a:gs pos="100000">
                  <a:srgbClr val="31556D"/>
                </a:gs>
              </a:gsLst>
              <a:lin ang="2700000" scaled="1"/>
            </a:gradFill>
            <a:ln w="9525" algn="ctr">
              <a:solidFill>
                <a:srgbClr val="000000"/>
              </a:solidFill>
              <a:prstDash val="dash"/>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ja-JP" kern="0" dirty="0">
                  <a:solidFill>
                    <a:srgbClr val="000000"/>
                  </a:solidFill>
                  <a:latin typeface="+mn-lt"/>
                  <a:ea typeface="+mn-ea"/>
                  <a:cs typeface="Arial" pitchFamily="34" charset="0"/>
                </a:rPr>
                <a:t>Windows</a:t>
              </a:r>
            </a:p>
          </p:txBody>
        </p:sp>
        <p:sp>
          <p:nvSpPr>
            <p:cNvPr id="296" name="AutoShape 28">
              <a:extLst>
                <a:ext uri="{FF2B5EF4-FFF2-40B4-BE49-F238E27FC236}">
                  <a16:creationId xmlns:a16="http://schemas.microsoft.com/office/drawing/2014/main" id="{4A29D654-E635-4EAE-A164-E6F76EF0CF70}"/>
                </a:ext>
              </a:extLst>
            </p:cNvPr>
            <p:cNvSpPr>
              <a:spLocks noChangeArrowheads="1"/>
            </p:cNvSpPr>
            <p:nvPr/>
          </p:nvSpPr>
          <p:spPr bwMode="auto">
            <a:xfrm>
              <a:off x="4979988" y="2635250"/>
              <a:ext cx="468312" cy="266700"/>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400" kern="0">
                <a:solidFill>
                  <a:srgbClr val="000000"/>
                </a:solidFill>
                <a:latin typeface="+mn-lt"/>
                <a:ea typeface="+mn-ea"/>
                <a:cs typeface="Arial" pitchFamily="34" charset="0"/>
              </a:endParaRPr>
            </a:p>
          </p:txBody>
        </p:sp>
        <p:pic>
          <p:nvPicPr>
            <p:cNvPr id="297" name="Picture 78" descr="Storage_icon_01">
              <a:extLst>
                <a:ext uri="{FF2B5EF4-FFF2-40B4-BE49-F238E27FC236}">
                  <a16:creationId xmlns:a16="http://schemas.microsoft.com/office/drawing/2014/main" id="{EF30CAB2-471A-4B2D-A89F-03FDC1E8483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19651" y="2669469"/>
              <a:ext cx="127577" cy="22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8" name="Picture 82" descr="Memory_icon_03">
              <a:extLst>
                <a:ext uri="{FF2B5EF4-FFF2-40B4-BE49-F238E27FC236}">
                  <a16:creationId xmlns:a16="http://schemas.microsoft.com/office/drawing/2014/main" id="{91ECB442-38DB-48C4-9925-8527015F789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90012" y="2669469"/>
              <a:ext cx="98033" cy="18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9" name="Picture 86" descr="CPU_icon">
              <a:extLst>
                <a:ext uri="{FF2B5EF4-FFF2-40B4-BE49-F238E27FC236}">
                  <a16:creationId xmlns:a16="http://schemas.microsoft.com/office/drawing/2014/main" id="{05D0CBA8-86E8-4BCB-A904-A06CC2888EB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87949" y="2669469"/>
              <a:ext cx="95347" cy="1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0" name="Picture 7" descr="NIC_icon">
              <a:extLst>
                <a:ext uri="{FF2B5EF4-FFF2-40B4-BE49-F238E27FC236}">
                  <a16:creationId xmlns:a16="http://schemas.microsoft.com/office/drawing/2014/main" id="{C746B5F9-C43E-4F78-B08D-79EBF7F391B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92073" y="2693378"/>
              <a:ext cx="142349" cy="15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1" name="组合 300">
            <a:extLst>
              <a:ext uri="{FF2B5EF4-FFF2-40B4-BE49-F238E27FC236}">
                <a16:creationId xmlns:a16="http://schemas.microsoft.com/office/drawing/2014/main" id="{FC5FE5EE-F6B9-4224-828A-D0CECA68D013}"/>
              </a:ext>
            </a:extLst>
          </p:cNvPr>
          <p:cNvGrpSpPr/>
          <p:nvPr/>
        </p:nvGrpSpPr>
        <p:grpSpPr>
          <a:xfrm>
            <a:off x="7815264" y="1952836"/>
            <a:ext cx="546100" cy="969962"/>
            <a:chOff x="4945063" y="1951038"/>
            <a:chExt cx="546100" cy="969962"/>
          </a:xfrm>
        </p:grpSpPr>
        <p:sp>
          <p:nvSpPr>
            <p:cNvPr id="302" name="AutoShape 25">
              <a:extLst>
                <a:ext uri="{FF2B5EF4-FFF2-40B4-BE49-F238E27FC236}">
                  <a16:creationId xmlns:a16="http://schemas.microsoft.com/office/drawing/2014/main" id="{057637D8-017A-4101-98E9-BFFD4084226F}"/>
                </a:ext>
              </a:extLst>
            </p:cNvPr>
            <p:cNvSpPr>
              <a:spLocks noChangeArrowheads="1"/>
            </p:cNvSpPr>
            <p:nvPr/>
          </p:nvSpPr>
          <p:spPr bwMode="auto">
            <a:xfrm>
              <a:off x="4945063" y="1951038"/>
              <a:ext cx="546100" cy="969962"/>
            </a:xfrm>
            <a:prstGeom prst="roundRect">
              <a:avLst>
                <a:gd name="adj" fmla="val 4917"/>
              </a:avLst>
            </a:prstGeom>
            <a:gradFill rotWithShape="1">
              <a:gsLst>
                <a:gs pos="0">
                  <a:srgbClr val="FFFF99"/>
                </a:gs>
                <a:gs pos="100000">
                  <a:srgbClr val="767647">
                    <a:alpha val="14000"/>
                  </a:srgbClr>
                </a:gs>
              </a:gsLst>
              <a:path path="shape">
                <a:fillToRect l="50000" t="50000" r="50000" b="50000"/>
              </a:path>
            </a:gradFill>
            <a:ln w="15875" algn="ctr">
              <a:solidFill>
                <a:srgbClr val="33CCCC"/>
              </a:solidFill>
              <a:prstDash val="sysDot"/>
              <a:round/>
              <a:headEnd/>
              <a:tailEnd/>
            </a:ln>
          </p:spPr>
          <p:txBody>
            <a:bodyPr wrap="none" lIns="91241" tIns="45624" rIns="91241" bIns="45624" anchor="ctr"/>
            <a:lstStyle/>
            <a:p>
              <a:pPr algn="ctr" eaLnBrk="1" fontAlgn="auto" hangingPunct="1">
                <a:spcBef>
                  <a:spcPts val="0"/>
                </a:spcBef>
                <a:spcAft>
                  <a:spcPts val="0"/>
                </a:spcAft>
                <a:defRPr/>
              </a:pPr>
              <a:endParaRPr lang="ja-JP" altLang="en-US" sz="900" kern="0">
                <a:solidFill>
                  <a:sysClr val="windowText" lastClr="000000"/>
                </a:solidFill>
                <a:latin typeface="+mn-lt"/>
                <a:ea typeface="+mn-ea"/>
                <a:cs typeface="Arial" pitchFamily="34" charset="0"/>
              </a:endParaRPr>
            </a:p>
          </p:txBody>
        </p:sp>
        <p:sp>
          <p:nvSpPr>
            <p:cNvPr id="303" name="AutoShape 29">
              <a:extLst>
                <a:ext uri="{FF2B5EF4-FFF2-40B4-BE49-F238E27FC236}">
                  <a16:creationId xmlns:a16="http://schemas.microsoft.com/office/drawing/2014/main" id="{0AA29255-0BF3-4C3F-8C1D-A2AEAAF404AF}"/>
                </a:ext>
              </a:extLst>
            </p:cNvPr>
            <p:cNvSpPr>
              <a:spLocks noChangeArrowheads="1"/>
            </p:cNvSpPr>
            <p:nvPr/>
          </p:nvSpPr>
          <p:spPr bwMode="gray">
            <a:xfrm>
              <a:off x="4968875" y="1997874"/>
              <a:ext cx="491114" cy="254789"/>
            </a:xfrm>
            <a:prstGeom prst="roundRect">
              <a:avLst>
                <a:gd name="adj" fmla="val 8495"/>
              </a:avLst>
            </a:prstGeom>
            <a:solidFill>
              <a:srgbClr val="79A400">
                <a:alpha val="70195"/>
              </a:srgbClr>
            </a:solidFill>
            <a:ln w="12700" algn="ctr">
              <a:solidFill>
                <a:srgbClr val="000000"/>
              </a:solidFill>
              <a:prstDash val="sysDot"/>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sz="1100" kern="0" dirty="0">
                  <a:solidFill>
                    <a:srgbClr val="000000"/>
                  </a:solidFill>
                  <a:latin typeface="+mn-lt"/>
                  <a:ea typeface="+mn-ea"/>
                  <a:cs typeface="Arial" pitchFamily="34" charset="0"/>
                </a:rPr>
                <a:t>APP</a:t>
              </a:r>
              <a:endParaRPr lang="en-US" altLang="ja-JP" sz="1100" kern="0" dirty="0">
                <a:solidFill>
                  <a:srgbClr val="000000"/>
                </a:solidFill>
                <a:latin typeface="+mn-lt"/>
                <a:ea typeface="+mn-ea"/>
                <a:cs typeface="Arial" pitchFamily="34" charset="0"/>
              </a:endParaRPr>
            </a:p>
          </p:txBody>
        </p:sp>
        <p:sp>
          <p:nvSpPr>
            <p:cNvPr id="304" name="AutoShape 26">
              <a:extLst>
                <a:ext uri="{FF2B5EF4-FFF2-40B4-BE49-F238E27FC236}">
                  <a16:creationId xmlns:a16="http://schemas.microsoft.com/office/drawing/2014/main" id="{E0EBFA38-A0B6-4B98-9721-0A5048DD341A}"/>
                </a:ext>
              </a:extLst>
            </p:cNvPr>
            <p:cNvSpPr>
              <a:spLocks noChangeArrowheads="1"/>
            </p:cNvSpPr>
            <p:nvPr/>
          </p:nvSpPr>
          <p:spPr bwMode="gray">
            <a:xfrm>
              <a:off x="4968874" y="2282825"/>
              <a:ext cx="491115" cy="294648"/>
            </a:xfrm>
            <a:prstGeom prst="roundRect">
              <a:avLst>
                <a:gd name="adj" fmla="val 8495"/>
              </a:avLst>
            </a:prstGeom>
            <a:gradFill rotWithShape="1">
              <a:gsLst>
                <a:gs pos="0">
                  <a:srgbClr val="6AB7EC"/>
                </a:gs>
                <a:gs pos="100000">
                  <a:srgbClr val="31556D"/>
                </a:gs>
              </a:gsLst>
              <a:lin ang="2700000" scaled="1"/>
            </a:gradFill>
            <a:ln w="9525" algn="ctr">
              <a:solidFill>
                <a:srgbClr val="000000"/>
              </a:solidFill>
              <a:prstDash val="dash"/>
              <a:round/>
              <a:headEnd/>
              <a:tailEnd/>
            </a:ln>
          </p:spPr>
          <p:txBody>
            <a:bodyPr wrap="none" lIns="91422" tIns="45712" rIns="91422" bIns="45712" anchor="ctr"/>
            <a:lstStyle/>
            <a:p>
              <a:pPr algn="ctr" defTabSz="801688" eaLnBrk="1" fontAlgn="auto" hangingPunct="1">
                <a:spcBef>
                  <a:spcPct val="50000"/>
                </a:spcBef>
                <a:spcAft>
                  <a:spcPts val="0"/>
                </a:spcAft>
                <a:defRPr/>
              </a:pPr>
              <a:r>
                <a:rPr lang="en-US" altLang="zh-CN" kern="0" dirty="0">
                  <a:solidFill>
                    <a:srgbClr val="000000"/>
                  </a:solidFill>
                  <a:latin typeface="+mn-lt"/>
                  <a:ea typeface="+mn-ea"/>
                  <a:cs typeface="Arial" pitchFamily="34" charset="0"/>
                </a:rPr>
                <a:t>Linux</a:t>
              </a:r>
              <a:endParaRPr lang="en-US" altLang="ja-JP" kern="0" dirty="0">
                <a:solidFill>
                  <a:srgbClr val="000000"/>
                </a:solidFill>
                <a:latin typeface="+mn-lt"/>
                <a:ea typeface="+mn-ea"/>
                <a:cs typeface="Arial" pitchFamily="34" charset="0"/>
              </a:endParaRPr>
            </a:p>
          </p:txBody>
        </p:sp>
        <p:sp>
          <p:nvSpPr>
            <p:cNvPr id="305" name="AutoShape 28">
              <a:extLst>
                <a:ext uri="{FF2B5EF4-FFF2-40B4-BE49-F238E27FC236}">
                  <a16:creationId xmlns:a16="http://schemas.microsoft.com/office/drawing/2014/main" id="{032369AF-9D67-4745-B6A0-BA3D1BECCCB0}"/>
                </a:ext>
              </a:extLst>
            </p:cNvPr>
            <p:cNvSpPr>
              <a:spLocks noChangeArrowheads="1"/>
            </p:cNvSpPr>
            <p:nvPr/>
          </p:nvSpPr>
          <p:spPr bwMode="auto">
            <a:xfrm>
              <a:off x="4979988" y="2635250"/>
              <a:ext cx="468312" cy="266700"/>
            </a:xfrm>
            <a:prstGeom prst="roundRect">
              <a:avLst>
                <a:gd name="adj" fmla="val 8495"/>
              </a:avLst>
            </a:prstGeom>
            <a:solidFill>
              <a:srgbClr val="BABABA"/>
            </a:solidFill>
            <a:ln w="9525">
              <a:solidFill>
                <a:srgbClr val="000000"/>
              </a:solidFill>
              <a:round/>
              <a:headEnd/>
              <a:tailEnd/>
            </a:ln>
          </p:spPr>
          <p:txBody>
            <a:bodyPr wrap="none" lIns="91422" tIns="45712" rIns="91422" bIns="45712" anchor="ctr"/>
            <a:lstStyle/>
            <a:p>
              <a:pPr algn="r" eaLnBrk="1" fontAlgn="auto" hangingPunct="1">
                <a:spcBef>
                  <a:spcPts val="0"/>
                </a:spcBef>
                <a:spcAft>
                  <a:spcPts val="0"/>
                </a:spcAft>
                <a:defRPr/>
              </a:pPr>
              <a:endParaRPr lang="ja-JP" altLang="en-US" sz="1400" kern="0">
                <a:solidFill>
                  <a:srgbClr val="000000"/>
                </a:solidFill>
                <a:latin typeface="+mn-lt"/>
                <a:ea typeface="+mn-ea"/>
                <a:cs typeface="Arial" pitchFamily="34" charset="0"/>
              </a:endParaRPr>
            </a:p>
          </p:txBody>
        </p:sp>
        <p:pic>
          <p:nvPicPr>
            <p:cNvPr id="306" name="Picture 78" descr="Storage_icon_01">
              <a:extLst>
                <a:ext uri="{FF2B5EF4-FFF2-40B4-BE49-F238E27FC236}">
                  <a16:creationId xmlns:a16="http://schemas.microsoft.com/office/drawing/2014/main" id="{ACEE9419-5FB3-47BE-8FD6-ADD122E8B40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19651" y="2669469"/>
              <a:ext cx="127577" cy="22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82" descr="Memory_icon_03">
              <a:extLst>
                <a:ext uri="{FF2B5EF4-FFF2-40B4-BE49-F238E27FC236}">
                  <a16:creationId xmlns:a16="http://schemas.microsoft.com/office/drawing/2014/main" id="{CE06DD53-5B7C-4401-B56B-4C74BDC5035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90012" y="2669469"/>
              <a:ext cx="98033" cy="18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 name="Picture 86" descr="CPU_icon">
              <a:extLst>
                <a:ext uri="{FF2B5EF4-FFF2-40B4-BE49-F238E27FC236}">
                  <a16:creationId xmlns:a16="http://schemas.microsoft.com/office/drawing/2014/main" id="{3EA1C1FF-AEB6-4701-9115-7E12D0FDA3D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87949" y="2669469"/>
              <a:ext cx="95347" cy="1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 name="Picture 7" descr="NIC_icon">
              <a:extLst>
                <a:ext uri="{FF2B5EF4-FFF2-40B4-BE49-F238E27FC236}">
                  <a16:creationId xmlns:a16="http://schemas.microsoft.com/office/drawing/2014/main" id="{A82A4A24-122C-4F79-AE85-F6E4E326719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92073" y="2693378"/>
              <a:ext cx="142349" cy="15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76104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标题 1"/>
          <p:cNvSpPr>
            <a:spLocks noGrp="1"/>
          </p:cNvSpPr>
          <p:nvPr>
            <p:ph type="title"/>
          </p:nvPr>
        </p:nvSpPr>
        <p:spPr>
          <a:noFill/>
          <a:ln w="9525">
            <a:noFill/>
            <a:miter lim="800000"/>
            <a:headEnd/>
            <a:tailEnd/>
          </a:ln>
        </p:spPr>
        <p:txBody>
          <a:bodyPr vert="horz" wrap="square" lIns="80128" tIns="40064" rIns="80128" bIns="40064" numCol="1" anchor="ctr" anchorCtr="0" compatLnSpc="1">
            <a:prstTxWarp prst="textNoShape">
              <a:avLst/>
            </a:prstTxWarp>
          </a:bodyPr>
          <a:lstStyle/>
          <a:p>
            <a:r>
              <a:rPr lang="zh-CN" altLang="en-US" sz="2800" dirty="0"/>
              <a:t>虚拟化的本质特征</a:t>
            </a:r>
          </a:p>
        </p:txBody>
      </p:sp>
      <p:grpSp>
        <p:nvGrpSpPr>
          <p:cNvPr id="20483" name="组合 59"/>
          <p:cNvGrpSpPr>
            <a:grpSpLocks/>
          </p:cNvGrpSpPr>
          <p:nvPr/>
        </p:nvGrpSpPr>
        <p:grpSpPr bwMode="auto">
          <a:xfrm>
            <a:off x="863588" y="1448781"/>
            <a:ext cx="7200800" cy="4320480"/>
            <a:chOff x="685800" y="990600"/>
            <a:chExt cx="7772400" cy="5095875"/>
          </a:xfrm>
        </p:grpSpPr>
        <p:grpSp>
          <p:nvGrpSpPr>
            <p:cNvPr id="20484" name="Group 3"/>
            <p:cNvGrpSpPr>
              <a:grpSpLocks/>
            </p:cNvGrpSpPr>
            <p:nvPr/>
          </p:nvGrpSpPr>
          <p:grpSpPr bwMode="auto">
            <a:xfrm>
              <a:off x="4648200" y="3581400"/>
              <a:ext cx="3810000" cy="2505075"/>
              <a:chOff x="432" y="2256"/>
              <a:chExt cx="2400" cy="1578"/>
            </a:xfrm>
          </p:grpSpPr>
          <p:grpSp>
            <p:nvGrpSpPr>
              <p:cNvPr id="20506" name="Group 4"/>
              <p:cNvGrpSpPr>
                <a:grpSpLocks/>
              </p:cNvGrpSpPr>
              <p:nvPr/>
            </p:nvGrpSpPr>
            <p:grpSpPr bwMode="auto">
              <a:xfrm>
                <a:off x="432" y="2256"/>
                <a:ext cx="2400" cy="1578"/>
                <a:chOff x="432" y="2256"/>
                <a:chExt cx="2400" cy="1578"/>
              </a:xfrm>
            </p:grpSpPr>
            <p:pic>
              <p:nvPicPr>
                <p:cNvPr id="205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2256"/>
                  <a:ext cx="2400"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6"/>
                <p:cNvSpPr txBox="1">
                  <a:spLocks noChangeArrowheads="1"/>
                </p:cNvSpPr>
                <p:nvPr/>
              </p:nvSpPr>
              <p:spPr bwMode="auto">
                <a:xfrm>
                  <a:off x="1076" y="2328"/>
                  <a:ext cx="1124" cy="227"/>
                </a:xfrm>
                <a:prstGeom prst="rect">
                  <a:avLst/>
                </a:prstGeom>
                <a:noFill/>
                <a:ln w="9525">
                  <a:noFill/>
                  <a:miter lim="800000"/>
                  <a:headEnd/>
                  <a:tailEnd/>
                </a:ln>
                <a:effectLst/>
              </p:spPr>
              <p:txBody>
                <a:bodyPr wrap="none">
                  <a:spAutoFit/>
                </a:bodyPr>
                <a:lstStyle/>
                <a:p>
                  <a:pPr eaLnBrk="1" fontAlgn="auto" hangingPunct="1">
                    <a:lnSpc>
                      <a:spcPct val="87000"/>
                    </a:lnSpc>
                    <a:spcBef>
                      <a:spcPts val="0"/>
                    </a:spcBef>
                    <a:spcAft>
                      <a:spcPts val="0"/>
                    </a:spcAft>
                    <a:buClr>
                      <a:srgbClr val="990000"/>
                    </a:buClr>
                    <a:buSzPct val="80000"/>
                    <a:defRPr/>
                  </a:pPr>
                  <a:r>
                    <a:rPr lang="zh-CN" altLang="en-US" sz="1800" b="1" kern="0" dirty="0">
                      <a:solidFill>
                        <a:srgbClr val="000000"/>
                      </a:solidFill>
                      <a:latin typeface="+mn-lt"/>
                      <a:ea typeface="+mn-ea"/>
                    </a:rPr>
                    <a:t>相对于硬件独立</a:t>
                  </a:r>
                </a:p>
              </p:txBody>
            </p:sp>
          </p:grpSp>
          <p:grpSp>
            <p:nvGrpSpPr>
              <p:cNvPr id="20507" name="Group 7"/>
              <p:cNvGrpSpPr>
                <a:grpSpLocks/>
              </p:cNvGrpSpPr>
              <p:nvPr/>
            </p:nvGrpSpPr>
            <p:grpSpPr bwMode="auto">
              <a:xfrm>
                <a:off x="563" y="2675"/>
                <a:ext cx="2202" cy="1014"/>
                <a:chOff x="563" y="2675"/>
                <a:chExt cx="2202" cy="1014"/>
              </a:xfrm>
            </p:grpSpPr>
            <p:pic>
              <p:nvPicPr>
                <p:cNvPr id="20508" name="Picture 8" descr="hw independ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6" y="2675"/>
                  <a:ext cx="1132"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9"/>
                <p:cNvSpPr txBox="1">
                  <a:spLocks noChangeArrowheads="1"/>
                </p:cNvSpPr>
                <p:nvPr/>
              </p:nvSpPr>
              <p:spPr bwMode="auto">
                <a:xfrm>
                  <a:off x="544" y="3414"/>
                  <a:ext cx="2202" cy="275"/>
                </a:xfrm>
                <a:prstGeom prst="rect">
                  <a:avLst/>
                </a:prstGeom>
                <a:noFill/>
                <a:ln w="9525">
                  <a:noFill/>
                  <a:miter lim="800000"/>
                  <a:headEnd/>
                  <a:tailEnd/>
                </a:ln>
                <a:effectLst/>
              </p:spPr>
              <p:txBody>
                <a:bodyPr/>
                <a:lstStyle/>
                <a:p>
                  <a:pPr eaLnBrk="1" fontAlgn="auto" hangingPunct="1">
                    <a:lnSpc>
                      <a:spcPct val="87000"/>
                    </a:lnSpc>
                    <a:spcBef>
                      <a:spcPts val="0"/>
                    </a:spcBef>
                    <a:spcAft>
                      <a:spcPts val="0"/>
                    </a:spcAft>
                    <a:buClr>
                      <a:srgbClr val="990000"/>
                    </a:buClr>
                    <a:buSzPct val="80000"/>
                    <a:defRPr/>
                  </a:pPr>
                  <a:r>
                    <a:rPr lang="zh-CN" altLang="en-US" sz="1400" kern="0" dirty="0">
                      <a:solidFill>
                        <a:srgbClr val="000000"/>
                      </a:solidFill>
                      <a:latin typeface="+mn-lt"/>
                      <a:ea typeface="+mn-ea"/>
                    </a:rPr>
                    <a:t>虚拟机无需修改，即可在任何服务器上运行。</a:t>
                  </a:r>
                </a:p>
              </p:txBody>
            </p:sp>
          </p:grpSp>
        </p:grpSp>
        <p:grpSp>
          <p:nvGrpSpPr>
            <p:cNvPr id="20485" name="Group 10"/>
            <p:cNvGrpSpPr>
              <a:grpSpLocks/>
            </p:cNvGrpSpPr>
            <p:nvPr/>
          </p:nvGrpSpPr>
          <p:grpSpPr bwMode="auto">
            <a:xfrm>
              <a:off x="685800" y="1000125"/>
              <a:ext cx="4337050" cy="2505075"/>
              <a:chOff x="432" y="630"/>
              <a:chExt cx="2732" cy="1578"/>
            </a:xfrm>
          </p:grpSpPr>
          <p:grpSp>
            <p:nvGrpSpPr>
              <p:cNvPr id="20500" name="Group 11"/>
              <p:cNvGrpSpPr>
                <a:grpSpLocks/>
              </p:cNvGrpSpPr>
              <p:nvPr/>
            </p:nvGrpSpPr>
            <p:grpSpPr bwMode="auto">
              <a:xfrm>
                <a:off x="432" y="630"/>
                <a:ext cx="2400" cy="1578"/>
                <a:chOff x="432" y="630"/>
                <a:chExt cx="2400" cy="1578"/>
              </a:xfrm>
            </p:grpSpPr>
            <p:pic>
              <p:nvPicPr>
                <p:cNvPr id="2050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630"/>
                  <a:ext cx="2400"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13"/>
                <p:cNvSpPr txBox="1">
                  <a:spLocks noChangeArrowheads="1"/>
                </p:cNvSpPr>
                <p:nvPr/>
              </p:nvSpPr>
              <p:spPr bwMode="auto">
                <a:xfrm>
                  <a:off x="482" y="720"/>
                  <a:ext cx="2320" cy="227"/>
                </a:xfrm>
                <a:prstGeom prst="rect">
                  <a:avLst/>
                </a:prstGeom>
                <a:noFill/>
                <a:ln w="9525">
                  <a:noFill/>
                  <a:miter lim="800000"/>
                  <a:headEnd/>
                  <a:tailEnd/>
                </a:ln>
                <a:effectLst/>
              </p:spPr>
              <p:txBody>
                <a:bodyPr>
                  <a:spAutoFit/>
                </a:bodyPr>
                <a:lstStyle/>
                <a:p>
                  <a:pPr algn="ctr" eaLnBrk="1" fontAlgn="auto" hangingPunct="1">
                    <a:lnSpc>
                      <a:spcPct val="87000"/>
                    </a:lnSpc>
                    <a:spcBef>
                      <a:spcPts val="0"/>
                    </a:spcBef>
                    <a:spcAft>
                      <a:spcPts val="0"/>
                    </a:spcAft>
                    <a:buClr>
                      <a:srgbClr val="990000"/>
                    </a:buClr>
                    <a:buSzPct val="80000"/>
                    <a:defRPr/>
                  </a:pPr>
                  <a:r>
                    <a:rPr lang="zh-CN" altLang="en-US" sz="1800" b="1" kern="0" dirty="0">
                      <a:solidFill>
                        <a:srgbClr val="000000"/>
                      </a:solidFill>
                      <a:latin typeface="+mn-lt"/>
                      <a:ea typeface="+mn-ea"/>
                    </a:rPr>
                    <a:t>分区</a:t>
                  </a:r>
                </a:p>
              </p:txBody>
            </p:sp>
          </p:grpSp>
          <p:grpSp>
            <p:nvGrpSpPr>
              <p:cNvPr id="20501" name="Group 14"/>
              <p:cNvGrpSpPr>
                <a:grpSpLocks/>
              </p:cNvGrpSpPr>
              <p:nvPr/>
            </p:nvGrpSpPr>
            <p:grpSpPr bwMode="auto">
              <a:xfrm>
                <a:off x="524" y="1008"/>
                <a:ext cx="2640" cy="1097"/>
                <a:chOff x="524" y="1008"/>
                <a:chExt cx="2640" cy="1097"/>
              </a:xfrm>
            </p:grpSpPr>
            <p:sp>
              <p:nvSpPr>
                <p:cNvPr id="42" name="Text Box 15"/>
                <p:cNvSpPr txBox="1">
                  <a:spLocks noChangeArrowheads="1"/>
                </p:cNvSpPr>
                <p:nvPr/>
              </p:nvSpPr>
              <p:spPr bwMode="auto">
                <a:xfrm>
                  <a:off x="524" y="1778"/>
                  <a:ext cx="2640" cy="327"/>
                </a:xfrm>
                <a:prstGeom prst="rect">
                  <a:avLst/>
                </a:prstGeom>
                <a:noFill/>
                <a:ln w="9525">
                  <a:noFill/>
                  <a:miter lim="800000"/>
                  <a:headEnd/>
                  <a:tailEnd/>
                </a:ln>
                <a:effectLst/>
              </p:spPr>
              <p:txBody>
                <a:bodyPr/>
                <a:lstStyle/>
                <a:p>
                  <a:pPr eaLnBrk="1" fontAlgn="auto" hangingPunct="1">
                    <a:lnSpc>
                      <a:spcPct val="87000"/>
                    </a:lnSpc>
                    <a:spcBef>
                      <a:spcPts val="0"/>
                    </a:spcBef>
                    <a:spcAft>
                      <a:spcPts val="0"/>
                    </a:spcAft>
                    <a:buClr>
                      <a:srgbClr val="990000"/>
                    </a:buClr>
                    <a:buSzPct val="80000"/>
                    <a:defRPr/>
                  </a:pPr>
                  <a:r>
                    <a:rPr lang="zh-CN" altLang="en-US" sz="1400" kern="0" dirty="0">
                      <a:solidFill>
                        <a:srgbClr val="000000"/>
                      </a:solidFill>
                      <a:latin typeface="+mn-lt"/>
                      <a:ea typeface="+mn-ea"/>
                    </a:rPr>
                    <a:t>在单一物理服务器上同时运行多个虚拟机。</a:t>
                  </a:r>
                </a:p>
              </p:txBody>
            </p:sp>
            <p:pic>
              <p:nvPicPr>
                <p:cNvPr id="20503" name="Picture 16" descr="vserver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0" y="1008"/>
                  <a:ext cx="54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486" name="Group 17"/>
            <p:cNvGrpSpPr>
              <a:grpSpLocks/>
            </p:cNvGrpSpPr>
            <p:nvPr/>
          </p:nvGrpSpPr>
          <p:grpSpPr bwMode="auto">
            <a:xfrm>
              <a:off x="4648200" y="990600"/>
              <a:ext cx="3810000" cy="2505075"/>
              <a:chOff x="2928" y="624"/>
              <a:chExt cx="2400" cy="1578"/>
            </a:xfrm>
          </p:grpSpPr>
          <p:grpSp>
            <p:nvGrpSpPr>
              <p:cNvPr id="20494" name="Group 18"/>
              <p:cNvGrpSpPr>
                <a:grpSpLocks/>
              </p:cNvGrpSpPr>
              <p:nvPr/>
            </p:nvGrpSpPr>
            <p:grpSpPr bwMode="auto">
              <a:xfrm>
                <a:off x="2928" y="624"/>
                <a:ext cx="2400" cy="1578"/>
                <a:chOff x="2928" y="624"/>
                <a:chExt cx="2400" cy="1578"/>
              </a:xfrm>
            </p:grpSpPr>
            <p:pic>
              <p:nvPicPr>
                <p:cNvPr id="20498"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624"/>
                  <a:ext cx="2400"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 Box 20"/>
                <p:cNvSpPr txBox="1">
                  <a:spLocks noChangeArrowheads="1"/>
                </p:cNvSpPr>
                <p:nvPr/>
              </p:nvSpPr>
              <p:spPr bwMode="auto">
                <a:xfrm>
                  <a:off x="3959" y="697"/>
                  <a:ext cx="409" cy="227"/>
                </a:xfrm>
                <a:prstGeom prst="rect">
                  <a:avLst/>
                </a:prstGeom>
                <a:noFill/>
                <a:ln w="9525">
                  <a:noFill/>
                  <a:miter lim="800000"/>
                  <a:headEnd/>
                  <a:tailEnd/>
                </a:ln>
                <a:effectLst/>
              </p:spPr>
              <p:txBody>
                <a:bodyPr wrap="none">
                  <a:spAutoFit/>
                </a:bodyPr>
                <a:lstStyle/>
                <a:p>
                  <a:pPr algn="ctr" eaLnBrk="1" fontAlgn="auto" hangingPunct="1">
                    <a:lnSpc>
                      <a:spcPct val="87000"/>
                    </a:lnSpc>
                    <a:spcBef>
                      <a:spcPts val="0"/>
                    </a:spcBef>
                    <a:spcAft>
                      <a:spcPts val="0"/>
                    </a:spcAft>
                    <a:buClr>
                      <a:srgbClr val="990000"/>
                    </a:buClr>
                    <a:buSzPct val="80000"/>
                    <a:defRPr/>
                  </a:pPr>
                  <a:r>
                    <a:rPr lang="zh-CN" altLang="en-US" sz="1800" b="1" kern="0" dirty="0">
                      <a:solidFill>
                        <a:srgbClr val="000000"/>
                      </a:solidFill>
                      <a:latin typeface="+mn-lt"/>
                      <a:ea typeface="+mn-ea"/>
                    </a:rPr>
                    <a:t>隔离</a:t>
                  </a:r>
                </a:p>
              </p:txBody>
            </p:sp>
          </p:grpSp>
          <p:grpSp>
            <p:nvGrpSpPr>
              <p:cNvPr id="20495" name="Group 21"/>
              <p:cNvGrpSpPr>
                <a:grpSpLocks/>
              </p:cNvGrpSpPr>
              <p:nvPr/>
            </p:nvGrpSpPr>
            <p:grpSpPr bwMode="auto">
              <a:xfrm>
                <a:off x="3054" y="1008"/>
                <a:ext cx="2094" cy="1111"/>
                <a:chOff x="3054" y="1008"/>
                <a:chExt cx="2094" cy="1111"/>
              </a:xfrm>
            </p:grpSpPr>
            <p:sp>
              <p:nvSpPr>
                <p:cNvPr id="49" name="Text Box 22"/>
                <p:cNvSpPr txBox="1">
                  <a:spLocks noChangeArrowheads="1"/>
                </p:cNvSpPr>
                <p:nvPr/>
              </p:nvSpPr>
              <p:spPr bwMode="auto">
                <a:xfrm>
                  <a:off x="3040" y="1778"/>
                  <a:ext cx="2094" cy="341"/>
                </a:xfrm>
                <a:prstGeom prst="rect">
                  <a:avLst/>
                </a:prstGeom>
                <a:noFill/>
                <a:ln w="9525">
                  <a:noFill/>
                  <a:miter lim="800000"/>
                  <a:headEnd/>
                  <a:tailEnd/>
                </a:ln>
                <a:effectLst/>
              </p:spPr>
              <p:txBody>
                <a:bodyPr/>
                <a:lstStyle/>
                <a:p>
                  <a:pPr eaLnBrk="1" fontAlgn="auto" hangingPunct="1">
                    <a:lnSpc>
                      <a:spcPct val="87000"/>
                    </a:lnSpc>
                    <a:spcBef>
                      <a:spcPts val="0"/>
                    </a:spcBef>
                    <a:spcAft>
                      <a:spcPts val="0"/>
                    </a:spcAft>
                    <a:buClr>
                      <a:srgbClr val="990000"/>
                    </a:buClr>
                    <a:buSzPct val="80000"/>
                    <a:defRPr/>
                  </a:pPr>
                  <a:r>
                    <a:rPr lang="zh-CN" altLang="en-US" sz="1400" kern="0" dirty="0">
                      <a:solidFill>
                        <a:srgbClr val="000000"/>
                      </a:solidFill>
                      <a:latin typeface="+mn-lt"/>
                      <a:ea typeface="+mn-ea"/>
                    </a:rPr>
                    <a:t>在同一服务器上的多个虚拟机之间相互隔离。</a:t>
                  </a:r>
                </a:p>
              </p:txBody>
            </p:sp>
            <p:pic>
              <p:nvPicPr>
                <p:cNvPr id="20497" name="Picture 23" descr="isolation_archite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2" y="1008"/>
                  <a:ext cx="768"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487" name="Group 24"/>
            <p:cNvGrpSpPr>
              <a:grpSpLocks/>
            </p:cNvGrpSpPr>
            <p:nvPr/>
          </p:nvGrpSpPr>
          <p:grpSpPr bwMode="auto">
            <a:xfrm>
              <a:off x="685800" y="3581400"/>
              <a:ext cx="3810000" cy="2505075"/>
              <a:chOff x="432" y="2256"/>
              <a:chExt cx="2400" cy="1578"/>
            </a:xfrm>
          </p:grpSpPr>
          <p:grpSp>
            <p:nvGrpSpPr>
              <p:cNvPr id="20488" name="Group 25"/>
              <p:cNvGrpSpPr>
                <a:grpSpLocks/>
              </p:cNvGrpSpPr>
              <p:nvPr/>
            </p:nvGrpSpPr>
            <p:grpSpPr bwMode="auto">
              <a:xfrm>
                <a:off x="432" y="2256"/>
                <a:ext cx="2400" cy="1578"/>
                <a:chOff x="2928" y="2262"/>
                <a:chExt cx="2400" cy="1578"/>
              </a:xfrm>
            </p:grpSpPr>
            <p:pic>
              <p:nvPicPr>
                <p:cNvPr id="20492"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2262"/>
                  <a:ext cx="2400"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Box 27"/>
                <p:cNvSpPr txBox="1">
                  <a:spLocks noChangeArrowheads="1"/>
                </p:cNvSpPr>
                <p:nvPr/>
              </p:nvSpPr>
              <p:spPr bwMode="auto">
                <a:xfrm>
                  <a:off x="3944" y="2334"/>
                  <a:ext cx="403" cy="227"/>
                </a:xfrm>
                <a:prstGeom prst="rect">
                  <a:avLst/>
                </a:prstGeom>
                <a:noFill/>
                <a:ln w="9525">
                  <a:noFill/>
                  <a:miter lim="800000"/>
                  <a:headEnd/>
                  <a:tailEnd/>
                </a:ln>
                <a:effectLst/>
              </p:spPr>
              <p:txBody>
                <a:bodyPr wrap="none">
                  <a:spAutoFit/>
                </a:bodyPr>
                <a:lstStyle/>
                <a:p>
                  <a:pPr algn="ctr" eaLnBrk="1" fontAlgn="auto" hangingPunct="1">
                    <a:lnSpc>
                      <a:spcPct val="87000"/>
                    </a:lnSpc>
                    <a:spcBef>
                      <a:spcPts val="0"/>
                    </a:spcBef>
                    <a:spcAft>
                      <a:spcPts val="0"/>
                    </a:spcAft>
                    <a:buClr>
                      <a:srgbClr val="990000"/>
                    </a:buClr>
                    <a:buSzPct val="80000"/>
                    <a:defRPr/>
                  </a:pPr>
                  <a:r>
                    <a:rPr lang="zh-CN" altLang="en-US" sz="1800" b="1" kern="0" dirty="0">
                      <a:solidFill>
                        <a:srgbClr val="000000"/>
                      </a:solidFill>
                      <a:latin typeface="+mn-lt"/>
                      <a:ea typeface="+mn-ea"/>
                    </a:rPr>
                    <a:t>封装</a:t>
                  </a:r>
                </a:p>
              </p:txBody>
            </p:sp>
          </p:grpSp>
          <p:grpSp>
            <p:nvGrpSpPr>
              <p:cNvPr id="20489" name="Group 28"/>
              <p:cNvGrpSpPr>
                <a:grpSpLocks/>
              </p:cNvGrpSpPr>
              <p:nvPr/>
            </p:nvGrpSpPr>
            <p:grpSpPr bwMode="auto">
              <a:xfrm>
                <a:off x="528" y="2592"/>
                <a:ext cx="2190" cy="1152"/>
                <a:chOff x="528" y="2592"/>
                <a:chExt cx="2190" cy="1152"/>
              </a:xfrm>
            </p:grpSpPr>
            <p:sp>
              <p:nvSpPr>
                <p:cNvPr id="56" name="Text Box 29"/>
                <p:cNvSpPr txBox="1">
                  <a:spLocks noChangeArrowheads="1"/>
                </p:cNvSpPr>
                <p:nvPr/>
              </p:nvSpPr>
              <p:spPr bwMode="auto">
                <a:xfrm>
                  <a:off x="528" y="3312"/>
                  <a:ext cx="2190" cy="432"/>
                </a:xfrm>
                <a:prstGeom prst="rect">
                  <a:avLst/>
                </a:prstGeom>
                <a:noFill/>
                <a:ln w="9525">
                  <a:noFill/>
                  <a:miter lim="800000"/>
                  <a:headEnd/>
                  <a:tailEnd/>
                </a:ln>
                <a:effectLst/>
              </p:spPr>
              <p:txBody>
                <a:bodyPr/>
                <a:lstStyle/>
                <a:p>
                  <a:pPr eaLnBrk="1" fontAlgn="auto" hangingPunct="1">
                    <a:lnSpc>
                      <a:spcPct val="87000"/>
                    </a:lnSpc>
                    <a:spcBef>
                      <a:spcPts val="0"/>
                    </a:spcBef>
                    <a:spcAft>
                      <a:spcPts val="0"/>
                    </a:spcAft>
                    <a:buClr>
                      <a:srgbClr val="990000"/>
                    </a:buClr>
                    <a:buSzPct val="80000"/>
                    <a:defRPr/>
                  </a:pPr>
                  <a:r>
                    <a:rPr lang="zh-CN" altLang="en-US" sz="1400" dirty="0">
                      <a:latin typeface="+mn-lt"/>
                      <a:ea typeface="+mn-ea"/>
                    </a:rPr>
                    <a:t>整个虚拟机执行环境封装在独立文件中</a:t>
                  </a:r>
                  <a:r>
                    <a:rPr lang="zh-CN" altLang="en-US" sz="1400" kern="0" dirty="0">
                      <a:solidFill>
                        <a:srgbClr val="000000"/>
                      </a:solidFill>
                      <a:latin typeface="+mn-lt"/>
                      <a:ea typeface="+mn-ea"/>
                    </a:rPr>
                    <a:t>，可以通过移动文件的方式来迁移该虚拟机。</a:t>
                  </a:r>
                </a:p>
              </p:txBody>
            </p:sp>
            <p:pic>
              <p:nvPicPr>
                <p:cNvPr id="20491" name="Picture 30" descr="encapsula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248" y="2592"/>
                  <a:ext cx="81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32" name="灯片编号占位符 3">
            <a:extLst>
              <a:ext uri="{FF2B5EF4-FFF2-40B4-BE49-F238E27FC236}">
                <a16:creationId xmlns:a16="http://schemas.microsoft.com/office/drawing/2014/main" id="{EA9446EE-A52A-457E-A3B7-56C392BFDA49}"/>
              </a:ext>
            </a:extLst>
          </p:cNvPr>
          <p:cNvSpPr txBox="1">
            <a:spLocks/>
          </p:cNvSpPr>
          <p:nvPr/>
        </p:nvSpPr>
        <p:spPr>
          <a:xfrm>
            <a:off x="8136396" y="5953536"/>
            <a:ext cx="1519237" cy="333375"/>
          </a:xfrm>
        </p:spPr>
        <p:txBody>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fontAlgn="base"/>
            <a:fld id="{B77D227A-1AE4-4BCD-9973-754D0181BA73}" type="slidenum">
              <a:rPr lang="en-US" altLang="zh-CN" sz="1800" smtClean="0">
                <a:latin typeface="Gill Sans MT"/>
                <a:ea typeface="华文新魏" panose="02010800040101010101" pitchFamily="2" charset="-122"/>
              </a:rPr>
              <a:pPr fontAlgn="base"/>
              <a:t>8</a:t>
            </a:fld>
            <a:endParaRPr lang="en-US" altLang="zh-CN" sz="1800" dirty="0">
              <a:latin typeface="Gill Sans MT"/>
              <a:ea typeface="华文新魏" panose="02010800040101010101" pitchFamily="2" charset="-122"/>
            </a:endParaRPr>
          </a:p>
        </p:txBody>
      </p:sp>
    </p:spTree>
    <p:extLst>
      <p:ext uri="{BB962C8B-B14F-4D97-AF65-F5344CB8AC3E}">
        <p14:creationId xmlns:p14="http://schemas.microsoft.com/office/powerpoint/2010/main" val="3153571258"/>
      </p:ext>
    </p:extLst>
  </p:cSld>
  <p:clrMapOvr>
    <a:masterClrMapping/>
  </p:clrMapOvr>
</p:sld>
</file>

<file path=ppt/theme/theme1.xml><?xml version="1.0" encoding="utf-8"?>
<a:theme xmlns:a="http://schemas.openxmlformats.org/drawingml/2006/main" name="1#UC&amp;C母版初稿">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noFill/>
          <a:miter lim="800000"/>
          <a:headEnd/>
          <a:tailEnd/>
        </a:ln>
      </a:spPr>
      <a:bodyPr wrap="none" lIns="99980" tIns="49986" rIns="99980" bIns="49986">
        <a:spAutoFit/>
      </a:bodyPr>
      <a:lstStyle>
        <a:defPPr algn="ctr" defTabSz="1001649" eaLnBrk="0" hangingPunct="0">
          <a:defRPr sz="1400" dirty="0" smtClean="0">
            <a:solidFill>
              <a:srgbClr val="000000"/>
            </a:solidFill>
            <a:latin typeface="+mn-lt"/>
            <a:ea typeface="+mn-ea"/>
            <a:cs typeface="Arial" pitchFamily="34" charset="0"/>
          </a:defRPr>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nd">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CC226774B8D87F4D92D9D1F6859ED44E" ma:contentTypeVersion="0" ma:contentTypeDescription="新建文档。" ma:contentTypeScope="" ma:versionID="15bce46875ac2ce7cb7e987677f92eb8">
  <xsd:schema xmlns:xsd="http://www.w3.org/2001/XMLSchema" xmlns:xs="http://www.w3.org/2001/XMLSchema" xmlns:p="http://schemas.microsoft.com/office/2006/metadata/properties" targetNamespace="http://schemas.microsoft.com/office/2006/metadata/properties" ma:root="true" ma:fieldsID="9adfd09ad98667f9c194c646e975416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3093B-232B-4C15-AB25-7F1FBE134870}">
  <ds:schemaRefs>
    <ds:schemaRef ds:uri="http://schemas.microsoft.com/office/2006/metadata/properties"/>
  </ds:schemaRefs>
</ds:datastoreItem>
</file>

<file path=customXml/itemProps2.xml><?xml version="1.0" encoding="utf-8"?>
<ds:datastoreItem xmlns:ds="http://schemas.openxmlformats.org/officeDocument/2006/customXml" ds:itemID="{5D71D243-5CD0-4E08-8986-73C23207AA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23E6701-3943-4A44-84F3-F772B50888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63164</TotalTime>
  <Words>15295</Words>
  <Application>Microsoft Office PowerPoint</Application>
  <PresentationFormat>全屏显示(4:3)</PresentationFormat>
  <Paragraphs>1566</Paragraphs>
  <Slides>77</Slides>
  <Notes>74</Notes>
  <HiddenSlides>1</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77</vt:i4>
      </vt:variant>
    </vt:vector>
  </HeadingPairs>
  <TitlesOfParts>
    <vt:vector size="91" baseType="lpstr">
      <vt:lpstr>FrutigerNext LT Light</vt:lpstr>
      <vt:lpstr>FrutigerNext LT Medium</vt:lpstr>
      <vt:lpstr>FrutigerNext LT Regular</vt:lpstr>
      <vt:lpstr>黑体</vt:lpstr>
      <vt:lpstr>华文琥珀</vt:lpstr>
      <vt:lpstr>华文细黑</vt:lpstr>
      <vt:lpstr>微软雅黑</vt:lpstr>
      <vt:lpstr>Arial</vt:lpstr>
      <vt:lpstr>Calibri</vt:lpstr>
      <vt:lpstr>Gill Sans MT</vt:lpstr>
      <vt:lpstr>Wingdings</vt:lpstr>
      <vt:lpstr>1#UC&amp;C母版初稿</vt:lpstr>
      <vt:lpstr>End</vt:lpstr>
      <vt:lpstr>BMP 图像</vt:lpstr>
      <vt:lpstr>PowerPoint 演示文稿</vt:lpstr>
      <vt:lpstr>PowerPoint 演示文稿</vt:lpstr>
      <vt:lpstr>PowerPoint 演示文稿</vt:lpstr>
      <vt:lpstr>PowerPoint 演示文稿</vt:lpstr>
      <vt:lpstr>什么是虚拟化</vt:lpstr>
      <vt:lpstr>虚拟化理论</vt:lpstr>
      <vt:lpstr>虚拟化的优势 (1/2)</vt:lpstr>
      <vt:lpstr>虚拟化的优势 (2/2)</vt:lpstr>
      <vt:lpstr>虚拟化的本质特征</vt:lpstr>
      <vt:lpstr>虚拟化重要概念（1/2）</vt:lpstr>
      <vt:lpstr>虚拟化重要概念（2/2）</vt:lpstr>
      <vt:lpstr>虚拟化架构分类</vt:lpstr>
      <vt:lpstr>虚拟化的基本架构（1/2）</vt:lpstr>
      <vt:lpstr>虚拟化的基本架构（2/2）</vt:lpstr>
      <vt:lpstr>XEN</vt:lpstr>
      <vt:lpstr>KVM</vt:lpstr>
      <vt:lpstr>KVM架构 VS Xen架构</vt:lpstr>
      <vt:lpstr>Xen、KVM架构各有所长</vt:lpstr>
      <vt:lpstr>计算虚拟化趋势</vt:lpstr>
      <vt:lpstr>容器是操作系统内核自带能力</vt:lpstr>
      <vt:lpstr>容器技术发展</vt:lpstr>
      <vt:lpstr>Docker容器技术概述</vt:lpstr>
      <vt:lpstr>Docker VS Container</vt:lpstr>
      <vt:lpstr>Docker容器技术原理介绍</vt:lpstr>
      <vt:lpstr>Docker加速容器技术的发展</vt:lpstr>
      <vt:lpstr>容器技术架构 (1/3)</vt:lpstr>
      <vt:lpstr>容器技术架构 (2/3)</vt:lpstr>
      <vt:lpstr>容器技术架构 (3/3)</vt:lpstr>
      <vt:lpstr>Docker镜像制作和分发</vt:lpstr>
      <vt:lpstr>容器是一种轻量化的虚拟化技术</vt:lpstr>
      <vt:lpstr>Docker容器的优势</vt:lpstr>
      <vt:lpstr>Docker容器虚拟化</vt:lpstr>
      <vt:lpstr>业界虚拟化技术分布</vt:lpstr>
      <vt:lpstr>虚拟化衍生方向：基于轻量级OS + 虚拟化技术</vt:lpstr>
      <vt:lpstr>容器与虚拟化</vt:lpstr>
      <vt:lpstr>容器技术将会与Hypervisor共存，而不是替换</vt:lpstr>
      <vt:lpstr>趋势1：容器技术给PaaS带来新的活力</vt:lpstr>
      <vt:lpstr>趋势1(续)：容器生态系统加速PaaS的发展与实施</vt:lpstr>
      <vt:lpstr>PowerPoint 演示文稿</vt:lpstr>
      <vt:lpstr>网络世界的法律：OSI模型和TCP/IP模型</vt:lpstr>
      <vt:lpstr>为什么要网络虚拟化</vt:lpstr>
      <vt:lpstr>网络虚拟化</vt:lpstr>
      <vt:lpstr>虚拟化中网络的架构与划分</vt:lpstr>
      <vt:lpstr>虚拟化中的关键网络资源</vt:lpstr>
      <vt:lpstr>虚拟化中数据的转发路径</vt:lpstr>
      <vt:lpstr>PowerPoint 演示文稿</vt:lpstr>
      <vt:lpstr>虚拟交换机</vt:lpstr>
      <vt:lpstr>虚拟交换机的分类</vt:lpstr>
      <vt:lpstr>虚拟交换端口</vt:lpstr>
      <vt:lpstr>上行链路</vt:lpstr>
      <vt:lpstr>端口组定义和功能</vt:lpstr>
      <vt:lpstr>端口组属性</vt:lpstr>
      <vt:lpstr>各类型接口对数据帧的处理方式</vt:lpstr>
      <vt:lpstr>OVS概述</vt:lpstr>
      <vt:lpstr>OVS工作流程</vt:lpstr>
      <vt:lpstr>分布式虚拟交换机DVS方案</vt:lpstr>
      <vt:lpstr>虚拟交换机管理</vt:lpstr>
      <vt:lpstr>PowerPoint 演示文稿</vt:lpstr>
      <vt:lpstr>SDN的定义</vt:lpstr>
      <vt:lpstr>SDN的定义</vt:lpstr>
      <vt:lpstr>GRE Tunnel技术</vt:lpstr>
      <vt:lpstr>VxLAN技术</vt:lpstr>
      <vt:lpstr>VxLAN重要组件</vt:lpstr>
      <vt:lpstr>PowerPoint 演示文稿</vt:lpstr>
      <vt:lpstr>解决方案的定位</vt:lpstr>
      <vt:lpstr>网络数据中心方案整体架构</vt:lpstr>
      <vt:lpstr>典型组网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邓 皓文</cp:lastModifiedBy>
  <cp:revision>2388</cp:revision>
  <dcterms:created xsi:type="dcterms:W3CDTF">2003-08-21T06:48:56Z</dcterms:created>
  <dcterms:modified xsi:type="dcterms:W3CDTF">2019-05-28T06:01:19Z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(3)35+zKVazuHbDBsqdGsERok6DBl47KmsQcCSck0Z0swtx5hvJM637Ysp6NRxhc+rS68yDH0Rl
/fyTVli7XAQlGD8sM6SUvyPZ/QY/A1tFWbAeJihHgNH1gaTnqyUlzrnsjtN2Kprk2mqpvdqL
BMhGswuPRSaa7Ravzk9iu84poduZLbSNn3e2CQrOl5zuluy1Bsu6fjQ2W3AP3VxienJ3npUS
P5V/utynKt5R6GscCc</vt:lpwstr>
  </property>
  <property fmtid="{D5CDD505-2E9C-101B-9397-08002B2CF9AE}" pid="18" name="_2015_ms_pID_7253431">
    <vt:lpwstr>9xVS7/UktePOUph+BEe8zUsVxZBUL3qqEIcm7Nvjg8P/Suw5Cl37UN
+WH2qlk122pkfj+RBWr9E5tY/t+adefv3qeEnRt2vZPI2JVypwOnCiQ2W6SSSeFTX7ZQAhwV
0Bgg36tBQnbU27vh6gRwiWaxnWmyBT5m5mHB10lOEie35wr5gspgZklBcqi9j2iur9zRWcjG
SN3T/6dCEI0Gk61W2/okqVujn4F5XpnK3LO5</vt:lpwstr>
  </property>
  <property fmtid="{D5CDD505-2E9C-101B-9397-08002B2CF9AE}" pid="19" name="_2015_ms_pID_7253432">
    <vt:lpwstr>VLQEMt7xGSFaYJFyPtwnK+CIAZp/1PBWGqmF
ge9XnxFSXFY4tyX3mrqTYGUPRgEMZQ==</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1513647854</vt:lpwstr>
  </property>
</Properties>
</file>